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9"/>
  </p:notesMasterIdLst>
  <p:handoutMasterIdLst>
    <p:handoutMasterId r:id="rId10"/>
  </p:handoutMasterIdLst>
  <p:sldIdLst>
    <p:sldId id="892" r:id="rId5"/>
    <p:sldId id="891" r:id="rId6"/>
    <p:sldId id="893" r:id="rId7"/>
    <p:sldId id="898" r:id="rId8"/>
  </p:sldIdLst>
  <p:sldSz cx="12192000" cy="6858000"/>
  <p:notesSz cx="6858000" cy="9144000"/>
  <p:defaultTextStyle>
    <a:defPPr>
      <a:defRPr lang="en-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1" id="{10A21BAB-C4AD-1B4A-8931-DCECE890AF5A}">
          <p14:sldIdLst>
            <p14:sldId id="892"/>
            <p14:sldId id="891"/>
            <p14:sldId id="893"/>
            <p14:sldId id="89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65B0"/>
    <a:srgbClr val="548235"/>
    <a:srgbClr val="FF6C45"/>
    <a:srgbClr val="7EBEFF"/>
    <a:srgbClr val="000000"/>
    <a:srgbClr val="122D46"/>
    <a:srgbClr val="08174D"/>
    <a:srgbClr val="5A6489"/>
    <a:srgbClr val="FF59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A94583-705E-4AD7-B25E-D10A8EF10247}" v="127" dt="2023-12-06T14:27:48.84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FD4443E-F989-4FC4-A0C8-D5A2AF1F390B}" styleName="Style foncé 1 - Accentuation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5758FB7-9AC5-4552-8A53-C91805E547FA}" styleName="Style à thème 1 - Accentuation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824" autoAdjust="0"/>
    <p:restoredTop sz="96323" autoAdjust="0"/>
  </p:normalViewPr>
  <p:slideViewPr>
    <p:cSldViewPr snapToGrid="0">
      <p:cViewPr varScale="1">
        <p:scale>
          <a:sx n="106" d="100"/>
          <a:sy n="106" d="100"/>
        </p:scale>
        <p:origin x="282" y="90"/>
      </p:cViewPr>
      <p:guideLst/>
    </p:cSldViewPr>
  </p:slideViewPr>
  <p:notesTextViewPr>
    <p:cViewPr>
      <p:scale>
        <a:sx n="1" d="1"/>
        <a:sy n="1" d="1"/>
      </p:scale>
      <p:origin x="0" y="0"/>
    </p:cViewPr>
  </p:notesTextViewPr>
  <p:notesViewPr>
    <p:cSldViewPr snapToGrid="0">
      <p:cViewPr varScale="1">
        <p:scale>
          <a:sx n="73" d="100"/>
          <a:sy n="73" d="100"/>
        </p:scale>
        <p:origin x="16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81A2BAF5-6340-49E1-B4B3-04572180CDA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02FB8726-E351-4A4E-A868-2E83195FE55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0FFC85-34C0-4167-8801-71D65E4D986C}" type="datetimeFigureOut">
              <a:rPr lang="fr-FR" smtClean="0"/>
              <a:t>18/03/2025</a:t>
            </a:fld>
            <a:endParaRPr lang="fr-FR"/>
          </a:p>
        </p:txBody>
      </p:sp>
      <p:sp>
        <p:nvSpPr>
          <p:cNvPr id="4" name="Espace réservé du pied de page 3">
            <a:extLst>
              <a:ext uri="{FF2B5EF4-FFF2-40B4-BE49-F238E27FC236}">
                <a16:creationId xmlns:a16="http://schemas.microsoft.com/office/drawing/2014/main" id="{F091BA9D-32F1-439A-960C-8E47E7B7436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20A7D0EA-2FF6-4FC3-B0EF-AFFF7428B46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3A16B31-CF5E-4C45-9F02-6CD67ADA8F9C}" type="slidenum">
              <a:rPr lang="fr-FR" smtClean="0"/>
              <a:t>‹N°›</a:t>
            </a:fld>
            <a:endParaRPr lang="fr-FR"/>
          </a:p>
        </p:txBody>
      </p:sp>
    </p:spTree>
    <p:extLst>
      <p:ext uri="{BB962C8B-B14F-4D97-AF65-F5344CB8AC3E}">
        <p14:creationId xmlns:p14="http://schemas.microsoft.com/office/powerpoint/2010/main" val="7145199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_trad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EE8696-3B2B-7D49-B212-A8F746F3A84B}" type="datetimeFigureOut">
              <a:rPr lang="es-ES_tradnl" smtClean="0"/>
              <a:t>18/03/2025</a:t>
            </a:fld>
            <a:endParaRPr lang="es-ES_trad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_trad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s-ES_trad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_trad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52C3A3-8174-F141-B491-7F0E98D116D0}" type="slidenum">
              <a:rPr lang="es-ES_tradnl" smtClean="0"/>
              <a:t>‹N°›</a:t>
            </a:fld>
            <a:endParaRPr lang="es-ES_tradnl"/>
          </a:p>
        </p:txBody>
      </p:sp>
    </p:spTree>
    <p:extLst>
      <p:ext uri="{BB962C8B-B14F-4D97-AF65-F5344CB8AC3E}">
        <p14:creationId xmlns:p14="http://schemas.microsoft.com/office/powerpoint/2010/main" val="1346663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107000"/>
              </a:lnSpc>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How does it technically work? We use functions. Each algorithm is hosted on a function. This function listens to a Queue as input and as soon as it has free time, it will be able to pop the messages that come from the Queue and to process them.</a:t>
            </a:r>
            <a:endParaRPr lang="fr-FR"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For example, let’s take the SPLITTER which extracts each page of a PDF an image, the function will retrieve a message with a file identifier from the Queue, the files are stored in REDIS. With the identifier, we will fetch the document from REDIS to run our algorithms and for example if we have a PDF with 2 pages, we will extract 2 images then generate 2 identifiers; push the images into REDIS with them. We finally add 2 messages in the downstream QUEUE to be able to call the following service, in this case the Zoning of the French driver license.</a:t>
            </a:r>
            <a:endParaRPr lang="fr-FR"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fr-FR" dirty="0" err="1"/>
              <a:t>Éé</a:t>
            </a:r>
            <a:r>
              <a:rPr lang="fr-FR" dirty="0"/>
              <a:t> »3</a:t>
            </a:r>
          </a:p>
        </p:txBody>
      </p:sp>
      <p:sp>
        <p:nvSpPr>
          <p:cNvPr id="4" name="Espace réservé du numéro de diapositive 3"/>
          <p:cNvSpPr>
            <a:spLocks noGrp="1"/>
          </p:cNvSpPr>
          <p:nvPr>
            <p:ph type="sldNum" sz="quarter" idx="5"/>
          </p:nvPr>
        </p:nvSpPr>
        <p:spPr/>
        <p:txBody>
          <a:bodyPr/>
          <a:lstStyle/>
          <a:p>
            <a:fld id="{3252C3A3-8174-F141-B491-7F0E98D116D0}" type="slidenum">
              <a:rPr lang="es-ES_tradnl" smtClean="0"/>
              <a:t>1</a:t>
            </a:fld>
            <a:endParaRPr lang="es-ES_tradnl"/>
          </a:p>
        </p:txBody>
      </p:sp>
    </p:spTree>
    <p:extLst>
      <p:ext uri="{BB962C8B-B14F-4D97-AF65-F5344CB8AC3E}">
        <p14:creationId xmlns:p14="http://schemas.microsoft.com/office/powerpoint/2010/main" val="2599060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nSpc>
                <a:spcPct val="107000"/>
              </a:lnSpc>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How does it technically work? We use functions. Each algorithm is hosted on a function. This function listens to a Queue as input and as soon as it has free time, it will be able to pop the messages that come from the Queue and to process them.</a:t>
            </a:r>
            <a:endParaRPr lang="fr-FR" sz="18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For example, let’s take the SPLITTER which extracts each page of a PDF an image, the function will retrieve a message with a file identifier from the Queue, the files are stored in REDIS. With the identifier, we will fetch the document from REDIS to run our algorithms and for example if we have a PDF with 2 pages, we will extract 2 images then generate 2 identifiers; push the images into REDIS with them. We finally add 2 messages in the downstream QUEUE to be able to call the following service, in this case the Zoning of the French driver license.</a:t>
            </a:r>
            <a:endParaRPr lang="fr-FR"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fr-FR" dirty="0" err="1"/>
              <a:t>Éé</a:t>
            </a:r>
            <a:r>
              <a:rPr lang="fr-FR" dirty="0"/>
              <a:t> »3</a:t>
            </a:r>
          </a:p>
        </p:txBody>
      </p:sp>
      <p:sp>
        <p:nvSpPr>
          <p:cNvPr id="4" name="Espace réservé du numéro de diapositive 3"/>
          <p:cNvSpPr>
            <a:spLocks noGrp="1"/>
          </p:cNvSpPr>
          <p:nvPr>
            <p:ph type="sldNum" sz="quarter" idx="5"/>
          </p:nvPr>
        </p:nvSpPr>
        <p:spPr/>
        <p:txBody>
          <a:bodyPr/>
          <a:lstStyle/>
          <a:p>
            <a:fld id="{3252C3A3-8174-F141-B491-7F0E98D116D0}" type="slidenum">
              <a:rPr lang="es-ES_tradnl" smtClean="0"/>
              <a:t>2</a:t>
            </a:fld>
            <a:endParaRPr lang="es-ES_tradnl"/>
          </a:p>
        </p:txBody>
      </p:sp>
    </p:spTree>
    <p:extLst>
      <p:ext uri="{BB962C8B-B14F-4D97-AF65-F5344CB8AC3E}">
        <p14:creationId xmlns:p14="http://schemas.microsoft.com/office/powerpoint/2010/main" val="802769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624EA-1F25-0B46-8A62-E422EF4F8C3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C3E44A85-3E82-8341-A2E8-10D675B26A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946F151E-F7F9-0145-B0BC-3A898F3D958F}"/>
              </a:ext>
            </a:extLst>
          </p:cNvPr>
          <p:cNvSpPr>
            <a:spLocks noGrp="1"/>
          </p:cNvSpPr>
          <p:nvPr>
            <p:ph type="dt" sz="half" idx="10"/>
          </p:nvPr>
        </p:nvSpPr>
        <p:spPr/>
        <p:txBody>
          <a:bodyPr/>
          <a:lstStyle/>
          <a:p>
            <a:fld id="{80160E5B-2E24-B941-8DE0-C0A90C36B7C5}" type="datetimeFigureOut">
              <a:rPr lang="en-GB" smtClean="0"/>
              <a:t>18/03/2025</a:t>
            </a:fld>
            <a:endParaRPr lang="en-GB"/>
          </a:p>
        </p:txBody>
      </p:sp>
      <p:sp>
        <p:nvSpPr>
          <p:cNvPr id="5" name="Footer Placeholder 4">
            <a:extLst>
              <a:ext uri="{FF2B5EF4-FFF2-40B4-BE49-F238E27FC236}">
                <a16:creationId xmlns:a16="http://schemas.microsoft.com/office/drawing/2014/main" id="{976423B5-3B7F-794C-A004-744184C2916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71D655-9DD1-8E4E-925C-6D2908519F95}"/>
              </a:ext>
            </a:extLst>
          </p:cNvPr>
          <p:cNvSpPr>
            <a:spLocks noGrp="1"/>
          </p:cNvSpPr>
          <p:nvPr>
            <p:ph type="sldNum" sz="quarter" idx="12"/>
          </p:nvPr>
        </p:nvSpPr>
        <p:spPr/>
        <p:txBody>
          <a:bodyPr/>
          <a:lstStyle/>
          <a:p>
            <a:fld id="{DED457E1-C03A-514C-93B6-2CB6674E8CD0}" type="slidenum">
              <a:rPr lang="en-GB" smtClean="0"/>
              <a:t>‹N°›</a:t>
            </a:fld>
            <a:endParaRPr lang="en-GB"/>
          </a:p>
        </p:txBody>
      </p:sp>
    </p:spTree>
    <p:extLst>
      <p:ext uri="{BB962C8B-B14F-4D97-AF65-F5344CB8AC3E}">
        <p14:creationId xmlns:p14="http://schemas.microsoft.com/office/powerpoint/2010/main" val="2380966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1B468-570A-E143-81E0-88A51D58F240}"/>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9624FF18-97CD-F145-8BCA-6EE0F1E2567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6EB515BD-DE5A-5B42-AB83-D7F481DF3E98}"/>
              </a:ext>
            </a:extLst>
          </p:cNvPr>
          <p:cNvSpPr>
            <a:spLocks noGrp="1"/>
          </p:cNvSpPr>
          <p:nvPr>
            <p:ph type="dt" sz="half" idx="10"/>
          </p:nvPr>
        </p:nvSpPr>
        <p:spPr/>
        <p:txBody>
          <a:bodyPr/>
          <a:lstStyle/>
          <a:p>
            <a:fld id="{80160E5B-2E24-B941-8DE0-C0A90C36B7C5}" type="datetimeFigureOut">
              <a:rPr lang="en-GB" smtClean="0"/>
              <a:t>18/03/2025</a:t>
            </a:fld>
            <a:endParaRPr lang="en-GB"/>
          </a:p>
        </p:txBody>
      </p:sp>
      <p:sp>
        <p:nvSpPr>
          <p:cNvPr id="5" name="Footer Placeholder 4">
            <a:extLst>
              <a:ext uri="{FF2B5EF4-FFF2-40B4-BE49-F238E27FC236}">
                <a16:creationId xmlns:a16="http://schemas.microsoft.com/office/drawing/2014/main" id="{45E7E3DA-B2B1-7347-8C5E-6B053D2DD0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71C4702-6C6E-CB45-91B9-8D508E8E02DE}"/>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7" name="Content Placeholder 2">
            <a:extLst>
              <a:ext uri="{FF2B5EF4-FFF2-40B4-BE49-F238E27FC236}">
                <a16:creationId xmlns:a16="http://schemas.microsoft.com/office/drawing/2014/main" id="{DEEA75BF-407D-44B4-AB9B-21F45D05F112}"/>
              </a:ext>
            </a:extLst>
          </p:cNvPr>
          <p:cNvSpPr>
            <a:spLocks noGrp="1"/>
          </p:cNvSpPr>
          <p:nvPr>
            <p:ph idx="13"/>
          </p:nvPr>
        </p:nvSpPr>
        <p:spPr>
          <a:xfrm>
            <a:off x="0" y="603504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2476304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197A56-1084-8744-B674-1A748286F57E}"/>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724FC31B-35A2-6E46-955D-4AE2C45F2E2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8300FAE-B000-104C-96F1-F594154024F9}"/>
              </a:ext>
            </a:extLst>
          </p:cNvPr>
          <p:cNvSpPr>
            <a:spLocks noGrp="1"/>
          </p:cNvSpPr>
          <p:nvPr>
            <p:ph type="dt" sz="half" idx="10"/>
          </p:nvPr>
        </p:nvSpPr>
        <p:spPr/>
        <p:txBody>
          <a:bodyPr/>
          <a:lstStyle/>
          <a:p>
            <a:fld id="{80160E5B-2E24-B941-8DE0-C0A90C36B7C5}" type="datetimeFigureOut">
              <a:rPr lang="en-GB" smtClean="0"/>
              <a:t>18/03/2025</a:t>
            </a:fld>
            <a:endParaRPr lang="en-GB"/>
          </a:p>
        </p:txBody>
      </p:sp>
      <p:sp>
        <p:nvSpPr>
          <p:cNvPr id="5" name="Footer Placeholder 4">
            <a:extLst>
              <a:ext uri="{FF2B5EF4-FFF2-40B4-BE49-F238E27FC236}">
                <a16:creationId xmlns:a16="http://schemas.microsoft.com/office/drawing/2014/main" id="{E310C994-0A2F-E445-A73A-5DEFF347166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84F8A3E-C11A-D543-A66F-B4EEF2F68743}"/>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7" name="Content Placeholder 2">
            <a:extLst>
              <a:ext uri="{FF2B5EF4-FFF2-40B4-BE49-F238E27FC236}">
                <a16:creationId xmlns:a16="http://schemas.microsoft.com/office/drawing/2014/main" id="{310317F4-AF15-4189-985D-33C24B060D36}"/>
              </a:ext>
            </a:extLst>
          </p:cNvPr>
          <p:cNvSpPr>
            <a:spLocks noGrp="1"/>
          </p:cNvSpPr>
          <p:nvPr>
            <p:ph idx="13"/>
          </p:nvPr>
        </p:nvSpPr>
        <p:spPr>
          <a:xfrm>
            <a:off x="0" y="603504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4218596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FF955-C96B-AE4E-96D9-1A67B47D28C6}"/>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2DEC029F-68AD-C446-9665-563D7F0E9198}"/>
              </a:ext>
            </a:extLst>
          </p:cNvPr>
          <p:cNvSpPr>
            <a:spLocks noGrp="1"/>
          </p:cNvSpPr>
          <p:nvPr>
            <p:ph idx="1"/>
          </p:nvPr>
        </p:nvSpPr>
        <p:spPr>
          <a:xfrm>
            <a:off x="0" y="6035040"/>
            <a:ext cx="12192000" cy="822960"/>
          </a:xfrm>
          <a:solidFill>
            <a:schemeClr val="bg1"/>
          </a:solidFill>
        </p:spPr>
        <p:txBody>
          <a:bodyPr/>
          <a:lstStyle>
            <a:lvl1pPr marL="0" indent="0">
              <a:buNone/>
              <a:defRPr/>
            </a:lvl1pPr>
          </a:lstStyle>
          <a:p>
            <a:pPr lvl="0"/>
            <a:endParaRPr lang="en-GB" dirty="0"/>
          </a:p>
        </p:txBody>
      </p:sp>
      <p:sp>
        <p:nvSpPr>
          <p:cNvPr id="4" name="Date Placeholder 3">
            <a:extLst>
              <a:ext uri="{FF2B5EF4-FFF2-40B4-BE49-F238E27FC236}">
                <a16:creationId xmlns:a16="http://schemas.microsoft.com/office/drawing/2014/main" id="{9CA97AF5-25F4-8647-B443-6A1F255225F8}"/>
              </a:ext>
            </a:extLst>
          </p:cNvPr>
          <p:cNvSpPr>
            <a:spLocks noGrp="1"/>
          </p:cNvSpPr>
          <p:nvPr>
            <p:ph type="dt" sz="half" idx="10"/>
          </p:nvPr>
        </p:nvSpPr>
        <p:spPr/>
        <p:txBody>
          <a:bodyPr/>
          <a:lstStyle/>
          <a:p>
            <a:fld id="{80160E5B-2E24-B941-8DE0-C0A90C36B7C5}" type="datetimeFigureOut">
              <a:rPr lang="en-GB" smtClean="0"/>
              <a:t>18/03/2025</a:t>
            </a:fld>
            <a:endParaRPr lang="en-GB"/>
          </a:p>
        </p:txBody>
      </p:sp>
      <p:sp>
        <p:nvSpPr>
          <p:cNvPr id="5" name="Footer Placeholder 4">
            <a:extLst>
              <a:ext uri="{FF2B5EF4-FFF2-40B4-BE49-F238E27FC236}">
                <a16:creationId xmlns:a16="http://schemas.microsoft.com/office/drawing/2014/main" id="{3187ACDF-99FC-C343-988D-536FC00F8401}"/>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D8A1592B-CA75-4249-941A-7412341E4F3B}"/>
              </a:ext>
            </a:extLst>
          </p:cNvPr>
          <p:cNvSpPr>
            <a:spLocks noGrp="1"/>
          </p:cNvSpPr>
          <p:nvPr>
            <p:ph type="sldNum" sz="quarter" idx="12"/>
          </p:nvPr>
        </p:nvSpPr>
        <p:spPr/>
        <p:txBody>
          <a:bodyPr/>
          <a:lstStyle/>
          <a:p>
            <a:fld id="{DED457E1-C03A-514C-93B6-2CB6674E8CD0}" type="slidenum">
              <a:rPr lang="en-GB" smtClean="0"/>
              <a:t>‹N°›</a:t>
            </a:fld>
            <a:endParaRPr lang="en-GB"/>
          </a:p>
        </p:txBody>
      </p:sp>
    </p:spTree>
    <p:extLst>
      <p:ext uri="{BB962C8B-B14F-4D97-AF65-F5344CB8AC3E}">
        <p14:creationId xmlns:p14="http://schemas.microsoft.com/office/powerpoint/2010/main" val="121151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857C2-DD86-A94B-93B8-1232A4067CF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A95DB49E-2974-CA46-A237-1D5BFBE83C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193A00C-0CA4-E641-A739-54DFE08812F0}"/>
              </a:ext>
            </a:extLst>
          </p:cNvPr>
          <p:cNvSpPr>
            <a:spLocks noGrp="1"/>
          </p:cNvSpPr>
          <p:nvPr>
            <p:ph type="dt" sz="half" idx="10"/>
          </p:nvPr>
        </p:nvSpPr>
        <p:spPr/>
        <p:txBody>
          <a:bodyPr/>
          <a:lstStyle/>
          <a:p>
            <a:fld id="{80160E5B-2E24-B941-8DE0-C0A90C36B7C5}" type="datetimeFigureOut">
              <a:rPr lang="en-GB" smtClean="0"/>
              <a:t>18/03/2025</a:t>
            </a:fld>
            <a:endParaRPr lang="en-GB"/>
          </a:p>
        </p:txBody>
      </p:sp>
      <p:sp>
        <p:nvSpPr>
          <p:cNvPr id="5" name="Footer Placeholder 4">
            <a:extLst>
              <a:ext uri="{FF2B5EF4-FFF2-40B4-BE49-F238E27FC236}">
                <a16:creationId xmlns:a16="http://schemas.microsoft.com/office/drawing/2014/main" id="{9430900A-5597-E542-BD9A-6BAEC8CCD10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CBB631-A572-FC4E-8921-78AB1A226482}"/>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7" name="Content Placeholder 2">
            <a:extLst>
              <a:ext uri="{FF2B5EF4-FFF2-40B4-BE49-F238E27FC236}">
                <a16:creationId xmlns:a16="http://schemas.microsoft.com/office/drawing/2014/main" id="{2FACA4CF-F5D5-48C6-80C2-7ACF3A9FB7C4}"/>
              </a:ext>
            </a:extLst>
          </p:cNvPr>
          <p:cNvSpPr>
            <a:spLocks noGrp="1"/>
          </p:cNvSpPr>
          <p:nvPr>
            <p:ph idx="13"/>
          </p:nvPr>
        </p:nvSpPr>
        <p:spPr>
          <a:xfrm>
            <a:off x="0" y="606829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2283638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1EF58-0475-044F-9582-C6155754647D}"/>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25DF81B9-1E90-834F-BD6D-9E41ED13A86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E27478FB-DC1F-AF4F-8141-28D69CF4DAC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6718CF64-CCEA-9949-AA7A-0EB01458E577}"/>
              </a:ext>
            </a:extLst>
          </p:cNvPr>
          <p:cNvSpPr>
            <a:spLocks noGrp="1"/>
          </p:cNvSpPr>
          <p:nvPr>
            <p:ph type="dt" sz="half" idx="10"/>
          </p:nvPr>
        </p:nvSpPr>
        <p:spPr/>
        <p:txBody>
          <a:bodyPr/>
          <a:lstStyle/>
          <a:p>
            <a:fld id="{80160E5B-2E24-B941-8DE0-C0A90C36B7C5}" type="datetimeFigureOut">
              <a:rPr lang="en-GB" smtClean="0"/>
              <a:t>18/03/2025</a:t>
            </a:fld>
            <a:endParaRPr lang="en-GB"/>
          </a:p>
        </p:txBody>
      </p:sp>
      <p:sp>
        <p:nvSpPr>
          <p:cNvPr id="6" name="Footer Placeholder 5">
            <a:extLst>
              <a:ext uri="{FF2B5EF4-FFF2-40B4-BE49-F238E27FC236}">
                <a16:creationId xmlns:a16="http://schemas.microsoft.com/office/drawing/2014/main" id="{EDEC6B7C-68F6-2C4E-A93C-3C9766D60BE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F33A07A-546F-F245-B442-45C70FEC11DC}"/>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8" name="Content Placeholder 2">
            <a:extLst>
              <a:ext uri="{FF2B5EF4-FFF2-40B4-BE49-F238E27FC236}">
                <a16:creationId xmlns:a16="http://schemas.microsoft.com/office/drawing/2014/main" id="{D9F9463F-D8D7-4C27-874E-44F4CAB4E9C2}"/>
              </a:ext>
            </a:extLst>
          </p:cNvPr>
          <p:cNvSpPr>
            <a:spLocks noGrp="1"/>
          </p:cNvSpPr>
          <p:nvPr>
            <p:ph idx="13"/>
          </p:nvPr>
        </p:nvSpPr>
        <p:spPr>
          <a:xfrm>
            <a:off x="0" y="603504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3797738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DEADA-CAC2-D34C-BB09-BA532BBEC566}"/>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0D830CE6-7A0C-214D-B58C-4D360DA0C4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1008DB4-3B36-464C-B0F7-43299585A03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09E960CF-9C5C-0C45-A0E5-32DF2A0E0F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BB7A24D-8D4B-4240-9555-16E34831494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CFBABD6A-C968-7A47-AC0A-07D70A3D2D42}"/>
              </a:ext>
            </a:extLst>
          </p:cNvPr>
          <p:cNvSpPr>
            <a:spLocks noGrp="1"/>
          </p:cNvSpPr>
          <p:nvPr>
            <p:ph type="dt" sz="half" idx="10"/>
          </p:nvPr>
        </p:nvSpPr>
        <p:spPr/>
        <p:txBody>
          <a:bodyPr/>
          <a:lstStyle/>
          <a:p>
            <a:fld id="{80160E5B-2E24-B941-8DE0-C0A90C36B7C5}" type="datetimeFigureOut">
              <a:rPr lang="en-GB" smtClean="0"/>
              <a:t>18/03/2025</a:t>
            </a:fld>
            <a:endParaRPr lang="en-GB"/>
          </a:p>
        </p:txBody>
      </p:sp>
      <p:sp>
        <p:nvSpPr>
          <p:cNvPr id="8" name="Footer Placeholder 7">
            <a:extLst>
              <a:ext uri="{FF2B5EF4-FFF2-40B4-BE49-F238E27FC236}">
                <a16:creationId xmlns:a16="http://schemas.microsoft.com/office/drawing/2014/main" id="{4D762947-370A-3D4A-88AA-290AF5551D5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9CDC476-6A34-CA42-BC4D-8569DE1B259C}"/>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10" name="Content Placeholder 2">
            <a:extLst>
              <a:ext uri="{FF2B5EF4-FFF2-40B4-BE49-F238E27FC236}">
                <a16:creationId xmlns:a16="http://schemas.microsoft.com/office/drawing/2014/main" id="{FD825BBE-6589-4ABC-B161-FC0511DE2057}"/>
              </a:ext>
            </a:extLst>
          </p:cNvPr>
          <p:cNvSpPr>
            <a:spLocks noGrp="1"/>
          </p:cNvSpPr>
          <p:nvPr>
            <p:ph idx="13"/>
          </p:nvPr>
        </p:nvSpPr>
        <p:spPr>
          <a:xfrm>
            <a:off x="0" y="603504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450237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505BE-4BD4-A64B-9268-420C41FC9306}"/>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97A40BFD-3818-BA46-9933-514D5106C62E}"/>
              </a:ext>
            </a:extLst>
          </p:cNvPr>
          <p:cNvSpPr>
            <a:spLocks noGrp="1"/>
          </p:cNvSpPr>
          <p:nvPr>
            <p:ph type="dt" sz="half" idx="10"/>
          </p:nvPr>
        </p:nvSpPr>
        <p:spPr/>
        <p:txBody>
          <a:bodyPr/>
          <a:lstStyle/>
          <a:p>
            <a:fld id="{80160E5B-2E24-B941-8DE0-C0A90C36B7C5}" type="datetimeFigureOut">
              <a:rPr lang="en-GB" smtClean="0"/>
              <a:t>18/03/2025</a:t>
            </a:fld>
            <a:endParaRPr lang="en-GB"/>
          </a:p>
        </p:txBody>
      </p:sp>
      <p:sp>
        <p:nvSpPr>
          <p:cNvPr id="4" name="Footer Placeholder 3">
            <a:extLst>
              <a:ext uri="{FF2B5EF4-FFF2-40B4-BE49-F238E27FC236}">
                <a16:creationId xmlns:a16="http://schemas.microsoft.com/office/drawing/2014/main" id="{EE9E0BEB-419E-524F-AF0F-2A3871ED740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27997D3-6F76-2641-82F6-52BD7D72E87A}"/>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6" name="Content Placeholder 2">
            <a:extLst>
              <a:ext uri="{FF2B5EF4-FFF2-40B4-BE49-F238E27FC236}">
                <a16:creationId xmlns:a16="http://schemas.microsoft.com/office/drawing/2014/main" id="{3D5617C6-6A69-4549-9250-15C8C6120C3D}"/>
              </a:ext>
            </a:extLst>
          </p:cNvPr>
          <p:cNvSpPr>
            <a:spLocks noGrp="1"/>
          </p:cNvSpPr>
          <p:nvPr>
            <p:ph idx="1"/>
          </p:nvPr>
        </p:nvSpPr>
        <p:spPr>
          <a:xfrm>
            <a:off x="0" y="603504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488510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F4A069-797E-1749-8F03-CA0F4A994AF8}"/>
              </a:ext>
            </a:extLst>
          </p:cNvPr>
          <p:cNvSpPr>
            <a:spLocks noGrp="1"/>
          </p:cNvSpPr>
          <p:nvPr>
            <p:ph type="dt" sz="half" idx="10"/>
          </p:nvPr>
        </p:nvSpPr>
        <p:spPr/>
        <p:txBody>
          <a:bodyPr/>
          <a:lstStyle/>
          <a:p>
            <a:fld id="{80160E5B-2E24-B941-8DE0-C0A90C36B7C5}" type="datetimeFigureOut">
              <a:rPr lang="en-GB" smtClean="0"/>
              <a:t>18/03/2025</a:t>
            </a:fld>
            <a:endParaRPr lang="en-GB"/>
          </a:p>
        </p:txBody>
      </p:sp>
      <p:sp>
        <p:nvSpPr>
          <p:cNvPr id="3" name="Footer Placeholder 2">
            <a:extLst>
              <a:ext uri="{FF2B5EF4-FFF2-40B4-BE49-F238E27FC236}">
                <a16:creationId xmlns:a16="http://schemas.microsoft.com/office/drawing/2014/main" id="{92137365-CB68-584A-BEA0-160EE4B791E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5F99054-421B-C842-BE9A-A9ADE24C8EDD}"/>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5" name="Content Placeholder 2">
            <a:extLst>
              <a:ext uri="{FF2B5EF4-FFF2-40B4-BE49-F238E27FC236}">
                <a16:creationId xmlns:a16="http://schemas.microsoft.com/office/drawing/2014/main" id="{0C37F8E5-401D-4F64-AC19-B10F8EE78522}"/>
              </a:ext>
            </a:extLst>
          </p:cNvPr>
          <p:cNvSpPr>
            <a:spLocks noGrp="1"/>
          </p:cNvSpPr>
          <p:nvPr>
            <p:ph idx="1"/>
          </p:nvPr>
        </p:nvSpPr>
        <p:spPr>
          <a:xfrm>
            <a:off x="0" y="603504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1106253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E55AF-B49F-484D-8373-0E6859A0B1D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B60D6A5F-F3C4-3648-BE71-4938031A1D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BAA4D609-E5AE-F24B-B47B-AF982EBBC5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C9FFC77-3DCA-4140-9ED7-6B2B462A9DC0}"/>
              </a:ext>
            </a:extLst>
          </p:cNvPr>
          <p:cNvSpPr>
            <a:spLocks noGrp="1"/>
          </p:cNvSpPr>
          <p:nvPr>
            <p:ph type="dt" sz="half" idx="10"/>
          </p:nvPr>
        </p:nvSpPr>
        <p:spPr/>
        <p:txBody>
          <a:bodyPr/>
          <a:lstStyle/>
          <a:p>
            <a:fld id="{80160E5B-2E24-B941-8DE0-C0A90C36B7C5}" type="datetimeFigureOut">
              <a:rPr lang="en-GB" smtClean="0"/>
              <a:t>18/03/2025</a:t>
            </a:fld>
            <a:endParaRPr lang="en-GB"/>
          </a:p>
        </p:txBody>
      </p:sp>
      <p:sp>
        <p:nvSpPr>
          <p:cNvPr id="6" name="Footer Placeholder 5">
            <a:extLst>
              <a:ext uri="{FF2B5EF4-FFF2-40B4-BE49-F238E27FC236}">
                <a16:creationId xmlns:a16="http://schemas.microsoft.com/office/drawing/2014/main" id="{A740642C-88B8-DC45-9B22-E794ACFA817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2AC9E80-E845-E84B-B1B9-1EF67362396C}"/>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8" name="Content Placeholder 2">
            <a:extLst>
              <a:ext uri="{FF2B5EF4-FFF2-40B4-BE49-F238E27FC236}">
                <a16:creationId xmlns:a16="http://schemas.microsoft.com/office/drawing/2014/main" id="{305A46F6-D1FA-4BD0-A296-9A479897B4A7}"/>
              </a:ext>
            </a:extLst>
          </p:cNvPr>
          <p:cNvSpPr>
            <a:spLocks noGrp="1"/>
          </p:cNvSpPr>
          <p:nvPr>
            <p:ph idx="13"/>
          </p:nvPr>
        </p:nvSpPr>
        <p:spPr>
          <a:xfrm>
            <a:off x="0" y="603504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2131232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39749-A169-B640-AAE6-B5CED8A9058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D2CE23F5-3C88-F142-9DB1-2300FABAD4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28E174D-26E0-244A-88FE-ABF18A4F43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9F97117-C459-C240-B80C-47A1CA71D799}"/>
              </a:ext>
            </a:extLst>
          </p:cNvPr>
          <p:cNvSpPr>
            <a:spLocks noGrp="1"/>
          </p:cNvSpPr>
          <p:nvPr>
            <p:ph type="dt" sz="half" idx="10"/>
          </p:nvPr>
        </p:nvSpPr>
        <p:spPr/>
        <p:txBody>
          <a:bodyPr/>
          <a:lstStyle/>
          <a:p>
            <a:fld id="{80160E5B-2E24-B941-8DE0-C0A90C36B7C5}" type="datetimeFigureOut">
              <a:rPr lang="en-GB" smtClean="0"/>
              <a:t>18/03/2025</a:t>
            </a:fld>
            <a:endParaRPr lang="en-GB"/>
          </a:p>
        </p:txBody>
      </p:sp>
      <p:sp>
        <p:nvSpPr>
          <p:cNvPr id="6" name="Footer Placeholder 5">
            <a:extLst>
              <a:ext uri="{FF2B5EF4-FFF2-40B4-BE49-F238E27FC236}">
                <a16:creationId xmlns:a16="http://schemas.microsoft.com/office/drawing/2014/main" id="{87BFE52B-9EE1-6045-AE9B-E2AE6D9053E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44185FC-DDB5-5640-875F-6E679154EAD5}"/>
              </a:ext>
            </a:extLst>
          </p:cNvPr>
          <p:cNvSpPr>
            <a:spLocks noGrp="1"/>
          </p:cNvSpPr>
          <p:nvPr>
            <p:ph type="sldNum" sz="quarter" idx="12"/>
          </p:nvPr>
        </p:nvSpPr>
        <p:spPr/>
        <p:txBody>
          <a:bodyPr/>
          <a:lstStyle/>
          <a:p>
            <a:fld id="{DED457E1-C03A-514C-93B6-2CB6674E8CD0}" type="slidenum">
              <a:rPr lang="en-GB" smtClean="0"/>
              <a:t>‹N°›</a:t>
            </a:fld>
            <a:endParaRPr lang="en-GB"/>
          </a:p>
        </p:txBody>
      </p:sp>
      <p:sp>
        <p:nvSpPr>
          <p:cNvPr id="8" name="Content Placeholder 2">
            <a:extLst>
              <a:ext uri="{FF2B5EF4-FFF2-40B4-BE49-F238E27FC236}">
                <a16:creationId xmlns:a16="http://schemas.microsoft.com/office/drawing/2014/main" id="{68D93CC4-7FC0-400A-A0A6-68EA3514600C}"/>
              </a:ext>
            </a:extLst>
          </p:cNvPr>
          <p:cNvSpPr>
            <a:spLocks noGrp="1"/>
          </p:cNvSpPr>
          <p:nvPr>
            <p:ph idx="13"/>
          </p:nvPr>
        </p:nvSpPr>
        <p:spPr>
          <a:xfrm>
            <a:off x="0" y="6035040"/>
            <a:ext cx="12192000" cy="822960"/>
          </a:xfrm>
          <a:solidFill>
            <a:schemeClr val="bg1"/>
          </a:solidFill>
        </p:spPr>
        <p:txBody>
          <a:bodyPr/>
          <a:lstStyle>
            <a:lvl1pPr marL="0" indent="0">
              <a:buNone/>
              <a:defRPr/>
            </a:lvl1pPr>
          </a:lstStyle>
          <a:p>
            <a:pPr lvl="0"/>
            <a:endParaRPr lang="en-GB" dirty="0"/>
          </a:p>
        </p:txBody>
      </p:sp>
    </p:spTree>
    <p:extLst>
      <p:ext uri="{BB962C8B-B14F-4D97-AF65-F5344CB8AC3E}">
        <p14:creationId xmlns:p14="http://schemas.microsoft.com/office/powerpoint/2010/main" val="3285009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A97D48-1144-1543-A9D0-6D8F30B557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3CB91358-EB14-1644-8137-FF2E84DCAF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18A87CC-5B90-3C4E-AA24-B5E1F035DA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160E5B-2E24-B941-8DE0-C0A90C36B7C5}" type="datetimeFigureOut">
              <a:rPr lang="en-GB" smtClean="0"/>
              <a:t>18/03/2025</a:t>
            </a:fld>
            <a:endParaRPr lang="en-GB"/>
          </a:p>
        </p:txBody>
      </p:sp>
      <p:sp>
        <p:nvSpPr>
          <p:cNvPr id="5" name="Footer Placeholder 4">
            <a:extLst>
              <a:ext uri="{FF2B5EF4-FFF2-40B4-BE49-F238E27FC236}">
                <a16:creationId xmlns:a16="http://schemas.microsoft.com/office/drawing/2014/main" id="{9F21A7A4-2094-2E4E-ADD0-07CC8DC2C6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BD69577-F99D-4141-90F1-A6EA6A5810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D457E1-C03A-514C-93B6-2CB6674E8CD0}" type="slidenum">
              <a:rPr lang="en-GB" smtClean="0"/>
              <a:t>‹N°›</a:t>
            </a:fld>
            <a:endParaRPr lang="en-GB"/>
          </a:p>
        </p:txBody>
      </p:sp>
      <p:sp>
        <p:nvSpPr>
          <p:cNvPr id="8" name="TextBox 7">
            <a:extLst>
              <a:ext uri="{FF2B5EF4-FFF2-40B4-BE49-F238E27FC236}">
                <a16:creationId xmlns:a16="http://schemas.microsoft.com/office/drawing/2014/main" id="{F2D484D0-E93D-3B4C-B946-B317F29E3332}"/>
              </a:ext>
            </a:extLst>
          </p:cNvPr>
          <p:cNvSpPr txBox="1"/>
          <p:nvPr userDrawn="1">
            <p:extLst>
              <p:ext uri="{1162E1C5-73C7-4A58-AE30-91384D911F3F}">
                <p184:classification xmlns:p184="http://schemas.microsoft.com/office/powerpoint/2018/4/main" val="ftr"/>
              </p:ext>
            </p:extLst>
          </p:nvPr>
        </p:nvSpPr>
        <p:spPr>
          <a:xfrm>
            <a:off x="5801487" y="6705600"/>
            <a:ext cx="433388" cy="152400"/>
          </a:xfrm>
          <a:prstGeom prst="rect">
            <a:avLst/>
          </a:prstGeom>
        </p:spPr>
        <p:txBody>
          <a:bodyPr horzOverflow="overflow" lIns="0" tIns="0" rIns="0" bIns="0">
            <a:spAutoFit/>
          </a:bodyPr>
          <a:lstStyle/>
          <a:p>
            <a:pPr algn="ctr"/>
            <a:r>
              <a:rPr lang="en-GB" sz="1000">
                <a:solidFill>
                  <a:srgbClr val="000000"/>
                </a:solidFill>
                <a:latin typeface="Calibri" panose="020F0502020204030204" pitchFamily="34" charset="0"/>
                <a:cs typeface="Calibri" panose="020F0502020204030204" pitchFamily="34" charset="0"/>
              </a:rPr>
              <a:t>Internal</a:t>
            </a:r>
          </a:p>
        </p:txBody>
      </p:sp>
      <p:sp>
        <p:nvSpPr>
          <p:cNvPr id="7" name="MSIPCMContentMarking" descr="{&quot;HashCode&quot;:-496329073,&quot;Placement&quot;:&quot;Footer&quot;,&quot;Top&quot;:507.1359,&quot;Left&quot;:0.0,&quot;SlideWidth&quot;:960,&quot;SlideHeight&quot;:540}">
            <a:extLst>
              <a:ext uri="{FF2B5EF4-FFF2-40B4-BE49-F238E27FC236}">
                <a16:creationId xmlns:a16="http://schemas.microsoft.com/office/drawing/2014/main" id="{B69883B0-77FA-47F9-B4C1-41CBD9B28E2F}"/>
              </a:ext>
            </a:extLst>
          </p:cNvPr>
          <p:cNvSpPr txBox="1"/>
          <p:nvPr userDrawn="1"/>
        </p:nvSpPr>
        <p:spPr>
          <a:xfrm>
            <a:off x="0" y="6440626"/>
            <a:ext cx="1394988" cy="417374"/>
          </a:xfrm>
          <a:prstGeom prst="rect">
            <a:avLst/>
          </a:prstGeom>
          <a:noFill/>
        </p:spPr>
        <p:txBody>
          <a:bodyPr vert="horz" wrap="square" lIns="0" tIns="0" rIns="0" bIns="0" rtlCol="0" anchor="ctr" anchorCtr="1">
            <a:spAutoFit/>
          </a:bodyPr>
          <a:lstStyle/>
          <a:p>
            <a:pPr algn="l">
              <a:spcBef>
                <a:spcPts val="0"/>
              </a:spcBef>
              <a:spcAft>
                <a:spcPts val="0"/>
              </a:spcAft>
            </a:pPr>
            <a:r>
              <a:rPr lang="fr-FR" sz="1000">
                <a:solidFill>
                  <a:srgbClr val="000000"/>
                </a:solidFill>
                <a:latin typeface="Calibri" panose="020F0502020204030204" pitchFamily="34" charset="0"/>
              </a:rPr>
              <a:t>
 Classification : Public </a:t>
            </a:r>
          </a:p>
        </p:txBody>
      </p:sp>
    </p:spTree>
    <p:extLst>
      <p:ext uri="{BB962C8B-B14F-4D97-AF65-F5344CB8AC3E}">
        <p14:creationId xmlns:p14="http://schemas.microsoft.com/office/powerpoint/2010/main" val="21721904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fibonacci/compute" TargetMode="External"/><Relationship Id="rId4" Type="http://schemas.openxmlformats.org/officeDocument/2006/relationships/hyperlink" Target="http://slimfaas/function/fibonacci/compute"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fibonacci/compute" TargetMode="External"/><Relationship Id="rId4" Type="http://schemas.openxmlformats.org/officeDocument/2006/relationships/hyperlink" Target="http://slimfaas/async-function/fibonacci/compute"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fibonacci/path" TargetMode="External"/><Relationship Id="rId2" Type="http://schemas.openxmlformats.org/officeDocument/2006/relationships/hyperlink" Target="http://slimfaas/publish-event/fib-event"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hyperlink" Target="http://slimfaas/function/fibonacci/comput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 coins arrondis 20">
            <a:extLst>
              <a:ext uri="{FF2B5EF4-FFF2-40B4-BE49-F238E27FC236}">
                <a16:creationId xmlns:a16="http://schemas.microsoft.com/office/drawing/2014/main" id="{10281813-D3E5-87C3-B19F-4CEC0004BAF6}"/>
              </a:ext>
            </a:extLst>
          </p:cNvPr>
          <p:cNvSpPr/>
          <p:nvPr/>
        </p:nvSpPr>
        <p:spPr>
          <a:xfrm>
            <a:off x="4065424" y="2860803"/>
            <a:ext cx="3341145" cy="2190158"/>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4000">
              <a:solidFill>
                <a:schemeClr val="bg1"/>
              </a:solidFill>
            </a:endParaRPr>
          </a:p>
        </p:txBody>
      </p:sp>
      <p:pic>
        <p:nvPicPr>
          <p:cNvPr id="22" name="Picture 2" descr="Afficher l’image source">
            <a:extLst>
              <a:ext uri="{FF2B5EF4-FFF2-40B4-BE49-F238E27FC236}">
                <a16:creationId xmlns:a16="http://schemas.microsoft.com/office/drawing/2014/main" id="{4C3C7A7E-0F7E-D5AB-7CB7-FE79F49436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0852" y="2659498"/>
            <a:ext cx="588793" cy="572693"/>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83C60C87-609E-41AB-8E66-C44853DB93B6}"/>
              </a:ext>
            </a:extLst>
          </p:cNvPr>
          <p:cNvSpPr/>
          <p:nvPr/>
        </p:nvSpPr>
        <p:spPr>
          <a:xfrm>
            <a:off x="95250" y="6604378"/>
            <a:ext cx="6305550" cy="2536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Rounded Rectangle 44">
            <a:extLst>
              <a:ext uri="{FF2B5EF4-FFF2-40B4-BE49-F238E27FC236}">
                <a16:creationId xmlns:a16="http://schemas.microsoft.com/office/drawing/2014/main" id="{8B31C066-D6ED-6B00-6DFD-759464A699DC}"/>
              </a:ext>
            </a:extLst>
          </p:cNvPr>
          <p:cNvSpPr/>
          <p:nvPr/>
        </p:nvSpPr>
        <p:spPr>
          <a:xfrm>
            <a:off x="4363700" y="3139866"/>
            <a:ext cx="2807601" cy="164018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SlimFaas</a:t>
            </a:r>
          </a:p>
        </p:txBody>
      </p:sp>
      <p:cxnSp>
        <p:nvCxnSpPr>
          <p:cNvPr id="1030" name="Connecteur droit avec flèche 1029">
            <a:extLst>
              <a:ext uri="{FF2B5EF4-FFF2-40B4-BE49-F238E27FC236}">
                <a16:creationId xmlns:a16="http://schemas.microsoft.com/office/drawing/2014/main" id="{52B98CF1-23C8-73AE-54DD-8F17F00A8728}"/>
              </a:ext>
            </a:extLst>
          </p:cNvPr>
          <p:cNvCxnSpPr>
            <a:cxnSpLocks/>
            <a:stCxn id="2" idx="3"/>
            <a:endCxn id="5" idx="1"/>
          </p:cNvCxnSpPr>
          <p:nvPr/>
        </p:nvCxnSpPr>
        <p:spPr>
          <a:xfrm flipV="1">
            <a:off x="3675101" y="3959958"/>
            <a:ext cx="688599" cy="2904"/>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45">
            <a:extLst>
              <a:ext uri="{FF2B5EF4-FFF2-40B4-BE49-F238E27FC236}">
                <a16:creationId xmlns:a16="http://schemas.microsoft.com/office/drawing/2014/main" id="{86948BFE-3A92-09B5-773B-172DD8AA2DEA}"/>
              </a:ext>
            </a:extLst>
          </p:cNvPr>
          <p:cNvSpPr/>
          <p:nvPr/>
        </p:nvSpPr>
        <p:spPr>
          <a:xfrm>
            <a:off x="9597964" y="2860802"/>
            <a:ext cx="2467886" cy="2190158"/>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800" dirty="0">
                <a:solidFill>
                  <a:schemeClr val="bg1"/>
                </a:solidFill>
              </a:rPr>
              <a:t>function « fibonacci »</a:t>
            </a:r>
            <a:endParaRPr lang="en-FR" sz="2800" dirty="0">
              <a:solidFill>
                <a:schemeClr val="bg1"/>
              </a:solidFill>
            </a:endParaRPr>
          </a:p>
        </p:txBody>
      </p:sp>
      <p:pic>
        <p:nvPicPr>
          <p:cNvPr id="15" name="Picture 2" descr="Afficher l’image source">
            <a:extLst>
              <a:ext uri="{FF2B5EF4-FFF2-40B4-BE49-F238E27FC236}">
                <a16:creationId xmlns:a16="http://schemas.microsoft.com/office/drawing/2014/main" id="{35712BBA-EBEC-F7AF-781C-F0A47F710A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03207" y="2673279"/>
            <a:ext cx="588793" cy="572693"/>
          </a:xfrm>
          <a:prstGeom prst="rect">
            <a:avLst/>
          </a:prstGeom>
          <a:noFill/>
          <a:extLst>
            <a:ext uri="{909E8E84-426E-40DD-AFC4-6F175D3DCCD1}">
              <a14:hiddenFill xmlns:a14="http://schemas.microsoft.com/office/drawing/2010/main">
                <a:solidFill>
                  <a:srgbClr val="FFFFFF"/>
                </a:solidFill>
              </a14:hiddenFill>
            </a:ext>
          </a:extLst>
        </p:spPr>
      </p:pic>
      <p:cxnSp>
        <p:nvCxnSpPr>
          <p:cNvPr id="16" name="Connecteur droit avec flèche 15">
            <a:extLst>
              <a:ext uri="{FF2B5EF4-FFF2-40B4-BE49-F238E27FC236}">
                <a16:creationId xmlns:a16="http://schemas.microsoft.com/office/drawing/2014/main" id="{E672AC01-B7E2-9CC9-7A1C-110F38B184E7}"/>
              </a:ext>
            </a:extLst>
          </p:cNvPr>
          <p:cNvCxnSpPr>
            <a:cxnSpLocks/>
            <a:stCxn id="5" idx="3"/>
            <a:endCxn id="14" idx="1"/>
          </p:cNvCxnSpPr>
          <p:nvPr/>
        </p:nvCxnSpPr>
        <p:spPr>
          <a:xfrm flipV="1">
            <a:off x="7171301" y="3955881"/>
            <a:ext cx="2426663" cy="4077"/>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Cylindre 19">
            <a:extLst>
              <a:ext uri="{FF2B5EF4-FFF2-40B4-BE49-F238E27FC236}">
                <a16:creationId xmlns:a16="http://schemas.microsoft.com/office/drawing/2014/main" id="{ADE31F5A-3083-C305-22A8-E05EB3D3CEAE}"/>
              </a:ext>
            </a:extLst>
          </p:cNvPr>
          <p:cNvSpPr/>
          <p:nvPr/>
        </p:nvSpPr>
        <p:spPr>
          <a:xfrm>
            <a:off x="6539696" y="4007671"/>
            <a:ext cx="538223" cy="649047"/>
          </a:xfrm>
          <a:prstGeom prst="can">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r-FR" sz="1200" dirty="0"/>
              <a:t>SlimData</a:t>
            </a:r>
            <a:endParaRPr lang="fr-FR" sz="1000" dirty="0"/>
          </a:p>
        </p:txBody>
      </p:sp>
      <p:sp>
        <p:nvSpPr>
          <p:cNvPr id="2" name="ZoneTexte 1">
            <a:extLst>
              <a:ext uri="{FF2B5EF4-FFF2-40B4-BE49-F238E27FC236}">
                <a16:creationId xmlns:a16="http://schemas.microsoft.com/office/drawing/2014/main" id="{3D360B9F-683E-C474-0972-4C7E01410CD7}"/>
              </a:ext>
            </a:extLst>
          </p:cNvPr>
          <p:cNvSpPr txBox="1"/>
          <p:nvPr/>
        </p:nvSpPr>
        <p:spPr>
          <a:xfrm>
            <a:off x="95250" y="3593530"/>
            <a:ext cx="3579851" cy="738664"/>
          </a:xfrm>
          <a:prstGeom prst="rect">
            <a:avLst/>
          </a:prstGeom>
          <a:noFill/>
        </p:spPr>
        <p:txBody>
          <a:bodyPr wrap="square" rtlCol="0">
            <a:spAutoFit/>
          </a:bodyPr>
          <a:lstStyle/>
          <a:p>
            <a:r>
              <a:rPr lang="fr-FR" sz="1400" dirty="0"/>
              <a:t>HTTP POST</a:t>
            </a:r>
          </a:p>
          <a:p>
            <a:r>
              <a:rPr lang="fr-FR" sz="1400" dirty="0">
                <a:hlinkClick r:id="rId4"/>
              </a:rPr>
              <a:t>http://slimfaas/</a:t>
            </a:r>
            <a:r>
              <a:rPr lang="fr-FR" sz="1400" dirty="0">
                <a:highlight>
                  <a:srgbClr val="FFFF00"/>
                </a:highlight>
                <a:hlinkClick r:id="rId4"/>
              </a:rPr>
              <a:t>function</a:t>
            </a:r>
            <a:r>
              <a:rPr lang="fr-FR" sz="1400" dirty="0">
                <a:hlinkClick r:id="rId4"/>
              </a:rPr>
              <a:t>/</a:t>
            </a:r>
            <a:r>
              <a:rPr lang="fr-FR" sz="1400" dirty="0">
                <a:highlight>
                  <a:srgbClr val="00FF00"/>
                </a:highlight>
                <a:hlinkClick r:id="rId4"/>
              </a:rPr>
              <a:t>fibonacci</a:t>
            </a:r>
            <a:r>
              <a:rPr lang="fr-FR" sz="1400" dirty="0">
                <a:hlinkClick r:id="rId4"/>
              </a:rPr>
              <a:t>/compute</a:t>
            </a:r>
            <a:endParaRPr lang="fr-FR" sz="1400" dirty="0"/>
          </a:p>
          <a:p>
            <a:r>
              <a:rPr lang="fr-FR" sz="1400" dirty="0"/>
              <a:t>{</a:t>
            </a:r>
            <a:r>
              <a:rPr lang="fr-FR" sz="1400" b="0" i="0" dirty="0">
                <a:effectLst/>
                <a:latin typeface="-apple-system"/>
              </a:rPr>
              <a:t>"</a:t>
            </a:r>
            <a:r>
              <a:rPr lang="fr-FR" sz="1400" dirty="0"/>
              <a:t>input</a:t>
            </a:r>
            <a:r>
              <a:rPr lang="fr-FR" sz="1400" b="0" i="0" dirty="0">
                <a:effectLst/>
                <a:latin typeface="-apple-system"/>
              </a:rPr>
              <a:t>"</a:t>
            </a:r>
            <a:r>
              <a:rPr lang="fr-FR" sz="1400" dirty="0"/>
              <a:t>:42}</a:t>
            </a:r>
          </a:p>
        </p:txBody>
      </p:sp>
      <p:sp>
        <p:nvSpPr>
          <p:cNvPr id="6" name="ZoneTexte 5">
            <a:extLst>
              <a:ext uri="{FF2B5EF4-FFF2-40B4-BE49-F238E27FC236}">
                <a16:creationId xmlns:a16="http://schemas.microsoft.com/office/drawing/2014/main" id="{43E3B7B0-10A9-2A13-B906-B992930A68C1}"/>
              </a:ext>
            </a:extLst>
          </p:cNvPr>
          <p:cNvSpPr txBox="1"/>
          <p:nvPr/>
        </p:nvSpPr>
        <p:spPr>
          <a:xfrm>
            <a:off x="7465698" y="4176273"/>
            <a:ext cx="2207393" cy="738664"/>
          </a:xfrm>
          <a:prstGeom prst="rect">
            <a:avLst/>
          </a:prstGeom>
          <a:noFill/>
        </p:spPr>
        <p:txBody>
          <a:bodyPr wrap="square" rtlCol="0">
            <a:spAutoFit/>
          </a:bodyPr>
          <a:lstStyle/>
          <a:p>
            <a:r>
              <a:rPr lang="fr-FR" sz="1400" dirty="0"/>
              <a:t>HTTP POST</a:t>
            </a:r>
          </a:p>
          <a:p>
            <a:r>
              <a:rPr lang="fr-FR" sz="1400" dirty="0">
                <a:hlinkClick r:id="rId5"/>
              </a:rPr>
              <a:t>http://</a:t>
            </a:r>
            <a:r>
              <a:rPr lang="fr-FR" sz="1400" dirty="0">
                <a:highlight>
                  <a:srgbClr val="00FF00"/>
                </a:highlight>
                <a:hlinkClick r:id="rId5"/>
              </a:rPr>
              <a:t>fibonacci</a:t>
            </a:r>
            <a:r>
              <a:rPr lang="fr-FR" sz="1400" dirty="0">
                <a:hlinkClick r:id="rId5"/>
              </a:rPr>
              <a:t>/</a:t>
            </a:r>
            <a:r>
              <a:rPr lang="fr-FR" sz="1400" dirty="0">
                <a:highlight>
                  <a:srgbClr val="FF6C45"/>
                </a:highlight>
                <a:hlinkClick r:id="rId5"/>
              </a:rPr>
              <a:t>compute</a:t>
            </a:r>
            <a:br>
              <a:rPr lang="fr-FR" sz="1400" dirty="0">
                <a:highlight>
                  <a:srgbClr val="FF6C45"/>
                </a:highlight>
              </a:rPr>
            </a:br>
            <a:r>
              <a:rPr lang="fr-FR" sz="1400" dirty="0"/>
              <a:t>{</a:t>
            </a:r>
            <a:r>
              <a:rPr lang="fr-FR" sz="1400" b="0" i="0" dirty="0">
                <a:effectLst/>
                <a:latin typeface="-apple-system"/>
              </a:rPr>
              <a:t>"</a:t>
            </a:r>
            <a:r>
              <a:rPr lang="fr-FR" sz="1400" dirty="0"/>
              <a:t>input</a:t>
            </a:r>
            <a:r>
              <a:rPr lang="fr-FR" sz="1400" b="0" i="0" dirty="0">
                <a:effectLst/>
                <a:latin typeface="-apple-system"/>
              </a:rPr>
              <a:t>"</a:t>
            </a:r>
            <a:r>
              <a:rPr lang="fr-FR" sz="1400" dirty="0"/>
              <a:t>:42}</a:t>
            </a:r>
          </a:p>
        </p:txBody>
      </p:sp>
    </p:spTree>
    <p:extLst>
      <p:ext uri="{BB962C8B-B14F-4D97-AF65-F5344CB8AC3E}">
        <p14:creationId xmlns:p14="http://schemas.microsoft.com/office/powerpoint/2010/main" val="129032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3C60C87-609E-41AB-8E66-C44853DB93B6}"/>
              </a:ext>
            </a:extLst>
          </p:cNvPr>
          <p:cNvSpPr/>
          <p:nvPr/>
        </p:nvSpPr>
        <p:spPr>
          <a:xfrm>
            <a:off x="95250" y="6604378"/>
            <a:ext cx="6305550" cy="2536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Rectangle : coins arrondis 14">
            <a:extLst>
              <a:ext uri="{FF2B5EF4-FFF2-40B4-BE49-F238E27FC236}">
                <a16:creationId xmlns:a16="http://schemas.microsoft.com/office/drawing/2014/main" id="{A6226B3F-3380-E0AA-AF16-830B21A49428}"/>
              </a:ext>
            </a:extLst>
          </p:cNvPr>
          <p:cNvSpPr/>
          <p:nvPr/>
        </p:nvSpPr>
        <p:spPr>
          <a:xfrm>
            <a:off x="270274" y="3860695"/>
            <a:ext cx="5854700" cy="2824928"/>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4000">
              <a:solidFill>
                <a:schemeClr val="bg1"/>
              </a:solidFill>
            </a:endParaRPr>
          </a:p>
        </p:txBody>
      </p:sp>
      <p:sp>
        <p:nvSpPr>
          <p:cNvPr id="11" name="Rectangle : coins arrondis 10">
            <a:extLst>
              <a:ext uri="{FF2B5EF4-FFF2-40B4-BE49-F238E27FC236}">
                <a16:creationId xmlns:a16="http://schemas.microsoft.com/office/drawing/2014/main" id="{4E0312E4-E02C-5132-9EC7-E21ECBAD0DFB}"/>
              </a:ext>
            </a:extLst>
          </p:cNvPr>
          <p:cNvSpPr/>
          <p:nvPr/>
        </p:nvSpPr>
        <p:spPr>
          <a:xfrm>
            <a:off x="5788599" y="248280"/>
            <a:ext cx="6118483" cy="2953155"/>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4000">
              <a:solidFill>
                <a:schemeClr val="bg1"/>
              </a:solidFill>
            </a:endParaRPr>
          </a:p>
        </p:txBody>
      </p:sp>
      <p:cxnSp>
        <p:nvCxnSpPr>
          <p:cNvPr id="25" name="Connecteur droit avec flèche 24">
            <a:extLst>
              <a:ext uri="{FF2B5EF4-FFF2-40B4-BE49-F238E27FC236}">
                <a16:creationId xmlns:a16="http://schemas.microsoft.com/office/drawing/2014/main" id="{EF74DD91-1B16-470B-A20B-035F88F385D6}"/>
              </a:ext>
            </a:extLst>
          </p:cNvPr>
          <p:cNvCxnSpPr>
            <a:cxnSpLocks/>
            <a:stCxn id="2" idx="3"/>
            <a:endCxn id="13" idx="1"/>
          </p:cNvCxnSpPr>
          <p:nvPr/>
        </p:nvCxnSpPr>
        <p:spPr>
          <a:xfrm flipV="1">
            <a:off x="5945039" y="5223738"/>
            <a:ext cx="2412084" cy="4209"/>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45">
            <a:extLst>
              <a:ext uri="{FF2B5EF4-FFF2-40B4-BE49-F238E27FC236}">
                <a16:creationId xmlns:a16="http://schemas.microsoft.com/office/drawing/2014/main" id="{010C1183-1FCB-4B5B-84DC-B7D70796FA94}"/>
              </a:ext>
            </a:extLst>
          </p:cNvPr>
          <p:cNvSpPr/>
          <p:nvPr/>
        </p:nvSpPr>
        <p:spPr>
          <a:xfrm>
            <a:off x="8357123" y="4174427"/>
            <a:ext cx="3145551" cy="209862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4000" dirty="0">
                <a:solidFill>
                  <a:schemeClr val="bg1"/>
                </a:solidFill>
              </a:rPr>
              <a:t>function « fibonacci »</a:t>
            </a:r>
            <a:endParaRPr lang="en-FR" sz="4000" dirty="0">
              <a:solidFill>
                <a:schemeClr val="bg1"/>
              </a:solidFill>
            </a:endParaRPr>
          </a:p>
        </p:txBody>
      </p:sp>
      <p:pic>
        <p:nvPicPr>
          <p:cNvPr id="1026" name="Picture 2" descr="Afficher l’image source">
            <a:extLst>
              <a:ext uri="{FF2B5EF4-FFF2-40B4-BE49-F238E27FC236}">
                <a16:creationId xmlns:a16="http://schemas.microsoft.com/office/drawing/2014/main" id="{F291C231-1626-4F0E-B26C-1EFF6A7E0B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29347" y="4031598"/>
            <a:ext cx="588793" cy="572693"/>
          </a:xfrm>
          <a:prstGeom prst="rect">
            <a:avLst/>
          </a:prstGeom>
          <a:noFill/>
          <a:extLst>
            <a:ext uri="{909E8E84-426E-40DD-AFC4-6F175D3DCCD1}">
              <a14:hiddenFill xmlns:a14="http://schemas.microsoft.com/office/drawing/2010/main">
                <a:solidFill>
                  <a:srgbClr val="FFFFFF"/>
                </a:solidFill>
              </a14:hiddenFill>
            </a:ext>
          </a:extLst>
        </p:spPr>
      </p:pic>
      <p:sp>
        <p:nvSpPr>
          <p:cNvPr id="2" name="Rounded Rectangle 44">
            <a:extLst>
              <a:ext uri="{FF2B5EF4-FFF2-40B4-BE49-F238E27FC236}">
                <a16:creationId xmlns:a16="http://schemas.microsoft.com/office/drawing/2014/main" id="{ECE643B4-61AF-3733-8039-0237A0938B0F}"/>
              </a:ext>
            </a:extLst>
          </p:cNvPr>
          <p:cNvSpPr/>
          <p:nvPr/>
        </p:nvSpPr>
        <p:spPr>
          <a:xfrm>
            <a:off x="4021081" y="4700432"/>
            <a:ext cx="1923958" cy="105502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SlimFaas</a:t>
            </a:r>
          </a:p>
        </p:txBody>
      </p:sp>
      <p:sp>
        <p:nvSpPr>
          <p:cNvPr id="5" name="Rounded Rectangle 44">
            <a:extLst>
              <a:ext uri="{FF2B5EF4-FFF2-40B4-BE49-F238E27FC236}">
                <a16:creationId xmlns:a16="http://schemas.microsoft.com/office/drawing/2014/main" id="{8B31C066-D6ED-6B00-6DFD-759464A699DC}"/>
              </a:ext>
            </a:extLst>
          </p:cNvPr>
          <p:cNvSpPr/>
          <p:nvPr/>
        </p:nvSpPr>
        <p:spPr>
          <a:xfrm>
            <a:off x="6031056" y="1199622"/>
            <a:ext cx="2135174" cy="92333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SlimFaas</a:t>
            </a:r>
          </a:p>
        </p:txBody>
      </p:sp>
      <p:cxnSp>
        <p:nvCxnSpPr>
          <p:cNvPr id="1030" name="Connecteur droit avec flèche 1029">
            <a:extLst>
              <a:ext uri="{FF2B5EF4-FFF2-40B4-BE49-F238E27FC236}">
                <a16:creationId xmlns:a16="http://schemas.microsoft.com/office/drawing/2014/main" id="{52B98CF1-23C8-73AE-54DD-8F17F00A8728}"/>
              </a:ext>
            </a:extLst>
          </p:cNvPr>
          <p:cNvCxnSpPr>
            <a:cxnSpLocks/>
            <a:stCxn id="1035" idx="3"/>
            <a:endCxn id="5" idx="1"/>
          </p:cNvCxnSpPr>
          <p:nvPr/>
        </p:nvCxnSpPr>
        <p:spPr>
          <a:xfrm>
            <a:off x="5259755" y="1661287"/>
            <a:ext cx="771301" cy="0"/>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35" name="ZoneTexte 1034">
            <a:extLst>
              <a:ext uri="{FF2B5EF4-FFF2-40B4-BE49-F238E27FC236}">
                <a16:creationId xmlns:a16="http://schemas.microsoft.com/office/drawing/2014/main" id="{D180C645-D94F-EC3F-08F1-4AB872A877B7}"/>
              </a:ext>
            </a:extLst>
          </p:cNvPr>
          <p:cNvSpPr txBox="1"/>
          <p:nvPr/>
        </p:nvSpPr>
        <p:spPr>
          <a:xfrm>
            <a:off x="50098" y="1245788"/>
            <a:ext cx="5209657" cy="830997"/>
          </a:xfrm>
          <a:prstGeom prst="rect">
            <a:avLst/>
          </a:prstGeom>
          <a:noFill/>
        </p:spPr>
        <p:txBody>
          <a:bodyPr wrap="square" rtlCol="0">
            <a:spAutoFit/>
          </a:bodyPr>
          <a:lstStyle/>
          <a:p>
            <a:r>
              <a:rPr lang="fr-FR" sz="1600" dirty="0"/>
              <a:t>HTTP POST</a:t>
            </a:r>
          </a:p>
          <a:p>
            <a:r>
              <a:rPr lang="fr-FR" sz="1600" dirty="0">
                <a:hlinkClick r:id="rId4"/>
              </a:rPr>
              <a:t>http://slimfaas/</a:t>
            </a:r>
            <a:r>
              <a:rPr lang="fr-FR" sz="1600" dirty="0">
                <a:highlight>
                  <a:srgbClr val="FFFF00"/>
                </a:highlight>
                <a:hlinkClick r:id="rId4"/>
              </a:rPr>
              <a:t>async-function</a:t>
            </a:r>
            <a:r>
              <a:rPr lang="fr-FR" sz="1600" dirty="0">
                <a:hlinkClick r:id="rId4"/>
              </a:rPr>
              <a:t>/</a:t>
            </a:r>
            <a:r>
              <a:rPr lang="fr-FR" sz="1600" dirty="0">
                <a:highlight>
                  <a:srgbClr val="00FF00"/>
                </a:highlight>
                <a:hlinkClick r:id="rId4"/>
              </a:rPr>
              <a:t>fibonacci</a:t>
            </a:r>
            <a:r>
              <a:rPr lang="fr-FR" sz="1600" dirty="0">
                <a:hlinkClick r:id="rId4"/>
              </a:rPr>
              <a:t>/</a:t>
            </a:r>
            <a:r>
              <a:rPr lang="fr-FR" sz="1600" dirty="0">
                <a:highlight>
                  <a:srgbClr val="FF6C45"/>
                </a:highlight>
                <a:hlinkClick r:id="rId4"/>
              </a:rPr>
              <a:t>compute</a:t>
            </a:r>
            <a:endParaRPr lang="fr-FR" sz="1600" dirty="0">
              <a:highlight>
                <a:srgbClr val="FF6C45"/>
              </a:highlight>
            </a:endParaRPr>
          </a:p>
          <a:p>
            <a:r>
              <a:rPr lang="fr-FR" sz="1600" dirty="0"/>
              <a:t>{</a:t>
            </a:r>
            <a:r>
              <a:rPr lang="fr-FR" sz="1600" b="0" i="0" dirty="0">
                <a:effectLst/>
                <a:latin typeface="-apple-system"/>
              </a:rPr>
              <a:t>"</a:t>
            </a:r>
            <a:r>
              <a:rPr lang="fr-FR" sz="1600" dirty="0"/>
              <a:t>input</a:t>
            </a:r>
            <a:r>
              <a:rPr lang="fr-FR" sz="1600" b="0" i="0" dirty="0">
                <a:effectLst/>
                <a:latin typeface="-apple-system"/>
              </a:rPr>
              <a:t>"</a:t>
            </a:r>
            <a:r>
              <a:rPr lang="fr-FR" sz="1600" dirty="0"/>
              <a:t>:42}</a:t>
            </a:r>
          </a:p>
        </p:txBody>
      </p:sp>
      <p:sp>
        <p:nvSpPr>
          <p:cNvPr id="1069" name="ZoneTexte 1068">
            <a:extLst>
              <a:ext uri="{FF2B5EF4-FFF2-40B4-BE49-F238E27FC236}">
                <a16:creationId xmlns:a16="http://schemas.microsoft.com/office/drawing/2014/main" id="{090E0DC5-DC00-5D4D-282B-8F120B96B110}"/>
              </a:ext>
            </a:extLst>
          </p:cNvPr>
          <p:cNvSpPr txBox="1"/>
          <p:nvPr/>
        </p:nvSpPr>
        <p:spPr>
          <a:xfrm>
            <a:off x="6096001" y="3302938"/>
            <a:ext cx="2701198" cy="830997"/>
          </a:xfrm>
          <a:prstGeom prst="rect">
            <a:avLst/>
          </a:prstGeom>
          <a:noFill/>
        </p:spPr>
        <p:txBody>
          <a:bodyPr wrap="square" rtlCol="0">
            <a:spAutoFit/>
          </a:bodyPr>
          <a:lstStyle/>
          <a:p>
            <a:r>
              <a:rPr lang="fr-FR" sz="1600" dirty="0"/>
              <a:t>HTTP POST</a:t>
            </a:r>
          </a:p>
          <a:p>
            <a:r>
              <a:rPr lang="fr-FR" sz="1600" dirty="0">
                <a:hlinkClick r:id="rId5"/>
              </a:rPr>
              <a:t>http://</a:t>
            </a:r>
            <a:r>
              <a:rPr lang="fr-FR" sz="1600" dirty="0">
                <a:highlight>
                  <a:srgbClr val="00FF00"/>
                </a:highlight>
                <a:hlinkClick r:id="rId5"/>
              </a:rPr>
              <a:t>fibonacci</a:t>
            </a:r>
            <a:r>
              <a:rPr lang="fr-FR" sz="1600" dirty="0">
                <a:hlinkClick r:id="rId5"/>
              </a:rPr>
              <a:t>/</a:t>
            </a:r>
            <a:r>
              <a:rPr lang="fr-FR" sz="1600" dirty="0">
                <a:highlight>
                  <a:srgbClr val="FF6C45"/>
                </a:highlight>
                <a:hlinkClick r:id="rId5"/>
              </a:rPr>
              <a:t>compute</a:t>
            </a:r>
            <a:br>
              <a:rPr lang="fr-FR" sz="1600" dirty="0">
                <a:highlight>
                  <a:srgbClr val="FF6C45"/>
                </a:highlight>
              </a:rPr>
            </a:br>
            <a:r>
              <a:rPr lang="fr-FR" sz="1600" dirty="0"/>
              <a:t>{</a:t>
            </a:r>
            <a:r>
              <a:rPr lang="fr-FR" sz="1600" b="0" i="0" dirty="0">
                <a:effectLst/>
                <a:latin typeface="-apple-system"/>
              </a:rPr>
              <a:t>"</a:t>
            </a:r>
            <a:r>
              <a:rPr lang="fr-FR" sz="1600" dirty="0"/>
              <a:t>input</a:t>
            </a:r>
            <a:r>
              <a:rPr lang="fr-FR" sz="1600" b="0" i="0" dirty="0">
                <a:effectLst/>
                <a:latin typeface="-apple-system"/>
              </a:rPr>
              <a:t>"</a:t>
            </a:r>
            <a:r>
              <a:rPr lang="fr-FR" sz="1600" dirty="0"/>
              <a:t>:42}</a:t>
            </a:r>
          </a:p>
        </p:txBody>
      </p:sp>
      <p:pic>
        <p:nvPicPr>
          <p:cNvPr id="3" name="Picture 2" descr="Afficher l’image source">
            <a:extLst>
              <a:ext uri="{FF2B5EF4-FFF2-40B4-BE49-F238E27FC236}">
                <a16:creationId xmlns:a16="http://schemas.microsoft.com/office/drawing/2014/main" id="{6DDAFA19-505A-5974-5381-D1AA62FE6C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664234"/>
            <a:ext cx="588793" cy="57269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Afficher l’image source">
            <a:extLst>
              <a:ext uri="{FF2B5EF4-FFF2-40B4-BE49-F238E27FC236}">
                <a16:creationId xmlns:a16="http://schemas.microsoft.com/office/drawing/2014/main" id="{BCBC1B21-323D-218D-4E88-A0D74047C9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53006" y="54884"/>
            <a:ext cx="588793" cy="572693"/>
          </a:xfrm>
          <a:prstGeom prst="rect">
            <a:avLst/>
          </a:prstGeom>
          <a:noFill/>
          <a:extLst>
            <a:ext uri="{909E8E84-426E-40DD-AFC4-6F175D3DCCD1}">
              <a14:hiddenFill xmlns:a14="http://schemas.microsoft.com/office/drawing/2010/main">
                <a:solidFill>
                  <a:srgbClr val="FFFFFF"/>
                </a:solidFill>
              </a14:hiddenFill>
            </a:ext>
          </a:extLst>
        </p:spPr>
      </p:pic>
      <p:sp>
        <p:nvSpPr>
          <p:cNvPr id="1028" name="Cylindre 1027">
            <a:extLst>
              <a:ext uri="{FF2B5EF4-FFF2-40B4-BE49-F238E27FC236}">
                <a16:creationId xmlns:a16="http://schemas.microsoft.com/office/drawing/2014/main" id="{B2C2AFFD-8B14-9C7B-077E-D589D392B66C}"/>
              </a:ext>
            </a:extLst>
          </p:cNvPr>
          <p:cNvSpPr/>
          <p:nvPr/>
        </p:nvSpPr>
        <p:spPr>
          <a:xfrm>
            <a:off x="8769523" y="386605"/>
            <a:ext cx="2977880" cy="2552700"/>
          </a:xfrm>
          <a:prstGeom prst="can">
            <a:avLst/>
          </a:prstGeom>
        </p:spPr>
        <p:style>
          <a:lnRef idx="0">
            <a:schemeClr val="accent5"/>
          </a:lnRef>
          <a:fillRef idx="3">
            <a:schemeClr val="accent5"/>
          </a:fillRef>
          <a:effectRef idx="3">
            <a:schemeClr val="accent5"/>
          </a:effectRef>
          <a:fontRef idx="minor">
            <a:schemeClr val="lt1"/>
          </a:fontRef>
        </p:style>
        <p:txBody>
          <a:bodyPr rtlCol="0" anchor="b"/>
          <a:lstStyle/>
          <a:p>
            <a:pPr algn="ctr"/>
            <a:r>
              <a:rPr lang="fr-FR" sz="2000" dirty="0"/>
              <a:t>SlimData</a:t>
            </a:r>
            <a:endParaRPr lang="fr-FR" sz="1400" dirty="0"/>
          </a:p>
        </p:txBody>
      </p:sp>
      <p:sp>
        <p:nvSpPr>
          <p:cNvPr id="22" name="Cylindre 21">
            <a:extLst>
              <a:ext uri="{FF2B5EF4-FFF2-40B4-BE49-F238E27FC236}">
                <a16:creationId xmlns:a16="http://schemas.microsoft.com/office/drawing/2014/main" id="{DD2C0339-DDF8-EC26-D9E3-90D001F95C2A}"/>
              </a:ext>
            </a:extLst>
          </p:cNvPr>
          <p:cNvSpPr/>
          <p:nvPr/>
        </p:nvSpPr>
        <p:spPr>
          <a:xfrm rot="16200000">
            <a:off x="9925747" y="434393"/>
            <a:ext cx="751315" cy="240816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400" dirty="0"/>
              <a:t>Queue « fibonacci »</a:t>
            </a:r>
          </a:p>
        </p:txBody>
      </p:sp>
      <p:cxnSp>
        <p:nvCxnSpPr>
          <p:cNvPr id="7" name="Connecteur droit avec flèche 6">
            <a:extLst>
              <a:ext uri="{FF2B5EF4-FFF2-40B4-BE49-F238E27FC236}">
                <a16:creationId xmlns:a16="http://schemas.microsoft.com/office/drawing/2014/main" id="{C972C828-7F9D-394D-A68C-FE40C3507285}"/>
              </a:ext>
            </a:extLst>
          </p:cNvPr>
          <p:cNvCxnSpPr>
            <a:cxnSpLocks/>
            <a:stCxn id="5" idx="3"/>
            <a:endCxn id="1028" idx="2"/>
          </p:cNvCxnSpPr>
          <p:nvPr/>
        </p:nvCxnSpPr>
        <p:spPr>
          <a:xfrm>
            <a:off x="8166230" y="1661287"/>
            <a:ext cx="603293" cy="1668"/>
          </a:xfrm>
          <a:prstGeom prst="straightConnector1">
            <a:avLst/>
          </a:prstGeom>
          <a:ln w="1270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029" name="Cylindre 1028">
            <a:extLst>
              <a:ext uri="{FF2B5EF4-FFF2-40B4-BE49-F238E27FC236}">
                <a16:creationId xmlns:a16="http://schemas.microsoft.com/office/drawing/2014/main" id="{6E9828DD-5050-2C93-4833-E135683F4973}"/>
              </a:ext>
            </a:extLst>
          </p:cNvPr>
          <p:cNvSpPr/>
          <p:nvPr/>
        </p:nvSpPr>
        <p:spPr>
          <a:xfrm>
            <a:off x="490214" y="3953020"/>
            <a:ext cx="2813045" cy="2549855"/>
          </a:xfrm>
          <a:prstGeom prst="can">
            <a:avLst/>
          </a:prstGeom>
        </p:spPr>
        <p:style>
          <a:lnRef idx="0">
            <a:schemeClr val="accent5"/>
          </a:lnRef>
          <a:fillRef idx="3">
            <a:schemeClr val="accent5"/>
          </a:fillRef>
          <a:effectRef idx="3">
            <a:schemeClr val="accent5"/>
          </a:effectRef>
          <a:fontRef idx="minor">
            <a:schemeClr val="lt1"/>
          </a:fontRef>
        </p:style>
        <p:txBody>
          <a:bodyPr rtlCol="0" anchor="b"/>
          <a:lstStyle/>
          <a:p>
            <a:pPr algn="ctr"/>
            <a:r>
              <a:rPr lang="fr-FR" sz="2000" dirty="0"/>
              <a:t>SlimData</a:t>
            </a:r>
            <a:endParaRPr lang="fr-FR" sz="1400" dirty="0"/>
          </a:p>
        </p:txBody>
      </p:sp>
      <p:sp>
        <p:nvSpPr>
          <p:cNvPr id="27" name="Cylindre 26">
            <a:extLst>
              <a:ext uri="{FF2B5EF4-FFF2-40B4-BE49-F238E27FC236}">
                <a16:creationId xmlns:a16="http://schemas.microsoft.com/office/drawing/2014/main" id="{146FCB4D-473D-B689-1A53-2B815AC45570}"/>
              </a:ext>
            </a:extLst>
          </p:cNvPr>
          <p:cNvSpPr/>
          <p:nvPr/>
        </p:nvSpPr>
        <p:spPr>
          <a:xfrm rot="16200000">
            <a:off x="1568764" y="3997138"/>
            <a:ext cx="751315" cy="2408164"/>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r>
              <a:rPr lang="fr-FR" sz="2400" dirty="0"/>
              <a:t>Queue </a:t>
            </a:r>
          </a:p>
          <a:p>
            <a:pPr algn="ctr"/>
            <a:r>
              <a:rPr lang="fr-FR" sz="2400" dirty="0"/>
              <a:t>« fibonacci »</a:t>
            </a:r>
          </a:p>
        </p:txBody>
      </p:sp>
      <p:cxnSp>
        <p:nvCxnSpPr>
          <p:cNvPr id="1049" name="Connecteur droit avec flèche 1048">
            <a:extLst>
              <a:ext uri="{FF2B5EF4-FFF2-40B4-BE49-F238E27FC236}">
                <a16:creationId xmlns:a16="http://schemas.microsoft.com/office/drawing/2014/main" id="{AF84025A-C525-17D2-CABA-45F015AF903D}"/>
              </a:ext>
            </a:extLst>
          </p:cNvPr>
          <p:cNvCxnSpPr>
            <a:cxnSpLocks/>
            <a:stCxn id="2" idx="1"/>
            <a:endCxn id="1029" idx="4"/>
          </p:cNvCxnSpPr>
          <p:nvPr/>
        </p:nvCxnSpPr>
        <p:spPr>
          <a:xfrm flipH="1">
            <a:off x="3303259" y="5227947"/>
            <a:ext cx="717822" cy="1"/>
          </a:xfrm>
          <a:prstGeom prst="straightConnector1">
            <a:avLst/>
          </a:prstGeom>
          <a:ln w="1270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7360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C72177F-6E5E-241E-BA74-8D91DC6E05F3}"/>
              </a:ext>
            </a:extLst>
          </p:cNvPr>
          <p:cNvSpPr>
            <a:spLocks noGrp="1"/>
          </p:cNvSpPr>
          <p:nvPr>
            <p:ph idx="1"/>
          </p:nvPr>
        </p:nvSpPr>
        <p:spPr>
          <a:xfrm>
            <a:off x="-1695" y="6578508"/>
            <a:ext cx="12192000" cy="279492"/>
          </a:xfrm>
        </p:spPr>
        <p:txBody>
          <a:bodyPr>
            <a:normAutofit fontScale="55000" lnSpcReduction="20000"/>
          </a:bodyPr>
          <a:lstStyle/>
          <a:p>
            <a:endParaRPr lang="fr-FR" dirty="0"/>
          </a:p>
        </p:txBody>
      </p:sp>
      <p:sp>
        <p:nvSpPr>
          <p:cNvPr id="6" name="Rounded Rectangle 44">
            <a:extLst>
              <a:ext uri="{FF2B5EF4-FFF2-40B4-BE49-F238E27FC236}">
                <a16:creationId xmlns:a16="http://schemas.microsoft.com/office/drawing/2014/main" id="{DDD08BA0-70BB-583F-312D-C1BE714A89E8}"/>
              </a:ext>
            </a:extLst>
          </p:cNvPr>
          <p:cNvSpPr/>
          <p:nvPr/>
        </p:nvSpPr>
        <p:spPr>
          <a:xfrm>
            <a:off x="5814767" y="3632460"/>
            <a:ext cx="1659171" cy="923330"/>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SlimFaas</a:t>
            </a:r>
          </a:p>
        </p:txBody>
      </p:sp>
      <p:cxnSp>
        <p:nvCxnSpPr>
          <p:cNvPr id="7" name="Connecteur droit avec flèche 6">
            <a:extLst>
              <a:ext uri="{FF2B5EF4-FFF2-40B4-BE49-F238E27FC236}">
                <a16:creationId xmlns:a16="http://schemas.microsoft.com/office/drawing/2014/main" id="{2846A4F1-5F1E-1B4A-EAEC-F51C758D93A6}"/>
              </a:ext>
            </a:extLst>
          </p:cNvPr>
          <p:cNvCxnSpPr>
            <a:cxnSpLocks/>
            <a:stCxn id="8" idx="3"/>
            <a:endCxn id="6" idx="1"/>
          </p:cNvCxnSpPr>
          <p:nvPr/>
        </p:nvCxnSpPr>
        <p:spPr>
          <a:xfrm>
            <a:off x="4818185" y="4094125"/>
            <a:ext cx="996582" cy="0"/>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 name="ZoneTexte 7">
            <a:extLst>
              <a:ext uri="{FF2B5EF4-FFF2-40B4-BE49-F238E27FC236}">
                <a16:creationId xmlns:a16="http://schemas.microsoft.com/office/drawing/2014/main" id="{AC32730B-6D07-37BE-5E05-17826CC33CC8}"/>
              </a:ext>
            </a:extLst>
          </p:cNvPr>
          <p:cNvSpPr txBox="1"/>
          <p:nvPr/>
        </p:nvSpPr>
        <p:spPr>
          <a:xfrm>
            <a:off x="0" y="3632460"/>
            <a:ext cx="4818185" cy="923330"/>
          </a:xfrm>
          <a:prstGeom prst="rect">
            <a:avLst/>
          </a:prstGeom>
          <a:noFill/>
        </p:spPr>
        <p:txBody>
          <a:bodyPr wrap="square" rtlCol="0">
            <a:spAutoFit/>
          </a:bodyPr>
          <a:lstStyle/>
          <a:p>
            <a:r>
              <a:rPr lang="fr-FR" dirty="0"/>
              <a:t>HTTP POST</a:t>
            </a:r>
          </a:p>
          <a:p>
            <a:r>
              <a:rPr lang="fr-FR" dirty="0">
                <a:hlinkClick r:id="rId2"/>
              </a:rPr>
              <a:t>http://slimfaas/</a:t>
            </a:r>
            <a:r>
              <a:rPr lang="fr-FR" dirty="0">
                <a:highlight>
                  <a:srgbClr val="FFFF00"/>
                </a:highlight>
                <a:hlinkClick r:id="rId2"/>
              </a:rPr>
              <a:t>publish-event</a:t>
            </a:r>
            <a:r>
              <a:rPr lang="fr-FR" dirty="0">
                <a:hlinkClick r:id="rId2"/>
              </a:rPr>
              <a:t>/</a:t>
            </a:r>
            <a:r>
              <a:rPr lang="fr-FR" dirty="0">
                <a:highlight>
                  <a:srgbClr val="00FF00"/>
                </a:highlight>
                <a:hlinkClick r:id="rId2"/>
              </a:rPr>
              <a:t>fib-event</a:t>
            </a:r>
            <a:r>
              <a:rPr lang="fr-FR" dirty="0"/>
              <a:t>/</a:t>
            </a:r>
            <a:r>
              <a:rPr lang="fr-FR" dirty="0">
                <a:highlight>
                  <a:srgbClr val="FF6C45"/>
                </a:highlight>
              </a:rPr>
              <a:t>path</a:t>
            </a:r>
          </a:p>
          <a:p>
            <a:r>
              <a:rPr lang="fr-FR" dirty="0"/>
              <a:t>{</a:t>
            </a:r>
            <a:r>
              <a:rPr lang="fr-FR" b="0" i="0" dirty="0">
                <a:effectLst/>
                <a:latin typeface="-apple-system"/>
              </a:rPr>
              <a:t>"</a:t>
            </a:r>
            <a:r>
              <a:rPr lang="fr-FR" dirty="0"/>
              <a:t>input</a:t>
            </a:r>
            <a:r>
              <a:rPr lang="fr-FR" b="0" i="0" dirty="0">
                <a:effectLst/>
                <a:latin typeface="-apple-system"/>
              </a:rPr>
              <a:t>"</a:t>
            </a:r>
            <a:r>
              <a:rPr lang="fr-FR" dirty="0"/>
              <a:t>:42}</a:t>
            </a:r>
          </a:p>
        </p:txBody>
      </p:sp>
      <p:sp>
        <p:nvSpPr>
          <p:cNvPr id="9" name="ZoneTexte 8">
            <a:extLst>
              <a:ext uri="{FF2B5EF4-FFF2-40B4-BE49-F238E27FC236}">
                <a16:creationId xmlns:a16="http://schemas.microsoft.com/office/drawing/2014/main" id="{6611272C-28EE-7524-CD4D-AAE3B72A1A73}"/>
              </a:ext>
            </a:extLst>
          </p:cNvPr>
          <p:cNvSpPr txBox="1"/>
          <p:nvPr/>
        </p:nvSpPr>
        <p:spPr>
          <a:xfrm>
            <a:off x="5893462" y="1629886"/>
            <a:ext cx="2330078" cy="923330"/>
          </a:xfrm>
          <a:prstGeom prst="rect">
            <a:avLst/>
          </a:prstGeom>
          <a:noFill/>
        </p:spPr>
        <p:txBody>
          <a:bodyPr wrap="square" rtlCol="0">
            <a:spAutoFit/>
          </a:bodyPr>
          <a:lstStyle/>
          <a:p>
            <a:r>
              <a:rPr lang="fr-FR" dirty="0"/>
              <a:t>HTTP POST</a:t>
            </a:r>
          </a:p>
          <a:p>
            <a:r>
              <a:rPr lang="fr-FR" dirty="0">
                <a:hlinkClick r:id="rId3"/>
              </a:rPr>
              <a:t>http://fibonacci/</a:t>
            </a:r>
            <a:r>
              <a:rPr lang="fr-FR" dirty="0">
                <a:highlight>
                  <a:srgbClr val="FF6C45"/>
                </a:highlight>
                <a:hlinkClick r:id="rId3"/>
              </a:rPr>
              <a:t>path</a:t>
            </a:r>
            <a:br>
              <a:rPr lang="fr-FR" dirty="0"/>
            </a:br>
            <a:r>
              <a:rPr lang="fr-FR" dirty="0"/>
              <a:t>{</a:t>
            </a:r>
            <a:r>
              <a:rPr lang="fr-FR" b="0" i="0" dirty="0">
                <a:effectLst/>
                <a:latin typeface="-apple-system"/>
              </a:rPr>
              <a:t>"</a:t>
            </a:r>
            <a:r>
              <a:rPr lang="fr-FR" dirty="0"/>
              <a:t>input</a:t>
            </a:r>
            <a:r>
              <a:rPr lang="fr-FR" b="0" i="0" dirty="0">
                <a:effectLst/>
                <a:latin typeface="-apple-system"/>
              </a:rPr>
              <a:t>"</a:t>
            </a:r>
            <a:r>
              <a:rPr lang="fr-FR" dirty="0"/>
              <a:t>:42}</a:t>
            </a:r>
          </a:p>
        </p:txBody>
      </p:sp>
      <p:sp>
        <p:nvSpPr>
          <p:cNvPr id="10" name="Rounded Rectangle 45">
            <a:extLst>
              <a:ext uri="{FF2B5EF4-FFF2-40B4-BE49-F238E27FC236}">
                <a16:creationId xmlns:a16="http://schemas.microsoft.com/office/drawing/2014/main" id="{D79C9965-A2CD-C2C1-A01C-697EABB121C8}"/>
              </a:ext>
            </a:extLst>
          </p:cNvPr>
          <p:cNvSpPr/>
          <p:nvPr/>
        </p:nvSpPr>
        <p:spPr>
          <a:xfrm>
            <a:off x="8812333" y="509183"/>
            <a:ext cx="2484558" cy="856646"/>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bg1"/>
                </a:solidFill>
              </a:rPr>
              <a:t> « fibonacci » replica 1</a:t>
            </a:r>
            <a:endParaRPr lang="en-FR" sz="2400" dirty="0">
              <a:solidFill>
                <a:schemeClr val="bg1"/>
              </a:solidFill>
            </a:endParaRPr>
          </a:p>
        </p:txBody>
      </p:sp>
      <p:pic>
        <p:nvPicPr>
          <p:cNvPr id="11" name="Picture 2" descr="Afficher l’image source">
            <a:extLst>
              <a:ext uri="{FF2B5EF4-FFF2-40B4-BE49-F238E27FC236}">
                <a16:creationId xmlns:a16="http://schemas.microsoft.com/office/drawing/2014/main" id="{B80A9736-02F1-1190-8A3C-F71D0B8C1D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8142" y="206059"/>
            <a:ext cx="588793" cy="572693"/>
          </a:xfrm>
          <a:prstGeom prst="rect">
            <a:avLst/>
          </a:prstGeom>
          <a:noFill/>
          <a:extLst>
            <a:ext uri="{909E8E84-426E-40DD-AFC4-6F175D3DCCD1}">
              <a14:hiddenFill xmlns:a14="http://schemas.microsoft.com/office/drawing/2010/main">
                <a:solidFill>
                  <a:srgbClr val="FFFFFF"/>
                </a:solidFill>
              </a14:hiddenFill>
            </a:ext>
          </a:extLst>
        </p:spPr>
      </p:pic>
      <p:cxnSp>
        <p:nvCxnSpPr>
          <p:cNvPr id="25" name="Connecteur droit avec flèche 24">
            <a:extLst>
              <a:ext uri="{FF2B5EF4-FFF2-40B4-BE49-F238E27FC236}">
                <a16:creationId xmlns:a16="http://schemas.microsoft.com/office/drawing/2014/main" id="{47CCB34C-BDE9-83E6-DBE9-369CE229F27F}"/>
              </a:ext>
            </a:extLst>
          </p:cNvPr>
          <p:cNvCxnSpPr>
            <a:cxnSpLocks/>
            <a:stCxn id="6" idx="3"/>
            <a:endCxn id="10" idx="1"/>
          </p:cNvCxnSpPr>
          <p:nvPr/>
        </p:nvCxnSpPr>
        <p:spPr>
          <a:xfrm flipV="1">
            <a:off x="7473938" y="937506"/>
            <a:ext cx="1338395" cy="3156619"/>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eur droit avec flèche 29">
            <a:extLst>
              <a:ext uri="{FF2B5EF4-FFF2-40B4-BE49-F238E27FC236}">
                <a16:creationId xmlns:a16="http://schemas.microsoft.com/office/drawing/2014/main" id="{3C17D7D9-AD0C-3CB9-E9C2-8FE52952EA0A}"/>
              </a:ext>
            </a:extLst>
          </p:cNvPr>
          <p:cNvCxnSpPr>
            <a:cxnSpLocks/>
            <a:stCxn id="6" idx="3"/>
            <a:endCxn id="58" idx="1"/>
          </p:cNvCxnSpPr>
          <p:nvPr/>
        </p:nvCxnSpPr>
        <p:spPr>
          <a:xfrm flipV="1">
            <a:off x="7473938" y="2360768"/>
            <a:ext cx="1338395" cy="1733357"/>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4" name="Rounded Rectangle 44">
            <a:extLst>
              <a:ext uri="{FF2B5EF4-FFF2-40B4-BE49-F238E27FC236}">
                <a16:creationId xmlns:a16="http://schemas.microsoft.com/office/drawing/2014/main" id="{EC278673-044B-4B67-CC8B-460677466C2D}"/>
              </a:ext>
            </a:extLst>
          </p:cNvPr>
          <p:cNvSpPr/>
          <p:nvPr/>
        </p:nvSpPr>
        <p:spPr>
          <a:xfrm>
            <a:off x="235352" y="275936"/>
            <a:ext cx="4922420" cy="1227315"/>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Deployment</a:t>
            </a:r>
          </a:p>
          <a:p>
            <a:pPr algn="ctr"/>
            <a:r>
              <a:rPr lang="en-US" sz="2400" dirty="0">
                <a:solidFill>
                  <a:schemeClr val="bg1"/>
                </a:solidFill>
              </a:rPr>
              <a:t>fibonacci</a:t>
            </a:r>
          </a:p>
          <a:p>
            <a:pPr algn="ctr"/>
            <a:r>
              <a:rPr lang="en-US" sz="1600" dirty="0">
                <a:solidFill>
                  <a:schemeClr val="bg1"/>
                </a:solidFill>
              </a:rPr>
              <a:t>SlimFaas/SubscribeEvents:"</a:t>
            </a:r>
            <a:r>
              <a:rPr lang="en-US" sz="1600" dirty="0">
                <a:solidFill>
                  <a:schemeClr val="bg1"/>
                </a:solidFill>
                <a:highlight>
                  <a:srgbClr val="00FF00"/>
                </a:highlight>
              </a:rPr>
              <a:t>fib-event</a:t>
            </a:r>
            <a:r>
              <a:rPr lang="en-US" sz="1600" dirty="0">
                <a:solidFill>
                  <a:schemeClr val="bg1"/>
                </a:solidFill>
              </a:rPr>
              <a:t>"</a:t>
            </a:r>
          </a:p>
        </p:txBody>
      </p:sp>
      <p:sp>
        <p:nvSpPr>
          <p:cNvPr id="58" name="Rounded Rectangle 45">
            <a:extLst>
              <a:ext uri="{FF2B5EF4-FFF2-40B4-BE49-F238E27FC236}">
                <a16:creationId xmlns:a16="http://schemas.microsoft.com/office/drawing/2014/main" id="{B3D6B054-351A-AB9F-D7F3-32674286B965}"/>
              </a:ext>
            </a:extLst>
          </p:cNvPr>
          <p:cNvSpPr/>
          <p:nvPr/>
        </p:nvSpPr>
        <p:spPr>
          <a:xfrm>
            <a:off x="8812333" y="1932445"/>
            <a:ext cx="2484558" cy="856646"/>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bg1"/>
                </a:solidFill>
              </a:rPr>
              <a:t> « fibonacci » replica 2</a:t>
            </a:r>
            <a:endParaRPr lang="en-FR" sz="2400" dirty="0">
              <a:solidFill>
                <a:schemeClr val="bg1"/>
              </a:solidFill>
            </a:endParaRPr>
          </a:p>
        </p:txBody>
      </p:sp>
      <p:pic>
        <p:nvPicPr>
          <p:cNvPr id="59" name="Picture 2" descr="Afficher l’image source">
            <a:extLst>
              <a:ext uri="{FF2B5EF4-FFF2-40B4-BE49-F238E27FC236}">
                <a16:creationId xmlns:a16="http://schemas.microsoft.com/office/drawing/2014/main" id="{47F04D32-578D-6B6C-2A28-059763E81E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8142" y="1629321"/>
            <a:ext cx="588793" cy="572693"/>
          </a:xfrm>
          <a:prstGeom prst="rect">
            <a:avLst/>
          </a:prstGeom>
          <a:noFill/>
          <a:extLst>
            <a:ext uri="{909E8E84-426E-40DD-AFC4-6F175D3DCCD1}">
              <a14:hiddenFill xmlns:a14="http://schemas.microsoft.com/office/drawing/2010/main">
                <a:solidFill>
                  <a:srgbClr val="FFFFFF"/>
                </a:solidFill>
              </a14:hiddenFill>
            </a:ext>
          </a:extLst>
        </p:spPr>
      </p:pic>
      <p:sp>
        <p:nvSpPr>
          <p:cNvPr id="60" name="Rounded Rectangle 45">
            <a:extLst>
              <a:ext uri="{FF2B5EF4-FFF2-40B4-BE49-F238E27FC236}">
                <a16:creationId xmlns:a16="http://schemas.microsoft.com/office/drawing/2014/main" id="{16DB633F-AB44-B4DC-3548-26B85071E24C}"/>
              </a:ext>
            </a:extLst>
          </p:cNvPr>
          <p:cNvSpPr/>
          <p:nvPr/>
        </p:nvSpPr>
        <p:spPr>
          <a:xfrm>
            <a:off x="8812333" y="4173601"/>
            <a:ext cx="2484558" cy="856646"/>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bg1"/>
                </a:solidFill>
              </a:rPr>
              <a:t> « other » </a:t>
            </a:r>
            <a:br>
              <a:rPr lang="fr-FR" sz="2400" dirty="0">
                <a:solidFill>
                  <a:schemeClr val="bg1"/>
                </a:solidFill>
              </a:rPr>
            </a:br>
            <a:r>
              <a:rPr lang="fr-FR" sz="2400" dirty="0">
                <a:solidFill>
                  <a:schemeClr val="bg1"/>
                </a:solidFill>
              </a:rPr>
              <a:t>replica 1</a:t>
            </a:r>
            <a:endParaRPr lang="en-FR" sz="2400" dirty="0">
              <a:solidFill>
                <a:schemeClr val="bg1"/>
              </a:solidFill>
            </a:endParaRPr>
          </a:p>
        </p:txBody>
      </p:sp>
      <p:pic>
        <p:nvPicPr>
          <p:cNvPr id="61" name="Picture 2" descr="Afficher l’image source">
            <a:extLst>
              <a:ext uri="{FF2B5EF4-FFF2-40B4-BE49-F238E27FC236}">
                <a16:creationId xmlns:a16="http://schemas.microsoft.com/office/drawing/2014/main" id="{B596EC77-9AE7-9E46-04A6-90E9C956D0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8142" y="3870477"/>
            <a:ext cx="588793" cy="572693"/>
          </a:xfrm>
          <a:prstGeom prst="rect">
            <a:avLst/>
          </a:prstGeom>
          <a:noFill/>
          <a:extLst>
            <a:ext uri="{909E8E84-426E-40DD-AFC4-6F175D3DCCD1}">
              <a14:hiddenFill xmlns:a14="http://schemas.microsoft.com/office/drawing/2010/main">
                <a:solidFill>
                  <a:srgbClr val="FFFFFF"/>
                </a:solidFill>
              </a14:hiddenFill>
            </a:ext>
          </a:extLst>
        </p:spPr>
      </p:pic>
      <p:sp>
        <p:nvSpPr>
          <p:cNvPr id="62" name="Rounded Rectangle 45">
            <a:extLst>
              <a:ext uri="{FF2B5EF4-FFF2-40B4-BE49-F238E27FC236}">
                <a16:creationId xmlns:a16="http://schemas.microsoft.com/office/drawing/2014/main" id="{41E26270-5F17-40B5-E026-D7BB7ED7B4A6}"/>
              </a:ext>
            </a:extLst>
          </p:cNvPr>
          <p:cNvSpPr/>
          <p:nvPr/>
        </p:nvSpPr>
        <p:spPr>
          <a:xfrm>
            <a:off x="8812333" y="5601700"/>
            <a:ext cx="2484558" cy="856646"/>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dirty="0">
                <a:solidFill>
                  <a:schemeClr val="bg1"/>
                </a:solidFill>
              </a:rPr>
              <a:t> «  other » </a:t>
            </a:r>
            <a:br>
              <a:rPr lang="fr-FR" sz="2400" dirty="0">
                <a:solidFill>
                  <a:schemeClr val="bg1"/>
                </a:solidFill>
              </a:rPr>
            </a:br>
            <a:r>
              <a:rPr lang="fr-FR" sz="2400" dirty="0">
                <a:solidFill>
                  <a:schemeClr val="bg1"/>
                </a:solidFill>
              </a:rPr>
              <a:t>replica 2</a:t>
            </a:r>
            <a:endParaRPr lang="en-FR" sz="2400" dirty="0">
              <a:solidFill>
                <a:schemeClr val="bg1"/>
              </a:solidFill>
            </a:endParaRPr>
          </a:p>
        </p:txBody>
      </p:sp>
      <p:pic>
        <p:nvPicPr>
          <p:cNvPr id="63" name="Picture 2" descr="Afficher l’image source">
            <a:extLst>
              <a:ext uri="{FF2B5EF4-FFF2-40B4-BE49-F238E27FC236}">
                <a16:creationId xmlns:a16="http://schemas.microsoft.com/office/drawing/2014/main" id="{F2DEFC11-D557-79E0-2E61-06A08755FE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8142" y="5298576"/>
            <a:ext cx="588793" cy="572693"/>
          </a:xfrm>
          <a:prstGeom prst="rect">
            <a:avLst/>
          </a:prstGeom>
          <a:noFill/>
          <a:extLst>
            <a:ext uri="{909E8E84-426E-40DD-AFC4-6F175D3DCCD1}">
              <a14:hiddenFill xmlns:a14="http://schemas.microsoft.com/office/drawing/2010/main">
                <a:solidFill>
                  <a:srgbClr val="FFFFFF"/>
                </a:solidFill>
              </a14:hiddenFill>
            </a:ext>
          </a:extLst>
        </p:spPr>
      </p:pic>
      <p:cxnSp>
        <p:nvCxnSpPr>
          <p:cNvPr id="71" name="Connecteur droit avec flèche 70">
            <a:extLst>
              <a:ext uri="{FF2B5EF4-FFF2-40B4-BE49-F238E27FC236}">
                <a16:creationId xmlns:a16="http://schemas.microsoft.com/office/drawing/2014/main" id="{221856EB-F24D-AE01-6253-E5B3BEF1DDDD}"/>
              </a:ext>
            </a:extLst>
          </p:cNvPr>
          <p:cNvCxnSpPr>
            <a:cxnSpLocks/>
            <a:stCxn id="6" idx="3"/>
            <a:endCxn id="60" idx="1"/>
          </p:cNvCxnSpPr>
          <p:nvPr/>
        </p:nvCxnSpPr>
        <p:spPr>
          <a:xfrm>
            <a:off x="7473938" y="4094125"/>
            <a:ext cx="1338395" cy="507799"/>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4" name="Connecteur droit avec flèche 73">
            <a:extLst>
              <a:ext uri="{FF2B5EF4-FFF2-40B4-BE49-F238E27FC236}">
                <a16:creationId xmlns:a16="http://schemas.microsoft.com/office/drawing/2014/main" id="{F5E291B3-5B31-6DB2-EF1C-980547F78F0B}"/>
              </a:ext>
            </a:extLst>
          </p:cNvPr>
          <p:cNvCxnSpPr>
            <a:cxnSpLocks/>
            <a:stCxn id="6" idx="3"/>
            <a:endCxn id="62" idx="1"/>
          </p:cNvCxnSpPr>
          <p:nvPr/>
        </p:nvCxnSpPr>
        <p:spPr>
          <a:xfrm>
            <a:off x="7473938" y="4094125"/>
            <a:ext cx="1338395" cy="1935898"/>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9" name="Rounded Rectangle 44">
            <a:extLst>
              <a:ext uri="{FF2B5EF4-FFF2-40B4-BE49-F238E27FC236}">
                <a16:creationId xmlns:a16="http://schemas.microsoft.com/office/drawing/2014/main" id="{EE55AAF1-171C-F780-90D3-7A2304D74CF3}"/>
              </a:ext>
            </a:extLst>
          </p:cNvPr>
          <p:cNvSpPr/>
          <p:nvPr/>
        </p:nvSpPr>
        <p:spPr>
          <a:xfrm>
            <a:off x="235352" y="1752085"/>
            <a:ext cx="4922420" cy="1227314"/>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Deployment</a:t>
            </a:r>
          </a:p>
          <a:p>
            <a:pPr algn="ctr"/>
            <a:r>
              <a:rPr lang="en-US" sz="2400" dirty="0">
                <a:solidFill>
                  <a:schemeClr val="bg1"/>
                </a:solidFill>
              </a:rPr>
              <a:t>other</a:t>
            </a:r>
          </a:p>
          <a:p>
            <a:pPr algn="ctr"/>
            <a:r>
              <a:rPr lang="en-US" sz="1600" dirty="0">
                <a:solidFill>
                  <a:schemeClr val="bg1"/>
                </a:solidFill>
              </a:rPr>
              <a:t>SlimFaas/SubscribeEvents:"</a:t>
            </a:r>
            <a:r>
              <a:rPr lang="en-US" sz="1600" dirty="0">
                <a:solidFill>
                  <a:schemeClr val="bg1"/>
                </a:solidFill>
                <a:highlight>
                  <a:srgbClr val="00FF00"/>
                </a:highlight>
              </a:rPr>
              <a:t>fib-event</a:t>
            </a:r>
            <a:r>
              <a:rPr lang="en-US" sz="1600" dirty="0">
                <a:solidFill>
                  <a:schemeClr val="bg1"/>
                </a:solidFill>
              </a:rPr>
              <a:t>"</a:t>
            </a:r>
          </a:p>
        </p:txBody>
      </p:sp>
      <p:sp>
        <p:nvSpPr>
          <p:cNvPr id="4" name="ZoneTexte 3">
            <a:extLst>
              <a:ext uri="{FF2B5EF4-FFF2-40B4-BE49-F238E27FC236}">
                <a16:creationId xmlns:a16="http://schemas.microsoft.com/office/drawing/2014/main" id="{14E1F493-8193-9296-F981-B40EC109296F}"/>
              </a:ext>
            </a:extLst>
          </p:cNvPr>
          <p:cNvSpPr txBox="1"/>
          <p:nvPr/>
        </p:nvSpPr>
        <p:spPr>
          <a:xfrm>
            <a:off x="6049579" y="4814452"/>
            <a:ext cx="2368152" cy="923330"/>
          </a:xfrm>
          <a:prstGeom prst="rect">
            <a:avLst/>
          </a:prstGeom>
          <a:noFill/>
        </p:spPr>
        <p:txBody>
          <a:bodyPr wrap="square" rtlCol="0">
            <a:spAutoFit/>
          </a:bodyPr>
          <a:lstStyle/>
          <a:p>
            <a:r>
              <a:rPr lang="fr-FR" dirty="0"/>
              <a:t>HTTP POST</a:t>
            </a:r>
          </a:p>
          <a:p>
            <a:r>
              <a:rPr lang="fr-FR" dirty="0">
                <a:hlinkClick r:id="rId3"/>
              </a:rPr>
              <a:t>http://other/</a:t>
            </a:r>
            <a:r>
              <a:rPr lang="fr-FR" dirty="0">
                <a:highlight>
                  <a:srgbClr val="FF6C45"/>
                </a:highlight>
                <a:hlinkClick r:id="rId3"/>
              </a:rPr>
              <a:t>path</a:t>
            </a:r>
            <a:br>
              <a:rPr lang="fr-FR" dirty="0"/>
            </a:br>
            <a:r>
              <a:rPr lang="fr-FR" dirty="0"/>
              <a:t>{</a:t>
            </a:r>
            <a:r>
              <a:rPr lang="fr-FR" b="0" i="0" dirty="0">
                <a:effectLst/>
                <a:latin typeface="-apple-system"/>
              </a:rPr>
              <a:t>"</a:t>
            </a:r>
            <a:r>
              <a:rPr lang="fr-FR" dirty="0"/>
              <a:t>input</a:t>
            </a:r>
            <a:r>
              <a:rPr lang="fr-FR" b="0" i="0" dirty="0">
                <a:effectLst/>
                <a:latin typeface="-apple-system"/>
              </a:rPr>
              <a:t>"</a:t>
            </a:r>
            <a:r>
              <a:rPr lang="fr-FR" dirty="0"/>
              <a:t>:42}</a:t>
            </a:r>
          </a:p>
        </p:txBody>
      </p:sp>
    </p:spTree>
    <p:extLst>
      <p:ext uri="{BB962C8B-B14F-4D97-AF65-F5344CB8AC3E}">
        <p14:creationId xmlns:p14="http://schemas.microsoft.com/office/powerpoint/2010/main" val="2176232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F808C092-CC0D-57C7-0901-F8EB72559CF1}"/>
              </a:ext>
            </a:extLst>
          </p:cNvPr>
          <p:cNvSpPr>
            <a:spLocks noGrp="1"/>
          </p:cNvSpPr>
          <p:nvPr>
            <p:ph idx="1"/>
          </p:nvPr>
        </p:nvSpPr>
        <p:spPr>
          <a:xfrm>
            <a:off x="0" y="6301962"/>
            <a:ext cx="12192000" cy="556038"/>
          </a:xfrm>
        </p:spPr>
        <p:txBody>
          <a:bodyPr/>
          <a:lstStyle/>
          <a:p>
            <a:endParaRPr lang="fr-FR"/>
          </a:p>
        </p:txBody>
      </p:sp>
      <p:sp>
        <p:nvSpPr>
          <p:cNvPr id="4" name="Rectangle : coins arrondis 3">
            <a:extLst>
              <a:ext uri="{FF2B5EF4-FFF2-40B4-BE49-F238E27FC236}">
                <a16:creationId xmlns:a16="http://schemas.microsoft.com/office/drawing/2014/main" id="{F9FDB491-B3FC-051D-11E0-E5F1546F9A17}"/>
              </a:ext>
            </a:extLst>
          </p:cNvPr>
          <p:cNvSpPr/>
          <p:nvPr/>
        </p:nvSpPr>
        <p:spPr>
          <a:xfrm>
            <a:off x="6487884" y="4781006"/>
            <a:ext cx="2621281" cy="113750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4000">
              <a:solidFill>
                <a:schemeClr val="bg1"/>
              </a:solidFill>
            </a:endParaRPr>
          </a:p>
        </p:txBody>
      </p:sp>
      <p:pic>
        <p:nvPicPr>
          <p:cNvPr id="6" name="Picture 2" descr="Afficher l’image source">
            <a:extLst>
              <a:ext uri="{FF2B5EF4-FFF2-40B4-BE49-F238E27FC236}">
                <a16:creationId xmlns:a16="http://schemas.microsoft.com/office/drawing/2014/main" id="{86FC0B2B-0EA9-9828-9A73-E62E8C8C11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7789" y="4620991"/>
            <a:ext cx="421692" cy="410161"/>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 coins arrondis 12">
            <a:extLst>
              <a:ext uri="{FF2B5EF4-FFF2-40B4-BE49-F238E27FC236}">
                <a16:creationId xmlns:a16="http://schemas.microsoft.com/office/drawing/2014/main" id="{286E557E-9D2D-E39E-7BAA-470B8AA24E84}"/>
              </a:ext>
            </a:extLst>
          </p:cNvPr>
          <p:cNvSpPr/>
          <p:nvPr/>
        </p:nvSpPr>
        <p:spPr>
          <a:xfrm>
            <a:off x="9030787" y="2914738"/>
            <a:ext cx="2621281" cy="113750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4000">
              <a:solidFill>
                <a:schemeClr val="bg1"/>
              </a:solidFill>
            </a:endParaRPr>
          </a:p>
        </p:txBody>
      </p:sp>
      <p:pic>
        <p:nvPicPr>
          <p:cNvPr id="15" name="Picture 2" descr="Afficher l’image source">
            <a:extLst>
              <a:ext uri="{FF2B5EF4-FFF2-40B4-BE49-F238E27FC236}">
                <a16:creationId xmlns:a16="http://schemas.microsoft.com/office/drawing/2014/main" id="{88ED471D-D11B-63C5-CD2D-4DECE1E358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80692" y="2754723"/>
            <a:ext cx="421692" cy="410161"/>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 coins arrondis 16">
            <a:extLst>
              <a:ext uri="{FF2B5EF4-FFF2-40B4-BE49-F238E27FC236}">
                <a16:creationId xmlns:a16="http://schemas.microsoft.com/office/drawing/2014/main" id="{FA892C96-9746-CAD2-5A8F-2877A3233167}"/>
              </a:ext>
            </a:extLst>
          </p:cNvPr>
          <p:cNvSpPr/>
          <p:nvPr/>
        </p:nvSpPr>
        <p:spPr>
          <a:xfrm>
            <a:off x="6337568" y="1231306"/>
            <a:ext cx="2621281" cy="1137502"/>
          </a:xfrm>
          <a:prstGeom prst="round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4000">
              <a:solidFill>
                <a:schemeClr val="bg1"/>
              </a:solidFill>
            </a:endParaRPr>
          </a:p>
        </p:txBody>
      </p:sp>
      <p:sp>
        <p:nvSpPr>
          <p:cNvPr id="18" name="Rounded Rectangle 44">
            <a:extLst>
              <a:ext uri="{FF2B5EF4-FFF2-40B4-BE49-F238E27FC236}">
                <a16:creationId xmlns:a16="http://schemas.microsoft.com/office/drawing/2014/main" id="{2AD36C36-BFA5-B972-A126-EDA1BAD396E0}"/>
              </a:ext>
            </a:extLst>
          </p:cNvPr>
          <p:cNvSpPr/>
          <p:nvPr/>
        </p:nvSpPr>
        <p:spPr>
          <a:xfrm>
            <a:off x="6656105" y="1423364"/>
            <a:ext cx="1863194" cy="77649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SlimFaas</a:t>
            </a:r>
          </a:p>
        </p:txBody>
      </p:sp>
      <p:pic>
        <p:nvPicPr>
          <p:cNvPr id="19" name="Picture 2" descr="Afficher l’image source">
            <a:extLst>
              <a:ext uri="{FF2B5EF4-FFF2-40B4-BE49-F238E27FC236}">
                <a16:creationId xmlns:a16="http://schemas.microsoft.com/office/drawing/2014/main" id="{A69EEC02-815C-3D73-8D5E-E235B608C8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87473" y="1071291"/>
            <a:ext cx="421692" cy="410161"/>
          </a:xfrm>
          <a:prstGeom prst="rect">
            <a:avLst/>
          </a:prstGeom>
          <a:noFill/>
          <a:extLst>
            <a:ext uri="{909E8E84-426E-40DD-AFC4-6F175D3DCCD1}">
              <a14:hiddenFill xmlns:a14="http://schemas.microsoft.com/office/drawing/2010/main">
                <a:solidFill>
                  <a:srgbClr val="FFFFFF"/>
                </a:solidFill>
              </a14:hiddenFill>
            </a:ext>
          </a:extLst>
        </p:spPr>
      </p:pic>
      <p:sp>
        <p:nvSpPr>
          <p:cNvPr id="20" name="Cylindre 19">
            <a:extLst>
              <a:ext uri="{FF2B5EF4-FFF2-40B4-BE49-F238E27FC236}">
                <a16:creationId xmlns:a16="http://schemas.microsoft.com/office/drawing/2014/main" id="{9AA8AB1F-9667-FC25-A1EA-CE17557BDC77}"/>
              </a:ext>
            </a:extLst>
          </p:cNvPr>
          <p:cNvSpPr/>
          <p:nvPr/>
        </p:nvSpPr>
        <p:spPr>
          <a:xfrm>
            <a:off x="7988617" y="1577639"/>
            <a:ext cx="444247" cy="545343"/>
          </a:xfrm>
          <a:prstGeom prst="can">
            <a:avLst/>
          </a:prstGeom>
        </p:spPr>
        <p:style>
          <a:lnRef idx="0">
            <a:schemeClr val="accent5"/>
          </a:lnRef>
          <a:fillRef idx="3">
            <a:schemeClr val="accent5"/>
          </a:fillRef>
          <a:effectRef idx="3">
            <a:schemeClr val="accent5"/>
          </a:effectRef>
          <a:fontRef idx="minor">
            <a:schemeClr val="lt1"/>
          </a:fontRef>
        </p:style>
        <p:txBody>
          <a:bodyPr rtlCol="0" anchor="b"/>
          <a:lstStyle/>
          <a:p>
            <a:pPr algn="ctr"/>
            <a:r>
              <a:rPr lang="fr-FR" sz="900" dirty="0"/>
              <a:t>SlimData</a:t>
            </a:r>
            <a:endParaRPr lang="fr-FR" sz="600" dirty="0"/>
          </a:p>
        </p:txBody>
      </p:sp>
      <p:sp>
        <p:nvSpPr>
          <p:cNvPr id="21" name="Ellipse 20">
            <a:extLst>
              <a:ext uri="{FF2B5EF4-FFF2-40B4-BE49-F238E27FC236}">
                <a16:creationId xmlns:a16="http://schemas.microsoft.com/office/drawing/2014/main" id="{6B8CA824-F2D6-C941-56C6-57EFEC5F0498}"/>
              </a:ext>
            </a:extLst>
          </p:cNvPr>
          <p:cNvSpPr/>
          <p:nvPr/>
        </p:nvSpPr>
        <p:spPr>
          <a:xfrm>
            <a:off x="7497892" y="2277056"/>
            <a:ext cx="150316" cy="162476"/>
          </a:xfrm>
          <a:prstGeom prst="ellipse">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Ellipse 21">
            <a:extLst>
              <a:ext uri="{FF2B5EF4-FFF2-40B4-BE49-F238E27FC236}">
                <a16:creationId xmlns:a16="http://schemas.microsoft.com/office/drawing/2014/main" id="{F0452D9E-ED2D-134D-ABD3-73C73C90D978}"/>
              </a:ext>
            </a:extLst>
          </p:cNvPr>
          <p:cNvSpPr/>
          <p:nvPr/>
        </p:nvSpPr>
        <p:spPr>
          <a:xfrm>
            <a:off x="8937527" y="3673488"/>
            <a:ext cx="150316" cy="162476"/>
          </a:xfrm>
          <a:prstGeom prst="ellipse">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Ellipse 22">
            <a:extLst>
              <a:ext uri="{FF2B5EF4-FFF2-40B4-BE49-F238E27FC236}">
                <a16:creationId xmlns:a16="http://schemas.microsoft.com/office/drawing/2014/main" id="{0D957D03-E9F0-CC29-FF3E-98F0C04AC7E4}"/>
              </a:ext>
            </a:extLst>
          </p:cNvPr>
          <p:cNvSpPr/>
          <p:nvPr/>
        </p:nvSpPr>
        <p:spPr>
          <a:xfrm>
            <a:off x="7554497" y="4689254"/>
            <a:ext cx="150316" cy="162476"/>
          </a:xfrm>
          <a:prstGeom prst="ellipse">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Rectangle 1">
            <a:extLst>
              <a:ext uri="{FF2B5EF4-FFF2-40B4-BE49-F238E27FC236}">
                <a16:creationId xmlns:a16="http://schemas.microsoft.com/office/drawing/2014/main" id="{B3FD976E-91E9-0851-5AA0-07B3FA0FA124}"/>
              </a:ext>
            </a:extLst>
          </p:cNvPr>
          <p:cNvSpPr>
            <a:spLocks noChangeArrowheads="1"/>
          </p:cNvSpPr>
          <p:nvPr/>
        </p:nvSpPr>
        <p:spPr bwMode="auto">
          <a:xfrm>
            <a:off x="8050138" y="2423785"/>
            <a:ext cx="2488839" cy="369332"/>
          </a:xfrm>
          <a:prstGeom prst="rect">
            <a:avLst/>
          </a:prstGeom>
          <a:solidFill>
            <a:schemeClr val="bg1"/>
          </a:solidFill>
          <a:ln>
            <a:noFill/>
          </a:ln>
          <a:effec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0" i="0" u="none" strike="noStrike" cap="none" normalizeH="0" baseline="0" dirty="0">
                <a:ln>
                  <a:noFill/>
                </a:ln>
                <a:solidFill>
                  <a:srgbClr val="FF6C45"/>
                </a:solidFill>
                <a:effectLst/>
                <a:latin typeface="var(--fontStack-monospace, ui-monospace, SFMono-Regular, SF Mono, Menlo, Consolas, Liberation Mono, monospace)"/>
              </a:rPr>
              <a:t>Port: 3262</a:t>
            </a:r>
            <a:r>
              <a:rPr kumimoji="0" lang="fr-FR" altLang="fr-FR" sz="2000" b="0" i="0" u="none" strike="noStrike" cap="none" normalizeH="0" baseline="0" dirty="0">
                <a:ln>
                  <a:noFill/>
                </a:ln>
                <a:solidFill>
                  <a:srgbClr val="FF6C45"/>
                </a:solidFill>
                <a:effectLst/>
              </a:rPr>
              <a:t> </a:t>
            </a:r>
            <a:endParaRPr kumimoji="0" lang="fr-FR" altLang="fr-FR" sz="5400" b="0" i="0" u="none" strike="noStrike" cap="none" normalizeH="0" baseline="0" dirty="0">
              <a:ln>
                <a:noFill/>
              </a:ln>
              <a:solidFill>
                <a:srgbClr val="FF6C45"/>
              </a:solidFill>
              <a:effectLst/>
              <a:latin typeface="Arial" panose="020B0604020202020204" pitchFamily="34" charset="0"/>
            </a:endParaRPr>
          </a:p>
        </p:txBody>
      </p:sp>
      <p:cxnSp>
        <p:nvCxnSpPr>
          <p:cNvPr id="26" name="Connecteur droit avec flèche 25">
            <a:extLst>
              <a:ext uri="{FF2B5EF4-FFF2-40B4-BE49-F238E27FC236}">
                <a16:creationId xmlns:a16="http://schemas.microsoft.com/office/drawing/2014/main" id="{D204E2D4-980D-D09E-2A14-1E01520550A3}"/>
              </a:ext>
            </a:extLst>
          </p:cNvPr>
          <p:cNvCxnSpPr>
            <a:cxnSpLocks/>
            <a:stCxn id="21" idx="5"/>
            <a:endCxn id="22" idx="1"/>
          </p:cNvCxnSpPr>
          <p:nvPr/>
        </p:nvCxnSpPr>
        <p:spPr>
          <a:xfrm>
            <a:off x="7626195" y="2415738"/>
            <a:ext cx="1333345" cy="1281544"/>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Connecteur droit avec flèche 30">
            <a:extLst>
              <a:ext uri="{FF2B5EF4-FFF2-40B4-BE49-F238E27FC236}">
                <a16:creationId xmlns:a16="http://schemas.microsoft.com/office/drawing/2014/main" id="{F34D6D17-6ED9-0C70-9D7E-AE21F121E093}"/>
              </a:ext>
            </a:extLst>
          </p:cNvPr>
          <p:cNvCxnSpPr>
            <a:cxnSpLocks/>
            <a:stCxn id="23" idx="6"/>
            <a:endCxn id="22" idx="3"/>
          </p:cNvCxnSpPr>
          <p:nvPr/>
        </p:nvCxnSpPr>
        <p:spPr>
          <a:xfrm flipV="1">
            <a:off x="7704813" y="3812170"/>
            <a:ext cx="1254727" cy="958322"/>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Connecteur droit avec flèche 33">
            <a:extLst>
              <a:ext uri="{FF2B5EF4-FFF2-40B4-BE49-F238E27FC236}">
                <a16:creationId xmlns:a16="http://schemas.microsoft.com/office/drawing/2014/main" id="{52449EB5-6793-E334-6CB9-CFB0DB03EC77}"/>
              </a:ext>
            </a:extLst>
          </p:cNvPr>
          <p:cNvCxnSpPr>
            <a:cxnSpLocks/>
            <a:stCxn id="23" idx="0"/>
            <a:endCxn id="21" idx="4"/>
          </p:cNvCxnSpPr>
          <p:nvPr/>
        </p:nvCxnSpPr>
        <p:spPr>
          <a:xfrm flipH="1" flipV="1">
            <a:off x="7573050" y="2439532"/>
            <a:ext cx="56605" cy="2249722"/>
          </a:xfrm>
          <a:prstGeom prst="straightConnector1">
            <a:avLst/>
          </a:prstGeom>
          <a:ln w="41275">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ZoneTexte 42">
            <a:extLst>
              <a:ext uri="{FF2B5EF4-FFF2-40B4-BE49-F238E27FC236}">
                <a16:creationId xmlns:a16="http://schemas.microsoft.com/office/drawing/2014/main" id="{51123BC5-7864-73B9-596B-21DE65460DE3}"/>
              </a:ext>
            </a:extLst>
          </p:cNvPr>
          <p:cNvSpPr txBox="1"/>
          <p:nvPr/>
        </p:nvSpPr>
        <p:spPr>
          <a:xfrm>
            <a:off x="165249" y="3204084"/>
            <a:ext cx="4566166" cy="923330"/>
          </a:xfrm>
          <a:prstGeom prst="rect">
            <a:avLst/>
          </a:prstGeom>
          <a:noFill/>
        </p:spPr>
        <p:txBody>
          <a:bodyPr wrap="square" rtlCol="0">
            <a:spAutoFit/>
          </a:bodyPr>
          <a:lstStyle/>
          <a:p>
            <a:r>
              <a:rPr lang="fr-FR" dirty="0"/>
              <a:t>HTTP POST</a:t>
            </a:r>
          </a:p>
          <a:p>
            <a:r>
              <a:rPr lang="fr-FR" dirty="0">
                <a:hlinkClick r:id="rId3"/>
              </a:rPr>
              <a:t>http://slimfaas/function/fibonacci/compute</a:t>
            </a:r>
            <a:br>
              <a:rPr lang="fr-FR" dirty="0"/>
            </a:br>
            <a:r>
              <a:rPr lang="fr-FR" dirty="0"/>
              <a:t>{</a:t>
            </a:r>
            <a:r>
              <a:rPr lang="fr-FR" b="0" i="0" dirty="0">
                <a:effectLst/>
                <a:latin typeface="-apple-system"/>
              </a:rPr>
              <a:t>"</a:t>
            </a:r>
            <a:r>
              <a:rPr lang="fr-FR" dirty="0"/>
              <a:t>input</a:t>
            </a:r>
            <a:r>
              <a:rPr lang="fr-FR" b="0" i="0" dirty="0">
                <a:effectLst/>
                <a:latin typeface="-apple-system"/>
              </a:rPr>
              <a:t>"</a:t>
            </a:r>
            <a:r>
              <a:rPr lang="fr-FR" dirty="0"/>
              <a:t>:42}</a:t>
            </a:r>
          </a:p>
        </p:txBody>
      </p:sp>
      <p:cxnSp>
        <p:nvCxnSpPr>
          <p:cNvPr id="44" name="Connecteur droit avec flèche 43">
            <a:extLst>
              <a:ext uri="{FF2B5EF4-FFF2-40B4-BE49-F238E27FC236}">
                <a16:creationId xmlns:a16="http://schemas.microsoft.com/office/drawing/2014/main" id="{9FE5D1DE-F1C1-2170-ADB1-5E2ECFF39882}"/>
              </a:ext>
            </a:extLst>
          </p:cNvPr>
          <p:cNvCxnSpPr>
            <a:cxnSpLocks/>
            <a:stCxn id="43" idx="3"/>
            <a:endCxn id="50" idx="2"/>
          </p:cNvCxnSpPr>
          <p:nvPr/>
        </p:nvCxnSpPr>
        <p:spPr>
          <a:xfrm>
            <a:off x="4731415" y="3665749"/>
            <a:ext cx="2000590" cy="1079084"/>
          </a:xfrm>
          <a:prstGeom prst="straightConnector1">
            <a:avLst/>
          </a:prstGeom>
          <a:ln w="41275">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0" name="Ellipse 49">
            <a:extLst>
              <a:ext uri="{FF2B5EF4-FFF2-40B4-BE49-F238E27FC236}">
                <a16:creationId xmlns:a16="http://schemas.microsoft.com/office/drawing/2014/main" id="{AB7340EF-BFC8-1492-ACB3-2B0D636ACBE5}"/>
              </a:ext>
            </a:extLst>
          </p:cNvPr>
          <p:cNvSpPr/>
          <p:nvPr/>
        </p:nvSpPr>
        <p:spPr>
          <a:xfrm>
            <a:off x="6732005" y="4663595"/>
            <a:ext cx="150316" cy="162476"/>
          </a:xfrm>
          <a:prstGeom prst="ellipse">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Ellipse 51">
            <a:extLst>
              <a:ext uri="{FF2B5EF4-FFF2-40B4-BE49-F238E27FC236}">
                <a16:creationId xmlns:a16="http://schemas.microsoft.com/office/drawing/2014/main" id="{3F6D3BC2-8D90-0C98-D000-85E9E1C9A537}"/>
              </a:ext>
            </a:extLst>
          </p:cNvPr>
          <p:cNvSpPr/>
          <p:nvPr/>
        </p:nvSpPr>
        <p:spPr>
          <a:xfrm>
            <a:off x="6767414" y="2287570"/>
            <a:ext cx="150316" cy="162476"/>
          </a:xfrm>
          <a:prstGeom prst="ellipse">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 name="Ellipse 52">
            <a:extLst>
              <a:ext uri="{FF2B5EF4-FFF2-40B4-BE49-F238E27FC236}">
                <a16:creationId xmlns:a16="http://schemas.microsoft.com/office/drawing/2014/main" id="{A5592046-EFC4-3631-5FF1-CDA00F19082F}"/>
              </a:ext>
            </a:extLst>
          </p:cNvPr>
          <p:cNvSpPr/>
          <p:nvPr/>
        </p:nvSpPr>
        <p:spPr>
          <a:xfrm>
            <a:off x="8937527" y="3338623"/>
            <a:ext cx="150316" cy="162476"/>
          </a:xfrm>
          <a:prstGeom prst="ellipse">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 name="Rectangle 1">
            <a:extLst>
              <a:ext uri="{FF2B5EF4-FFF2-40B4-BE49-F238E27FC236}">
                <a16:creationId xmlns:a16="http://schemas.microsoft.com/office/drawing/2014/main" id="{2EBBAE0F-2B30-2674-1904-BEDE427482DA}"/>
              </a:ext>
            </a:extLst>
          </p:cNvPr>
          <p:cNvSpPr>
            <a:spLocks noChangeArrowheads="1"/>
          </p:cNvSpPr>
          <p:nvPr/>
        </p:nvSpPr>
        <p:spPr bwMode="auto">
          <a:xfrm>
            <a:off x="5386735" y="3645793"/>
            <a:ext cx="1784118" cy="369332"/>
          </a:xfrm>
          <a:prstGeom prst="rect">
            <a:avLst/>
          </a:prstGeom>
          <a:noFill/>
          <a:ln>
            <a:noFill/>
          </a:ln>
          <a:effec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2400" b="0" i="0" u="none" strike="noStrike" cap="none" normalizeH="0" baseline="0" dirty="0">
                <a:ln>
                  <a:noFill/>
                </a:ln>
                <a:solidFill>
                  <a:srgbClr val="548235"/>
                </a:solidFill>
                <a:effectLst/>
                <a:latin typeface="var(--fontStack-monospace, ui-monospace, SFMono-Regular, SF Mono, Menlo, Consolas, Liberation Mono, monospace)"/>
              </a:rPr>
              <a:t>Port: 5000</a:t>
            </a:r>
            <a:r>
              <a:rPr kumimoji="0" lang="fr-FR" altLang="fr-FR" sz="2000" b="0" i="0" u="none" strike="noStrike" cap="none" normalizeH="0" baseline="0" dirty="0">
                <a:ln>
                  <a:noFill/>
                </a:ln>
                <a:solidFill>
                  <a:srgbClr val="548235"/>
                </a:solidFill>
                <a:effectLst/>
              </a:rPr>
              <a:t> </a:t>
            </a:r>
            <a:endParaRPr kumimoji="0" lang="fr-FR" altLang="fr-FR" sz="5400" b="0" i="0" u="none" strike="noStrike" cap="none" normalizeH="0" baseline="0" dirty="0">
              <a:ln>
                <a:noFill/>
              </a:ln>
              <a:solidFill>
                <a:srgbClr val="548235"/>
              </a:solidFill>
              <a:effectLst/>
              <a:latin typeface="Arial" panose="020B0604020202020204" pitchFamily="34" charset="0"/>
            </a:endParaRPr>
          </a:p>
        </p:txBody>
      </p:sp>
      <p:sp>
        <p:nvSpPr>
          <p:cNvPr id="2" name="Rounded Rectangle 44">
            <a:extLst>
              <a:ext uri="{FF2B5EF4-FFF2-40B4-BE49-F238E27FC236}">
                <a16:creationId xmlns:a16="http://schemas.microsoft.com/office/drawing/2014/main" id="{EB6F871C-647F-F69F-6CFD-258B44007885}"/>
              </a:ext>
            </a:extLst>
          </p:cNvPr>
          <p:cNvSpPr/>
          <p:nvPr/>
        </p:nvSpPr>
        <p:spPr>
          <a:xfrm>
            <a:off x="9457623" y="3105876"/>
            <a:ext cx="1824665" cy="82049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SlimFaas</a:t>
            </a:r>
          </a:p>
        </p:txBody>
      </p:sp>
      <p:sp>
        <p:nvSpPr>
          <p:cNvPr id="8" name="Cylindre 7">
            <a:extLst>
              <a:ext uri="{FF2B5EF4-FFF2-40B4-BE49-F238E27FC236}">
                <a16:creationId xmlns:a16="http://schemas.microsoft.com/office/drawing/2014/main" id="{B1813FE3-8FB8-536C-87B7-BC11FD12A7C5}"/>
              </a:ext>
            </a:extLst>
          </p:cNvPr>
          <p:cNvSpPr/>
          <p:nvPr/>
        </p:nvSpPr>
        <p:spPr>
          <a:xfrm>
            <a:off x="10772121" y="3341808"/>
            <a:ext cx="444247" cy="545343"/>
          </a:xfrm>
          <a:prstGeom prst="can">
            <a:avLst/>
          </a:prstGeom>
        </p:spPr>
        <p:style>
          <a:lnRef idx="0">
            <a:schemeClr val="accent5"/>
          </a:lnRef>
          <a:fillRef idx="3">
            <a:schemeClr val="accent5"/>
          </a:fillRef>
          <a:effectRef idx="3">
            <a:schemeClr val="accent5"/>
          </a:effectRef>
          <a:fontRef idx="minor">
            <a:schemeClr val="lt1"/>
          </a:fontRef>
        </p:style>
        <p:txBody>
          <a:bodyPr rtlCol="0" anchor="b"/>
          <a:lstStyle/>
          <a:p>
            <a:pPr algn="ctr"/>
            <a:r>
              <a:rPr lang="fr-FR" sz="900" dirty="0"/>
              <a:t>SlimData</a:t>
            </a:r>
            <a:endParaRPr lang="fr-FR" sz="600" dirty="0"/>
          </a:p>
        </p:txBody>
      </p:sp>
      <p:sp>
        <p:nvSpPr>
          <p:cNvPr id="9" name="Rounded Rectangle 44">
            <a:extLst>
              <a:ext uri="{FF2B5EF4-FFF2-40B4-BE49-F238E27FC236}">
                <a16:creationId xmlns:a16="http://schemas.microsoft.com/office/drawing/2014/main" id="{94DCC847-92CB-463E-B9AF-4D70DC6D3222}"/>
              </a:ext>
            </a:extLst>
          </p:cNvPr>
          <p:cNvSpPr/>
          <p:nvPr/>
        </p:nvSpPr>
        <p:spPr>
          <a:xfrm>
            <a:off x="6871794" y="4927635"/>
            <a:ext cx="1901773" cy="85388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SlimFaas</a:t>
            </a:r>
          </a:p>
        </p:txBody>
      </p:sp>
      <p:sp>
        <p:nvSpPr>
          <p:cNvPr id="10" name="Cylindre 9">
            <a:extLst>
              <a:ext uri="{FF2B5EF4-FFF2-40B4-BE49-F238E27FC236}">
                <a16:creationId xmlns:a16="http://schemas.microsoft.com/office/drawing/2014/main" id="{98F476E5-BF1A-D89D-9F69-BB3437C7EBE6}"/>
              </a:ext>
            </a:extLst>
          </p:cNvPr>
          <p:cNvSpPr/>
          <p:nvPr/>
        </p:nvSpPr>
        <p:spPr>
          <a:xfrm>
            <a:off x="8228646" y="5158522"/>
            <a:ext cx="444247" cy="545343"/>
          </a:xfrm>
          <a:prstGeom prst="can">
            <a:avLst/>
          </a:prstGeom>
        </p:spPr>
        <p:style>
          <a:lnRef idx="0">
            <a:schemeClr val="accent5"/>
          </a:lnRef>
          <a:fillRef idx="3">
            <a:schemeClr val="accent5"/>
          </a:fillRef>
          <a:effectRef idx="3">
            <a:schemeClr val="accent5"/>
          </a:effectRef>
          <a:fontRef idx="minor">
            <a:schemeClr val="lt1"/>
          </a:fontRef>
        </p:style>
        <p:txBody>
          <a:bodyPr rtlCol="0" anchor="b"/>
          <a:lstStyle/>
          <a:p>
            <a:pPr algn="ctr"/>
            <a:r>
              <a:rPr lang="fr-FR" sz="900" dirty="0"/>
              <a:t>SlimData</a:t>
            </a:r>
            <a:endParaRPr lang="fr-FR" sz="600" dirty="0"/>
          </a:p>
        </p:txBody>
      </p:sp>
    </p:spTree>
    <p:extLst>
      <p:ext uri="{BB962C8B-B14F-4D97-AF65-F5344CB8AC3E}">
        <p14:creationId xmlns:p14="http://schemas.microsoft.com/office/powerpoint/2010/main" val="2074995021"/>
      </p:ext>
    </p:extLst>
  </p:cSld>
  <p:clrMapOvr>
    <a:masterClrMapping/>
  </p:clrMapOvr>
</p:sld>
</file>

<file path=ppt/theme/theme1.xml><?xml version="1.0" encoding="utf-8"?>
<a:theme xmlns:a="http://schemas.openxmlformats.org/drawingml/2006/main" name="Office Theme">
  <a:themeElements>
    <a:clrScheme name="SES">
      <a:dk1>
        <a:srgbClr val="2D293E"/>
      </a:dk1>
      <a:lt1>
        <a:srgbClr val="FFFFFF"/>
      </a:lt1>
      <a:dk2>
        <a:srgbClr val="44546A"/>
      </a:dk2>
      <a:lt2>
        <a:srgbClr val="FDFEFF"/>
      </a:lt2>
      <a:accent1>
        <a:srgbClr val="FE6C45"/>
      </a:accent1>
      <a:accent2>
        <a:srgbClr val="0DBBD6"/>
      </a:accent2>
      <a:accent3>
        <a:srgbClr val="FEE9D6"/>
      </a:accent3>
      <a:accent4>
        <a:srgbClr val="FFC000"/>
      </a:accent4>
      <a:accent5>
        <a:srgbClr val="5B9BD5"/>
      </a:accent5>
      <a:accent6>
        <a:srgbClr val="70AD47"/>
      </a:accent6>
      <a:hlink>
        <a:srgbClr val="0563C1"/>
      </a:hlink>
      <a:folHlink>
        <a:srgbClr val="954F72"/>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BE0F011240A094E827BA56BE9109944" ma:contentTypeVersion="13" ma:contentTypeDescription="Create a new document." ma:contentTypeScope="" ma:versionID="5dc1144dd420c1d8a9ebf51c7358c8f0">
  <xsd:schema xmlns:xsd="http://www.w3.org/2001/XMLSchema" xmlns:xs="http://www.w3.org/2001/XMLSchema" xmlns:p="http://schemas.microsoft.com/office/2006/metadata/properties" xmlns:ns3="03cb9dc2-e9ea-44ac-afed-001b6fad4f36" xmlns:ns4="d0879fa5-f2db-41a7-8861-4a44e7ee3b24" targetNamespace="http://schemas.microsoft.com/office/2006/metadata/properties" ma:root="true" ma:fieldsID="6dda18631f78ef64168f1da1c53d30ff" ns3:_="" ns4:_="">
    <xsd:import namespace="03cb9dc2-e9ea-44ac-afed-001b6fad4f36"/>
    <xsd:import namespace="d0879fa5-f2db-41a7-8861-4a44e7ee3b24"/>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Location" minOccurs="0"/>
                <xsd:element ref="ns4:MediaServiceGenerationTime" minOccurs="0"/>
                <xsd:element ref="ns4:MediaServiceEventHashCode"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3cb9dc2-e9ea-44ac-afed-001b6fad4f36"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0879fa5-f2db-41a7-8861-4a44e7ee3b24"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Location" ma:index="16" nillable="true" ma:displayNam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03cb9dc2-e9ea-44ac-afed-001b6fad4f36">
      <UserInfo>
        <DisplayName>LEMARCHAND THOMAS</DisplayName>
        <AccountId>16</AccountId>
        <AccountType/>
      </UserInfo>
      <UserInfo>
        <DisplayName>CHERVET Guillaume</DisplayName>
        <AccountId>84</AccountId>
        <AccountType/>
      </UserInfo>
    </SharedWithUsers>
  </documentManagement>
</p:properties>
</file>

<file path=customXml/itemProps1.xml><?xml version="1.0" encoding="utf-8"?>
<ds:datastoreItem xmlns:ds="http://schemas.openxmlformats.org/officeDocument/2006/customXml" ds:itemID="{C72C7657-97CD-4958-88DD-F8AC872587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3cb9dc2-e9ea-44ac-afed-001b6fad4f36"/>
    <ds:schemaRef ds:uri="d0879fa5-f2db-41a7-8861-4a44e7ee3b2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D7AB42-0DA9-4407-9B22-92C435FE7C62}">
  <ds:schemaRefs>
    <ds:schemaRef ds:uri="http://schemas.microsoft.com/sharepoint/v3/contenttype/forms"/>
  </ds:schemaRefs>
</ds:datastoreItem>
</file>

<file path=customXml/itemProps3.xml><?xml version="1.0" encoding="utf-8"?>
<ds:datastoreItem xmlns:ds="http://schemas.openxmlformats.org/officeDocument/2006/customXml" ds:itemID="{C522BBC0-3E7A-472B-9CC6-34C5EA434DEE}">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d0879fa5-f2db-41a7-8861-4a44e7ee3b24"/>
    <ds:schemaRef ds:uri="03cb9dc2-e9ea-44ac-afed-001b6fad4f36"/>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27831</TotalTime>
  <Words>532</Words>
  <Application>Microsoft Office PowerPoint</Application>
  <PresentationFormat>Grand écran</PresentationFormat>
  <Paragraphs>57</Paragraphs>
  <Slides>4</Slides>
  <Notes>2</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4</vt:i4>
      </vt:variant>
    </vt:vector>
  </HeadingPairs>
  <TitlesOfParts>
    <vt:vector size="11" baseType="lpstr">
      <vt:lpstr>-apple-system</vt:lpstr>
      <vt:lpstr>Arial</vt:lpstr>
      <vt:lpstr>Calibri</vt:lpstr>
      <vt:lpstr>Franklin Gothic Book</vt:lpstr>
      <vt:lpstr>Franklin Gothic Medium</vt:lpstr>
      <vt:lpstr>var(--fontStack-monospace, ui-monospace, SFMono-Regular, SF Mono, Menlo, Consolas, Liberation Mono, monospace)</vt:lpstr>
      <vt:lpstr>Office Theme</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LEMARCHAND THOMAS</dc:creator>
  <cp:lastModifiedBy>CHERVET Guillaume</cp:lastModifiedBy>
  <cp:revision>1099</cp:revision>
  <dcterms:created xsi:type="dcterms:W3CDTF">2020-11-18T10:41:47Z</dcterms:created>
  <dcterms:modified xsi:type="dcterms:W3CDTF">2025-03-18T20:14:52Z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0x0101003BE0F011240A094E827BA56BE9109944</vt:lpwstr>
  </property>
  <property fmtid="{D5CDD505-2E9C-101B-9397-08002B2CF9AE}" pid="3" name="MSIP_Label_65722654-0696-4b8f-bb0e-68bcd3f909d4_Enabled">
    <vt:lpwstr>true</vt:lpwstr>
  </property>
  <property fmtid="{D5CDD505-2E9C-101B-9397-08002B2CF9AE}" pid="4" name="MSIP_Label_65722654-0696-4b8f-bb0e-68bcd3f909d4_SetDate">
    <vt:lpwstr>2023-05-12T16:05:55Z</vt:lpwstr>
  </property>
  <property fmtid="{D5CDD505-2E9C-101B-9397-08002B2CF9AE}" pid="5" name="MSIP_Label_65722654-0696-4b8f-bb0e-68bcd3f909d4_Method">
    <vt:lpwstr>Privileged</vt:lpwstr>
  </property>
  <property fmtid="{D5CDD505-2E9C-101B-9397-08002B2CF9AE}" pid="6" name="MSIP_Label_65722654-0696-4b8f-bb0e-68bcd3f909d4_Name">
    <vt:lpwstr>AFA Public</vt:lpwstr>
  </property>
  <property fmtid="{D5CDD505-2E9C-101B-9397-08002B2CF9AE}" pid="7" name="MSIP_Label_65722654-0696-4b8f-bb0e-68bcd3f909d4_SiteId">
    <vt:lpwstr>396b38cc-aa65-492b-bb0e-3d94ed25a97b</vt:lpwstr>
  </property>
  <property fmtid="{D5CDD505-2E9C-101B-9397-08002B2CF9AE}" pid="8" name="MSIP_Label_65722654-0696-4b8f-bb0e-68bcd3f909d4_ActionId">
    <vt:lpwstr>b0320093-1506-49ca-8849-60ab26978322</vt:lpwstr>
  </property>
  <property fmtid="{D5CDD505-2E9C-101B-9397-08002B2CF9AE}" pid="9" name="MSIP_Label_65722654-0696-4b8f-bb0e-68bcd3f909d4_ContentBits">
    <vt:lpwstr>3</vt:lpwstr>
  </property>
</Properties>
</file>