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p:scale>
          <a:sx n="60" d="100"/>
          <a:sy n="60" d="100"/>
        </p:scale>
        <p:origin x="906"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99611D9-0E2E-41CF-82CB-FE9EA042E63D}" type="datetimeFigureOut">
              <a:rPr lang="fr-FR" smtClean="0"/>
              <a:t>16/02/2019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FC47F7-8AC2-4A6B-9E69-DACF6BB2D85E}" type="slidenum">
              <a:rPr lang="fr-FR" smtClean="0"/>
              <a:t>‹N°›</a:t>
            </a:fld>
            <a:endParaRPr lang="fr-FR"/>
          </a:p>
        </p:txBody>
      </p:sp>
    </p:spTree>
    <p:extLst>
      <p:ext uri="{BB962C8B-B14F-4D97-AF65-F5344CB8AC3E}">
        <p14:creationId xmlns:p14="http://schemas.microsoft.com/office/powerpoint/2010/main" val="2759198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199611D9-0E2E-41CF-82CB-FE9EA042E63D}" type="datetimeFigureOut">
              <a:rPr lang="fr-FR" smtClean="0"/>
              <a:t>16/02/2019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FC47F7-8AC2-4A6B-9E69-DACF6BB2D85E}" type="slidenum">
              <a:rPr lang="fr-FR" smtClean="0"/>
              <a:t>‹N°›</a:t>
            </a:fld>
            <a:endParaRPr lang="fr-FR"/>
          </a:p>
        </p:txBody>
      </p:sp>
    </p:spTree>
    <p:extLst>
      <p:ext uri="{BB962C8B-B14F-4D97-AF65-F5344CB8AC3E}">
        <p14:creationId xmlns:p14="http://schemas.microsoft.com/office/powerpoint/2010/main" val="998488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199611D9-0E2E-41CF-82CB-FE9EA042E63D}" type="datetimeFigureOut">
              <a:rPr lang="fr-FR" smtClean="0"/>
              <a:t>16/02/2019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FC47F7-8AC2-4A6B-9E69-DACF6BB2D85E}"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62047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199611D9-0E2E-41CF-82CB-FE9EA042E63D}" type="datetimeFigureOut">
              <a:rPr lang="fr-FR" smtClean="0"/>
              <a:t>16/02/2019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FC47F7-8AC2-4A6B-9E69-DACF6BB2D85E}" type="slidenum">
              <a:rPr lang="fr-FR" smtClean="0"/>
              <a:t>‹N°›</a:t>
            </a:fld>
            <a:endParaRPr lang="fr-FR"/>
          </a:p>
        </p:txBody>
      </p:sp>
    </p:spTree>
    <p:extLst>
      <p:ext uri="{BB962C8B-B14F-4D97-AF65-F5344CB8AC3E}">
        <p14:creationId xmlns:p14="http://schemas.microsoft.com/office/powerpoint/2010/main" val="3169035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199611D9-0E2E-41CF-82CB-FE9EA042E63D}" type="datetimeFigureOut">
              <a:rPr lang="fr-FR" smtClean="0"/>
              <a:t>16/02/2019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FC47F7-8AC2-4A6B-9E69-DACF6BB2D85E}"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73105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199611D9-0E2E-41CF-82CB-FE9EA042E63D}" type="datetimeFigureOut">
              <a:rPr lang="fr-FR" smtClean="0"/>
              <a:t>16/02/2019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FC47F7-8AC2-4A6B-9E69-DACF6BB2D85E}" type="slidenum">
              <a:rPr lang="fr-FR" smtClean="0"/>
              <a:t>‹N°›</a:t>
            </a:fld>
            <a:endParaRPr lang="fr-FR"/>
          </a:p>
        </p:txBody>
      </p:sp>
    </p:spTree>
    <p:extLst>
      <p:ext uri="{BB962C8B-B14F-4D97-AF65-F5344CB8AC3E}">
        <p14:creationId xmlns:p14="http://schemas.microsoft.com/office/powerpoint/2010/main" val="3786689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9611D9-0E2E-41CF-82CB-FE9EA042E63D}" type="datetimeFigureOut">
              <a:rPr lang="fr-FR" smtClean="0"/>
              <a:t>16/02/2019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FC47F7-8AC2-4A6B-9E69-DACF6BB2D85E}" type="slidenum">
              <a:rPr lang="fr-FR" smtClean="0"/>
              <a:t>‹N°›</a:t>
            </a:fld>
            <a:endParaRPr lang="fr-FR"/>
          </a:p>
        </p:txBody>
      </p:sp>
    </p:spTree>
    <p:extLst>
      <p:ext uri="{BB962C8B-B14F-4D97-AF65-F5344CB8AC3E}">
        <p14:creationId xmlns:p14="http://schemas.microsoft.com/office/powerpoint/2010/main" val="1080937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9611D9-0E2E-41CF-82CB-FE9EA042E63D}" type="datetimeFigureOut">
              <a:rPr lang="fr-FR" smtClean="0"/>
              <a:t>16/02/2019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FC47F7-8AC2-4A6B-9E69-DACF6BB2D85E}" type="slidenum">
              <a:rPr lang="fr-FR" smtClean="0"/>
              <a:t>‹N°›</a:t>
            </a:fld>
            <a:endParaRPr lang="fr-FR"/>
          </a:p>
        </p:txBody>
      </p:sp>
    </p:spTree>
    <p:extLst>
      <p:ext uri="{BB962C8B-B14F-4D97-AF65-F5344CB8AC3E}">
        <p14:creationId xmlns:p14="http://schemas.microsoft.com/office/powerpoint/2010/main" val="1765142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9611D9-0E2E-41CF-82CB-FE9EA042E63D}" type="datetimeFigureOut">
              <a:rPr lang="fr-FR" smtClean="0"/>
              <a:t>16/02/2019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FC47F7-8AC2-4A6B-9E69-DACF6BB2D85E}" type="slidenum">
              <a:rPr lang="fr-FR" smtClean="0"/>
              <a:t>‹N°›</a:t>
            </a:fld>
            <a:endParaRPr lang="fr-FR"/>
          </a:p>
        </p:txBody>
      </p:sp>
    </p:spTree>
    <p:extLst>
      <p:ext uri="{BB962C8B-B14F-4D97-AF65-F5344CB8AC3E}">
        <p14:creationId xmlns:p14="http://schemas.microsoft.com/office/powerpoint/2010/main" val="564679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199611D9-0E2E-41CF-82CB-FE9EA042E63D}" type="datetimeFigureOut">
              <a:rPr lang="fr-FR" smtClean="0"/>
              <a:t>16/02/2019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FC47F7-8AC2-4A6B-9E69-DACF6BB2D85E}" type="slidenum">
              <a:rPr lang="fr-FR" smtClean="0"/>
              <a:t>‹N°›</a:t>
            </a:fld>
            <a:endParaRPr lang="fr-FR"/>
          </a:p>
        </p:txBody>
      </p:sp>
    </p:spTree>
    <p:extLst>
      <p:ext uri="{BB962C8B-B14F-4D97-AF65-F5344CB8AC3E}">
        <p14:creationId xmlns:p14="http://schemas.microsoft.com/office/powerpoint/2010/main" val="2747231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99611D9-0E2E-41CF-82CB-FE9EA042E63D}" type="datetimeFigureOut">
              <a:rPr lang="fr-FR" smtClean="0"/>
              <a:t>16/02/2019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FFC47F7-8AC2-4A6B-9E69-DACF6BB2D85E}" type="slidenum">
              <a:rPr lang="fr-FR" smtClean="0"/>
              <a:t>‹N°›</a:t>
            </a:fld>
            <a:endParaRPr lang="fr-FR"/>
          </a:p>
        </p:txBody>
      </p:sp>
    </p:spTree>
    <p:extLst>
      <p:ext uri="{BB962C8B-B14F-4D97-AF65-F5344CB8AC3E}">
        <p14:creationId xmlns:p14="http://schemas.microsoft.com/office/powerpoint/2010/main" val="3152539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99611D9-0E2E-41CF-82CB-FE9EA042E63D}" type="datetimeFigureOut">
              <a:rPr lang="fr-FR" smtClean="0"/>
              <a:t>16/02/2019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FFC47F7-8AC2-4A6B-9E69-DACF6BB2D85E}" type="slidenum">
              <a:rPr lang="fr-FR" smtClean="0"/>
              <a:t>‹N°›</a:t>
            </a:fld>
            <a:endParaRPr lang="fr-FR"/>
          </a:p>
        </p:txBody>
      </p:sp>
    </p:spTree>
    <p:extLst>
      <p:ext uri="{BB962C8B-B14F-4D97-AF65-F5344CB8AC3E}">
        <p14:creationId xmlns:p14="http://schemas.microsoft.com/office/powerpoint/2010/main" val="366614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99611D9-0E2E-41CF-82CB-FE9EA042E63D}" type="datetimeFigureOut">
              <a:rPr lang="fr-FR" smtClean="0"/>
              <a:t>16/02/2019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FFC47F7-8AC2-4A6B-9E69-DACF6BB2D85E}" type="slidenum">
              <a:rPr lang="fr-FR" smtClean="0"/>
              <a:t>‹N°›</a:t>
            </a:fld>
            <a:endParaRPr lang="fr-FR"/>
          </a:p>
        </p:txBody>
      </p:sp>
    </p:spTree>
    <p:extLst>
      <p:ext uri="{BB962C8B-B14F-4D97-AF65-F5344CB8AC3E}">
        <p14:creationId xmlns:p14="http://schemas.microsoft.com/office/powerpoint/2010/main" val="1136506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9611D9-0E2E-41CF-82CB-FE9EA042E63D}" type="datetimeFigureOut">
              <a:rPr lang="fr-FR" smtClean="0"/>
              <a:t>16/02/2019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FFC47F7-8AC2-4A6B-9E69-DACF6BB2D85E}" type="slidenum">
              <a:rPr lang="fr-FR" smtClean="0"/>
              <a:t>‹N°›</a:t>
            </a:fld>
            <a:endParaRPr lang="fr-FR"/>
          </a:p>
        </p:txBody>
      </p:sp>
    </p:spTree>
    <p:extLst>
      <p:ext uri="{BB962C8B-B14F-4D97-AF65-F5344CB8AC3E}">
        <p14:creationId xmlns:p14="http://schemas.microsoft.com/office/powerpoint/2010/main" val="629672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199611D9-0E2E-41CF-82CB-FE9EA042E63D}" type="datetimeFigureOut">
              <a:rPr lang="fr-FR" smtClean="0"/>
              <a:t>16/02/2019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FFC47F7-8AC2-4A6B-9E69-DACF6BB2D85E}" type="slidenum">
              <a:rPr lang="fr-FR" smtClean="0"/>
              <a:t>‹N°›</a:t>
            </a:fld>
            <a:endParaRPr lang="fr-FR"/>
          </a:p>
        </p:txBody>
      </p:sp>
    </p:spTree>
    <p:extLst>
      <p:ext uri="{BB962C8B-B14F-4D97-AF65-F5344CB8AC3E}">
        <p14:creationId xmlns:p14="http://schemas.microsoft.com/office/powerpoint/2010/main" val="4227994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FFC47F7-8AC2-4A6B-9E69-DACF6BB2D85E}" type="slidenum">
              <a:rPr lang="fr-FR" smtClean="0"/>
              <a:t>‹N°›</a:t>
            </a:fld>
            <a:endParaRPr lang="fr-FR"/>
          </a:p>
        </p:txBody>
      </p:sp>
      <p:sp>
        <p:nvSpPr>
          <p:cNvPr id="5" name="Date Placeholder 4"/>
          <p:cNvSpPr>
            <a:spLocks noGrp="1"/>
          </p:cNvSpPr>
          <p:nvPr>
            <p:ph type="dt" sz="half" idx="10"/>
          </p:nvPr>
        </p:nvSpPr>
        <p:spPr/>
        <p:txBody>
          <a:bodyPr/>
          <a:lstStyle/>
          <a:p>
            <a:fld id="{199611D9-0E2E-41CF-82CB-FE9EA042E63D}" type="datetimeFigureOut">
              <a:rPr lang="fr-FR" smtClean="0"/>
              <a:t>16/02/2019</a:t>
            </a:fld>
            <a:endParaRPr lang="fr-FR"/>
          </a:p>
        </p:txBody>
      </p:sp>
    </p:spTree>
    <p:extLst>
      <p:ext uri="{BB962C8B-B14F-4D97-AF65-F5344CB8AC3E}">
        <p14:creationId xmlns:p14="http://schemas.microsoft.com/office/powerpoint/2010/main" val="1145766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99611D9-0E2E-41CF-82CB-FE9EA042E63D}" type="datetimeFigureOut">
              <a:rPr lang="fr-FR" smtClean="0"/>
              <a:t>16/02/2019</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FFC47F7-8AC2-4A6B-9E69-DACF6BB2D85E}" type="slidenum">
              <a:rPr lang="fr-FR" smtClean="0"/>
              <a:t>‹N°›</a:t>
            </a:fld>
            <a:endParaRPr lang="fr-FR"/>
          </a:p>
        </p:txBody>
      </p:sp>
    </p:spTree>
    <p:extLst>
      <p:ext uri="{BB962C8B-B14F-4D97-AF65-F5344CB8AC3E}">
        <p14:creationId xmlns:p14="http://schemas.microsoft.com/office/powerpoint/2010/main" val="134005259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72DEC0-55A7-4C0B-BBC9-8B12BD58B6B7}"/>
              </a:ext>
            </a:extLst>
          </p:cNvPr>
          <p:cNvSpPr>
            <a:spLocks noGrp="1"/>
          </p:cNvSpPr>
          <p:nvPr>
            <p:ph type="ctrTitle"/>
          </p:nvPr>
        </p:nvSpPr>
        <p:spPr/>
        <p:txBody>
          <a:bodyPr/>
          <a:lstStyle/>
          <a:p>
            <a:r>
              <a:rPr lang="en-US" b="1" dirty="0"/>
              <a:t>Capstone Project - NICE RESTAURANT</a:t>
            </a:r>
            <a:endParaRPr lang="fr-FR" dirty="0"/>
          </a:p>
        </p:txBody>
      </p:sp>
      <p:sp>
        <p:nvSpPr>
          <p:cNvPr id="3" name="Sous-titre 2">
            <a:extLst>
              <a:ext uri="{FF2B5EF4-FFF2-40B4-BE49-F238E27FC236}">
                <a16:creationId xmlns:a16="http://schemas.microsoft.com/office/drawing/2014/main" id="{801A3A24-FCCF-44C7-A007-9263AD334D19}"/>
              </a:ext>
            </a:extLst>
          </p:cNvPr>
          <p:cNvSpPr>
            <a:spLocks noGrp="1"/>
          </p:cNvSpPr>
          <p:nvPr>
            <p:ph type="subTitle" idx="1"/>
          </p:nvPr>
        </p:nvSpPr>
        <p:spPr/>
        <p:txBody>
          <a:bodyPr>
            <a:normAutofit/>
          </a:bodyPr>
          <a:lstStyle/>
          <a:p>
            <a:r>
              <a:rPr lang="en-US" sz="2800" b="1" dirty="0"/>
              <a:t>Applied Data Science Capstone by IBM/Coursera</a:t>
            </a:r>
            <a:endParaRPr lang="fr-FR" sz="2800" dirty="0"/>
          </a:p>
        </p:txBody>
      </p:sp>
    </p:spTree>
    <p:extLst>
      <p:ext uri="{BB962C8B-B14F-4D97-AF65-F5344CB8AC3E}">
        <p14:creationId xmlns:p14="http://schemas.microsoft.com/office/powerpoint/2010/main" val="2489873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7E6E30-802D-4E09-B3BD-9502FFA743BA}"/>
              </a:ext>
            </a:extLst>
          </p:cNvPr>
          <p:cNvSpPr>
            <a:spLocks noGrp="1"/>
          </p:cNvSpPr>
          <p:nvPr>
            <p:ph type="title"/>
          </p:nvPr>
        </p:nvSpPr>
        <p:spPr>
          <a:xfrm>
            <a:off x="677334" y="609600"/>
            <a:ext cx="8596668" cy="717550"/>
          </a:xfrm>
        </p:spPr>
        <p:txBody>
          <a:bodyPr/>
          <a:lstStyle/>
          <a:p>
            <a:r>
              <a:rPr lang="en-US" b="1" dirty="0"/>
              <a:t>Methodology</a:t>
            </a:r>
            <a:endParaRPr lang="fr-FR" dirty="0"/>
          </a:p>
        </p:txBody>
      </p:sp>
      <p:sp>
        <p:nvSpPr>
          <p:cNvPr id="3" name="Espace réservé du contenu 2">
            <a:extLst>
              <a:ext uri="{FF2B5EF4-FFF2-40B4-BE49-F238E27FC236}">
                <a16:creationId xmlns:a16="http://schemas.microsoft.com/office/drawing/2014/main" id="{DD72D59F-9063-48DA-B511-9E051AAE6C41}"/>
              </a:ext>
            </a:extLst>
          </p:cNvPr>
          <p:cNvSpPr>
            <a:spLocks noGrp="1"/>
          </p:cNvSpPr>
          <p:nvPr>
            <p:ph idx="1"/>
          </p:nvPr>
        </p:nvSpPr>
        <p:spPr>
          <a:xfrm>
            <a:off x="677334" y="1327150"/>
            <a:ext cx="9139766" cy="5207000"/>
          </a:xfrm>
        </p:spPr>
        <p:txBody>
          <a:bodyPr>
            <a:normAutofit lnSpcReduction="10000"/>
          </a:bodyPr>
          <a:lstStyle/>
          <a:p>
            <a:r>
              <a:rPr lang="en-US" dirty="0"/>
              <a:t>In this project we will direct our efforts on detecting areas of Nice that have low restaurant density, particularly those with low number of Italian restaurants. We will limit our analysis to area ~3km around city center.</a:t>
            </a:r>
            <a:endParaRPr lang="fr-FR" dirty="0"/>
          </a:p>
          <a:p>
            <a:r>
              <a:rPr lang="en-US" dirty="0"/>
              <a:t>In first step we have collected the required </a:t>
            </a:r>
            <a:r>
              <a:rPr lang="en-US" b="1" dirty="0"/>
              <a:t>data: location and type (category) of every restaurant within 3km from Nice center</a:t>
            </a:r>
            <a:r>
              <a:rPr lang="en-US" dirty="0"/>
              <a:t>. We have also </a:t>
            </a:r>
            <a:r>
              <a:rPr lang="en-US" b="1" dirty="0"/>
              <a:t>identified Italian restaurants</a:t>
            </a:r>
            <a:r>
              <a:rPr lang="en-US" dirty="0"/>
              <a:t> (according to Foursquare categorization).</a:t>
            </a:r>
            <a:endParaRPr lang="fr-FR" dirty="0"/>
          </a:p>
          <a:p>
            <a:r>
              <a:rPr lang="en-US" dirty="0"/>
              <a:t>Second step in our analysis will be calculation and exploration of '</a:t>
            </a:r>
            <a:r>
              <a:rPr lang="en-US" b="1" dirty="0"/>
              <a:t>restaurant density</a:t>
            </a:r>
            <a:r>
              <a:rPr lang="en-US" dirty="0"/>
              <a:t>' across different areas of Nice - we will use </a:t>
            </a:r>
            <a:r>
              <a:rPr lang="en-US" b="1" dirty="0"/>
              <a:t>heatmaps</a:t>
            </a:r>
            <a:r>
              <a:rPr lang="en-US" dirty="0"/>
              <a:t> to identify a few promising areas close to center with low number of restaurants in general (</a:t>
            </a:r>
            <a:r>
              <a:rPr lang="en-US" i="1" dirty="0"/>
              <a:t>and</a:t>
            </a:r>
            <a:r>
              <a:rPr lang="en-US" dirty="0"/>
              <a:t> no Italian restaurants in vicinity) and focus our attention on those areas.</a:t>
            </a:r>
            <a:endParaRPr lang="fr-FR" dirty="0"/>
          </a:p>
          <a:p>
            <a:r>
              <a:rPr lang="en-US" dirty="0"/>
              <a:t>In third and final step we will focus on most promising areas and within those create </a:t>
            </a:r>
            <a:r>
              <a:rPr lang="en-US" b="1" dirty="0"/>
              <a:t>clusters of locations that meet some basic requirements</a:t>
            </a:r>
            <a:r>
              <a:rPr lang="en-US" dirty="0"/>
              <a:t> established in discussion with stakeholders: we will take into consideration locations with </a:t>
            </a:r>
            <a:r>
              <a:rPr lang="en-US" b="1" dirty="0"/>
              <a:t>no more than two restaurants in radius of 150 meters</a:t>
            </a:r>
            <a:r>
              <a:rPr lang="en-US" dirty="0"/>
              <a:t>, and we want locations </a:t>
            </a:r>
            <a:r>
              <a:rPr lang="en-US" b="1" dirty="0"/>
              <a:t>without Italian restaurants in radius of 400 meters</a:t>
            </a:r>
            <a:r>
              <a:rPr lang="en-US" dirty="0"/>
              <a:t>. We will present map of all such locations but also create clusters (using </a:t>
            </a:r>
            <a:r>
              <a:rPr lang="en-US" b="1" dirty="0"/>
              <a:t>k-means clustering</a:t>
            </a:r>
            <a:r>
              <a:rPr lang="en-US" dirty="0"/>
              <a:t>) of those locations to identify general zones / neighborhoods / addresses which should be a starting point for final 'street level' exploration and search for optimal venue location by stakeholders.</a:t>
            </a:r>
            <a:endParaRPr lang="fr-FR" dirty="0"/>
          </a:p>
          <a:p>
            <a:endParaRPr lang="fr-FR" dirty="0"/>
          </a:p>
        </p:txBody>
      </p:sp>
    </p:spTree>
    <p:extLst>
      <p:ext uri="{BB962C8B-B14F-4D97-AF65-F5344CB8AC3E}">
        <p14:creationId xmlns:p14="http://schemas.microsoft.com/office/powerpoint/2010/main" val="4089971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B0BECB-B45E-4103-BCA6-F1B7BB6BD408}"/>
              </a:ext>
            </a:extLst>
          </p:cNvPr>
          <p:cNvSpPr>
            <a:spLocks noGrp="1"/>
          </p:cNvSpPr>
          <p:nvPr>
            <p:ph type="title"/>
          </p:nvPr>
        </p:nvSpPr>
        <p:spPr/>
        <p:txBody>
          <a:bodyPr/>
          <a:lstStyle/>
          <a:p>
            <a:r>
              <a:rPr lang="en-US" b="1" dirty="0"/>
              <a:t>Analysis </a:t>
            </a:r>
            <a:endParaRPr lang="fr-FR" dirty="0"/>
          </a:p>
        </p:txBody>
      </p:sp>
      <p:sp>
        <p:nvSpPr>
          <p:cNvPr id="3" name="Espace réservé du texte 2">
            <a:extLst>
              <a:ext uri="{FF2B5EF4-FFF2-40B4-BE49-F238E27FC236}">
                <a16:creationId xmlns:a16="http://schemas.microsoft.com/office/drawing/2014/main" id="{F0002D86-C421-46BB-B4EA-CC27877089B7}"/>
              </a:ext>
            </a:extLst>
          </p:cNvPr>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850886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ABDF36-A648-4F18-B67F-CF92891A6C73}"/>
              </a:ext>
            </a:extLst>
          </p:cNvPr>
          <p:cNvSpPr>
            <a:spLocks noGrp="1"/>
          </p:cNvSpPr>
          <p:nvPr>
            <p:ph type="title"/>
          </p:nvPr>
        </p:nvSpPr>
        <p:spPr/>
        <p:txBody>
          <a:bodyPr/>
          <a:lstStyle/>
          <a:p>
            <a:r>
              <a:rPr lang="en-US" b="1" dirty="0"/>
              <a:t>Analysis </a:t>
            </a:r>
            <a:endParaRPr lang="fr-FR" dirty="0"/>
          </a:p>
        </p:txBody>
      </p:sp>
      <p:sp>
        <p:nvSpPr>
          <p:cNvPr id="3" name="Espace réservé du contenu 2">
            <a:extLst>
              <a:ext uri="{FF2B5EF4-FFF2-40B4-BE49-F238E27FC236}">
                <a16:creationId xmlns:a16="http://schemas.microsoft.com/office/drawing/2014/main" id="{1F0EDD32-E272-4DC1-A785-9B72168D9208}"/>
              </a:ext>
            </a:extLst>
          </p:cNvPr>
          <p:cNvSpPr>
            <a:spLocks noGrp="1"/>
          </p:cNvSpPr>
          <p:nvPr>
            <p:ph sz="half" idx="1"/>
          </p:nvPr>
        </p:nvSpPr>
        <p:spPr/>
        <p:txBody>
          <a:bodyPr/>
          <a:lstStyle/>
          <a:p>
            <a:r>
              <a:rPr lang="en-US" dirty="0"/>
              <a:t>The Average distance to closest Italian restaurant from each area center: 578 meters.</a:t>
            </a:r>
            <a:endParaRPr lang="fr-FR" dirty="0"/>
          </a:p>
          <a:p>
            <a:r>
              <a:rPr lang="en-US" dirty="0"/>
              <a:t>We create a map showing heatmap / density of restaurants and try to extract some meaningful info from that. </a:t>
            </a:r>
            <a:endParaRPr lang="fr-FR" dirty="0"/>
          </a:p>
          <a:p>
            <a:r>
              <a:rPr lang="en-US" dirty="0"/>
              <a:t>We notice that restaurants are frequent in Promenade des </a:t>
            </a:r>
            <a:r>
              <a:rPr lang="en-US" dirty="0" err="1"/>
              <a:t>Anglais</a:t>
            </a:r>
            <a:r>
              <a:rPr lang="en-US" dirty="0"/>
              <a:t>, Vieux Nice and </a:t>
            </a:r>
            <a:r>
              <a:rPr lang="en-US" dirty="0" err="1"/>
              <a:t>Carré</a:t>
            </a:r>
            <a:r>
              <a:rPr lang="en-US" dirty="0"/>
              <a:t> </a:t>
            </a:r>
            <a:r>
              <a:rPr lang="en-US" dirty="0" err="1"/>
              <a:t>d'OR</a:t>
            </a:r>
            <a:r>
              <a:rPr lang="en-US" dirty="0"/>
              <a:t>.</a:t>
            </a:r>
            <a:endParaRPr lang="fr-FR" dirty="0"/>
          </a:p>
          <a:p>
            <a:endParaRPr lang="fr-FR" dirty="0"/>
          </a:p>
        </p:txBody>
      </p:sp>
      <p:pic>
        <p:nvPicPr>
          <p:cNvPr id="6" name="Espace réservé du contenu 5">
            <a:extLst>
              <a:ext uri="{FF2B5EF4-FFF2-40B4-BE49-F238E27FC236}">
                <a16:creationId xmlns:a16="http://schemas.microsoft.com/office/drawing/2014/main" id="{BDB48C7D-C98A-4B6C-BDA7-0C1C31C9D22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89524" y="2160589"/>
            <a:ext cx="6803331" cy="3880772"/>
          </a:xfrm>
        </p:spPr>
      </p:pic>
    </p:spTree>
    <p:extLst>
      <p:ext uri="{BB962C8B-B14F-4D97-AF65-F5344CB8AC3E}">
        <p14:creationId xmlns:p14="http://schemas.microsoft.com/office/powerpoint/2010/main" val="3995227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E6E81A-CB85-4043-A48A-DDDDDA5521A0}"/>
              </a:ext>
            </a:extLst>
          </p:cNvPr>
          <p:cNvSpPr>
            <a:spLocks noGrp="1"/>
          </p:cNvSpPr>
          <p:nvPr>
            <p:ph type="title"/>
          </p:nvPr>
        </p:nvSpPr>
        <p:spPr/>
        <p:txBody>
          <a:bodyPr/>
          <a:lstStyle/>
          <a:p>
            <a:r>
              <a:rPr lang="en-US" b="1" dirty="0"/>
              <a:t>Analysis </a:t>
            </a:r>
            <a:endParaRPr lang="fr-FR" dirty="0"/>
          </a:p>
        </p:txBody>
      </p:sp>
      <p:sp>
        <p:nvSpPr>
          <p:cNvPr id="3" name="Espace réservé du contenu 2">
            <a:extLst>
              <a:ext uri="{FF2B5EF4-FFF2-40B4-BE49-F238E27FC236}">
                <a16:creationId xmlns:a16="http://schemas.microsoft.com/office/drawing/2014/main" id="{0138E1A7-3626-493A-8DCE-60EAD85C9EA3}"/>
              </a:ext>
            </a:extLst>
          </p:cNvPr>
          <p:cNvSpPr>
            <a:spLocks noGrp="1"/>
          </p:cNvSpPr>
          <p:nvPr>
            <p:ph sz="half" idx="1"/>
          </p:nvPr>
        </p:nvSpPr>
        <p:spPr/>
        <p:txBody>
          <a:bodyPr/>
          <a:lstStyle/>
          <a:p>
            <a:r>
              <a:rPr lang="en-US" dirty="0"/>
              <a:t>We create another heatmap map showing </a:t>
            </a:r>
            <a:r>
              <a:rPr lang="en-US" b="1" dirty="0"/>
              <a:t>heatmap/density of Italian restaurants</a:t>
            </a:r>
            <a:r>
              <a:rPr lang="en-US" dirty="0"/>
              <a:t> only.</a:t>
            </a:r>
            <a:endParaRPr lang="fr-FR" dirty="0"/>
          </a:p>
          <a:p>
            <a:r>
              <a:rPr lang="en-US" dirty="0"/>
              <a:t>This map is not so 'hot' (Italian restaurants represent a subset of ~12% of all restaurants in Nice). There is almost no Italian restaurants in the center, the north and in the west.</a:t>
            </a:r>
            <a:endParaRPr lang="fr-FR" dirty="0"/>
          </a:p>
          <a:p>
            <a:endParaRPr lang="fr-FR" dirty="0"/>
          </a:p>
        </p:txBody>
      </p:sp>
      <p:pic>
        <p:nvPicPr>
          <p:cNvPr id="6" name="Espace réservé du contenu 5" descr="Une image contenant carte, texte&#10;&#10;Description générée automatiquement">
            <a:extLst>
              <a:ext uri="{FF2B5EF4-FFF2-40B4-BE49-F238E27FC236}">
                <a16:creationId xmlns:a16="http://schemas.microsoft.com/office/drawing/2014/main" id="{198C93E7-D2BF-43E5-9953-C18A7F27ECF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75668" y="1599138"/>
            <a:ext cx="7096480" cy="4202056"/>
          </a:xfrm>
        </p:spPr>
      </p:pic>
    </p:spTree>
    <p:extLst>
      <p:ext uri="{BB962C8B-B14F-4D97-AF65-F5344CB8AC3E}">
        <p14:creationId xmlns:p14="http://schemas.microsoft.com/office/powerpoint/2010/main" val="3104054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A07696-DEA8-45D1-9E4F-19E9467B1C63}"/>
              </a:ext>
            </a:extLst>
          </p:cNvPr>
          <p:cNvSpPr>
            <a:spLocks noGrp="1"/>
          </p:cNvSpPr>
          <p:nvPr>
            <p:ph type="title"/>
          </p:nvPr>
        </p:nvSpPr>
        <p:spPr/>
        <p:txBody>
          <a:bodyPr/>
          <a:lstStyle/>
          <a:p>
            <a:r>
              <a:rPr lang="en-US" b="1" dirty="0"/>
              <a:t>Analysis</a:t>
            </a:r>
            <a:endParaRPr lang="fr-FR" dirty="0"/>
          </a:p>
        </p:txBody>
      </p:sp>
      <p:sp>
        <p:nvSpPr>
          <p:cNvPr id="3" name="Espace réservé du contenu 2">
            <a:extLst>
              <a:ext uri="{FF2B5EF4-FFF2-40B4-BE49-F238E27FC236}">
                <a16:creationId xmlns:a16="http://schemas.microsoft.com/office/drawing/2014/main" id="{F66A2625-68FC-48BD-AF4B-F86803D2E21D}"/>
              </a:ext>
            </a:extLst>
          </p:cNvPr>
          <p:cNvSpPr>
            <a:spLocks noGrp="1"/>
          </p:cNvSpPr>
          <p:nvPr>
            <p:ph sz="half" idx="1"/>
          </p:nvPr>
        </p:nvSpPr>
        <p:spPr/>
        <p:txBody>
          <a:bodyPr/>
          <a:lstStyle/>
          <a:p>
            <a:r>
              <a:rPr lang="en-US" dirty="0"/>
              <a:t>We filtered the locations that do not have more than two restaurants in radius of 400m, and no Italian restaurant closer than 150m. Any of those locations is a potential candidate for a new Italian restaurant, at least based on nearby competition</a:t>
            </a:r>
            <a:endParaRPr lang="fr-FR" dirty="0"/>
          </a:p>
        </p:txBody>
      </p:sp>
      <p:pic>
        <p:nvPicPr>
          <p:cNvPr id="6" name="Espace réservé du contenu 5">
            <a:extLst>
              <a:ext uri="{FF2B5EF4-FFF2-40B4-BE49-F238E27FC236}">
                <a16:creationId xmlns:a16="http://schemas.microsoft.com/office/drawing/2014/main" id="{3C6F5FAA-87C5-4915-B49F-4BC5BFAB896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56980" y="1562165"/>
            <a:ext cx="6797675" cy="3971401"/>
          </a:xfrm>
        </p:spPr>
      </p:pic>
    </p:spTree>
    <p:extLst>
      <p:ext uri="{BB962C8B-B14F-4D97-AF65-F5344CB8AC3E}">
        <p14:creationId xmlns:p14="http://schemas.microsoft.com/office/powerpoint/2010/main" val="11736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E42D41-58B1-4736-93D3-E16F2F120BED}"/>
              </a:ext>
            </a:extLst>
          </p:cNvPr>
          <p:cNvSpPr>
            <a:spLocks noGrp="1"/>
          </p:cNvSpPr>
          <p:nvPr>
            <p:ph type="title"/>
          </p:nvPr>
        </p:nvSpPr>
        <p:spPr>
          <a:xfrm>
            <a:off x="677334" y="0"/>
            <a:ext cx="8596668" cy="1086024"/>
          </a:xfrm>
        </p:spPr>
        <p:txBody>
          <a:bodyPr anchor="ctr"/>
          <a:lstStyle/>
          <a:p>
            <a:r>
              <a:rPr lang="fr-FR" dirty="0"/>
              <a:t>Clustering of good locations</a:t>
            </a:r>
          </a:p>
        </p:txBody>
      </p:sp>
      <p:pic>
        <p:nvPicPr>
          <p:cNvPr id="9" name="Espace réservé du contenu 8" descr="Une image contenant carte, texte&#10;&#10;Description générée automatiquement">
            <a:extLst>
              <a:ext uri="{FF2B5EF4-FFF2-40B4-BE49-F238E27FC236}">
                <a16:creationId xmlns:a16="http://schemas.microsoft.com/office/drawing/2014/main" id="{065D79D3-5AC6-41C5-B2D9-EDAAB9D411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0826" y="1086024"/>
            <a:ext cx="7777955" cy="5771976"/>
          </a:xfrm>
        </p:spPr>
      </p:pic>
    </p:spTree>
    <p:extLst>
      <p:ext uri="{BB962C8B-B14F-4D97-AF65-F5344CB8AC3E}">
        <p14:creationId xmlns:p14="http://schemas.microsoft.com/office/powerpoint/2010/main" val="2176491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E42D41-58B1-4736-93D3-E16F2F120BED}"/>
              </a:ext>
            </a:extLst>
          </p:cNvPr>
          <p:cNvSpPr>
            <a:spLocks noGrp="1"/>
          </p:cNvSpPr>
          <p:nvPr>
            <p:ph type="title"/>
          </p:nvPr>
        </p:nvSpPr>
        <p:spPr>
          <a:xfrm>
            <a:off x="677334" y="0"/>
            <a:ext cx="8596668" cy="1270000"/>
          </a:xfrm>
        </p:spPr>
        <p:txBody>
          <a:bodyPr anchor="ctr"/>
          <a:lstStyle/>
          <a:p>
            <a:r>
              <a:rPr lang="fr-FR" dirty="0"/>
              <a:t>Clustering of good locations</a:t>
            </a:r>
          </a:p>
        </p:txBody>
      </p:sp>
      <p:pic>
        <p:nvPicPr>
          <p:cNvPr id="5" name="Espace réservé du contenu 4" descr="Une image contenant carte, texte&#10;&#10;Description générée automatiquement">
            <a:extLst>
              <a:ext uri="{FF2B5EF4-FFF2-40B4-BE49-F238E27FC236}">
                <a16:creationId xmlns:a16="http://schemas.microsoft.com/office/drawing/2014/main" id="{4605AF16-7F5A-4DE9-9FC3-5A334AA4B0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7694" y="1270000"/>
            <a:ext cx="8058022" cy="5588000"/>
          </a:xfrm>
        </p:spPr>
      </p:pic>
    </p:spTree>
    <p:extLst>
      <p:ext uri="{BB962C8B-B14F-4D97-AF65-F5344CB8AC3E}">
        <p14:creationId xmlns:p14="http://schemas.microsoft.com/office/powerpoint/2010/main" val="1862677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0338F8-DA4B-4CEA-9F5D-B77C8F7E604B}"/>
              </a:ext>
            </a:extLst>
          </p:cNvPr>
          <p:cNvSpPr>
            <a:spLocks noGrp="1"/>
          </p:cNvSpPr>
          <p:nvPr>
            <p:ph type="title"/>
          </p:nvPr>
        </p:nvSpPr>
        <p:spPr/>
        <p:txBody>
          <a:bodyPr>
            <a:normAutofit/>
          </a:bodyPr>
          <a:lstStyle/>
          <a:p>
            <a:r>
              <a:rPr lang="en-US" dirty="0"/>
              <a:t>Addresses of centers of areas recommended for further analysis :</a:t>
            </a:r>
            <a:endParaRPr lang="fr-FR" dirty="0"/>
          </a:p>
        </p:txBody>
      </p:sp>
      <p:sp>
        <p:nvSpPr>
          <p:cNvPr id="3" name="Espace réservé du contenu 2">
            <a:extLst>
              <a:ext uri="{FF2B5EF4-FFF2-40B4-BE49-F238E27FC236}">
                <a16:creationId xmlns:a16="http://schemas.microsoft.com/office/drawing/2014/main" id="{D75A7DA8-C174-49E9-98E9-E6F67853DBE3}"/>
              </a:ext>
            </a:extLst>
          </p:cNvPr>
          <p:cNvSpPr>
            <a:spLocks noGrp="1"/>
          </p:cNvSpPr>
          <p:nvPr>
            <p:ph idx="1"/>
          </p:nvPr>
        </p:nvSpPr>
        <p:spPr>
          <a:xfrm>
            <a:off x="305195" y="2181854"/>
            <a:ext cx="3028112" cy="3937183"/>
          </a:xfrm>
        </p:spPr>
        <p:txBody>
          <a:bodyPr>
            <a:normAutofit/>
          </a:bodyPr>
          <a:lstStyle/>
          <a:p>
            <a:r>
              <a:rPr lang="fr-FR" sz="1600" dirty="0"/>
              <a:t>1)	Villa </a:t>
            </a:r>
            <a:r>
              <a:rPr lang="fr-FR" sz="1600" dirty="0" err="1"/>
              <a:t>Saint-George</a:t>
            </a:r>
            <a:r>
              <a:rPr lang="fr-FR" sz="1600" dirty="0"/>
              <a:t>, Avenue Mirabeau, Libération, Nice, </a:t>
            </a:r>
          </a:p>
          <a:p>
            <a:r>
              <a:rPr lang="fr-FR" sz="1600" dirty="0"/>
              <a:t>2)	</a:t>
            </a:r>
            <a:r>
              <a:rPr lang="fr-FR" sz="1600" dirty="0" err="1"/>
              <a:t>Raubà</a:t>
            </a:r>
            <a:r>
              <a:rPr lang="fr-FR" sz="1600" dirty="0"/>
              <a:t> </a:t>
            </a:r>
            <a:r>
              <a:rPr lang="fr-FR" sz="1600" dirty="0" err="1"/>
              <a:t>capeu</a:t>
            </a:r>
            <a:r>
              <a:rPr lang="fr-FR" sz="1600" dirty="0"/>
              <a:t>, Promenade des Anglais, Vieux Nice, Nice, </a:t>
            </a:r>
          </a:p>
          <a:p>
            <a:r>
              <a:rPr lang="fr-FR" sz="1600" dirty="0"/>
              <a:t>3)	Massena, Nice, </a:t>
            </a:r>
          </a:p>
          <a:p>
            <a:r>
              <a:rPr lang="fr-FR" sz="1600" dirty="0"/>
              <a:t>4)	Avenue des Diables Bleus, Riquier, Nice, </a:t>
            </a:r>
          </a:p>
          <a:p>
            <a:r>
              <a:rPr lang="fr-FR" sz="1600" dirty="0"/>
              <a:t>5)	Escalier, Avenue Dauphiné, L'Archet, La Madeleine, Nice, </a:t>
            </a:r>
          </a:p>
          <a:p>
            <a:endParaRPr lang="fr-FR" sz="1600" dirty="0"/>
          </a:p>
          <a:p>
            <a:endParaRPr lang="fr-FR" sz="1600" dirty="0"/>
          </a:p>
        </p:txBody>
      </p:sp>
      <p:sp>
        <p:nvSpPr>
          <p:cNvPr id="6" name="Espace réservé du contenu 2">
            <a:extLst>
              <a:ext uri="{FF2B5EF4-FFF2-40B4-BE49-F238E27FC236}">
                <a16:creationId xmlns:a16="http://schemas.microsoft.com/office/drawing/2014/main" id="{403574A7-2C71-4626-934A-5F0141F15D69}"/>
              </a:ext>
            </a:extLst>
          </p:cNvPr>
          <p:cNvSpPr txBox="1">
            <a:spLocks/>
          </p:cNvSpPr>
          <p:nvPr/>
        </p:nvSpPr>
        <p:spPr>
          <a:xfrm>
            <a:off x="6826103" y="2181854"/>
            <a:ext cx="345341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sz="1600" dirty="0"/>
              <a:t>11)	Parc Valrose - Université de Nice - Faculté des Sciences, Avenue Valrose, Saint-Maurice, Nice, </a:t>
            </a:r>
          </a:p>
          <a:p>
            <a:r>
              <a:rPr lang="fr-FR" sz="1600" dirty="0"/>
              <a:t>12)	Hi Beach, Promenade des Anglais, Vieux Nice, Nice, </a:t>
            </a:r>
          </a:p>
          <a:p>
            <a:r>
              <a:rPr lang="fr-FR" sz="1600" dirty="0"/>
              <a:t>13)	Montée </a:t>
            </a:r>
            <a:r>
              <a:rPr lang="fr-FR" sz="1600" dirty="0" err="1"/>
              <a:t>Desambrois</a:t>
            </a:r>
            <a:r>
              <a:rPr lang="fr-FR" sz="1600" dirty="0"/>
              <a:t>, Carabacel, Nice, </a:t>
            </a:r>
          </a:p>
          <a:p>
            <a:r>
              <a:rPr lang="fr-FR" sz="1600" dirty="0"/>
              <a:t>14)	19, Rue </a:t>
            </a:r>
            <a:r>
              <a:rPr lang="fr-FR" sz="1600" dirty="0" err="1"/>
              <a:t>Arson</a:t>
            </a:r>
            <a:r>
              <a:rPr lang="fr-FR" sz="1600" dirty="0"/>
              <a:t>, Riquier, Nice, </a:t>
            </a:r>
          </a:p>
          <a:p>
            <a:r>
              <a:rPr lang="fr-FR" sz="1600" dirty="0"/>
              <a:t>15)	Voie Pierre Mathis, Quartier Jean-Médecin, Nice, </a:t>
            </a:r>
          </a:p>
          <a:p>
            <a:endParaRPr lang="fr-FR" sz="1600" dirty="0"/>
          </a:p>
          <a:p>
            <a:endParaRPr lang="fr-FR" sz="1600" dirty="0"/>
          </a:p>
        </p:txBody>
      </p:sp>
      <p:sp>
        <p:nvSpPr>
          <p:cNvPr id="7" name="Espace réservé du contenu 2">
            <a:extLst>
              <a:ext uri="{FF2B5EF4-FFF2-40B4-BE49-F238E27FC236}">
                <a16:creationId xmlns:a16="http://schemas.microsoft.com/office/drawing/2014/main" id="{7CF50235-0E8A-46AF-9E32-40DF6D223779}"/>
              </a:ext>
            </a:extLst>
          </p:cNvPr>
          <p:cNvSpPr txBox="1">
            <a:spLocks/>
          </p:cNvSpPr>
          <p:nvPr/>
        </p:nvSpPr>
        <p:spPr>
          <a:xfrm>
            <a:off x="3333307" y="2181854"/>
            <a:ext cx="3492796" cy="327157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sz="1600" dirty="0"/>
              <a:t>6)	L'Archet, Grosso, Nice</a:t>
            </a:r>
          </a:p>
          <a:p>
            <a:r>
              <a:rPr lang="fr-FR" sz="1600" dirty="0"/>
              <a:t>7)	15, Boulevard de </a:t>
            </a:r>
            <a:r>
              <a:rPr lang="fr-FR" sz="1600" dirty="0" err="1"/>
              <a:t>Cessole</a:t>
            </a:r>
            <a:r>
              <a:rPr lang="fr-FR" sz="1600" dirty="0"/>
              <a:t>, </a:t>
            </a:r>
            <a:r>
              <a:rPr lang="fr-FR" sz="1600" dirty="0" err="1"/>
              <a:t>Saint-Barthélémy</a:t>
            </a:r>
            <a:r>
              <a:rPr lang="fr-FR" sz="1600" dirty="0"/>
              <a:t>, Nice, </a:t>
            </a:r>
          </a:p>
          <a:p>
            <a:r>
              <a:rPr lang="fr-FR" sz="1600" dirty="0"/>
              <a:t>8)	58, Corniche Sainte-Rosalie, Cimiez, Nice, </a:t>
            </a:r>
          </a:p>
          <a:p>
            <a:r>
              <a:rPr lang="fr-FR" sz="1600" dirty="0"/>
              <a:t>9)	Bassin des Amiraux, Digue, Le Port, Nice, </a:t>
            </a:r>
          </a:p>
          <a:p>
            <a:r>
              <a:rPr lang="fr-FR" sz="1600" dirty="0"/>
              <a:t>10)	Opera Plage, Promenade des Anglais, Vieux Nice, </a:t>
            </a:r>
          </a:p>
          <a:p>
            <a:endParaRPr lang="fr-FR" sz="1600" dirty="0"/>
          </a:p>
        </p:txBody>
      </p:sp>
    </p:spTree>
    <p:extLst>
      <p:ext uri="{BB962C8B-B14F-4D97-AF65-F5344CB8AC3E}">
        <p14:creationId xmlns:p14="http://schemas.microsoft.com/office/powerpoint/2010/main" val="350443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7DDDBE-7B5F-4A2E-8431-4FF50646A744}"/>
              </a:ext>
            </a:extLst>
          </p:cNvPr>
          <p:cNvSpPr>
            <a:spLocks noGrp="1"/>
          </p:cNvSpPr>
          <p:nvPr>
            <p:ph type="title"/>
          </p:nvPr>
        </p:nvSpPr>
        <p:spPr/>
        <p:txBody>
          <a:bodyPr/>
          <a:lstStyle/>
          <a:p>
            <a:r>
              <a:rPr lang="en-US" b="1" dirty="0"/>
              <a:t>Results and Discussion</a:t>
            </a:r>
            <a:endParaRPr lang="fr-FR" dirty="0"/>
          </a:p>
        </p:txBody>
      </p:sp>
      <p:sp>
        <p:nvSpPr>
          <p:cNvPr id="3" name="Espace réservé du texte 2">
            <a:extLst>
              <a:ext uri="{FF2B5EF4-FFF2-40B4-BE49-F238E27FC236}">
                <a16:creationId xmlns:a16="http://schemas.microsoft.com/office/drawing/2014/main" id="{E9362D46-AA22-4C22-B748-1BA53E7761FA}"/>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411295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2378C0-A7D6-42D5-BD39-6E1B6FBCEDDA}"/>
              </a:ext>
            </a:extLst>
          </p:cNvPr>
          <p:cNvSpPr>
            <a:spLocks noGrp="1"/>
          </p:cNvSpPr>
          <p:nvPr>
            <p:ph type="title"/>
          </p:nvPr>
        </p:nvSpPr>
        <p:spPr/>
        <p:txBody>
          <a:bodyPr/>
          <a:lstStyle/>
          <a:p>
            <a:r>
              <a:rPr lang="en-US" b="1" dirty="0"/>
              <a:t>Results and Discussion</a:t>
            </a:r>
            <a:endParaRPr lang="fr-FR" dirty="0"/>
          </a:p>
        </p:txBody>
      </p:sp>
      <p:sp>
        <p:nvSpPr>
          <p:cNvPr id="3" name="Espace réservé du contenu 2">
            <a:extLst>
              <a:ext uri="{FF2B5EF4-FFF2-40B4-BE49-F238E27FC236}">
                <a16:creationId xmlns:a16="http://schemas.microsoft.com/office/drawing/2014/main" id="{48C65EC2-B046-4291-850E-C01AAC42E879}"/>
              </a:ext>
            </a:extLst>
          </p:cNvPr>
          <p:cNvSpPr>
            <a:spLocks noGrp="1"/>
          </p:cNvSpPr>
          <p:nvPr>
            <p:ph idx="1"/>
          </p:nvPr>
        </p:nvSpPr>
        <p:spPr/>
        <p:txBody>
          <a:bodyPr>
            <a:normAutofit/>
          </a:bodyPr>
          <a:lstStyle/>
          <a:p>
            <a:r>
              <a:rPr lang="en-US" dirty="0"/>
              <a:t>Our analysis shows that are not many restaurants in Nice and even fewer Italian restaurants. Highest concentration of restaurants was detected in Promenade des </a:t>
            </a:r>
            <a:r>
              <a:rPr lang="en-US" dirty="0" err="1"/>
              <a:t>Anglais</a:t>
            </a:r>
            <a:r>
              <a:rPr lang="en-US" dirty="0"/>
              <a:t>, Vieux Nice and </a:t>
            </a:r>
            <a:r>
              <a:rPr lang="en-US" dirty="0" err="1"/>
              <a:t>Carré</a:t>
            </a:r>
            <a:r>
              <a:rPr lang="en-US" dirty="0"/>
              <a:t> </a:t>
            </a:r>
            <a:r>
              <a:rPr lang="en-US" dirty="0" err="1"/>
              <a:t>d'OR</a:t>
            </a:r>
            <a:r>
              <a:rPr lang="en-US" dirty="0"/>
              <a:t>. These neighborhoods may be more attractive for tourists.</a:t>
            </a:r>
            <a:endParaRPr lang="fr-FR" dirty="0"/>
          </a:p>
          <a:p>
            <a:r>
              <a:rPr lang="en-US" dirty="0"/>
              <a:t>We first created a dense grid of location candidates (spaced 100m </a:t>
            </a:r>
            <a:r>
              <a:rPr lang="en-US" dirty="0" err="1"/>
              <a:t>appart</a:t>
            </a:r>
            <a:r>
              <a:rPr lang="en-US" dirty="0"/>
              <a:t>); those locations were then filtered so that those with more than two restaurants in radius of 150m and those with an Italian restaurant closer than 400m were removed. Those location candidates were then clustered to create zones of interest which contain greatest number of location candidates. Addresses of centers of those zones were also generated using reverse geocoding to be used as markers/starting points for more detailed local analysis based on other factors.</a:t>
            </a:r>
            <a:endParaRPr lang="fr-FR" dirty="0"/>
          </a:p>
          <a:p>
            <a:endParaRPr lang="fr-FR" dirty="0"/>
          </a:p>
        </p:txBody>
      </p:sp>
    </p:spTree>
    <p:extLst>
      <p:ext uri="{BB962C8B-B14F-4D97-AF65-F5344CB8AC3E}">
        <p14:creationId xmlns:p14="http://schemas.microsoft.com/office/powerpoint/2010/main" val="3315710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43E4EE-6D80-4445-AF01-F63B53F26980}"/>
              </a:ext>
            </a:extLst>
          </p:cNvPr>
          <p:cNvSpPr>
            <a:spLocks noGrp="1"/>
          </p:cNvSpPr>
          <p:nvPr>
            <p:ph type="title"/>
          </p:nvPr>
        </p:nvSpPr>
        <p:spPr/>
        <p:txBody>
          <a:bodyPr/>
          <a:lstStyle/>
          <a:p>
            <a:r>
              <a:rPr lang="en-US" b="1" dirty="0"/>
              <a:t>Introduction: Business Problem</a:t>
            </a:r>
            <a:endParaRPr lang="fr-FR" dirty="0"/>
          </a:p>
        </p:txBody>
      </p:sp>
      <p:sp>
        <p:nvSpPr>
          <p:cNvPr id="3" name="Espace réservé du texte 2">
            <a:extLst>
              <a:ext uri="{FF2B5EF4-FFF2-40B4-BE49-F238E27FC236}">
                <a16:creationId xmlns:a16="http://schemas.microsoft.com/office/drawing/2014/main" id="{B71B4EEC-6054-4DBA-84FD-779735D60A74}"/>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909229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2378C0-A7D6-42D5-BD39-6E1B6FBCEDDA}"/>
              </a:ext>
            </a:extLst>
          </p:cNvPr>
          <p:cNvSpPr>
            <a:spLocks noGrp="1"/>
          </p:cNvSpPr>
          <p:nvPr>
            <p:ph type="title"/>
          </p:nvPr>
        </p:nvSpPr>
        <p:spPr/>
        <p:txBody>
          <a:bodyPr/>
          <a:lstStyle/>
          <a:p>
            <a:r>
              <a:rPr lang="en-US" b="1" dirty="0"/>
              <a:t>Results and Discussion</a:t>
            </a:r>
            <a:endParaRPr lang="fr-FR" dirty="0"/>
          </a:p>
        </p:txBody>
      </p:sp>
      <p:sp>
        <p:nvSpPr>
          <p:cNvPr id="3" name="Espace réservé du contenu 2">
            <a:extLst>
              <a:ext uri="{FF2B5EF4-FFF2-40B4-BE49-F238E27FC236}">
                <a16:creationId xmlns:a16="http://schemas.microsoft.com/office/drawing/2014/main" id="{48C65EC2-B046-4291-850E-C01AAC42E879}"/>
              </a:ext>
            </a:extLst>
          </p:cNvPr>
          <p:cNvSpPr>
            <a:spLocks noGrp="1"/>
          </p:cNvSpPr>
          <p:nvPr>
            <p:ph idx="1"/>
          </p:nvPr>
        </p:nvSpPr>
        <p:spPr/>
        <p:txBody>
          <a:bodyPr>
            <a:normAutofit lnSpcReduction="10000"/>
          </a:bodyPr>
          <a:lstStyle/>
          <a:p>
            <a:r>
              <a:rPr lang="en-US" dirty="0"/>
              <a:t>Result of all this is 15 zones containing largest number of potential new restaurant locations based on number of and distance to existing venues - both restaurants in general and Italian restaurants particularly. This, of course, does not imply that those zones are actually optimal locations for a new restaurant! </a:t>
            </a:r>
          </a:p>
          <a:p>
            <a:r>
              <a:rPr lang="en-US" dirty="0"/>
              <a:t>Purpose of this analysis was to only provide info on areas close to Nice center but not crowded with existing restaurants (particularly Italian) - it is entirely possible that there is a very good reason for small number of restaurants in any of those areas, reasons which would make them unsuitable for a new restaurant regardless of lack of competition in the area.</a:t>
            </a:r>
          </a:p>
          <a:p>
            <a:r>
              <a:rPr lang="en-US" dirty="0"/>
              <a:t> Recommended zones should therefore be considered only as a starting point for more detailed analysis which could eventually result in location which has not only no nearby competition but also other factors taken into account and all other relevant conditions met.</a:t>
            </a:r>
            <a:endParaRPr lang="fr-FR" dirty="0"/>
          </a:p>
        </p:txBody>
      </p:sp>
    </p:spTree>
    <p:extLst>
      <p:ext uri="{BB962C8B-B14F-4D97-AF65-F5344CB8AC3E}">
        <p14:creationId xmlns:p14="http://schemas.microsoft.com/office/powerpoint/2010/main" val="4293382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1B598E-DAFF-4797-BF68-E9424F0F36F9}"/>
              </a:ext>
            </a:extLst>
          </p:cNvPr>
          <p:cNvSpPr>
            <a:spLocks noGrp="1"/>
          </p:cNvSpPr>
          <p:nvPr>
            <p:ph type="title"/>
          </p:nvPr>
        </p:nvSpPr>
        <p:spPr/>
        <p:txBody>
          <a:bodyPr/>
          <a:lstStyle/>
          <a:p>
            <a:r>
              <a:rPr lang="en-US" b="1" dirty="0"/>
              <a:t>Conclusion</a:t>
            </a:r>
            <a:endParaRPr lang="fr-FR" dirty="0"/>
          </a:p>
        </p:txBody>
      </p:sp>
      <p:sp>
        <p:nvSpPr>
          <p:cNvPr id="3" name="Espace réservé du texte 2">
            <a:extLst>
              <a:ext uri="{FF2B5EF4-FFF2-40B4-BE49-F238E27FC236}">
                <a16:creationId xmlns:a16="http://schemas.microsoft.com/office/drawing/2014/main" id="{B75B7B02-FD0F-4E1C-BA27-A5D8C0A47E0B}"/>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001969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057851-B430-433E-B647-0CCCB51F4CB0}"/>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C054D4B2-260F-48A3-B016-57585AF7D042}"/>
              </a:ext>
            </a:extLst>
          </p:cNvPr>
          <p:cNvSpPr>
            <a:spLocks noGrp="1"/>
          </p:cNvSpPr>
          <p:nvPr>
            <p:ph idx="1"/>
          </p:nvPr>
        </p:nvSpPr>
        <p:spPr/>
        <p:txBody>
          <a:bodyPr>
            <a:normAutofit fontScale="92500" lnSpcReduction="20000"/>
          </a:bodyPr>
          <a:lstStyle/>
          <a:p>
            <a:r>
              <a:rPr lang="en-US" dirty="0"/>
              <a:t>Purpose of this project was to identify Nice areas close to center with low number of restaurants (particularly Italian restaurants) in order to aid stakeholders in narrowing down the search for optimal location for a new Italian restaurant. </a:t>
            </a:r>
          </a:p>
          <a:p>
            <a:r>
              <a:rPr lang="en-US" dirty="0"/>
              <a:t>By calculating restaurant density distribution from Foursquare data we have generated extensive collection of locations which satisfy some basic requirements regarding existing nearby restaurants. </a:t>
            </a:r>
          </a:p>
          <a:p>
            <a:r>
              <a:rPr lang="en-US" dirty="0"/>
              <a:t>Clustering of those locations was then performed in order to create major zones of interest (containing greatest number of potential locations) and addresses of those zone centers were created to be used as starting points for final exploration by stakeholders.</a:t>
            </a:r>
            <a:endParaRPr lang="fr-FR" dirty="0"/>
          </a:p>
          <a:p>
            <a:r>
              <a:rPr lang="en-US" dirty="0"/>
              <a:t>Final decision on optimal restaurant location will be made by stakeholders based on specific characteristics of neighborhoods and locations in every recommended zone, taking into consideration additional factors like attractiveness of each location (proximity to park or water), levels of noise / proximity to major roads, real estate availability, prices, social and economic dynamics of every neighborhood</a:t>
            </a:r>
            <a:endParaRPr lang="fr-FR" dirty="0"/>
          </a:p>
          <a:p>
            <a:endParaRPr lang="fr-FR" dirty="0"/>
          </a:p>
        </p:txBody>
      </p:sp>
    </p:spTree>
    <p:extLst>
      <p:ext uri="{BB962C8B-B14F-4D97-AF65-F5344CB8AC3E}">
        <p14:creationId xmlns:p14="http://schemas.microsoft.com/office/powerpoint/2010/main" val="3576443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4A4C01-2C42-428D-A481-DF47565FF831}"/>
              </a:ext>
            </a:extLst>
          </p:cNvPr>
          <p:cNvSpPr>
            <a:spLocks noGrp="1"/>
          </p:cNvSpPr>
          <p:nvPr>
            <p:ph type="ctrTitle"/>
          </p:nvPr>
        </p:nvSpPr>
        <p:spPr/>
        <p:txBody>
          <a:bodyPr/>
          <a:lstStyle/>
          <a:p>
            <a:r>
              <a:rPr lang="fr-FR" dirty="0" err="1"/>
              <a:t>Thank</a:t>
            </a:r>
            <a:r>
              <a:rPr lang="fr-FR" dirty="0"/>
              <a:t> You</a:t>
            </a:r>
          </a:p>
        </p:txBody>
      </p:sp>
      <p:sp>
        <p:nvSpPr>
          <p:cNvPr id="3" name="Sous-titre 2">
            <a:extLst>
              <a:ext uri="{FF2B5EF4-FFF2-40B4-BE49-F238E27FC236}">
                <a16:creationId xmlns:a16="http://schemas.microsoft.com/office/drawing/2014/main" id="{7A441AB8-FE0A-4104-8C33-1D5E84FB92A7}"/>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3572474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380D8A-DB9C-46E9-913E-DDFAB65C4AB6}"/>
              </a:ext>
            </a:extLst>
          </p:cNvPr>
          <p:cNvSpPr>
            <a:spLocks noGrp="1"/>
          </p:cNvSpPr>
          <p:nvPr>
            <p:ph type="title"/>
          </p:nvPr>
        </p:nvSpPr>
        <p:spPr/>
        <p:txBody>
          <a:bodyPr/>
          <a:lstStyle/>
          <a:p>
            <a:r>
              <a:rPr lang="en-US" b="1" dirty="0"/>
              <a:t>Introduction: Business Problem</a:t>
            </a:r>
            <a:endParaRPr lang="fr-FR" dirty="0"/>
          </a:p>
        </p:txBody>
      </p:sp>
      <p:sp>
        <p:nvSpPr>
          <p:cNvPr id="3" name="Espace réservé du contenu 2">
            <a:extLst>
              <a:ext uri="{FF2B5EF4-FFF2-40B4-BE49-F238E27FC236}">
                <a16:creationId xmlns:a16="http://schemas.microsoft.com/office/drawing/2014/main" id="{253DDC74-1B64-4D82-9C59-15442B8FB1FA}"/>
              </a:ext>
            </a:extLst>
          </p:cNvPr>
          <p:cNvSpPr>
            <a:spLocks noGrp="1"/>
          </p:cNvSpPr>
          <p:nvPr>
            <p:ph idx="1"/>
          </p:nvPr>
        </p:nvSpPr>
        <p:spPr/>
        <p:txBody>
          <a:bodyPr/>
          <a:lstStyle/>
          <a:p>
            <a:r>
              <a:rPr lang="en-US" dirty="0"/>
              <a:t>In this project we will try to find an optimal location for a restaurant. Specifically, this report will be targeted to stakeholders interested in opening an </a:t>
            </a:r>
            <a:r>
              <a:rPr lang="en-US" b="1" dirty="0"/>
              <a:t>Italian restaurant</a:t>
            </a:r>
            <a:r>
              <a:rPr lang="en-US" dirty="0"/>
              <a:t> in </a:t>
            </a:r>
            <a:r>
              <a:rPr lang="en-US" b="1" dirty="0"/>
              <a:t>Nice</a:t>
            </a:r>
            <a:r>
              <a:rPr lang="en-US" dirty="0"/>
              <a:t>, France.</a:t>
            </a:r>
            <a:endParaRPr lang="fr-FR" dirty="0"/>
          </a:p>
          <a:p>
            <a:r>
              <a:rPr lang="en-US" dirty="0"/>
              <a:t>Since there are lots of restaurants in Nice we will try to detect </a:t>
            </a:r>
            <a:r>
              <a:rPr lang="en-US" b="1" dirty="0"/>
              <a:t>locations that are not already crowded with restaurants</a:t>
            </a:r>
            <a:r>
              <a:rPr lang="en-US" dirty="0"/>
              <a:t>. We are also particularly interested in </a:t>
            </a:r>
            <a:r>
              <a:rPr lang="en-US" b="1" dirty="0"/>
              <a:t>areas with no Italian restaurants in vicinity</a:t>
            </a:r>
            <a:r>
              <a:rPr lang="en-US" dirty="0"/>
              <a:t>. We would also prefer locations </a:t>
            </a:r>
            <a:r>
              <a:rPr lang="en-US" b="1" dirty="0"/>
              <a:t>as close to city center as possible</a:t>
            </a:r>
            <a:r>
              <a:rPr lang="en-US" dirty="0"/>
              <a:t>, assuming that first two conditions are met.</a:t>
            </a:r>
            <a:endParaRPr lang="fr-FR" dirty="0"/>
          </a:p>
          <a:p>
            <a:r>
              <a:rPr lang="en-US" dirty="0"/>
              <a:t>We will use our data science powers to generate a few most promising neighborhoods based on these criteria. Advantages of each area will then be clearly expressed so that best possible final location can be chosen by stakeholders.</a:t>
            </a:r>
            <a:endParaRPr lang="fr-FR" dirty="0"/>
          </a:p>
          <a:p>
            <a:pPr marL="0" indent="0">
              <a:buNone/>
            </a:pPr>
            <a:endParaRPr lang="fr-FR" dirty="0"/>
          </a:p>
        </p:txBody>
      </p:sp>
    </p:spTree>
    <p:extLst>
      <p:ext uri="{BB962C8B-B14F-4D97-AF65-F5344CB8AC3E}">
        <p14:creationId xmlns:p14="http://schemas.microsoft.com/office/powerpoint/2010/main" val="2142636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6EF44A-0637-451B-B46C-761A2C6662C5}"/>
              </a:ext>
            </a:extLst>
          </p:cNvPr>
          <p:cNvSpPr>
            <a:spLocks noGrp="1"/>
          </p:cNvSpPr>
          <p:nvPr>
            <p:ph type="title"/>
          </p:nvPr>
        </p:nvSpPr>
        <p:spPr/>
        <p:txBody>
          <a:bodyPr/>
          <a:lstStyle/>
          <a:p>
            <a:r>
              <a:rPr lang="en-US" b="1" dirty="0"/>
              <a:t>Data</a:t>
            </a:r>
            <a:endParaRPr lang="fr-FR" dirty="0"/>
          </a:p>
        </p:txBody>
      </p:sp>
      <p:sp>
        <p:nvSpPr>
          <p:cNvPr id="3" name="Espace réservé du texte 2">
            <a:extLst>
              <a:ext uri="{FF2B5EF4-FFF2-40B4-BE49-F238E27FC236}">
                <a16:creationId xmlns:a16="http://schemas.microsoft.com/office/drawing/2014/main" id="{3B3DB80D-98AF-46E4-B4B4-EF73FF9C361C}"/>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3437841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22419A-23AC-409A-9379-2F022E3557CA}"/>
              </a:ext>
            </a:extLst>
          </p:cNvPr>
          <p:cNvSpPr>
            <a:spLocks noGrp="1"/>
          </p:cNvSpPr>
          <p:nvPr>
            <p:ph type="title"/>
          </p:nvPr>
        </p:nvSpPr>
        <p:spPr/>
        <p:txBody>
          <a:bodyPr/>
          <a:lstStyle/>
          <a:p>
            <a:r>
              <a:rPr lang="fr-FR" dirty="0"/>
              <a:t>Data</a:t>
            </a:r>
          </a:p>
        </p:txBody>
      </p:sp>
      <p:sp>
        <p:nvSpPr>
          <p:cNvPr id="3" name="Espace réservé du contenu 2">
            <a:extLst>
              <a:ext uri="{FF2B5EF4-FFF2-40B4-BE49-F238E27FC236}">
                <a16:creationId xmlns:a16="http://schemas.microsoft.com/office/drawing/2014/main" id="{B3804187-4C55-4692-B96F-06A3A35871EC}"/>
              </a:ext>
            </a:extLst>
          </p:cNvPr>
          <p:cNvSpPr>
            <a:spLocks noGrp="1"/>
          </p:cNvSpPr>
          <p:nvPr>
            <p:ph idx="1"/>
          </p:nvPr>
        </p:nvSpPr>
        <p:spPr/>
        <p:txBody>
          <a:bodyPr/>
          <a:lstStyle/>
          <a:p>
            <a:r>
              <a:rPr lang="en-US" sz="2000" dirty="0"/>
              <a:t>Based on definition of our problem, factors that will influence our decision are:</a:t>
            </a:r>
            <a:endParaRPr lang="fr-FR" sz="2000" dirty="0"/>
          </a:p>
          <a:p>
            <a:pPr lvl="1"/>
            <a:r>
              <a:rPr lang="en-US" sz="1800" dirty="0"/>
              <a:t>number of existing restaurants in the neighborhood (any type of restaurant)</a:t>
            </a:r>
            <a:endParaRPr lang="fr-FR" sz="1800" dirty="0"/>
          </a:p>
          <a:p>
            <a:pPr lvl="1"/>
            <a:r>
              <a:rPr lang="en-US" sz="1800" dirty="0"/>
              <a:t>number of and distance to Italian restaurants in the neighborhood, if any</a:t>
            </a:r>
            <a:endParaRPr lang="fr-FR" sz="1800" dirty="0"/>
          </a:p>
          <a:p>
            <a:pPr lvl="1"/>
            <a:r>
              <a:rPr lang="en-US" sz="1800" dirty="0"/>
              <a:t>distance of neighborhood from city center</a:t>
            </a:r>
            <a:endParaRPr lang="fr-FR" sz="1800" dirty="0"/>
          </a:p>
          <a:p>
            <a:pPr lvl="1"/>
            <a:r>
              <a:rPr lang="en-US" sz="1800" dirty="0"/>
              <a:t>We decided to use regularly spaced grid of locations, centered around city center, to define our neighborhoods.</a:t>
            </a:r>
            <a:endParaRPr lang="fr-FR" sz="1800" dirty="0"/>
          </a:p>
          <a:p>
            <a:endParaRPr lang="fr-FR" dirty="0"/>
          </a:p>
        </p:txBody>
      </p:sp>
    </p:spTree>
    <p:extLst>
      <p:ext uri="{BB962C8B-B14F-4D97-AF65-F5344CB8AC3E}">
        <p14:creationId xmlns:p14="http://schemas.microsoft.com/office/powerpoint/2010/main" val="175097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C33D0-C340-49FC-957C-78A6D06342AB}"/>
              </a:ext>
            </a:extLst>
          </p:cNvPr>
          <p:cNvSpPr>
            <a:spLocks noGrp="1"/>
          </p:cNvSpPr>
          <p:nvPr>
            <p:ph type="title"/>
          </p:nvPr>
        </p:nvSpPr>
        <p:spPr/>
        <p:txBody>
          <a:bodyPr/>
          <a:lstStyle/>
          <a:p>
            <a:r>
              <a:rPr lang="fr-FR" dirty="0"/>
              <a:t>Data</a:t>
            </a:r>
          </a:p>
        </p:txBody>
      </p:sp>
      <p:sp>
        <p:nvSpPr>
          <p:cNvPr id="3" name="Espace réservé du contenu 2">
            <a:extLst>
              <a:ext uri="{FF2B5EF4-FFF2-40B4-BE49-F238E27FC236}">
                <a16:creationId xmlns:a16="http://schemas.microsoft.com/office/drawing/2014/main" id="{01440CE9-CA13-4380-9348-56F00156B4C7}"/>
              </a:ext>
            </a:extLst>
          </p:cNvPr>
          <p:cNvSpPr>
            <a:spLocks noGrp="1"/>
          </p:cNvSpPr>
          <p:nvPr>
            <p:ph idx="1"/>
          </p:nvPr>
        </p:nvSpPr>
        <p:spPr/>
        <p:txBody>
          <a:bodyPr/>
          <a:lstStyle/>
          <a:p>
            <a:r>
              <a:rPr lang="en-US" sz="2000" dirty="0"/>
              <a:t>Following data sources will be needed to extract/generate the required information:</a:t>
            </a:r>
            <a:endParaRPr lang="fr-FR" sz="2000" dirty="0"/>
          </a:p>
          <a:p>
            <a:pPr lvl="1"/>
            <a:r>
              <a:rPr lang="en-US" sz="1800" dirty="0"/>
              <a:t>centers of candidate areas will be generated algorithmically and approximate addresses of centers of those areas will be obtained using </a:t>
            </a:r>
            <a:r>
              <a:rPr lang="en-US" sz="1800" b="1" dirty="0"/>
              <a:t>OpenStreetMap reverse geocoding</a:t>
            </a:r>
            <a:endParaRPr lang="fr-FR" sz="1800" dirty="0"/>
          </a:p>
          <a:p>
            <a:pPr lvl="1"/>
            <a:r>
              <a:rPr lang="en-US" sz="1800" dirty="0"/>
              <a:t>number of restaurants and their type and location in every neighborhood will be obtained using </a:t>
            </a:r>
            <a:r>
              <a:rPr lang="en-US" sz="1800" b="1" dirty="0"/>
              <a:t>Foursquare API</a:t>
            </a:r>
            <a:endParaRPr lang="fr-FR" sz="1800" dirty="0"/>
          </a:p>
          <a:p>
            <a:pPr lvl="1"/>
            <a:r>
              <a:rPr lang="en-US" sz="1800" dirty="0"/>
              <a:t>coordinate of Nice center will be obtained using </a:t>
            </a:r>
            <a:r>
              <a:rPr lang="en-US" sz="1800" b="1" dirty="0" err="1"/>
              <a:t>GeoPy</a:t>
            </a:r>
            <a:r>
              <a:rPr lang="en-US" sz="1800" b="1" dirty="0"/>
              <a:t> API geocoding</a:t>
            </a:r>
            <a:r>
              <a:rPr lang="en-US" sz="1800" dirty="0"/>
              <a:t> of well-known Nice location (Nice Etoile Jean </a:t>
            </a:r>
            <a:r>
              <a:rPr lang="en-US" sz="1800" dirty="0" err="1"/>
              <a:t>Medecin</a:t>
            </a:r>
            <a:r>
              <a:rPr lang="en-US" sz="1800" dirty="0"/>
              <a:t>)</a:t>
            </a:r>
            <a:endParaRPr lang="fr-FR" sz="1800" dirty="0"/>
          </a:p>
          <a:p>
            <a:endParaRPr lang="fr-FR" dirty="0"/>
          </a:p>
        </p:txBody>
      </p:sp>
    </p:spTree>
    <p:extLst>
      <p:ext uri="{BB962C8B-B14F-4D97-AF65-F5344CB8AC3E}">
        <p14:creationId xmlns:p14="http://schemas.microsoft.com/office/powerpoint/2010/main" val="1341305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219C1A-F514-429F-A1ED-BBCF99F420AD}"/>
              </a:ext>
            </a:extLst>
          </p:cNvPr>
          <p:cNvSpPr>
            <a:spLocks noGrp="1"/>
          </p:cNvSpPr>
          <p:nvPr>
            <p:ph type="title"/>
          </p:nvPr>
        </p:nvSpPr>
        <p:spPr/>
        <p:txBody>
          <a:bodyPr/>
          <a:lstStyle/>
          <a:p>
            <a:r>
              <a:rPr lang="en-US" b="1" dirty="0"/>
              <a:t>Area Candidates</a:t>
            </a:r>
            <a:br>
              <a:rPr lang="fr-FR" dirty="0"/>
            </a:br>
            <a:endParaRPr lang="fr-FR" dirty="0"/>
          </a:p>
        </p:txBody>
      </p:sp>
      <p:sp>
        <p:nvSpPr>
          <p:cNvPr id="3" name="Espace réservé du contenu 2">
            <a:extLst>
              <a:ext uri="{FF2B5EF4-FFF2-40B4-BE49-F238E27FC236}">
                <a16:creationId xmlns:a16="http://schemas.microsoft.com/office/drawing/2014/main" id="{667F98E6-0FFD-482E-A620-6ABD4B5BA6BA}"/>
              </a:ext>
            </a:extLst>
          </p:cNvPr>
          <p:cNvSpPr>
            <a:spLocks noGrp="1"/>
          </p:cNvSpPr>
          <p:nvPr>
            <p:ph sz="half" idx="1"/>
          </p:nvPr>
        </p:nvSpPr>
        <p:spPr/>
        <p:txBody>
          <a:bodyPr>
            <a:normAutofit fontScale="92500" lnSpcReduction="20000"/>
          </a:bodyPr>
          <a:lstStyle/>
          <a:p>
            <a:r>
              <a:rPr lang="en-US" dirty="0"/>
              <a:t>We created a grid of area candidates, equally spaced, centered around city center and within ~3km from Nice Center. Our neighborhoods will be defined as circular areas with a radius of 150 meters, so our neighborhood centers will be 300 meters apart.</a:t>
            </a:r>
            <a:endParaRPr lang="fr-FR" dirty="0"/>
          </a:p>
          <a:p>
            <a:r>
              <a:rPr lang="en-US" dirty="0"/>
              <a:t>To accurately calculate distances, we need to create our grid of locations in Cartesian 2D coordinate system which allows us to calculate distances in meters (not in latitude/longitude degrees). Then we'll project those coordinates back to latitude/longitude degrees to be shown on Folium map. </a:t>
            </a:r>
            <a:endParaRPr lang="fr-FR" dirty="0"/>
          </a:p>
          <a:p>
            <a:endParaRPr lang="fr-FR" dirty="0"/>
          </a:p>
        </p:txBody>
      </p:sp>
      <p:pic>
        <p:nvPicPr>
          <p:cNvPr id="6" name="Espace réservé du contenu 5" descr="Une image contenant texte, carte&#10;&#10;Description générée automatiquement">
            <a:extLst>
              <a:ext uri="{FF2B5EF4-FFF2-40B4-BE49-F238E27FC236}">
                <a16:creationId xmlns:a16="http://schemas.microsoft.com/office/drawing/2014/main" id="{3EE85385-2218-4010-8E3C-A7E0F053AA9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89524" y="2209801"/>
            <a:ext cx="4994773" cy="3831560"/>
          </a:xfrm>
        </p:spPr>
      </p:pic>
    </p:spTree>
    <p:extLst>
      <p:ext uri="{BB962C8B-B14F-4D97-AF65-F5344CB8AC3E}">
        <p14:creationId xmlns:p14="http://schemas.microsoft.com/office/powerpoint/2010/main" val="993134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C40206-F213-4AEE-9E19-CBF31ED15962}"/>
              </a:ext>
            </a:extLst>
          </p:cNvPr>
          <p:cNvSpPr>
            <a:spLocks noGrp="1"/>
          </p:cNvSpPr>
          <p:nvPr>
            <p:ph type="title"/>
          </p:nvPr>
        </p:nvSpPr>
        <p:spPr>
          <a:xfrm>
            <a:off x="677334" y="609600"/>
            <a:ext cx="3901016" cy="1320800"/>
          </a:xfrm>
        </p:spPr>
        <p:txBody>
          <a:bodyPr/>
          <a:lstStyle/>
          <a:p>
            <a:r>
              <a:rPr lang="en-US" b="1" dirty="0"/>
              <a:t>Area Restaurants</a:t>
            </a:r>
            <a:br>
              <a:rPr lang="fr-FR" dirty="0"/>
            </a:br>
            <a:endParaRPr lang="fr-FR" dirty="0"/>
          </a:p>
        </p:txBody>
      </p:sp>
      <p:sp>
        <p:nvSpPr>
          <p:cNvPr id="3" name="Espace réservé du contenu 2">
            <a:extLst>
              <a:ext uri="{FF2B5EF4-FFF2-40B4-BE49-F238E27FC236}">
                <a16:creationId xmlns:a16="http://schemas.microsoft.com/office/drawing/2014/main" id="{2445CA68-B80B-49BD-A49A-6EC244CCC998}"/>
              </a:ext>
            </a:extLst>
          </p:cNvPr>
          <p:cNvSpPr>
            <a:spLocks noGrp="1"/>
          </p:cNvSpPr>
          <p:nvPr>
            <p:ph sz="half" idx="1"/>
          </p:nvPr>
        </p:nvSpPr>
        <p:spPr>
          <a:xfrm>
            <a:off x="397934" y="1601335"/>
            <a:ext cx="4180416" cy="4057521"/>
          </a:xfrm>
        </p:spPr>
        <p:txBody>
          <a:bodyPr wrap="square">
            <a:normAutofit/>
          </a:bodyPr>
          <a:lstStyle/>
          <a:p>
            <a:pPr fontAlgn="base" latinLnBrk="1"/>
            <a:r>
              <a:rPr lang="en-US" dirty="0"/>
              <a:t>The Total number of restaurants is 355 (3 km around Nice Center).</a:t>
            </a:r>
            <a:endParaRPr lang="fr-FR" dirty="0"/>
          </a:p>
          <a:p>
            <a:pPr fontAlgn="base" latinLnBrk="1"/>
            <a:r>
              <a:rPr lang="en-US" dirty="0"/>
              <a:t>Total number of Italian restaurants is 45 (3 km around Nice Center).</a:t>
            </a:r>
            <a:endParaRPr lang="fr-FR" dirty="0"/>
          </a:p>
          <a:p>
            <a:pPr fontAlgn="base" latinLnBrk="1"/>
            <a:r>
              <a:rPr lang="en-US" dirty="0"/>
              <a:t>Percentage of Italian restaurants is 12.68%</a:t>
            </a:r>
            <a:endParaRPr lang="fr-FR" dirty="0"/>
          </a:p>
          <a:p>
            <a:pPr fontAlgn="base" latinLnBrk="1"/>
            <a:r>
              <a:rPr lang="en-US" dirty="0"/>
              <a:t>Average number of restaurants in neighborhood: 0.87 (400 m around).</a:t>
            </a:r>
            <a:endParaRPr lang="fr-FR" dirty="0"/>
          </a:p>
          <a:p>
            <a:pPr fontAlgn="base" latinLnBrk="1"/>
            <a:r>
              <a:rPr lang="en-US" dirty="0"/>
              <a:t>This is the distribution of restaurants. Italian restaurants are in red and others are in blue.</a:t>
            </a:r>
            <a:endParaRPr lang="fr-FR" dirty="0"/>
          </a:p>
          <a:p>
            <a:endParaRPr lang="fr-FR" dirty="0"/>
          </a:p>
        </p:txBody>
      </p:sp>
      <p:pic>
        <p:nvPicPr>
          <p:cNvPr id="6" name="Espace réservé du contenu 5" descr="Une image contenant texte, carte&#10;&#10;Description générée automatiquement">
            <a:extLst>
              <a:ext uri="{FF2B5EF4-FFF2-40B4-BE49-F238E27FC236}">
                <a16:creationId xmlns:a16="http://schemas.microsoft.com/office/drawing/2014/main" id="{1EE28EB5-7BE1-4F22-80CF-B0058851CE1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78350" y="1601335"/>
            <a:ext cx="7334250" cy="3942213"/>
          </a:xfrm>
        </p:spPr>
      </p:pic>
    </p:spTree>
    <p:extLst>
      <p:ext uri="{BB962C8B-B14F-4D97-AF65-F5344CB8AC3E}">
        <p14:creationId xmlns:p14="http://schemas.microsoft.com/office/powerpoint/2010/main" val="3613898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2A0B10-96ED-4591-B968-FC66FD92C800}"/>
              </a:ext>
            </a:extLst>
          </p:cNvPr>
          <p:cNvSpPr>
            <a:spLocks noGrp="1"/>
          </p:cNvSpPr>
          <p:nvPr>
            <p:ph type="title"/>
          </p:nvPr>
        </p:nvSpPr>
        <p:spPr/>
        <p:txBody>
          <a:bodyPr/>
          <a:lstStyle/>
          <a:p>
            <a:r>
              <a:rPr lang="en-US" b="1" dirty="0"/>
              <a:t>Methodology</a:t>
            </a:r>
            <a:endParaRPr lang="fr-FR" dirty="0"/>
          </a:p>
        </p:txBody>
      </p:sp>
      <p:sp>
        <p:nvSpPr>
          <p:cNvPr id="3" name="Espace réservé du texte 2">
            <a:extLst>
              <a:ext uri="{FF2B5EF4-FFF2-40B4-BE49-F238E27FC236}">
                <a16:creationId xmlns:a16="http://schemas.microsoft.com/office/drawing/2014/main" id="{BF2F7267-413A-4B1C-ABA4-35D8C1185521}"/>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446244179"/>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19</TotalTime>
  <Words>977</Words>
  <Application>Microsoft Office PowerPoint</Application>
  <PresentationFormat>Grand écran</PresentationFormat>
  <Paragraphs>76</Paragraphs>
  <Slides>23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23</vt:i4>
      </vt:variant>
    </vt:vector>
  </HeadingPairs>
  <TitlesOfParts>
    <vt:vector size="27" baseType="lpstr">
      <vt:lpstr>Arial</vt:lpstr>
      <vt:lpstr>Trebuchet MS</vt:lpstr>
      <vt:lpstr>Wingdings 3</vt:lpstr>
      <vt:lpstr>Facette</vt:lpstr>
      <vt:lpstr>Capstone Project - NICE RESTAURANT</vt:lpstr>
      <vt:lpstr>Introduction: Business Problem</vt:lpstr>
      <vt:lpstr>Introduction: Business Problem</vt:lpstr>
      <vt:lpstr>Data</vt:lpstr>
      <vt:lpstr>Data</vt:lpstr>
      <vt:lpstr>Data</vt:lpstr>
      <vt:lpstr>Area Candidates </vt:lpstr>
      <vt:lpstr>Area Restaurants </vt:lpstr>
      <vt:lpstr>Methodology</vt:lpstr>
      <vt:lpstr>Methodology</vt:lpstr>
      <vt:lpstr>Analysis </vt:lpstr>
      <vt:lpstr>Analysis </vt:lpstr>
      <vt:lpstr>Analysis </vt:lpstr>
      <vt:lpstr>Analysis</vt:lpstr>
      <vt:lpstr>Clustering of good locations</vt:lpstr>
      <vt:lpstr>Clustering of good locations</vt:lpstr>
      <vt:lpstr>Addresses of centers of areas recommended for further analysis :</vt:lpstr>
      <vt:lpstr>Results and Discussion</vt:lpstr>
      <vt:lpstr>Results and Discussion</vt:lpstr>
      <vt:lpstr>Results and Discussion</vt:lpstr>
      <vt:lpstr>Conclusion</vt:lpstr>
      <vt:lpstr>Présentation PowerPoint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NICE RESTAURANT</dc:title>
  <dc:creator>SAID Slim</dc:creator>
  <cp:lastModifiedBy>SAID Slim</cp:lastModifiedBy>
  <cp:revision>11</cp:revision>
  <dcterms:created xsi:type="dcterms:W3CDTF">2019-02-16T01:48:52Z</dcterms:created>
  <dcterms:modified xsi:type="dcterms:W3CDTF">2019-02-16T02:08:18Z</dcterms:modified>
</cp:coreProperties>
</file>