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Inter SemiBold"/>
      <p:regular r:id="rId29"/>
      <p:bold r:id="rId30"/>
    </p:embeddedFont>
    <p:embeddedFont>
      <p:font typeface="Maven Pro SemiBold"/>
      <p:regular r:id="rId31"/>
      <p:bold r:id="rId32"/>
    </p:embeddedFont>
    <p:embeddedFont>
      <p:font typeface="Inter"/>
      <p:regular r:id="rId33"/>
      <p:bold r:id="rId34"/>
    </p:embeddedFont>
    <p:embeddedFont>
      <p:font typeface="Inter Medium"/>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nterSemiBol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SemiBold-regular.fntdata"/><Relationship Id="rId30" Type="http://schemas.openxmlformats.org/officeDocument/2006/relationships/font" Target="fonts/InterSemiBold-bold.fntdata"/><Relationship Id="rId11" Type="http://schemas.openxmlformats.org/officeDocument/2006/relationships/slide" Target="slides/slide6.xml"/><Relationship Id="rId33" Type="http://schemas.openxmlformats.org/officeDocument/2006/relationships/font" Target="fonts/Inter-regular.fntdata"/><Relationship Id="rId10" Type="http://schemas.openxmlformats.org/officeDocument/2006/relationships/slide" Target="slides/slide5.xml"/><Relationship Id="rId32" Type="http://schemas.openxmlformats.org/officeDocument/2006/relationships/font" Target="fonts/MavenProSemiBold-bold.fntdata"/><Relationship Id="rId13" Type="http://schemas.openxmlformats.org/officeDocument/2006/relationships/slide" Target="slides/slide8.xml"/><Relationship Id="rId35" Type="http://schemas.openxmlformats.org/officeDocument/2006/relationships/font" Target="fonts/InterMedium-regular.fntdata"/><Relationship Id="rId12" Type="http://schemas.openxmlformats.org/officeDocument/2006/relationships/slide" Target="slides/slide7.xml"/><Relationship Id="rId34" Type="http://schemas.openxmlformats.org/officeDocument/2006/relationships/font" Target="fonts/Inter-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InterMedium-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be37453f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13be37453ff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be37453f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13be37453ff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3be37453f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13be37453ff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3be37453f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13be37453ff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3be37453f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13be37453ff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3be37453ff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13be37453ff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3be37453f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13be37453f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Section list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3be37453f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13be37453ff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 name="Shape 20"/>
        <p:cNvGrpSpPr/>
        <p:nvPr/>
      </p:nvGrpSpPr>
      <p:grpSpPr>
        <a:xfrm>
          <a:off x="0" y="0"/>
          <a:ext cx="0" cy="0"/>
          <a:chOff x="0" y="0"/>
          <a:chExt cx="0" cy="0"/>
        </a:xfrm>
      </p:grpSpPr>
      <p:sp>
        <p:nvSpPr>
          <p:cNvPr id="21" name="Google Shape;21;p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6.png"/><Relationship Id="rId6"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20.png"/><Relationship Id="rId6" Type="http://schemas.openxmlformats.org/officeDocument/2006/relationships/image" Target="../media/image26.png"/><Relationship Id="rId7"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22.png"/><Relationship Id="rId6" Type="http://schemas.openxmlformats.org/officeDocument/2006/relationships/image" Target="../media/image18.png"/><Relationship Id="rId7"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blog.hubspot.com/service/what-is-customer-churn" TargetMode="External"/><Relationship Id="rId4" Type="http://schemas.openxmlformats.org/officeDocument/2006/relationships/hyperlink" Target="https://scialert.net/fulltext/?doi=jas.2014.171.176" TargetMode="External"/><Relationship Id="rId5" Type="http://schemas.openxmlformats.org/officeDocument/2006/relationships/image" Target="../media/image4.png"/><Relationship Id="rId6"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8.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209950"/>
            <a:ext cx="4200600" cy="9264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990"/>
              <a:buNone/>
            </a:pPr>
            <a:r>
              <a:rPr lang="en" sz="3100">
                <a:solidFill>
                  <a:schemeClr val="lt1"/>
                </a:solidFill>
                <a:latin typeface="Maven Pro SemiBold"/>
                <a:ea typeface="Maven Pro SemiBold"/>
                <a:cs typeface="Maven Pro SemiBold"/>
                <a:sym typeface="Maven Pro SemiBold"/>
              </a:rPr>
              <a:t>Final Project Presentation</a:t>
            </a:r>
            <a:endParaRPr sz="3100">
              <a:solidFill>
                <a:schemeClr val="lt1"/>
              </a:solidFill>
              <a:latin typeface="Maven Pro SemiBold"/>
              <a:ea typeface="Maven Pro SemiBold"/>
              <a:cs typeface="Maven Pro SemiBold"/>
              <a:sym typeface="Maven Pro SemiBold"/>
            </a:endParaRPr>
          </a:p>
        </p:txBody>
      </p:sp>
      <p:sp>
        <p:nvSpPr>
          <p:cNvPr id="55" name="Google Shape;55;p13"/>
          <p:cNvSpPr txBox="1"/>
          <p:nvPr>
            <p:ph idx="1" type="subTitle"/>
          </p:nvPr>
        </p:nvSpPr>
        <p:spPr>
          <a:xfrm>
            <a:off x="311700" y="3547100"/>
            <a:ext cx="4619400" cy="582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sz="1400">
                <a:solidFill>
                  <a:srgbClr val="F4F0FF"/>
                </a:solidFill>
                <a:latin typeface="Inter SemiBold"/>
                <a:ea typeface="Inter SemiBold"/>
                <a:cs typeface="Inter SemiBold"/>
                <a:sym typeface="Inter SemiBold"/>
              </a:rPr>
              <a:t>Machine Learning Class</a:t>
            </a:r>
            <a:endParaRPr sz="1400">
              <a:solidFill>
                <a:srgbClr val="F4F0FF"/>
              </a:solidFill>
              <a:latin typeface="Inter SemiBold"/>
              <a:ea typeface="Inter SemiBold"/>
              <a:cs typeface="Inter SemiBold"/>
              <a:sym typeface="Inter SemiBold"/>
            </a:endParaRPr>
          </a:p>
        </p:txBody>
      </p:sp>
      <p:cxnSp>
        <p:nvCxnSpPr>
          <p:cNvPr id="56" name="Google Shape;56;p13"/>
          <p:cNvCxnSpPr/>
          <p:nvPr/>
        </p:nvCxnSpPr>
        <p:spPr>
          <a:xfrm>
            <a:off x="384025" y="4219296"/>
            <a:ext cx="1289400" cy="0"/>
          </a:xfrm>
          <a:prstGeom prst="straightConnector1">
            <a:avLst/>
          </a:prstGeom>
          <a:noFill/>
          <a:ln cap="flat" cmpd="sng" w="9525">
            <a:solidFill>
              <a:srgbClr val="A338EB"/>
            </a:solidFill>
            <a:prstDash val="solid"/>
            <a:round/>
            <a:headEnd len="sm" w="sm" type="none"/>
            <a:tailEnd len="sm" w="sm" type="none"/>
          </a:ln>
        </p:spPr>
      </p:cxnSp>
      <p:sp>
        <p:nvSpPr>
          <p:cNvPr id="57" name="Google Shape;57;p13"/>
          <p:cNvSpPr txBox="1"/>
          <p:nvPr>
            <p:ph idx="1" type="subTitle"/>
          </p:nvPr>
        </p:nvSpPr>
        <p:spPr>
          <a:xfrm>
            <a:off x="311700" y="2403875"/>
            <a:ext cx="4619400" cy="985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Nomor Kelompok:  Kelompok Stumble</a:t>
            </a:r>
            <a:endParaRPr sz="1800">
              <a:solidFill>
                <a:schemeClr val="lt1"/>
              </a:solidFill>
              <a:latin typeface="Inter SemiBold"/>
              <a:ea typeface="Inter SemiBold"/>
              <a:cs typeface="Inter SemiBold"/>
              <a:sym typeface="Inter SemiBold"/>
            </a:endParaRPr>
          </a:p>
          <a:p>
            <a:pPr indent="0" lvl="0" marL="0" rtl="0" algn="l">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Nama Mentor: Erwin</a:t>
            </a:r>
            <a:endParaRPr sz="1800">
              <a:solidFill>
                <a:schemeClr val="lt1"/>
              </a:solidFill>
              <a:latin typeface="Inter SemiBold"/>
              <a:ea typeface="Inter SemiBold"/>
              <a:cs typeface="Inter SemiBold"/>
              <a:sym typeface="Inter SemiBold"/>
            </a:endParaRPr>
          </a:p>
          <a:p>
            <a:pPr indent="0" lvl="0" marL="0" rtl="0" algn="l">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Nama:</a:t>
            </a:r>
            <a:endParaRPr sz="1800">
              <a:solidFill>
                <a:schemeClr val="lt1"/>
              </a:solidFill>
              <a:latin typeface="Inter SemiBold"/>
              <a:ea typeface="Inter SemiBold"/>
              <a:cs typeface="Inter SemiBold"/>
              <a:sym typeface="Inter SemiBold"/>
            </a:endParaRPr>
          </a:p>
          <a:p>
            <a:pPr indent="-342900" lvl="0" marL="457200" rtl="0" algn="l">
              <a:lnSpc>
                <a:spcPct val="100000"/>
              </a:lnSpc>
              <a:spcBef>
                <a:spcPts val="0"/>
              </a:spcBef>
              <a:spcAft>
                <a:spcPts val="0"/>
              </a:spcAft>
              <a:buClr>
                <a:schemeClr val="lt1"/>
              </a:buClr>
              <a:buSzPts val="1800"/>
              <a:buFont typeface="Inter SemiBold"/>
              <a:buChar char="-"/>
            </a:pPr>
            <a:r>
              <a:rPr lang="en" sz="1800">
                <a:solidFill>
                  <a:schemeClr val="lt1"/>
                </a:solidFill>
                <a:latin typeface="Inter SemiBold"/>
                <a:ea typeface="Inter SemiBold"/>
                <a:cs typeface="Inter SemiBold"/>
                <a:sym typeface="Inter SemiBold"/>
              </a:rPr>
              <a:t>Dominicus Christian Bagus Susanto</a:t>
            </a:r>
            <a:endParaRPr sz="1800">
              <a:solidFill>
                <a:schemeClr val="lt1"/>
              </a:solidFill>
              <a:latin typeface="Inter SemiBold"/>
              <a:ea typeface="Inter SemiBold"/>
              <a:cs typeface="Inter SemiBold"/>
              <a:sym typeface="Inter SemiBold"/>
            </a:endParaRPr>
          </a:p>
          <a:p>
            <a:pPr indent="-342900" lvl="0" marL="457200" rtl="0" algn="l">
              <a:lnSpc>
                <a:spcPct val="100000"/>
              </a:lnSpc>
              <a:spcBef>
                <a:spcPts val="0"/>
              </a:spcBef>
              <a:spcAft>
                <a:spcPts val="0"/>
              </a:spcAft>
              <a:buClr>
                <a:schemeClr val="lt1"/>
              </a:buClr>
              <a:buSzPts val="1800"/>
              <a:buFont typeface="Inter SemiBold"/>
              <a:buChar char="-"/>
            </a:pPr>
            <a:r>
              <a:rPr lang="en" sz="1800">
                <a:solidFill>
                  <a:schemeClr val="lt1"/>
                </a:solidFill>
                <a:latin typeface="Inter SemiBold"/>
                <a:ea typeface="Inter SemiBold"/>
                <a:cs typeface="Inter SemiBold"/>
                <a:sym typeface="Inter SemiBold"/>
              </a:rPr>
              <a:t>Rizka Mahdalela</a:t>
            </a:r>
            <a:endParaRPr sz="1800">
              <a:solidFill>
                <a:schemeClr val="lt1"/>
              </a:solidFill>
              <a:latin typeface="Inter SemiBold"/>
              <a:ea typeface="Inter SemiBold"/>
              <a:cs typeface="Inter SemiBold"/>
              <a:sym typeface="Inter SemiBold"/>
            </a:endParaRPr>
          </a:p>
        </p:txBody>
      </p:sp>
      <p:sp>
        <p:nvSpPr>
          <p:cNvPr id="58" name="Google Shape;58;p13"/>
          <p:cNvSpPr txBox="1"/>
          <p:nvPr>
            <p:ph idx="1" type="subTitle"/>
          </p:nvPr>
        </p:nvSpPr>
        <p:spPr>
          <a:xfrm>
            <a:off x="311700" y="4281925"/>
            <a:ext cx="3227400" cy="5823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0"/>
              </a:spcAft>
              <a:buSzPts val="2800"/>
              <a:buNone/>
            </a:pPr>
            <a:r>
              <a:rPr b="1" lang="en" sz="1100">
                <a:solidFill>
                  <a:srgbClr val="F4F0FF"/>
                </a:solidFill>
                <a:latin typeface="Inter"/>
                <a:ea typeface="Inter"/>
                <a:cs typeface="Inter"/>
                <a:sym typeface="Inter"/>
              </a:rPr>
              <a:t>Program Studi Independen Bersertifikat</a:t>
            </a:r>
            <a:endParaRPr b="1" sz="1100">
              <a:solidFill>
                <a:srgbClr val="F4F0FF"/>
              </a:solidFill>
              <a:latin typeface="Inter"/>
              <a:ea typeface="Inter"/>
              <a:cs typeface="Inter"/>
              <a:sym typeface="Inter"/>
            </a:endParaRPr>
          </a:p>
          <a:p>
            <a:pPr indent="0" lvl="0" marL="0" rtl="0" algn="l">
              <a:lnSpc>
                <a:spcPct val="115000"/>
              </a:lnSpc>
              <a:spcBef>
                <a:spcPts val="0"/>
              </a:spcBef>
              <a:spcAft>
                <a:spcPts val="0"/>
              </a:spcAft>
              <a:buSzPts val="2800"/>
              <a:buNone/>
            </a:pPr>
            <a:r>
              <a:rPr b="1" lang="en" sz="1100">
                <a:solidFill>
                  <a:srgbClr val="F4F0FF"/>
                </a:solidFill>
                <a:latin typeface="Inter"/>
                <a:ea typeface="Inter"/>
                <a:cs typeface="Inter"/>
                <a:sym typeface="Inter"/>
              </a:rPr>
              <a:t>Zenius Bersama Kampus Merdeka</a:t>
            </a:r>
            <a:endParaRPr b="1" sz="1100">
              <a:solidFill>
                <a:srgbClr val="F4F0FF"/>
              </a:solidFill>
              <a:latin typeface="Inter"/>
              <a:ea typeface="Inter"/>
              <a:cs typeface="Inter"/>
              <a:sym typeface="Inter"/>
            </a:endParaRPr>
          </a:p>
        </p:txBody>
      </p:sp>
      <p:pic>
        <p:nvPicPr>
          <p:cNvPr id="59" name="Google Shape;59;p13"/>
          <p:cNvPicPr preferRelativeResize="0"/>
          <p:nvPr/>
        </p:nvPicPr>
        <p:blipFill rotWithShape="1">
          <a:blip r:embed="rId3">
            <a:alphaModFix/>
          </a:blip>
          <a:srcRect b="0" l="-1385" r="20837" t="0"/>
          <a:stretch/>
        </p:blipFill>
        <p:spPr>
          <a:xfrm>
            <a:off x="4708725" y="0"/>
            <a:ext cx="4435275" cy="3231250"/>
          </a:xfrm>
          <a:prstGeom prst="rect">
            <a:avLst/>
          </a:prstGeom>
          <a:noFill/>
          <a:ln>
            <a:noFill/>
          </a:ln>
        </p:spPr>
      </p:pic>
      <p:pic>
        <p:nvPicPr>
          <p:cNvPr id="60" name="Google Shape;60;p13"/>
          <p:cNvPicPr preferRelativeResize="0"/>
          <p:nvPr/>
        </p:nvPicPr>
        <p:blipFill rotWithShape="1">
          <a:blip r:embed="rId4">
            <a:alphaModFix/>
          </a:blip>
          <a:srcRect b="0" l="-1001" r="15384" t="0"/>
          <a:stretch/>
        </p:blipFill>
        <p:spPr>
          <a:xfrm>
            <a:off x="5491100" y="1912250"/>
            <a:ext cx="3652900" cy="3231251"/>
          </a:xfrm>
          <a:prstGeom prst="rect">
            <a:avLst/>
          </a:prstGeom>
          <a:noFill/>
          <a:ln>
            <a:noFill/>
          </a:ln>
        </p:spPr>
      </p:pic>
      <p:grpSp>
        <p:nvGrpSpPr>
          <p:cNvPr id="61" name="Google Shape;61;p13"/>
          <p:cNvGrpSpPr/>
          <p:nvPr/>
        </p:nvGrpSpPr>
        <p:grpSpPr>
          <a:xfrm>
            <a:off x="384040" y="392237"/>
            <a:ext cx="2423786" cy="634878"/>
            <a:chOff x="384019" y="392240"/>
            <a:chExt cx="2701500" cy="707700"/>
          </a:xfrm>
        </p:grpSpPr>
        <p:sp>
          <p:nvSpPr>
            <p:cNvPr id="62" name="Google Shape;62;p13"/>
            <p:cNvSpPr/>
            <p:nvPr/>
          </p:nvSpPr>
          <p:spPr>
            <a:xfrm>
              <a:off x="384019" y="392240"/>
              <a:ext cx="2701500" cy="7077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3" name="Google Shape;63;p13"/>
            <p:cNvPicPr preferRelativeResize="0"/>
            <p:nvPr/>
          </p:nvPicPr>
          <p:blipFill rotWithShape="1">
            <a:blip r:embed="rId5">
              <a:alphaModFix/>
            </a:blip>
            <a:srcRect b="0" l="0" r="0" t="0"/>
            <a:stretch/>
          </p:blipFill>
          <p:spPr>
            <a:xfrm>
              <a:off x="2061996" y="546526"/>
              <a:ext cx="792749" cy="422701"/>
            </a:xfrm>
            <a:prstGeom prst="rect">
              <a:avLst/>
            </a:prstGeom>
            <a:noFill/>
            <a:ln>
              <a:noFill/>
            </a:ln>
          </p:spPr>
        </p:pic>
        <p:cxnSp>
          <p:nvCxnSpPr>
            <p:cNvPr id="64" name="Google Shape;64;p13"/>
            <p:cNvCxnSpPr/>
            <p:nvPr/>
          </p:nvCxnSpPr>
          <p:spPr>
            <a:xfrm>
              <a:off x="1787419" y="648184"/>
              <a:ext cx="0" cy="219345"/>
            </a:xfrm>
            <a:prstGeom prst="straightConnector1">
              <a:avLst/>
            </a:prstGeom>
            <a:noFill/>
            <a:ln cap="flat" cmpd="sng" w="9525">
              <a:solidFill>
                <a:schemeClr val="dk2"/>
              </a:solidFill>
              <a:prstDash val="solid"/>
              <a:round/>
              <a:headEnd len="sm" w="sm" type="none"/>
              <a:tailEnd len="sm" w="sm" type="none"/>
            </a:ln>
          </p:spPr>
        </p:cxnSp>
        <p:cxnSp>
          <p:nvCxnSpPr>
            <p:cNvPr id="65" name="Google Shape;65;p13"/>
            <p:cNvCxnSpPr/>
            <p:nvPr/>
          </p:nvCxnSpPr>
          <p:spPr>
            <a:xfrm>
              <a:off x="1787385" y="648184"/>
              <a:ext cx="0" cy="219345"/>
            </a:xfrm>
            <a:prstGeom prst="straightConnector1">
              <a:avLst/>
            </a:prstGeom>
            <a:noFill/>
            <a:ln cap="flat" cmpd="sng" w="9525">
              <a:solidFill>
                <a:schemeClr val="dk2"/>
              </a:solidFill>
              <a:prstDash val="solid"/>
              <a:round/>
              <a:headEnd len="sm" w="sm" type="none"/>
              <a:tailEnd len="sm" w="sm" type="none"/>
            </a:ln>
          </p:spPr>
        </p:cxnSp>
        <p:pic>
          <p:nvPicPr>
            <p:cNvPr id="66" name="Google Shape;66;p13"/>
            <p:cNvPicPr preferRelativeResize="0"/>
            <p:nvPr/>
          </p:nvPicPr>
          <p:blipFill rotWithShape="1">
            <a:blip r:embed="rId6">
              <a:alphaModFix/>
            </a:blip>
            <a:srcRect b="0" l="9894" r="8731" t="0"/>
            <a:stretch/>
          </p:blipFill>
          <p:spPr>
            <a:xfrm>
              <a:off x="555910" y="513014"/>
              <a:ext cx="1033078" cy="489727"/>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idx="1" type="body"/>
          </p:nvPr>
        </p:nvSpPr>
        <p:spPr>
          <a:xfrm>
            <a:off x="311700" y="1556750"/>
            <a:ext cx="71913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Melakukan feature selection berdasarkan Variance Threshold sebesar 0.1.</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(Bex, 2021) melakukan VT dapat menambah performa atau setidaknya mengurangi kompleksitas model</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Hasil dari feature selection ini adalah fitur PhoneService dihapus</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1000"/>
              </a:spcBef>
              <a:spcAft>
                <a:spcPts val="1000"/>
              </a:spcAft>
              <a:buSzPts val="1800"/>
              <a:buNone/>
            </a:pPr>
            <a:r>
              <a:t/>
            </a:r>
            <a:endParaRPr sz="1500">
              <a:solidFill>
                <a:srgbClr val="282828"/>
              </a:solidFill>
              <a:latin typeface="Inter"/>
              <a:ea typeface="Inter"/>
              <a:cs typeface="Inter"/>
              <a:sym typeface="Inter"/>
            </a:endParaRPr>
          </a:p>
        </p:txBody>
      </p:sp>
      <p:sp>
        <p:nvSpPr>
          <p:cNvPr id="182" name="Google Shape;182;p2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83" name="Google Shape;183;p22"/>
          <p:cNvGrpSpPr/>
          <p:nvPr/>
        </p:nvGrpSpPr>
        <p:grpSpPr>
          <a:xfrm>
            <a:off x="7503019" y="95797"/>
            <a:ext cx="1516771" cy="323122"/>
            <a:chOff x="400885" y="325214"/>
            <a:chExt cx="2298835" cy="489727"/>
          </a:xfrm>
        </p:grpSpPr>
        <p:pic>
          <p:nvPicPr>
            <p:cNvPr id="184" name="Google Shape;184;p2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85" name="Google Shape;185;p22"/>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186" name="Google Shape;186;p22"/>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187" name="Google Shape;187;p22"/>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88" name="Google Shape;188;p22"/>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89" name="Google Shape;189;p2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idx="1" type="body"/>
          </p:nvPr>
        </p:nvSpPr>
        <p:spPr>
          <a:xfrm>
            <a:off x="311700" y="1556750"/>
            <a:ext cx="71913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Insight 1</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Pelanggan memiliki presentase churn tinggi</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Ketika masa berlangganan atau tenure masih rendah,</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Sedangkan ketika pelanggan sudah lama berlangganan,</a:t>
            </a:r>
            <a:endParaRPr sz="1500">
              <a:solidFill>
                <a:srgbClr val="282828"/>
              </a:solidFill>
              <a:latin typeface="Inter"/>
              <a:ea typeface="Inter"/>
              <a:cs typeface="Inter"/>
              <a:sym typeface="Inter"/>
            </a:endParaRPr>
          </a:p>
          <a:p>
            <a:pPr indent="0" lvl="0" marL="0" rtl="0" algn="l">
              <a:lnSpc>
                <a:spcPct val="115000"/>
              </a:lnSpc>
              <a:spcBef>
                <a:spcPts val="1000"/>
              </a:spcBef>
              <a:spcAft>
                <a:spcPts val="1000"/>
              </a:spcAft>
              <a:buSzPts val="1800"/>
              <a:buNone/>
            </a:pPr>
            <a:r>
              <a:rPr lang="en" sz="1500">
                <a:solidFill>
                  <a:srgbClr val="282828"/>
                </a:solidFill>
                <a:latin typeface="Inter"/>
                <a:ea typeface="Inter"/>
                <a:cs typeface="Inter"/>
                <a:sym typeface="Inter"/>
              </a:rPr>
              <a:t>Presentase churn kecil atau rendah.</a:t>
            </a:r>
            <a:endParaRPr sz="1500">
              <a:solidFill>
                <a:srgbClr val="282828"/>
              </a:solidFill>
              <a:latin typeface="Inter"/>
              <a:ea typeface="Inter"/>
              <a:cs typeface="Inter"/>
              <a:sym typeface="Inter"/>
            </a:endParaRPr>
          </a:p>
        </p:txBody>
      </p:sp>
      <p:sp>
        <p:nvSpPr>
          <p:cNvPr id="195" name="Google Shape;195;p2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96" name="Google Shape;196;p23"/>
          <p:cNvGrpSpPr/>
          <p:nvPr/>
        </p:nvGrpSpPr>
        <p:grpSpPr>
          <a:xfrm>
            <a:off x="7503019" y="95797"/>
            <a:ext cx="1516771" cy="323122"/>
            <a:chOff x="400885" y="325214"/>
            <a:chExt cx="2298835" cy="489727"/>
          </a:xfrm>
        </p:grpSpPr>
        <p:pic>
          <p:nvPicPr>
            <p:cNvPr id="197" name="Google Shape;197;p23"/>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98" name="Google Shape;198;p23"/>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99" name="Google Shape;199;p23"/>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200" name="Google Shape;200;p23"/>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201" name="Google Shape;201;p23"/>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02" name="Google Shape;202;p2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03" name="Google Shape;203;p23"/>
          <p:cNvPicPr preferRelativeResize="0"/>
          <p:nvPr/>
        </p:nvPicPr>
        <p:blipFill>
          <a:blip r:embed="rId5">
            <a:alphaModFix/>
          </a:blip>
          <a:stretch>
            <a:fillRect/>
          </a:stretch>
        </p:blipFill>
        <p:spPr>
          <a:xfrm>
            <a:off x="5545525" y="1739849"/>
            <a:ext cx="2980875" cy="2568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idx="1" type="body"/>
          </p:nvPr>
        </p:nvSpPr>
        <p:spPr>
          <a:xfrm>
            <a:off x="311700" y="1556750"/>
            <a:ext cx="71913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Insight 2</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Pelanggan yang berlangganan menggunakan internet</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s</a:t>
            </a:r>
            <a:r>
              <a:rPr lang="en" sz="1500">
                <a:solidFill>
                  <a:srgbClr val="282828"/>
                </a:solidFill>
                <a:latin typeface="Inter"/>
                <a:ea typeface="Inter"/>
                <a:cs typeface="Inter"/>
                <a:sym typeface="Inter"/>
              </a:rPr>
              <a:t>ervice</a:t>
            </a:r>
            <a:r>
              <a:rPr lang="en" sz="1500">
                <a:solidFill>
                  <a:srgbClr val="282828"/>
                </a:solidFill>
                <a:latin typeface="Inter"/>
                <a:ea typeface="Inter"/>
                <a:cs typeface="Inter"/>
                <a:sym typeface="Inter"/>
              </a:rPr>
              <a:t> fiber optic lebih banyak yang churn daripada</a:t>
            </a:r>
            <a:endParaRPr sz="1500">
              <a:solidFill>
                <a:srgbClr val="282828"/>
              </a:solidFill>
              <a:latin typeface="Inter"/>
              <a:ea typeface="Inter"/>
              <a:cs typeface="Inter"/>
              <a:sym typeface="Inter"/>
            </a:endParaRPr>
          </a:p>
          <a:p>
            <a:pPr indent="0" lvl="0" marL="0" rtl="0" algn="l">
              <a:lnSpc>
                <a:spcPct val="115000"/>
              </a:lnSpc>
              <a:spcBef>
                <a:spcPts val="1000"/>
              </a:spcBef>
              <a:spcAft>
                <a:spcPts val="1000"/>
              </a:spcAft>
              <a:buSzPts val="1800"/>
              <a:buNone/>
            </a:pPr>
            <a:r>
              <a:rPr lang="en" sz="1500">
                <a:solidFill>
                  <a:srgbClr val="282828"/>
                </a:solidFill>
                <a:latin typeface="Inter"/>
                <a:ea typeface="Inter"/>
                <a:cs typeface="Inter"/>
                <a:sym typeface="Inter"/>
              </a:rPr>
              <a:t>pelanggan yang menggunakan internet service lain.</a:t>
            </a:r>
            <a:endParaRPr sz="1500">
              <a:solidFill>
                <a:srgbClr val="282828"/>
              </a:solidFill>
              <a:latin typeface="Inter"/>
              <a:ea typeface="Inter"/>
              <a:cs typeface="Inter"/>
              <a:sym typeface="Inter"/>
            </a:endParaRPr>
          </a:p>
        </p:txBody>
      </p:sp>
      <p:sp>
        <p:nvSpPr>
          <p:cNvPr id="209" name="Google Shape;209;p2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10" name="Google Shape;210;p24"/>
          <p:cNvGrpSpPr/>
          <p:nvPr/>
        </p:nvGrpSpPr>
        <p:grpSpPr>
          <a:xfrm>
            <a:off x="7503019" y="95797"/>
            <a:ext cx="1516771" cy="323122"/>
            <a:chOff x="400885" y="325214"/>
            <a:chExt cx="2298835" cy="489727"/>
          </a:xfrm>
        </p:grpSpPr>
        <p:pic>
          <p:nvPicPr>
            <p:cNvPr id="211" name="Google Shape;211;p2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12" name="Google Shape;212;p24"/>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13" name="Google Shape;213;p24"/>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14" name="Google Shape;214;p24"/>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15" name="Google Shape;215;p24"/>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16" name="Google Shape;216;p2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17" name="Google Shape;217;p24"/>
          <p:cNvPicPr preferRelativeResize="0"/>
          <p:nvPr/>
        </p:nvPicPr>
        <p:blipFill>
          <a:blip r:embed="rId5">
            <a:alphaModFix/>
          </a:blip>
          <a:stretch>
            <a:fillRect/>
          </a:stretch>
        </p:blipFill>
        <p:spPr>
          <a:xfrm>
            <a:off x="5612825" y="1697773"/>
            <a:ext cx="3179275" cy="2498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idx="1" type="body"/>
          </p:nvPr>
        </p:nvSpPr>
        <p:spPr>
          <a:xfrm>
            <a:off x="311725" y="1303650"/>
            <a:ext cx="7191300" cy="349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Insight 3</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Pelanggan yang berlangganan dengan kontrak</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Month-to-month lebih berpotensi untuk churn daripada</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Kontrak one year dan two year. Hal ini dapat berkaitan </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Dengan presentase senior citizen yang lebih banyak churn</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Daripada yang bukan senior citizen.</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Dapat disimpulkan bahwa senior citizen yang berlangganan </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Month-to-month memiliki presentase churn yang tinggi.</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1000"/>
              </a:spcBef>
              <a:spcAft>
                <a:spcPts val="1000"/>
              </a:spcAft>
              <a:buSzPts val="1800"/>
              <a:buNone/>
            </a:pPr>
            <a:r>
              <a:rPr lang="en" sz="1500">
                <a:solidFill>
                  <a:srgbClr val="282828"/>
                </a:solidFill>
                <a:latin typeface="Inter"/>
                <a:ea typeface="Inter"/>
                <a:cs typeface="Inter"/>
                <a:sym typeface="Inter"/>
              </a:rPr>
              <a:t> </a:t>
            </a:r>
            <a:endParaRPr sz="1500">
              <a:solidFill>
                <a:srgbClr val="282828"/>
              </a:solidFill>
              <a:latin typeface="Inter"/>
              <a:ea typeface="Inter"/>
              <a:cs typeface="Inter"/>
              <a:sym typeface="Inter"/>
            </a:endParaRPr>
          </a:p>
        </p:txBody>
      </p:sp>
      <p:sp>
        <p:nvSpPr>
          <p:cNvPr id="223" name="Google Shape;223;p2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24" name="Google Shape;224;p25"/>
          <p:cNvGrpSpPr/>
          <p:nvPr/>
        </p:nvGrpSpPr>
        <p:grpSpPr>
          <a:xfrm>
            <a:off x="7503019" y="95797"/>
            <a:ext cx="1516771" cy="323122"/>
            <a:chOff x="400885" y="325214"/>
            <a:chExt cx="2298835" cy="489727"/>
          </a:xfrm>
        </p:grpSpPr>
        <p:pic>
          <p:nvPicPr>
            <p:cNvPr id="225" name="Google Shape;225;p25"/>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26" name="Google Shape;226;p25"/>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27" name="Google Shape;227;p25"/>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28" name="Google Shape;228;p25"/>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29" name="Google Shape;229;p25"/>
          <p:cNvSpPr txBox="1"/>
          <p:nvPr>
            <p:ph type="title"/>
          </p:nvPr>
        </p:nvSpPr>
        <p:spPr>
          <a:xfrm>
            <a:off x="331800" y="484350"/>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30" name="Google Shape;230;p2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31" name="Google Shape;231;p25"/>
          <p:cNvPicPr preferRelativeResize="0"/>
          <p:nvPr/>
        </p:nvPicPr>
        <p:blipFill>
          <a:blip r:embed="rId5">
            <a:alphaModFix/>
          </a:blip>
          <a:stretch>
            <a:fillRect/>
          </a:stretch>
        </p:blipFill>
        <p:spPr>
          <a:xfrm>
            <a:off x="6348875" y="484353"/>
            <a:ext cx="2795121" cy="2483925"/>
          </a:xfrm>
          <a:prstGeom prst="rect">
            <a:avLst/>
          </a:prstGeom>
          <a:noFill/>
          <a:ln>
            <a:noFill/>
          </a:ln>
        </p:spPr>
      </p:pic>
      <p:pic>
        <p:nvPicPr>
          <p:cNvPr id="232" name="Google Shape;232;p25"/>
          <p:cNvPicPr preferRelativeResize="0"/>
          <p:nvPr/>
        </p:nvPicPr>
        <p:blipFill>
          <a:blip r:embed="rId6">
            <a:alphaModFix/>
          </a:blip>
          <a:stretch>
            <a:fillRect/>
          </a:stretch>
        </p:blipFill>
        <p:spPr>
          <a:xfrm>
            <a:off x="6483725" y="3170450"/>
            <a:ext cx="2660275" cy="1899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236" name="Shape 236"/>
        <p:cNvGrpSpPr/>
        <p:nvPr/>
      </p:nvGrpSpPr>
      <p:grpSpPr>
        <a:xfrm>
          <a:off x="0" y="0"/>
          <a:ext cx="0" cy="0"/>
          <a:chOff x="0" y="0"/>
          <a:chExt cx="0" cy="0"/>
        </a:xfrm>
      </p:grpSpPr>
      <p:sp>
        <p:nvSpPr>
          <p:cNvPr id="237" name="Google Shape;237;p26"/>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Modelling</a:t>
            </a:r>
            <a:endParaRPr sz="3600">
              <a:solidFill>
                <a:schemeClr val="lt1"/>
              </a:solidFill>
              <a:latin typeface="Maven Pro SemiBold"/>
              <a:ea typeface="Maven Pro SemiBold"/>
              <a:cs typeface="Maven Pro SemiBold"/>
              <a:sym typeface="Maven Pro SemiBold"/>
            </a:endParaRPr>
          </a:p>
        </p:txBody>
      </p:sp>
      <p:pic>
        <p:nvPicPr>
          <p:cNvPr id="238" name="Google Shape;238;p26"/>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239" name="Google Shape;239;p2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240" name="Google Shape;240;p2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241" name="Google Shape;241;p26"/>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242" name="Google Shape;242;p26"/>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243" name="Google Shape;243;p26"/>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244" name="Google Shape;244;p26"/>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245" name="Google Shape;245;p26"/>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246" name="Google Shape;246;p2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Modelling</a:t>
            </a:r>
            <a:endParaRPr b="1" i="0" sz="1000" u="none" cap="none" strike="noStrike">
              <a:solidFill>
                <a:schemeClr val="lt1"/>
              </a:solidFill>
              <a:latin typeface="Inter"/>
              <a:ea typeface="Inter"/>
              <a:cs typeface="Inter"/>
              <a:sym typeface="Inter"/>
            </a:endParaRPr>
          </a:p>
        </p:txBody>
      </p:sp>
      <p:sp>
        <p:nvSpPr>
          <p:cNvPr id="247" name="Google Shape;247;p26"/>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7"/>
          <p:cNvSpPr txBox="1"/>
          <p:nvPr>
            <p:ph idx="1" type="body"/>
          </p:nvPr>
        </p:nvSpPr>
        <p:spPr>
          <a:xfrm>
            <a:off x="311700" y="1492925"/>
            <a:ext cx="7934100" cy="348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282828"/>
                </a:solidFill>
                <a:latin typeface="Inter"/>
                <a:ea typeface="Inter"/>
                <a:cs typeface="Inter"/>
                <a:sym typeface="Inter"/>
              </a:rPr>
              <a:t>Menggunakan train test split dengan rasio 80:20 dengan random state 101</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None/>
            </a:pPr>
            <a:r>
              <a:rPr lang="en" sz="1500">
                <a:solidFill>
                  <a:srgbClr val="282828"/>
                </a:solidFill>
                <a:latin typeface="Inter"/>
                <a:ea typeface="Inter"/>
                <a:cs typeface="Inter"/>
                <a:sym typeface="Inter"/>
              </a:rPr>
              <a:t>Tidak melakukan rescaling data dan teknik PCA karena performa akurasi yang lebih buruk</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None/>
            </a:pPr>
            <a:r>
              <a:rPr lang="en" sz="1500">
                <a:solidFill>
                  <a:srgbClr val="282828"/>
                </a:solidFill>
                <a:latin typeface="Inter"/>
                <a:ea typeface="Inter"/>
                <a:cs typeface="Inter"/>
                <a:sym typeface="Inter"/>
              </a:rPr>
              <a:t>Model awal yang digunakan KNN, Multinomial Naive Bayes, DT</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None/>
            </a:pPr>
            <a:r>
              <a:t/>
            </a:r>
            <a:endParaRPr sz="1500">
              <a:solidFill>
                <a:srgbClr val="282828"/>
              </a:solidFill>
              <a:latin typeface="Inter"/>
              <a:ea typeface="Inter"/>
              <a:cs typeface="Inter"/>
              <a:sym typeface="Inter"/>
            </a:endParaRPr>
          </a:p>
        </p:txBody>
      </p:sp>
      <p:sp>
        <p:nvSpPr>
          <p:cNvPr id="253" name="Google Shape;253;p2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54" name="Google Shape;254;p27"/>
          <p:cNvGrpSpPr/>
          <p:nvPr/>
        </p:nvGrpSpPr>
        <p:grpSpPr>
          <a:xfrm>
            <a:off x="7503019" y="95797"/>
            <a:ext cx="1516771" cy="323122"/>
            <a:chOff x="400885" y="325214"/>
            <a:chExt cx="2298835" cy="489727"/>
          </a:xfrm>
        </p:grpSpPr>
        <p:pic>
          <p:nvPicPr>
            <p:cNvPr id="255" name="Google Shape;255;p27"/>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56" name="Google Shape;256;p27"/>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257" name="Google Shape;257;p27"/>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258" name="Google Shape;258;p27"/>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259" name="Google Shape;259;p27"/>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Modelling</a:t>
            </a:r>
            <a:endParaRPr sz="2820">
              <a:solidFill>
                <a:srgbClr val="A338EB"/>
              </a:solidFill>
              <a:latin typeface="Maven Pro SemiBold"/>
              <a:ea typeface="Maven Pro SemiBold"/>
              <a:cs typeface="Maven Pro SemiBold"/>
              <a:sym typeface="Maven Pro SemiBold"/>
            </a:endParaRPr>
          </a:p>
        </p:txBody>
      </p:sp>
      <p:sp>
        <p:nvSpPr>
          <p:cNvPr id="260" name="Google Shape;260;p2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261" name="Google Shape;261;p27"/>
          <p:cNvPicPr preferRelativeResize="0"/>
          <p:nvPr/>
        </p:nvPicPr>
        <p:blipFill>
          <a:blip r:embed="rId5">
            <a:alphaModFix/>
          </a:blip>
          <a:stretch>
            <a:fillRect/>
          </a:stretch>
        </p:blipFill>
        <p:spPr>
          <a:xfrm>
            <a:off x="413963" y="3957825"/>
            <a:ext cx="5686425" cy="723900"/>
          </a:xfrm>
          <a:prstGeom prst="rect">
            <a:avLst/>
          </a:prstGeom>
          <a:noFill/>
          <a:ln>
            <a:noFill/>
          </a:ln>
        </p:spPr>
      </p:pic>
      <p:pic>
        <p:nvPicPr>
          <p:cNvPr id="262" name="Google Shape;262;p27"/>
          <p:cNvPicPr preferRelativeResize="0"/>
          <p:nvPr/>
        </p:nvPicPr>
        <p:blipFill rotWithShape="1">
          <a:blip r:embed="rId6">
            <a:alphaModFix/>
          </a:blip>
          <a:srcRect b="0" l="-2140" r="2139" t="0"/>
          <a:stretch/>
        </p:blipFill>
        <p:spPr>
          <a:xfrm>
            <a:off x="313063" y="2396225"/>
            <a:ext cx="5888252" cy="434850"/>
          </a:xfrm>
          <a:prstGeom prst="rect">
            <a:avLst/>
          </a:prstGeom>
          <a:noFill/>
          <a:ln>
            <a:noFill/>
          </a:ln>
        </p:spPr>
      </p:pic>
      <p:pic>
        <p:nvPicPr>
          <p:cNvPr id="263" name="Google Shape;263;p27"/>
          <p:cNvPicPr preferRelativeResize="0"/>
          <p:nvPr/>
        </p:nvPicPr>
        <p:blipFill>
          <a:blip r:embed="rId7">
            <a:alphaModFix/>
          </a:blip>
          <a:stretch>
            <a:fillRect/>
          </a:stretch>
        </p:blipFill>
        <p:spPr>
          <a:xfrm>
            <a:off x="413975" y="2776875"/>
            <a:ext cx="6870748" cy="4164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8"/>
          <p:cNvSpPr txBox="1"/>
          <p:nvPr>
            <p:ph idx="1" type="body"/>
          </p:nvPr>
        </p:nvSpPr>
        <p:spPr>
          <a:xfrm>
            <a:off x="311700" y="1492925"/>
            <a:ext cx="7934100" cy="2924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rgbClr val="282828"/>
              </a:buClr>
              <a:buSzPts val="1500"/>
              <a:buFont typeface="Inter"/>
              <a:buNone/>
            </a:pPr>
            <a:r>
              <a:rPr lang="en" sz="1500">
                <a:solidFill>
                  <a:srgbClr val="282828"/>
                </a:solidFill>
                <a:latin typeface="Inter"/>
                <a:ea typeface="Inter"/>
                <a:cs typeface="Inter"/>
                <a:sym typeface="Inter"/>
              </a:rPr>
              <a:t>Parameters </a:t>
            </a:r>
            <a:endParaRPr sz="1500">
              <a:solidFill>
                <a:srgbClr val="282828"/>
              </a:solidFill>
              <a:latin typeface="Inter"/>
              <a:ea typeface="Inter"/>
              <a:cs typeface="Inter"/>
              <a:sym typeface="Inter"/>
            </a:endParaRPr>
          </a:p>
          <a:p>
            <a:pPr indent="-228600" lvl="0" marL="457200" rtl="0" algn="l">
              <a:lnSpc>
                <a:spcPct val="115000"/>
              </a:lnSpc>
              <a:spcBef>
                <a:spcPts val="0"/>
              </a:spcBef>
              <a:spcAft>
                <a:spcPts val="0"/>
              </a:spcAft>
              <a:buClr>
                <a:srgbClr val="282828"/>
              </a:buClr>
              <a:buSzPts val="1500"/>
              <a:buFont typeface="Inter"/>
              <a:buNone/>
            </a:pPr>
            <a:r>
              <a:rPr lang="en" sz="1500">
                <a:solidFill>
                  <a:srgbClr val="282828"/>
                </a:solidFill>
                <a:latin typeface="Inter"/>
                <a:ea typeface="Inter"/>
                <a:cs typeface="Inter"/>
                <a:sym typeface="Inter"/>
              </a:rPr>
              <a:t>N_neighbors = 3, 5, 10</a:t>
            </a:r>
            <a:endParaRPr sz="1500">
              <a:solidFill>
                <a:srgbClr val="282828"/>
              </a:solidFill>
              <a:latin typeface="Inter"/>
              <a:ea typeface="Inter"/>
              <a:cs typeface="Inter"/>
              <a:sym typeface="Inter"/>
            </a:endParaRPr>
          </a:p>
          <a:p>
            <a:pPr indent="-228600" lvl="0" marL="457200" rtl="0" algn="l">
              <a:lnSpc>
                <a:spcPct val="115000"/>
              </a:lnSpc>
              <a:spcBef>
                <a:spcPts val="0"/>
              </a:spcBef>
              <a:spcAft>
                <a:spcPts val="0"/>
              </a:spcAft>
              <a:buClr>
                <a:srgbClr val="282828"/>
              </a:buClr>
              <a:buSzPts val="1500"/>
              <a:buFont typeface="Inter"/>
              <a:buNone/>
            </a:pPr>
            <a:r>
              <a:rPr lang="en" sz="1500">
                <a:solidFill>
                  <a:srgbClr val="282828"/>
                </a:solidFill>
                <a:latin typeface="Inter"/>
                <a:ea typeface="Inter"/>
                <a:cs typeface="Inter"/>
                <a:sym typeface="Inter"/>
              </a:rPr>
              <a:t>A</a:t>
            </a:r>
            <a:r>
              <a:rPr lang="en" sz="1500">
                <a:solidFill>
                  <a:srgbClr val="282828"/>
                </a:solidFill>
                <a:latin typeface="Inter"/>
                <a:ea typeface="Inter"/>
                <a:cs typeface="Inter"/>
                <a:sym typeface="Inter"/>
              </a:rPr>
              <a:t>lgorithm = 'ball_tree', 'kd_tree', 'brute'</a:t>
            </a:r>
            <a:endParaRPr sz="1500">
              <a:solidFill>
                <a:srgbClr val="282828"/>
              </a:solidFill>
              <a:latin typeface="Inter"/>
              <a:ea typeface="Inter"/>
              <a:cs typeface="Inter"/>
              <a:sym typeface="Inter"/>
            </a:endParaRPr>
          </a:p>
          <a:p>
            <a:pPr indent="-228600" lvl="0" marL="457200" rtl="0" algn="l">
              <a:lnSpc>
                <a:spcPct val="115000"/>
              </a:lnSpc>
              <a:spcBef>
                <a:spcPts val="0"/>
              </a:spcBef>
              <a:spcAft>
                <a:spcPts val="0"/>
              </a:spcAft>
              <a:buClr>
                <a:srgbClr val="282828"/>
              </a:buClr>
              <a:buSzPts val="1500"/>
              <a:buFont typeface="Inter"/>
              <a:buNone/>
            </a:pPr>
            <a:r>
              <a:rPr lang="en" sz="1500">
                <a:solidFill>
                  <a:srgbClr val="282828"/>
                </a:solidFill>
                <a:latin typeface="Inter"/>
                <a:ea typeface="Inter"/>
                <a:cs typeface="Inter"/>
                <a:sym typeface="Inter"/>
              </a:rPr>
              <a:t>Weights = 'uniform', 'distance'</a:t>
            </a:r>
            <a:endParaRPr sz="1500">
              <a:solidFill>
                <a:srgbClr val="282828"/>
              </a:solidFill>
              <a:latin typeface="Inter"/>
              <a:ea typeface="Inter"/>
              <a:cs typeface="Inter"/>
              <a:sym typeface="Inter"/>
            </a:endParaRPr>
          </a:p>
        </p:txBody>
      </p:sp>
      <p:sp>
        <p:nvSpPr>
          <p:cNvPr id="269" name="Google Shape;269;p2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70" name="Google Shape;270;p28"/>
          <p:cNvGrpSpPr/>
          <p:nvPr/>
        </p:nvGrpSpPr>
        <p:grpSpPr>
          <a:xfrm>
            <a:off x="7503019" y="95797"/>
            <a:ext cx="1516771" cy="323122"/>
            <a:chOff x="400885" y="325214"/>
            <a:chExt cx="2298835" cy="489727"/>
          </a:xfrm>
        </p:grpSpPr>
        <p:pic>
          <p:nvPicPr>
            <p:cNvPr id="271" name="Google Shape;271;p28"/>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72" name="Google Shape;272;p28"/>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273" name="Google Shape;273;p28"/>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274" name="Google Shape;274;p28"/>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275" name="Google Shape;275;p28"/>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K-Nearest Neighbor</a:t>
            </a:r>
            <a:endParaRPr sz="2820">
              <a:solidFill>
                <a:srgbClr val="A338EB"/>
              </a:solidFill>
              <a:latin typeface="Maven Pro SemiBold"/>
              <a:ea typeface="Maven Pro SemiBold"/>
              <a:cs typeface="Maven Pro SemiBold"/>
              <a:sym typeface="Maven Pro SemiBold"/>
            </a:endParaRPr>
          </a:p>
        </p:txBody>
      </p:sp>
      <p:sp>
        <p:nvSpPr>
          <p:cNvPr id="276" name="Google Shape;276;p2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277" name="Google Shape;277;p28"/>
          <p:cNvPicPr preferRelativeResize="0"/>
          <p:nvPr/>
        </p:nvPicPr>
        <p:blipFill>
          <a:blip r:embed="rId5">
            <a:alphaModFix/>
          </a:blip>
          <a:stretch>
            <a:fillRect/>
          </a:stretch>
        </p:blipFill>
        <p:spPr>
          <a:xfrm>
            <a:off x="655138" y="3290238"/>
            <a:ext cx="6276975" cy="1171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9"/>
          <p:cNvSpPr txBox="1"/>
          <p:nvPr>
            <p:ph idx="1" type="body"/>
          </p:nvPr>
        </p:nvSpPr>
        <p:spPr>
          <a:xfrm>
            <a:off x="311700" y="1492925"/>
            <a:ext cx="7934100" cy="2924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rgbClr val="282828"/>
              </a:buClr>
              <a:buSzPts val="1500"/>
              <a:buFont typeface="Inter"/>
              <a:buNone/>
            </a:pPr>
            <a:r>
              <a:rPr lang="en" sz="1500">
                <a:solidFill>
                  <a:srgbClr val="282828"/>
                </a:solidFill>
                <a:latin typeface="Inter"/>
                <a:ea typeface="Inter"/>
                <a:cs typeface="Inter"/>
                <a:sym typeface="Inter"/>
              </a:rPr>
              <a:t>Parameters </a:t>
            </a:r>
            <a:endParaRPr sz="1500">
              <a:solidFill>
                <a:srgbClr val="282828"/>
              </a:solidFill>
              <a:latin typeface="Inter"/>
              <a:ea typeface="Inter"/>
              <a:cs typeface="Inter"/>
              <a:sym typeface="Inter"/>
            </a:endParaRPr>
          </a:p>
          <a:p>
            <a:pPr indent="-228600" lvl="0" marL="457200" rtl="0" algn="l">
              <a:lnSpc>
                <a:spcPct val="115000"/>
              </a:lnSpc>
              <a:spcBef>
                <a:spcPts val="0"/>
              </a:spcBef>
              <a:spcAft>
                <a:spcPts val="0"/>
              </a:spcAft>
              <a:buClr>
                <a:srgbClr val="282828"/>
              </a:buClr>
              <a:buSzPts val="1500"/>
              <a:buFont typeface="Inter"/>
              <a:buNone/>
            </a:pPr>
            <a:r>
              <a:rPr lang="en" sz="1500">
                <a:solidFill>
                  <a:srgbClr val="282828"/>
                </a:solidFill>
                <a:latin typeface="Inter"/>
                <a:ea typeface="Inter"/>
                <a:cs typeface="Inter"/>
                <a:sym typeface="Inter"/>
              </a:rPr>
              <a:t>Alpha = </a:t>
            </a:r>
            <a:r>
              <a:rPr lang="en" sz="1500">
                <a:solidFill>
                  <a:srgbClr val="282828"/>
                </a:solidFill>
                <a:latin typeface="Inter"/>
                <a:ea typeface="Inter"/>
                <a:cs typeface="Inter"/>
                <a:sym typeface="Inter"/>
              </a:rPr>
              <a:t>0.1, 1.0, 2.0, 3.0, 1.5</a:t>
            </a:r>
            <a:endParaRPr sz="1500">
              <a:solidFill>
                <a:srgbClr val="282828"/>
              </a:solidFill>
              <a:latin typeface="Inter"/>
              <a:ea typeface="Inter"/>
              <a:cs typeface="Inter"/>
              <a:sym typeface="Inter"/>
            </a:endParaRPr>
          </a:p>
          <a:p>
            <a:pPr indent="-228600" lvl="0" marL="457200" rtl="0" algn="l">
              <a:lnSpc>
                <a:spcPct val="115000"/>
              </a:lnSpc>
              <a:spcBef>
                <a:spcPts val="0"/>
              </a:spcBef>
              <a:spcAft>
                <a:spcPts val="0"/>
              </a:spcAft>
              <a:buClr>
                <a:srgbClr val="282828"/>
              </a:buClr>
              <a:buSzPts val="1500"/>
              <a:buFont typeface="Inter"/>
              <a:buNone/>
            </a:pPr>
            <a:r>
              <a:rPr lang="en" sz="1500">
                <a:solidFill>
                  <a:srgbClr val="282828"/>
                </a:solidFill>
                <a:latin typeface="Inter"/>
                <a:ea typeface="Inter"/>
                <a:cs typeface="Inter"/>
                <a:sym typeface="Inter"/>
              </a:rPr>
              <a:t>fit_prior = </a:t>
            </a:r>
            <a:r>
              <a:rPr lang="en" sz="1500">
                <a:solidFill>
                  <a:srgbClr val="282828"/>
                </a:solidFill>
                <a:latin typeface="Inter"/>
                <a:ea typeface="Inter"/>
                <a:cs typeface="Inter"/>
                <a:sym typeface="Inter"/>
              </a:rPr>
              <a:t>True, False</a:t>
            </a:r>
            <a:endParaRPr sz="1500">
              <a:solidFill>
                <a:srgbClr val="282828"/>
              </a:solidFill>
              <a:latin typeface="Inter"/>
              <a:ea typeface="Inter"/>
              <a:cs typeface="Inter"/>
              <a:sym typeface="Inter"/>
            </a:endParaRPr>
          </a:p>
          <a:p>
            <a:pPr indent="0" lvl="0" marL="228600" rtl="0" algn="l">
              <a:lnSpc>
                <a:spcPct val="115000"/>
              </a:lnSpc>
              <a:spcBef>
                <a:spcPts val="0"/>
              </a:spcBef>
              <a:spcAft>
                <a:spcPts val="0"/>
              </a:spcAft>
              <a:buClr>
                <a:srgbClr val="282828"/>
              </a:buClr>
              <a:buSzPts val="1500"/>
              <a:buFont typeface="Inter"/>
              <a:buNone/>
            </a:pPr>
            <a:r>
              <a:t/>
            </a:r>
            <a:endParaRPr sz="1500">
              <a:solidFill>
                <a:srgbClr val="282828"/>
              </a:solidFill>
              <a:latin typeface="Inter"/>
              <a:ea typeface="Inter"/>
              <a:cs typeface="Inter"/>
              <a:sym typeface="Inter"/>
            </a:endParaRPr>
          </a:p>
        </p:txBody>
      </p:sp>
      <p:sp>
        <p:nvSpPr>
          <p:cNvPr id="283" name="Google Shape;283;p2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84" name="Google Shape;284;p29"/>
          <p:cNvGrpSpPr/>
          <p:nvPr/>
        </p:nvGrpSpPr>
        <p:grpSpPr>
          <a:xfrm>
            <a:off x="7503019" y="95797"/>
            <a:ext cx="1516771" cy="323122"/>
            <a:chOff x="400885" y="325214"/>
            <a:chExt cx="2298835" cy="489727"/>
          </a:xfrm>
        </p:grpSpPr>
        <p:pic>
          <p:nvPicPr>
            <p:cNvPr id="285" name="Google Shape;285;p29"/>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86" name="Google Shape;286;p29"/>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87" name="Google Shape;287;p29"/>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88" name="Google Shape;288;p29"/>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89" name="Google Shape;289;p29"/>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Multinomial Naive Bayes</a:t>
            </a:r>
            <a:endParaRPr sz="2820">
              <a:solidFill>
                <a:srgbClr val="A338EB"/>
              </a:solidFill>
              <a:latin typeface="Maven Pro SemiBold"/>
              <a:ea typeface="Maven Pro SemiBold"/>
              <a:cs typeface="Maven Pro SemiBold"/>
              <a:sym typeface="Maven Pro SemiBold"/>
            </a:endParaRPr>
          </a:p>
        </p:txBody>
      </p:sp>
      <p:sp>
        <p:nvSpPr>
          <p:cNvPr id="290" name="Google Shape;290;p2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291" name="Google Shape;291;p29"/>
          <p:cNvPicPr preferRelativeResize="0"/>
          <p:nvPr/>
        </p:nvPicPr>
        <p:blipFill>
          <a:blip r:embed="rId5">
            <a:alphaModFix/>
          </a:blip>
          <a:stretch>
            <a:fillRect/>
          </a:stretch>
        </p:blipFill>
        <p:spPr>
          <a:xfrm>
            <a:off x="631125" y="3207638"/>
            <a:ext cx="4972050" cy="1209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0"/>
          <p:cNvSpPr txBox="1"/>
          <p:nvPr>
            <p:ph idx="1" type="body"/>
          </p:nvPr>
        </p:nvSpPr>
        <p:spPr>
          <a:xfrm>
            <a:off x="311700" y="1492925"/>
            <a:ext cx="7934100" cy="2924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rgbClr val="282828"/>
              </a:buClr>
              <a:buSzPts val="1500"/>
              <a:buFont typeface="Inter"/>
              <a:buNone/>
            </a:pPr>
            <a:r>
              <a:rPr lang="en" sz="1500">
                <a:solidFill>
                  <a:srgbClr val="282828"/>
                </a:solidFill>
                <a:latin typeface="Inter"/>
                <a:ea typeface="Inter"/>
                <a:cs typeface="Inter"/>
                <a:sym typeface="Inter"/>
              </a:rPr>
              <a:t>Parameters </a:t>
            </a:r>
            <a:endParaRPr sz="1500">
              <a:solidFill>
                <a:srgbClr val="282828"/>
              </a:solidFill>
              <a:latin typeface="Inter"/>
              <a:ea typeface="Inter"/>
              <a:cs typeface="Inter"/>
              <a:sym typeface="Inter"/>
            </a:endParaRPr>
          </a:p>
          <a:p>
            <a:pPr indent="-228600" lvl="0" marL="457200" rtl="0" algn="l">
              <a:lnSpc>
                <a:spcPct val="115000"/>
              </a:lnSpc>
              <a:spcBef>
                <a:spcPts val="0"/>
              </a:spcBef>
              <a:spcAft>
                <a:spcPts val="0"/>
              </a:spcAft>
              <a:buClr>
                <a:srgbClr val="282828"/>
              </a:buClr>
              <a:buSzPts val="1500"/>
              <a:buFont typeface="Inter"/>
              <a:buNone/>
            </a:pPr>
            <a:r>
              <a:rPr lang="en" sz="1500">
                <a:solidFill>
                  <a:srgbClr val="282828"/>
                </a:solidFill>
                <a:latin typeface="Inter"/>
                <a:ea typeface="Inter"/>
                <a:cs typeface="Inter"/>
                <a:sym typeface="Inter"/>
              </a:rPr>
              <a:t>splitter = ‘best’, ‘random’</a:t>
            </a:r>
            <a:endParaRPr sz="1500">
              <a:solidFill>
                <a:srgbClr val="282828"/>
              </a:solidFill>
              <a:latin typeface="Inter"/>
              <a:ea typeface="Inter"/>
              <a:cs typeface="Inter"/>
              <a:sym typeface="Inter"/>
            </a:endParaRPr>
          </a:p>
          <a:p>
            <a:pPr indent="-228600" lvl="0" marL="457200" rtl="0" algn="l">
              <a:lnSpc>
                <a:spcPct val="115000"/>
              </a:lnSpc>
              <a:spcBef>
                <a:spcPts val="0"/>
              </a:spcBef>
              <a:spcAft>
                <a:spcPts val="0"/>
              </a:spcAft>
              <a:buClr>
                <a:srgbClr val="282828"/>
              </a:buClr>
              <a:buSzPts val="1500"/>
              <a:buFont typeface="Inter"/>
              <a:buNone/>
            </a:pPr>
            <a:r>
              <a:rPr lang="en" sz="1500">
                <a:solidFill>
                  <a:srgbClr val="282828"/>
                </a:solidFill>
                <a:latin typeface="Inter"/>
                <a:ea typeface="Inter"/>
                <a:cs typeface="Inter"/>
                <a:sym typeface="Inter"/>
              </a:rPr>
              <a:t>criterion = ‘gini’, ‘entropy’</a:t>
            </a:r>
            <a:endParaRPr sz="1500">
              <a:solidFill>
                <a:srgbClr val="282828"/>
              </a:solidFill>
              <a:latin typeface="Inter"/>
              <a:ea typeface="Inter"/>
              <a:cs typeface="Inter"/>
              <a:sym typeface="Inter"/>
            </a:endParaRPr>
          </a:p>
          <a:p>
            <a:pPr indent="0" lvl="0" marL="228600" rtl="0" algn="l">
              <a:lnSpc>
                <a:spcPct val="115000"/>
              </a:lnSpc>
              <a:spcBef>
                <a:spcPts val="0"/>
              </a:spcBef>
              <a:spcAft>
                <a:spcPts val="0"/>
              </a:spcAft>
              <a:buClr>
                <a:srgbClr val="282828"/>
              </a:buClr>
              <a:buSzPts val="1500"/>
              <a:buFont typeface="Inter"/>
              <a:buNone/>
            </a:pPr>
            <a:r>
              <a:rPr lang="en" sz="1500">
                <a:solidFill>
                  <a:srgbClr val="282828"/>
                </a:solidFill>
                <a:latin typeface="Inter"/>
                <a:ea typeface="Inter"/>
                <a:cs typeface="Inter"/>
                <a:sym typeface="Inter"/>
              </a:rPr>
              <a:t>r</a:t>
            </a:r>
            <a:r>
              <a:rPr lang="en" sz="1500">
                <a:solidFill>
                  <a:srgbClr val="282828"/>
                </a:solidFill>
                <a:latin typeface="Inter"/>
                <a:ea typeface="Inter"/>
                <a:cs typeface="Inter"/>
                <a:sym typeface="Inter"/>
              </a:rPr>
              <a:t>andom _state = ‘1, 51, 101</a:t>
            </a:r>
            <a:endParaRPr sz="1500">
              <a:solidFill>
                <a:srgbClr val="282828"/>
              </a:solidFill>
              <a:latin typeface="Inter"/>
              <a:ea typeface="Inter"/>
              <a:cs typeface="Inter"/>
              <a:sym typeface="Inter"/>
            </a:endParaRPr>
          </a:p>
        </p:txBody>
      </p:sp>
      <p:sp>
        <p:nvSpPr>
          <p:cNvPr id="297" name="Google Shape;297;p3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98" name="Google Shape;298;p30"/>
          <p:cNvGrpSpPr/>
          <p:nvPr/>
        </p:nvGrpSpPr>
        <p:grpSpPr>
          <a:xfrm>
            <a:off x="7503019" y="95797"/>
            <a:ext cx="1516771" cy="323122"/>
            <a:chOff x="400885" y="325214"/>
            <a:chExt cx="2298835" cy="489727"/>
          </a:xfrm>
        </p:grpSpPr>
        <p:pic>
          <p:nvPicPr>
            <p:cNvPr id="299" name="Google Shape;299;p3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00" name="Google Shape;300;p30"/>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01" name="Google Shape;301;p30"/>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02" name="Google Shape;302;p3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03" name="Google Shape;303;p30"/>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Decision Tree</a:t>
            </a:r>
            <a:endParaRPr sz="2820">
              <a:solidFill>
                <a:srgbClr val="A338EB"/>
              </a:solidFill>
              <a:latin typeface="Maven Pro SemiBold"/>
              <a:ea typeface="Maven Pro SemiBold"/>
              <a:cs typeface="Maven Pro SemiBold"/>
              <a:sym typeface="Maven Pro SemiBold"/>
            </a:endParaRPr>
          </a:p>
        </p:txBody>
      </p:sp>
      <p:sp>
        <p:nvSpPr>
          <p:cNvPr id="304" name="Google Shape;304;p3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305" name="Google Shape;305;p30"/>
          <p:cNvPicPr preferRelativeResize="0"/>
          <p:nvPr/>
        </p:nvPicPr>
        <p:blipFill>
          <a:blip r:embed="rId5">
            <a:alphaModFix/>
          </a:blip>
          <a:stretch>
            <a:fillRect/>
          </a:stretch>
        </p:blipFill>
        <p:spPr>
          <a:xfrm>
            <a:off x="661988" y="2919413"/>
            <a:ext cx="6181725" cy="1247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11" name="Google Shape;311;p31"/>
          <p:cNvGrpSpPr/>
          <p:nvPr/>
        </p:nvGrpSpPr>
        <p:grpSpPr>
          <a:xfrm>
            <a:off x="7503019" y="95797"/>
            <a:ext cx="1516771" cy="323122"/>
            <a:chOff x="400885" y="325214"/>
            <a:chExt cx="2298835" cy="489727"/>
          </a:xfrm>
        </p:grpSpPr>
        <p:pic>
          <p:nvPicPr>
            <p:cNvPr id="312" name="Google Shape;312;p31"/>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13" name="Google Shape;313;p31"/>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14" name="Google Shape;314;p31"/>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15" name="Google Shape;315;p31"/>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16" name="Google Shape;316;p31"/>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Model Akhir</a:t>
            </a:r>
            <a:endParaRPr sz="2820">
              <a:solidFill>
                <a:srgbClr val="A338EB"/>
              </a:solidFill>
              <a:latin typeface="Maven Pro SemiBold"/>
              <a:ea typeface="Maven Pro SemiBold"/>
              <a:cs typeface="Maven Pro SemiBold"/>
              <a:sym typeface="Maven Pro SemiBold"/>
            </a:endParaRPr>
          </a:p>
        </p:txBody>
      </p:sp>
      <p:sp>
        <p:nvSpPr>
          <p:cNvPr id="317" name="Google Shape;317;p3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318" name="Google Shape;318;p31"/>
          <p:cNvPicPr preferRelativeResize="0"/>
          <p:nvPr/>
        </p:nvPicPr>
        <p:blipFill>
          <a:blip r:embed="rId5">
            <a:alphaModFix/>
          </a:blip>
          <a:stretch>
            <a:fillRect/>
          </a:stretch>
        </p:blipFill>
        <p:spPr>
          <a:xfrm>
            <a:off x="514750" y="1618425"/>
            <a:ext cx="3334175" cy="1409225"/>
          </a:xfrm>
          <a:prstGeom prst="rect">
            <a:avLst/>
          </a:prstGeom>
          <a:noFill/>
          <a:ln>
            <a:noFill/>
          </a:ln>
        </p:spPr>
      </p:pic>
      <p:pic>
        <p:nvPicPr>
          <p:cNvPr id="319" name="Google Shape;319;p31"/>
          <p:cNvPicPr preferRelativeResize="0"/>
          <p:nvPr/>
        </p:nvPicPr>
        <p:blipFill>
          <a:blip r:embed="rId6">
            <a:alphaModFix/>
          </a:blip>
          <a:stretch>
            <a:fillRect/>
          </a:stretch>
        </p:blipFill>
        <p:spPr>
          <a:xfrm>
            <a:off x="5111850" y="1683625"/>
            <a:ext cx="3526875" cy="1469525"/>
          </a:xfrm>
          <a:prstGeom prst="rect">
            <a:avLst/>
          </a:prstGeom>
          <a:noFill/>
          <a:ln>
            <a:noFill/>
          </a:ln>
        </p:spPr>
      </p:pic>
      <p:pic>
        <p:nvPicPr>
          <p:cNvPr id="320" name="Google Shape;320;p31"/>
          <p:cNvPicPr preferRelativeResize="0"/>
          <p:nvPr/>
        </p:nvPicPr>
        <p:blipFill>
          <a:blip r:embed="rId7">
            <a:alphaModFix/>
          </a:blip>
          <a:stretch>
            <a:fillRect/>
          </a:stretch>
        </p:blipFill>
        <p:spPr>
          <a:xfrm>
            <a:off x="2904422" y="3153149"/>
            <a:ext cx="2952125" cy="1282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 name="Shape 70"/>
        <p:cNvGrpSpPr/>
        <p:nvPr/>
      </p:nvGrpSpPr>
      <p:grpSpPr>
        <a:xfrm>
          <a:off x="0" y="0"/>
          <a:ext cx="0" cy="0"/>
          <a:chOff x="0" y="0"/>
          <a:chExt cx="0" cy="0"/>
        </a:xfrm>
      </p:grpSpPr>
      <p:sp>
        <p:nvSpPr>
          <p:cNvPr id="71" name="Google Shape;71;p14"/>
          <p:cNvSpPr txBox="1"/>
          <p:nvPr>
            <p:ph idx="1" type="body"/>
          </p:nvPr>
        </p:nvSpPr>
        <p:spPr>
          <a:xfrm>
            <a:off x="311700" y="1744750"/>
            <a:ext cx="7853400" cy="2924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Waktu presentasi adalah 5 menit (tentatif, tergantung dari banyaknya kelompok yang mendaftarkan diri)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Waktu tanya jawab adalah 5 menit</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Silakan menambahkan gambar/visualisasi pada slide presentasi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Upayakan agar tetap dalam format poin-poin (ingat, ini presentasi, bukan esai)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Jangan masukkan </a:t>
            </a:r>
            <a:r>
              <a:rPr i="1" lang="en" sz="1500">
                <a:solidFill>
                  <a:srgbClr val="282828"/>
                </a:solidFill>
                <a:latin typeface="Inter"/>
                <a:ea typeface="Inter"/>
                <a:cs typeface="Inter"/>
                <a:sym typeface="Inter"/>
              </a:rPr>
              <a:t>code</a:t>
            </a:r>
            <a:r>
              <a:rPr lang="en" sz="1500">
                <a:solidFill>
                  <a:srgbClr val="282828"/>
                </a:solidFill>
                <a:latin typeface="Inter"/>
                <a:ea typeface="Inter"/>
                <a:cs typeface="Inter"/>
                <a:sym typeface="Inter"/>
              </a:rPr>
              <a:t> ke dalam slide presentasi (tidak usah memasukan screenshot jupyter notebook)</a:t>
            </a:r>
            <a:endParaRPr sz="1500">
              <a:solidFill>
                <a:srgbClr val="282828"/>
              </a:solidFill>
              <a:latin typeface="Inter"/>
              <a:ea typeface="Inter"/>
              <a:cs typeface="Inter"/>
              <a:sym typeface="Inter"/>
            </a:endParaRPr>
          </a:p>
        </p:txBody>
      </p:sp>
      <p:sp>
        <p:nvSpPr>
          <p:cNvPr id="72" name="Google Shape;72;p1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Latar Belakang</a:t>
            </a:r>
            <a:endParaRPr b="1" i="0" sz="1000" u="none" cap="none" strike="noStrike">
              <a:solidFill>
                <a:srgbClr val="601F99"/>
              </a:solidFill>
              <a:latin typeface="Inter"/>
              <a:ea typeface="Inter"/>
              <a:cs typeface="Inter"/>
              <a:sym typeface="Inter"/>
            </a:endParaRPr>
          </a:p>
        </p:txBody>
      </p:sp>
      <p:sp>
        <p:nvSpPr>
          <p:cNvPr id="73" name="Google Shape;73;p1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74" name="Google Shape;74;p14"/>
          <p:cNvGrpSpPr/>
          <p:nvPr/>
        </p:nvGrpSpPr>
        <p:grpSpPr>
          <a:xfrm>
            <a:off x="7503019" y="95797"/>
            <a:ext cx="1516771" cy="323122"/>
            <a:chOff x="400885" y="325214"/>
            <a:chExt cx="2298835" cy="489727"/>
          </a:xfrm>
        </p:grpSpPr>
        <p:pic>
          <p:nvPicPr>
            <p:cNvPr id="75" name="Google Shape;75;p1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76" name="Google Shape;76;p14"/>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77" name="Google Shape;77;p14"/>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78" name="Google Shape;78;p14"/>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79" name="Google Shape;79;p14"/>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Petunjuk</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324" name="Shape 324"/>
        <p:cNvGrpSpPr/>
        <p:nvPr/>
      </p:nvGrpSpPr>
      <p:grpSpPr>
        <a:xfrm>
          <a:off x="0" y="0"/>
          <a:ext cx="0" cy="0"/>
          <a:chOff x="0" y="0"/>
          <a:chExt cx="0" cy="0"/>
        </a:xfrm>
      </p:grpSpPr>
      <p:sp>
        <p:nvSpPr>
          <p:cNvPr id="325" name="Google Shape;325;p32"/>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Conclusion</a:t>
            </a:r>
            <a:endParaRPr sz="3600">
              <a:solidFill>
                <a:schemeClr val="lt1"/>
              </a:solidFill>
              <a:latin typeface="Maven Pro SemiBold"/>
              <a:ea typeface="Maven Pro SemiBold"/>
              <a:cs typeface="Maven Pro SemiBold"/>
              <a:sym typeface="Maven Pro SemiBold"/>
            </a:endParaRPr>
          </a:p>
        </p:txBody>
      </p:sp>
      <p:pic>
        <p:nvPicPr>
          <p:cNvPr id="326" name="Google Shape;326;p32"/>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327" name="Google Shape;327;p3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328" name="Google Shape;328;p3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329" name="Google Shape;329;p32"/>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330" name="Google Shape;330;p32"/>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331" name="Google Shape;331;p32"/>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332" name="Google Shape;332;p32"/>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333" name="Google Shape;333;p32"/>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334" name="Google Shape;334;p3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Conclusion</a:t>
            </a:r>
            <a:endParaRPr b="1" i="0" sz="1000" u="none" cap="none" strike="noStrike">
              <a:solidFill>
                <a:schemeClr val="lt1"/>
              </a:solidFill>
              <a:latin typeface="Inter"/>
              <a:ea typeface="Inter"/>
              <a:cs typeface="Inter"/>
              <a:sym typeface="Inter"/>
            </a:endParaRPr>
          </a:p>
        </p:txBody>
      </p:sp>
      <p:sp>
        <p:nvSpPr>
          <p:cNvPr id="335" name="Google Shape;335;p32"/>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3"/>
          <p:cNvSpPr txBox="1"/>
          <p:nvPr>
            <p:ph idx="1" type="body"/>
          </p:nvPr>
        </p:nvSpPr>
        <p:spPr>
          <a:xfrm>
            <a:off x="311700" y="1492925"/>
            <a:ext cx="79341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Model paling baik untuk memprediksikan churn adalah K-Nearest Neighbor dengan tingkat akurasi mencapai 80%</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Faktor yang harus diperhatikan stakeholder untuk menurunkan churn adalah memperbaiki kualitas produk internet service yang menggunakan fiber optic. Kemudian, stakeholder juga harus mampu untuk menarik perhatian customer pada usia remaja hingga bekerja (non-senior citizen) yang terbukti memiliki presentase churn rendah</a:t>
            </a:r>
            <a:endParaRPr sz="1500">
              <a:solidFill>
                <a:srgbClr val="282828"/>
              </a:solidFill>
              <a:latin typeface="Inter"/>
              <a:ea typeface="Inter"/>
              <a:cs typeface="Inter"/>
              <a:sym typeface="Inter"/>
            </a:endParaRPr>
          </a:p>
          <a:p>
            <a:pPr indent="0" lvl="0" marL="0" rtl="0" algn="l">
              <a:lnSpc>
                <a:spcPct val="115000"/>
              </a:lnSpc>
              <a:spcBef>
                <a:spcPts val="1000"/>
              </a:spcBef>
              <a:spcAft>
                <a:spcPts val="1000"/>
              </a:spcAft>
              <a:buSzPts val="1800"/>
              <a:buNone/>
            </a:pPr>
            <a:r>
              <a:t/>
            </a:r>
            <a:endParaRPr sz="1500">
              <a:solidFill>
                <a:srgbClr val="282828"/>
              </a:solidFill>
              <a:latin typeface="Inter"/>
              <a:ea typeface="Inter"/>
              <a:cs typeface="Inter"/>
              <a:sym typeface="Inter"/>
            </a:endParaRPr>
          </a:p>
        </p:txBody>
      </p:sp>
      <p:sp>
        <p:nvSpPr>
          <p:cNvPr id="341" name="Google Shape;341;p3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42" name="Google Shape;342;p33"/>
          <p:cNvGrpSpPr/>
          <p:nvPr/>
        </p:nvGrpSpPr>
        <p:grpSpPr>
          <a:xfrm>
            <a:off x="7503019" y="95797"/>
            <a:ext cx="1516771" cy="323122"/>
            <a:chOff x="400885" y="325214"/>
            <a:chExt cx="2298835" cy="489727"/>
          </a:xfrm>
        </p:grpSpPr>
        <p:pic>
          <p:nvPicPr>
            <p:cNvPr id="343" name="Google Shape;343;p33"/>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44" name="Google Shape;344;p33"/>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345" name="Google Shape;345;p33"/>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346" name="Google Shape;346;p33"/>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347" name="Google Shape;347;p33"/>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Kesimpulan</a:t>
            </a:r>
            <a:endParaRPr sz="2820">
              <a:solidFill>
                <a:srgbClr val="A338EB"/>
              </a:solidFill>
              <a:latin typeface="Maven Pro SemiBold"/>
              <a:ea typeface="Maven Pro SemiBold"/>
              <a:cs typeface="Maven Pro SemiBold"/>
              <a:sym typeface="Maven Pro SemiBold"/>
            </a:endParaRPr>
          </a:p>
        </p:txBody>
      </p:sp>
      <p:sp>
        <p:nvSpPr>
          <p:cNvPr id="348" name="Google Shape;348;p3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4"/>
          <p:cNvSpPr txBox="1"/>
          <p:nvPr>
            <p:ph idx="1" type="body"/>
          </p:nvPr>
        </p:nvSpPr>
        <p:spPr>
          <a:xfrm>
            <a:off x="311700" y="1492925"/>
            <a:ext cx="79341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800"/>
              <a:buNone/>
            </a:pPr>
            <a:r>
              <a:rPr lang="en" sz="1500" u="sng">
                <a:solidFill>
                  <a:schemeClr val="hlink"/>
                </a:solidFill>
                <a:latin typeface="Inter"/>
                <a:ea typeface="Inter"/>
                <a:cs typeface="Inter"/>
                <a:sym typeface="Inter"/>
                <a:hlinkClick r:id="rId3"/>
              </a:rPr>
              <a:t>https://blog.hubspot.com/service/what-is-customer-churn</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https://towardsdatascience.com/how-to-use-variance-thresholding-for-robust-feature-selection-a4503f2b5c3f</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u="sng">
                <a:solidFill>
                  <a:schemeClr val="hlink"/>
                </a:solidFill>
                <a:latin typeface="Inter"/>
                <a:ea typeface="Inter"/>
                <a:cs typeface="Inter"/>
                <a:sym typeface="Inter"/>
                <a:hlinkClick r:id="rId4"/>
              </a:rPr>
              <a:t>https://scialert.net/fulltext/?doi=jas.2014.171.176</a:t>
            </a:r>
            <a:r>
              <a:rPr lang="en" sz="1500">
                <a:solidFill>
                  <a:srgbClr val="282828"/>
                </a:solidFill>
                <a:latin typeface="Inter"/>
                <a:ea typeface="Inter"/>
                <a:cs typeface="Inter"/>
                <a:sym typeface="Inter"/>
              </a:rPr>
              <a:t>. </a:t>
            </a:r>
            <a:r>
              <a:rPr b="1" lang="en" sz="1450">
                <a:solidFill>
                  <a:srgbClr val="46443D"/>
                </a:solidFill>
                <a:highlight>
                  <a:srgbClr val="FFFFFF"/>
                </a:highlight>
                <a:latin typeface="Verdana"/>
                <a:ea typeface="Verdana"/>
                <a:cs typeface="Verdana"/>
                <a:sym typeface="Verdana"/>
              </a:rPr>
              <a:t>How the Parameters of K-nearest Neighbor Algorithm Impact on the Best Classification Accuracy: In Case of Parkinson Dataset</a:t>
            </a:r>
            <a:endParaRPr b="1" sz="1450">
              <a:solidFill>
                <a:srgbClr val="46443D"/>
              </a:solidFill>
              <a:highlight>
                <a:srgbClr val="FFFFFF"/>
              </a:highlight>
              <a:latin typeface="Verdana"/>
              <a:ea typeface="Verdana"/>
              <a:cs typeface="Verdana"/>
              <a:sym typeface="Verdana"/>
            </a:endParaRPr>
          </a:p>
          <a:p>
            <a:pPr indent="0" lvl="0" marL="0" rtl="0" algn="l">
              <a:lnSpc>
                <a:spcPct val="115000"/>
              </a:lnSpc>
              <a:spcBef>
                <a:spcPts val="1000"/>
              </a:spcBef>
              <a:spcAft>
                <a:spcPts val="1000"/>
              </a:spcAft>
              <a:buSzPts val="1800"/>
              <a:buNone/>
            </a:pPr>
            <a:r>
              <a:t/>
            </a:r>
            <a:endParaRPr sz="1500">
              <a:solidFill>
                <a:srgbClr val="282828"/>
              </a:solidFill>
              <a:latin typeface="Inter"/>
              <a:ea typeface="Inter"/>
              <a:cs typeface="Inter"/>
              <a:sym typeface="Inter"/>
            </a:endParaRPr>
          </a:p>
        </p:txBody>
      </p:sp>
      <p:sp>
        <p:nvSpPr>
          <p:cNvPr id="354" name="Google Shape;354;p3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55" name="Google Shape;355;p34"/>
          <p:cNvGrpSpPr/>
          <p:nvPr/>
        </p:nvGrpSpPr>
        <p:grpSpPr>
          <a:xfrm>
            <a:off x="7503019" y="95797"/>
            <a:ext cx="1516771" cy="323122"/>
            <a:chOff x="400885" y="325214"/>
            <a:chExt cx="2298835" cy="489727"/>
          </a:xfrm>
        </p:grpSpPr>
        <p:pic>
          <p:nvPicPr>
            <p:cNvPr id="356" name="Google Shape;356;p34"/>
            <p:cNvPicPr preferRelativeResize="0"/>
            <p:nvPr/>
          </p:nvPicPr>
          <p:blipFill rotWithShape="1">
            <a:blip r:embed="rId5">
              <a:alphaModFix/>
            </a:blip>
            <a:srcRect b="0" l="0" r="0" t="0"/>
            <a:stretch/>
          </p:blipFill>
          <p:spPr>
            <a:xfrm>
              <a:off x="1906971" y="358726"/>
              <a:ext cx="792749" cy="422701"/>
            </a:xfrm>
            <a:prstGeom prst="rect">
              <a:avLst/>
            </a:prstGeom>
            <a:noFill/>
            <a:ln>
              <a:noFill/>
            </a:ln>
          </p:spPr>
        </p:pic>
        <p:cxnSp>
          <p:nvCxnSpPr>
            <p:cNvPr id="357" name="Google Shape;357;p34"/>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58" name="Google Shape;358;p34"/>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59" name="Google Shape;359;p34"/>
            <p:cNvPicPr preferRelativeResize="0"/>
            <p:nvPr/>
          </p:nvPicPr>
          <p:blipFill rotWithShape="1">
            <a:blip r:embed="rId6">
              <a:alphaModFix/>
            </a:blip>
            <a:srcRect b="0" l="9895" r="8731" t="0"/>
            <a:stretch/>
          </p:blipFill>
          <p:spPr>
            <a:xfrm>
              <a:off x="400885" y="325214"/>
              <a:ext cx="1033078" cy="489727"/>
            </a:xfrm>
            <a:prstGeom prst="rect">
              <a:avLst/>
            </a:prstGeom>
            <a:noFill/>
            <a:ln>
              <a:noFill/>
            </a:ln>
          </p:spPr>
        </p:pic>
      </p:grpSp>
      <p:sp>
        <p:nvSpPr>
          <p:cNvPr id="360" name="Google Shape;360;p34"/>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Referensi</a:t>
            </a:r>
            <a:endParaRPr sz="2820">
              <a:solidFill>
                <a:srgbClr val="A338EB"/>
              </a:solidFill>
              <a:latin typeface="Maven Pro SemiBold"/>
              <a:ea typeface="Maven Pro SemiBold"/>
              <a:cs typeface="Maven Pro SemiBold"/>
              <a:sym typeface="Maven Pro SemiBold"/>
            </a:endParaRPr>
          </a:p>
        </p:txBody>
      </p:sp>
      <p:sp>
        <p:nvSpPr>
          <p:cNvPr id="361" name="Google Shape;361;p3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365" name="Shape 365"/>
        <p:cNvGrpSpPr/>
        <p:nvPr/>
      </p:nvGrpSpPr>
      <p:grpSpPr>
        <a:xfrm>
          <a:off x="0" y="0"/>
          <a:ext cx="0" cy="0"/>
          <a:chOff x="0" y="0"/>
          <a:chExt cx="0" cy="0"/>
        </a:xfrm>
      </p:grpSpPr>
      <p:sp>
        <p:nvSpPr>
          <p:cNvPr id="366" name="Google Shape;366;p35"/>
          <p:cNvSpPr txBox="1"/>
          <p:nvPr>
            <p:ph type="title"/>
          </p:nvPr>
        </p:nvSpPr>
        <p:spPr>
          <a:xfrm>
            <a:off x="430058" y="1162650"/>
            <a:ext cx="4114800" cy="2644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4800"/>
              <a:buNone/>
            </a:pPr>
            <a:r>
              <a:rPr lang="en">
                <a:solidFill>
                  <a:schemeClr val="lt1"/>
                </a:solidFill>
                <a:latin typeface="Maven Pro SemiBold"/>
                <a:ea typeface="Maven Pro SemiBold"/>
                <a:cs typeface="Maven Pro SemiBold"/>
                <a:sym typeface="Maven Pro SemiBold"/>
              </a:rPr>
              <a:t>Terima kasih!</a:t>
            </a:r>
            <a:endParaRPr>
              <a:solidFill>
                <a:schemeClr val="lt1"/>
              </a:solidFill>
              <a:latin typeface="Maven Pro SemiBold"/>
              <a:ea typeface="Maven Pro SemiBold"/>
              <a:cs typeface="Maven Pro SemiBold"/>
              <a:sym typeface="Maven Pro SemiBold"/>
            </a:endParaRPr>
          </a:p>
          <a:p>
            <a:pPr indent="0" lvl="0" marL="0" rtl="0" algn="ctr">
              <a:lnSpc>
                <a:spcPct val="115000"/>
              </a:lnSpc>
              <a:spcBef>
                <a:spcPts val="0"/>
              </a:spcBef>
              <a:spcAft>
                <a:spcPts val="0"/>
              </a:spcAft>
              <a:buSzPts val="4800"/>
              <a:buNone/>
            </a:pPr>
            <a:r>
              <a:rPr lang="en" sz="2800">
                <a:solidFill>
                  <a:srgbClr val="F4F0FF"/>
                </a:solidFill>
                <a:latin typeface="Maven Pro SemiBold"/>
                <a:ea typeface="Maven Pro SemiBold"/>
                <a:cs typeface="Maven Pro SemiBold"/>
                <a:sym typeface="Maven Pro SemiBold"/>
              </a:rPr>
              <a:t>Ada pertanyaan?</a:t>
            </a:r>
            <a:endParaRPr sz="2800">
              <a:solidFill>
                <a:srgbClr val="F4F0FF"/>
              </a:solidFill>
              <a:latin typeface="Maven Pro SemiBold"/>
              <a:ea typeface="Maven Pro SemiBold"/>
              <a:cs typeface="Maven Pro SemiBold"/>
              <a:sym typeface="Maven Pro SemiBold"/>
            </a:endParaRPr>
          </a:p>
        </p:txBody>
      </p:sp>
      <p:pic>
        <p:nvPicPr>
          <p:cNvPr id="367" name="Google Shape;367;p35"/>
          <p:cNvPicPr preferRelativeResize="0"/>
          <p:nvPr/>
        </p:nvPicPr>
        <p:blipFill rotWithShape="1">
          <a:blip r:embed="rId3">
            <a:alphaModFix/>
          </a:blip>
          <a:srcRect b="0" l="0" r="0" t="0"/>
          <a:stretch/>
        </p:blipFill>
        <p:spPr>
          <a:xfrm>
            <a:off x="5029200" y="0"/>
            <a:ext cx="4114800" cy="5143500"/>
          </a:xfrm>
          <a:prstGeom prst="rect">
            <a:avLst/>
          </a:prstGeom>
          <a:noFill/>
          <a:ln>
            <a:noFill/>
          </a:ln>
        </p:spPr>
      </p:pic>
      <p:sp>
        <p:nvSpPr>
          <p:cNvPr id="368" name="Google Shape;368;p35"/>
          <p:cNvSpPr/>
          <p:nvPr/>
        </p:nvSpPr>
        <p:spPr>
          <a:xfrm>
            <a:off x="6256350" y="1438550"/>
            <a:ext cx="1655700" cy="543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9" name="Google Shape;369;p35"/>
          <p:cNvPicPr preferRelativeResize="0"/>
          <p:nvPr/>
        </p:nvPicPr>
        <p:blipFill rotWithShape="1">
          <a:blip r:embed="rId4">
            <a:alphaModFix/>
          </a:blip>
          <a:srcRect b="0" l="9894" r="8731" t="0"/>
          <a:stretch/>
        </p:blipFill>
        <p:spPr>
          <a:xfrm>
            <a:off x="6381425" y="1382127"/>
            <a:ext cx="1405548" cy="66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FF"/>
        </a:solidFill>
      </p:bgPr>
    </p:bg>
    <p:spTree>
      <p:nvGrpSpPr>
        <p:cNvPr id="83" name="Shape 83"/>
        <p:cNvGrpSpPr/>
        <p:nvPr/>
      </p:nvGrpSpPr>
      <p:grpSpPr>
        <a:xfrm>
          <a:off x="0" y="0"/>
          <a:ext cx="0" cy="0"/>
          <a:chOff x="0" y="0"/>
          <a:chExt cx="0" cy="0"/>
        </a:xfrm>
      </p:grpSpPr>
      <p:sp>
        <p:nvSpPr>
          <p:cNvPr id="84" name="Google Shape;84;p15"/>
          <p:cNvSpPr txBox="1"/>
          <p:nvPr>
            <p:ph type="title"/>
          </p:nvPr>
        </p:nvSpPr>
        <p:spPr>
          <a:xfrm>
            <a:off x="517750" y="1101600"/>
            <a:ext cx="6253800" cy="2940300"/>
          </a:xfrm>
          <a:prstGeom prst="rect">
            <a:avLst/>
          </a:prstGeom>
          <a:noFill/>
          <a:ln>
            <a:noFill/>
          </a:ln>
        </p:spPr>
        <p:txBody>
          <a:bodyPr anchorCtr="0" anchor="ctr" bIns="91425" lIns="91425" spcFirstLastPara="1" rIns="91425" wrap="square" tIns="91425">
            <a:normAutofit/>
          </a:bodyPr>
          <a:lstStyle/>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Latar Belakang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Explorasi Data dan Visualisasi</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Modelling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Kesimpulan</a:t>
            </a:r>
            <a:endParaRPr sz="2400">
              <a:solidFill>
                <a:srgbClr val="282828"/>
              </a:solidFill>
              <a:latin typeface="Maven Pro SemiBold"/>
              <a:ea typeface="Maven Pro SemiBold"/>
              <a:cs typeface="Maven Pro SemiBold"/>
              <a:sym typeface="Maven Pro SemiBold"/>
            </a:endParaRPr>
          </a:p>
        </p:txBody>
      </p:sp>
      <p:pic>
        <p:nvPicPr>
          <p:cNvPr id="85" name="Google Shape;85;p15"/>
          <p:cNvPicPr preferRelativeResize="0"/>
          <p:nvPr/>
        </p:nvPicPr>
        <p:blipFill rotWithShape="1">
          <a:blip r:embed="rId3">
            <a:alphaModFix/>
          </a:blip>
          <a:srcRect b="39246" l="0" r="43099" t="0"/>
          <a:stretch/>
        </p:blipFill>
        <p:spPr>
          <a:xfrm>
            <a:off x="5082000" y="1401150"/>
            <a:ext cx="4061998" cy="3742351"/>
          </a:xfrm>
          <a:prstGeom prst="rect">
            <a:avLst/>
          </a:prstGeom>
          <a:noFill/>
          <a:ln>
            <a:noFill/>
          </a:ln>
        </p:spPr>
      </p:pic>
      <p:sp>
        <p:nvSpPr>
          <p:cNvPr id="86" name="Google Shape;86;p1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sp>
        <p:nvSpPr>
          <p:cNvPr id="87" name="Google Shape;87;p1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Daftar Isi</a:t>
            </a:r>
            <a:endParaRPr b="1" i="0" sz="1000" u="none" cap="none" strike="noStrike">
              <a:solidFill>
                <a:srgbClr val="601F99"/>
              </a:solidFill>
              <a:latin typeface="Inter"/>
              <a:ea typeface="Inter"/>
              <a:cs typeface="Inter"/>
              <a:sym typeface="Inter"/>
            </a:endParaRPr>
          </a:p>
        </p:txBody>
      </p:sp>
      <p:grpSp>
        <p:nvGrpSpPr>
          <p:cNvPr id="88" name="Google Shape;88;p15"/>
          <p:cNvGrpSpPr/>
          <p:nvPr/>
        </p:nvGrpSpPr>
        <p:grpSpPr>
          <a:xfrm>
            <a:off x="7503019" y="95797"/>
            <a:ext cx="1516771" cy="323122"/>
            <a:chOff x="400885" y="325214"/>
            <a:chExt cx="2298835" cy="489727"/>
          </a:xfrm>
        </p:grpSpPr>
        <p:pic>
          <p:nvPicPr>
            <p:cNvPr id="89" name="Google Shape;89;p15"/>
            <p:cNvPicPr preferRelativeResize="0"/>
            <p:nvPr/>
          </p:nvPicPr>
          <p:blipFill rotWithShape="1">
            <a:blip r:embed="rId4">
              <a:alphaModFix/>
            </a:blip>
            <a:srcRect b="0" l="0" r="0" t="0"/>
            <a:stretch/>
          </p:blipFill>
          <p:spPr>
            <a:xfrm>
              <a:off x="1906971" y="358726"/>
              <a:ext cx="792749" cy="422701"/>
            </a:xfrm>
            <a:prstGeom prst="rect">
              <a:avLst/>
            </a:prstGeom>
            <a:noFill/>
            <a:ln>
              <a:noFill/>
            </a:ln>
          </p:spPr>
        </p:pic>
        <p:cxnSp>
          <p:nvCxnSpPr>
            <p:cNvPr id="90" name="Google Shape;90;p15"/>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91" name="Google Shape;91;p15"/>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92" name="Google Shape;92;p15"/>
            <p:cNvPicPr preferRelativeResize="0"/>
            <p:nvPr/>
          </p:nvPicPr>
          <p:blipFill rotWithShape="1">
            <a:blip r:embed="rId5">
              <a:alphaModFix/>
            </a:blip>
            <a:srcRect b="0" l="9894" r="8731" t="0"/>
            <a:stretch/>
          </p:blipFill>
          <p:spPr>
            <a:xfrm>
              <a:off x="400885" y="325214"/>
              <a:ext cx="1033078" cy="489727"/>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96" name="Shape 96"/>
        <p:cNvGrpSpPr/>
        <p:nvPr/>
      </p:nvGrpSpPr>
      <p:grpSpPr>
        <a:xfrm>
          <a:off x="0" y="0"/>
          <a:ext cx="0" cy="0"/>
          <a:chOff x="0" y="0"/>
          <a:chExt cx="0" cy="0"/>
        </a:xfrm>
      </p:grpSpPr>
      <p:sp>
        <p:nvSpPr>
          <p:cNvPr id="97" name="Google Shape;97;p16"/>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Latar Belakang</a:t>
            </a:r>
            <a:endParaRPr sz="3600">
              <a:solidFill>
                <a:schemeClr val="lt1"/>
              </a:solidFill>
              <a:latin typeface="Maven Pro SemiBold"/>
              <a:ea typeface="Maven Pro SemiBold"/>
              <a:cs typeface="Maven Pro SemiBold"/>
              <a:sym typeface="Maven Pro SemiBold"/>
            </a:endParaRPr>
          </a:p>
        </p:txBody>
      </p:sp>
      <p:pic>
        <p:nvPicPr>
          <p:cNvPr id="98" name="Google Shape;98;p16"/>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99" name="Google Shape;99;p1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100" name="Google Shape;100;p1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101" name="Google Shape;101;p16"/>
          <p:cNvCxnSpPr/>
          <p:nvPr/>
        </p:nvCxnSpPr>
        <p:spPr>
          <a:xfrm>
            <a:off x="8315569" y="184983"/>
            <a:ext cx="0" cy="144724"/>
          </a:xfrm>
          <a:prstGeom prst="straightConnector1">
            <a:avLst/>
          </a:prstGeom>
          <a:noFill/>
          <a:ln cap="flat" cmpd="sng" w="9525">
            <a:solidFill>
              <a:srgbClr val="CCCCCC"/>
            </a:solidFill>
            <a:prstDash val="solid"/>
            <a:round/>
            <a:headEnd len="sm" w="sm" type="none"/>
            <a:tailEnd len="sm" w="sm" type="none"/>
          </a:ln>
        </p:spPr>
      </p:cxnSp>
      <p:cxnSp>
        <p:nvCxnSpPr>
          <p:cNvPr id="102" name="Google Shape;102;p16"/>
          <p:cNvCxnSpPr/>
          <p:nvPr/>
        </p:nvCxnSpPr>
        <p:spPr>
          <a:xfrm>
            <a:off x="8315546" y="184983"/>
            <a:ext cx="0" cy="144724"/>
          </a:xfrm>
          <a:prstGeom prst="straightConnector1">
            <a:avLst/>
          </a:prstGeom>
          <a:noFill/>
          <a:ln cap="flat" cmpd="sng" w="9525">
            <a:solidFill>
              <a:srgbClr val="CCCCCC"/>
            </a:solidFill>
            <a:prstDash val="solid"/>
            <a:round/>
            <a:headEnd len="sm" w="sm" type="none"/>
            <a:tailEnd len="sm" w="sm" type="none"/>
          </a:ln>
        </p:spPr>
      </p:cxnSp>
      <p:pic>
        <p:nvPicPr>
          <p:cNvPr id="103" name="Google Shape;103;p16"/>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104" name="Google Shape;104;p16"/>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105" name="Google Shape;105;p16"/>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106" name="Google Shape;106;p1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Pendahuluan</a:t>
            </a:r>
            <a:endParaRPr b="1" i="0" sz="1000" u="none" cap="none" strike="noStrike">
              <a:solidFill>
                <a:schemeClr val="lt1"/>
              </a:solidFill>
              <a:latin typeface="Inter"/>
              <a:ea typeface="Inter"/>
              <a:cs typeface="Inter"/>
              <a:sym typeface="Inter"/>
            </a:endParaRPr>
          </a:p>
        </p:txBody>
      </p:sp>
      <p:sp>
        <p:nvSpPr>
          <p:cNvPr id="107" name="Google Shape;107;p16"/>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idx="1" type="body"/>
          </p:nvPr>
        </p:nvSpPr>
        <p:spPr>
          <a:xfrm>
            <a:off x="311700" y="1744750"/>
            <a:ext cx="65910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Sumber Data: </a:t>
            </a:r>
            <a:r>
              <a:rPr lang="en" sz="1500">
                <a:solidFill>
                  <a:srgbClr val="282828"/>
                </a:solidFill>
                <a:latin typeface="Inter"/>
                <a:ea typeface="Inter"/>
                <a:cs typeface="Inter"/>
                <a:sym typeface="Inter"/>
              </a:rPr>
              <a:t>https://www.kaggle.com/datasets/blastchar/telco-customer-churn?resource=download</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Problem: </a:t>
            </a:r>
            <a:r>
              <a:rPr b="1" lang="en" sz="1500">
                <a:solidFill>
                  <a:srgbClr val="282828"/>
                </a:solidFill>
                <a:latin typeface="Inter"/>
                <a:ea typeface="Inter"/>
                <a:cs typeface="Inter"/>
                <a:sym typeface="Inter"/>
              </a:rPr>
              <a:t>classification</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Tujuan: </a:t>
            </a:r>
            <a:endParaRPr sz="1500">
              <a:solidFill>
                <a:srgbClr val="282828"/>
              </a:solidFill>
              <a:latin typeface="Inter"/>
              <a:ea typeface="Inter"/>
              <a:cs typeface="Inter"/>
              <a:sym typeface="Inter"/>
            </a:endParaRPr>
          </a:p>
          <a:p>
            <a:pPr indent="-323850" lvl="0" marL="457200" rtl="0" algn="l">
              <a:lnSpc>
                <a:spcPct val="115000"/>
              </a:lnSpc>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Memprediksi dan menganalisis perilaku pelanggan yang mempertahankan ataupun meninggalkan langganan dan mengembangkan program retensi</a:t>
            </a:r>
            <a:endParaRPr sz="1500">
              <a:solidFill>
                <a:srgbClr val="282828"/>
              </a:solidFill>
              <a:latin typeface="Inter"/>
              <a:ea typeface="Inter"/>
              <a:cs typeface="Inter"/>
              <a:sym typeface="Inter"/>
            </a:endParaRPr>
          </a:p>
          <a:p>
            <a:pPr indent="0" lvl="0" marL="45720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0" rtl="0" algn="l">
              <a:lnSpc>
                <a:spcPct val="115000"/>
              </a:lnSpc>
              <a:spcBef>
                <a:spcPts val="1000"/>
              </a:spcBef>
              <a:spcAft>
                <a:spcPts val="1000"/>
              </a:spcAft>
              <a:buSzPts val="1800"/>
              <a:buNone/>
            </a:pPr>
            <a:r>
              <a:t/>
            </a:r>
            <a:endParaRPr sz="1500">
              <a:solidFill>
                <a:srgbClr val="282828"/>
              </a:solidFill>
              <a:latin typeface="Inter"/>
              <a:ea typeface="Inter"/>
              <a:cs typeface="Inter"/>
              <a:sym typeface="Inter"/>
            </a:endParaRPr>
          </a:p>
        </p:txBody>
      </p:sp>
      <p:sp>
        <p:nvSpPr>
          <p:cNvPr id="113" name="Google Shape;113;p1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Latar Belakang</a:t>
            </a:r>
            <a:endParaRPr b="1" i="0" sz="1000" u="none" cap="none" strike="noStrike">
              <a:solidFill>
                <a:srgbClr val="601F99"/>
              </a:solidFill>
              <a:latin typeface="Inter"/>
              <a:ea typeface="Inter"/>
              <a:cs typeface="Inter"/>
              <a:sym typeface="Inter"/>
            </a:endParaRPr>
          </a:p>
        </p:txBody>
      </p:sp>
      <p:sp>
        <p:nvSpPr>
          <p:cNvPr id="114" name="Google Shape;114;p1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15" name="Google Shape;115;p17"/>
          <p:cNvGrpSpPr/>
          <p:nvPr/>
        </p:nvGrpSpPr>
        <p:grpSpPr>
          <a:xfrm>
            <a:off x="7503019" y="95797"/>
            <a:ext cx="1516771" cy="323122"/>
            <a:chOff x="400885" y="325214"/>
            <a:chExt cx="2298835" cy="489727"/>
          </a:xfrm>
        </p:grpSpPr>
        <p:pic>
          <p:nvPicPr>
            <p:cNvPr id="116" name="Google Shape;116;p17"/>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17" name="Google Shape;117;p17"/>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18" name="Google Shape;118;p17"/>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19" name="Google Shape;119;p17"/>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120" name="Google Shape;120;p17"/>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Latar Belakang Project</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124" name="Shape 124"/>
        <p:cNvGrpSpPr/>
        <p:nvPr/>
      </p:nvGrpSpPr>
      <p:grpSpPr>
        <a:xfrm>
          <a:off x="0" y="0"/>
          <a:ext cx="0" cy="0"/>
          <a:chOff x="0" y="0"/>
          <a:chExt cx="0" cy="0"/>
        </a:xfrm>
      </p:grpSpPr>
      <p:sp>
        <p:nvSpPr>
          <p:cNvPr id="125" name="Google Shape;125;p18"/>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Explorasi Data dan Visualisasi</a:t>
            </a:r>
            <a:endParaRPr sz="3600">
              <a:solidFill>
                <a:schemeClr val="lt1"/>
              </a:solidFill>
              <a:latin typeface="Maven Pro SemiBold"/>
              <a:ea typeface="Maven Pro SemiBold"/>
              <a:cs typeface="Maven Pro SemiBold"/>
              <a:sym typeface="Maven Pro SemiBold"/>
            </a:endParaRPr>
          </a:p>
        </p:txBody>
      </p:sp>
      <p:pic>
        <p:nvPicPr>
          <p:cNvPr id="126" name="Google Shape;126;p18"/>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127" name="Google Shape;127;p1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128" name="Google Shape;128;p1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129" name="Google Shape;129;p18"/>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130" name="Google Shape;130;p18"/>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131" name="Google Shape;131;p18"/>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132" name="Google Shape;132;p18"/>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133" name="Google Shape;133;p18"/>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134" name="Google Shape;134;p1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Explorasi Data dan Visualisasi</a:t>
            </a:r>
            <a:endParaRPr b="1" i="0" sz="1000" u="none" cap="none" strike="noStrike">
              <a:solidFill>
                <a:schemeClr val="lt1"/>
              </a:solidFill>
              <a:latin typeface="Inter"/>
              <a:ea typeface="Inter"/>
              <a:cs typeface="Inter"/>
              <a:sym typeface="Inter"/>
            </a:endParaRPr>
          </a:p>
        </p:txBody>
      </p:sp>
      <p:sp>
        <p:nvSpPr>
          <p:cNvPr id="135" name="Google Shape;135;p18"/>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idx="1" type="body"/>
          </p:nvPr>
        </p:nvSpPr>
        <p:spPr>
          <a:xfrm>
            <a:off x="311700" y="1556750"/>
            <a:ext cx="71913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500">
                <a:solidFill>
                  <a:srgbClr val="282828"/>
                </a:solidFill>
                <a:latin typeface="Inter"/>
                <a:ea typeface="Inter"/>
                <a:cs typeface="Inter"/>
                <a:sym typeface="Inter"/>
              </a:rPr>
              <a:t>(Amaresan, 2021) Customer churn adalah persentase pelanggan yang berhenti berlangganan suatu bisnis tertentu. </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Clr>
                <a:schemeClr val="dk1"/>
              </a:buClr>
              <a:buSzPts val="1100"/>
              <a:buFont typeface="Arial"/>
              <a:buNone/>
            </a:pPr>
            <a:r>
              <a:rPr lang="en" sz="1500">
                <a:solidFill>
                  <a:srgbClr val="282828"/>
                </a:solidFill>
                <a:latin typeface="Inter"/>
                <a:ea typeface="Inter"/>
                <a:cs typeface="Inter"/>
                <a:sym typeface="Inter"/>
              </a:rPr>
              <a:t>(Yunita, 2019) Churn dihitung dari berapa banyak pelanggan yang meninggalkan bisnis dalam waktu tertentu.</a:t>
            </a:r>
            <a:endParaRPr sz="1500">
              <a:solidFill>
                <a:srgbClr val="282828"/>
              </a:solidFill>
              <a:latin typeface="Inter"/>
              <a:ea typeface="Inter"/>
              <a:cs typeface="Inter"/>
              <a:sym typeface="Inter"/>
            </a:endParaRPr>
          </a:p>
          <a:p>
            <a:pPr indent="0" lvl="0" marL="0" rtl="0" algn="l">
              <a:lnSpc>
                <a:spcPct val="115000"/>
              </a:lnSpc>
              <a:spcBef>
                <a:spcPts val="1000"/>
              </a:spcBef>
              <a:spcAft>
                <a:spcPts val="1000"/>
              </a:spcAft>
              <a:buClr>
                <a:schemeClr val="dk1"/>
              </a:buClr>
              <a:buSzPts val="1100"/>
              <a:buFont typeface="Arial"/>
              <a:buNone/>
            </a:pPr>
            <a:r>
              <a:rPr lang="en" sz="1500">
                <a:solidFill>
                  <a:srgbClr val="282828"/>
                </a:solidFill>
                <a:latin typeface="Inter"/>
                <a:ea typeface="Inter"/>
                <a:cs typeface="Inter"/>
                <a:sym typeface="Inter"/>
              </a:rPr>
              <a:t>Customer churn harus diminimalisasi karena bisnis akan mengalami kerugian besar jika kehilangan pelanggan, karena faktanya mendapat pelanggan baru 5 kali lebih mahal daripada mempertahankan pelanggan yang sudah ada.</a:t>
            </a:r>
            <a:endParaRPr sz="1500">
              <a:solidFill>
                <a:srgbClr val="282828"/>
              </a:solidFill>
              <a:latin typeface="Inter"/>
              <a:ea typeface="Inter"/>
              <a:cs typeface="Inter"/>
              <a:sym typeface="Inter"/>
            </a:endParaRPr>
          </a:p>
        </p:txBody>
      </p:sp>
      <p:sp>
        <p:nvSpPr>
          <p:cNvPr id="141" name="Google Shape;141;p1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142" name="Google Shape;142;p1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43" name="Google Shape;143;p19"/>
          <p:cNvGrpSpPr/>
          <p:nvPr/>
        </p:nvGrpSpPr>
        <p:grpSpPr>
          <a:xfrm>
            <a:off x="7503019" y="95797"/>
            <a:ext cx="1516771" cy="323122"/>
            <a:chOff x="400885" y="325214"/>
            <a:chExt cx="2298835" cy="489727"/>
          </a:xfrm>
        </p:grpSpPr>
        <p:pic>
          <p:nvPicPr>
            <p:cNvPr id="144" name="Google Shape;144;p19"/>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45" name="Google Shape;145;p19"/>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46" name="Google Shape;146;p19"/>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47" name="Google Shape;147;p19"/>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148" name="Google Shape;148;p19"/>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Business Understanding</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idx="1" type="body"/>
          </p:nvPr>
        </p:nvSpPr>
        <p:spPr>
          <a:xfrm>
            <a:off x="311700" y="1556750"/>
            <a:ext cx="71913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Data terdiri dari 7042 baris dan 21 kolom</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Tidak terdapat missing value ketika pertama kali pengecekan</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Namun ketika mengubah data bertipe object ke float dan </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dan integer, ditemukan beberapa missing value berjumlah 11.</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11 row data tersebut dihapus karena tidak terlalu berpengaruh </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Terhadap 7000 data.</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1000"/>
              </a:spcBef>
              <a:spcAft>
                <a:spcPts val="1000"/>
              </a:spcAft>
              <a:buSzPts val="1800"/>
              <a:buNone/>
            </a:pPr>
            <a:r>
              <a:t/>
            </a:r>
            <a:endParaRPr sz="1500">
              <a:solidFill>
                <a:srgbClr val="282828"/>
              </a:solidFill>
              <a:latin typeface="Inter"/>
              <a:ea typeface="Inter"/>
              <a:cs typeface="Inter"/>
              <a:sym typeface="Inter"/>
            </a:endParaRPr>
          </a:p>
        </p:txBody>
      </p:sp>
      <p:sp>
        <p:nvSpPr>
          <p:cNvPr id="154" name="Google Shape;154;p2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55" name="Google Shape;155;p20"/>
          <p:cNvGrpSpPr/>
          <p:nvPr/>
        </p:nvGrpSpPr>
        <p:grpSpPr>
          <a:xfrm>
            <a:off x="7503019" y="95797"/>
            <a:ext cx="1516771" cy="323122"/>
            <a:chOff x="400885" y="325214"/>
            <a:chExt cx="2298835" cy="489727"/>
          </a:xfrm>
        </p:grpSpPr>
        <p:pic>
          <p:nvPicPr>
            <p:cNvPr id="156" name="Google Shape;156;p2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57" name="Google Shape;157;p20"/>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58" name="Google Shape;158;p20"/>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59" name="Google Shape;159;p20"/>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160" name="Google Shape;160;p20"/>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61" name="Google Shape;161;p2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162" name="Google Shape;162;p20"/>
          <p:cNvPicPr preferRelativeResize="0"/>
          <p:nvPr/>
        </p:nvPicPr>
        <p:blipFill>
          <a:blip r:embed="rId5">
            <a:alphaModFix/>
          </a:blip>
          <a:stretch>
            <a:fillRect/>
          </a:stretch>
        </p:blipFill>
        <p:spPr>
          <a:xfrm>
            <a:off x="6425950" y="1414938"/>
            <a:ext cx="2718050" cy="3323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idx="1" type="body"/>
          </p:nvPr>
        </p:nvSpPr>
        <p:spPr>
          <a:xfrm>
            <a:off x="311700" y="1556750"/>
            <a:ext cx="71913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Melakukan encoding terhadap data kategorikal menjadi data numerikal agar dapat dikalkulasi </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1000"/>
              </a:spcBef>
              <a:spcAft>
                <a:spcPts val="1000"/>
              </a:spcAft>
              <a:buSzPts val="1800"/>
              <a:buNone/>
            </a:pPr>
            <a:r>
              <a:t/>
            </a:r>
            <a:endParaRPr sz="1500">
              <a:solidFill>
                <a:srgbClr val="282828"/>
              </a:solidFill>
              <a:latin typeface="Inter"/>
              <a:ea typeface="Inter"/>
              <a:cs typeface="Inter"/>
              <a:sym typeface="Inter"/>
            </a:endParaRPr>
          </a:p>
        </p:txBody>
      </p:sp>
      <p:sp>
        <p:nvSpPr>
          <p:cNvPr id="168" name="Google Shape;168;p2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69" name="Google Shape;169;p21"/>
          <p:cNvGrpSpPr/>
          <p:nvPr/>
        </p:nvGrpSpPr>
        <p:grpSpPr>
          <a:xfrm>
            <a:off x="7503019" y="95797"/>
            <a:ext cx="1516771" cy="323122"/>
            <a:chOff x="400885" y="325214"/>
            <a:chExt cx="2298835" cy="489727"/>
          </a:xfrm>
        </p:grpSpPr>
        <p:pic>
          <p:nvPicPr>
            <p:cNvPr id="170" name="Google Shape;170;p21"/>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71" name="Google Shape;171;p21"/>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172" name="Google Shape;172;p21"/>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173" name="Google Shape;173;p21"/>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74" name="Google Shape;174;p21"/>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75" name="Google Shape;175;p2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176" name="Google Shape;176;p21"/>
          <p:cNvPicPr preferRelativeResize="0"/>
          <p:nvPr/>
        </p:nvPicPr>
        <p:blipFill>
          <a:blip r:embed="rId5">
            <a:alphaModFix/>
          </a:blip>
          <a:stretch>
            <a:fillRect/>
          </a:stretch>
        </p:blipFill>
        <p:spPr>
          <a:xfrm>
            <a:off x="2994746" y="2032946"/>
            <a:ext cx="4882250" cy="2649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