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</p14:sldIdLst>
        </p14:section>
        <p14:section name="Standardabschnitt" id="{792A8748-0787-4485-96F9-953F837C116F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09.05.2019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09.05.2019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Für Projektplan Meilensteine festgelegt/datiert -&gt; Gantt-Diagramm</a:t>
            </a:r>
          </a:p>
          <a:p>
            <a:r>
              <a:rPr lang="de-DE"/>
              <a:t>Jeder Meilenstein mit Puffer von 1-2 Wochen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User Stories mit verschiedenen Stakeholdern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2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36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Kanban-System</a:t>
            </a:r>
          </a:p>
          <a:p>
            <a:r>
              <a:rPr lang="de-DE"/>
              <a:t>Design </a:t>
            </a:r>
            <a:r>
              <a:rPr lang="de-DE" dirty="0" err="1"/>
              <a:t>Thinking</a:t>
            </a:r>
            <a:r>
              <a:rPr lang="de-DE" dirty="0"/>
              <a:t>: Verstehen, Beobachten, Sichtweise </a:t>
            </a:r>
            <a:r>
              <a:rPr lang="de-DE" dirty="0" err="1"/>
              <a:t>definineren</a:t>
            </a:r>
            <a:r>
              <a:rPr lang="de-DE" dirty="0"/>
              <a:t>, Ideenfindung, Prototyp,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8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Being faster than in Real-Time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Project Plan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031266-858E-4EC1-AE23-C43689235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8922" y="2339975"/>
            <a:ext cx="6646881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65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Stories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user</a:t>
            </a:r>
            <a:r>
              <a:rPr lang="en-US"/>
              <a:t> I want to move in VR without latency to have a realistic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developer</a:t>
            </a:r>
            <a:r>
              <a:rPr lang="en-US"/>
              <a:t> I want to create a VR without latency in order to ensure an optimal immersion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scientist</a:t>
            </a:r>
            <a:r>
              <a:rPr lang="en-US"/>
              <a:t> I want to monitor the effects of latency on the users' immersive experience in VR in order to compare various latency levels with those of various users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scientist</a:t>
            </a:r>
            <a:r>
              <a:rPr lang="en-US"/>
              <a:t> I want to measure the effects of latency towards the users' performance in VR in order to quantify those.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56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3D4DFA-BBE5-4535-9CF7-B8D8CDA86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6149" y="2339975"/>
            <a:ext cx="5672427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97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13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977617-E37E-4B54-84F5-B07CD9566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22450" y="2434431"/>
            <a:ext cx="6219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14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A644F3-7943-43DC-A9D5-67FDF5D69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5909" y="2339975"/>
            <a:ext cx="5792907" cy="39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A909EB0-BAA5-4C09-8C4A-04359BFD1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913" y="2906008"/>
            <a:ext cx="7200900" cy="28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Real-Time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avatar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in VR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 UX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Tackle </a:t>
            </a:r>
            <a:r>
              <a:rPr lang="de-DE" dirty="0" err="1"/>
              <a:t>latency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virtual </a:t>
            </a:r>
            <a:r>
              <a:rPr lang="de-DE" dirty="0" err="1"/>
              <a:t>Avater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[1]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dirty="0"/>
              <a:t>[1] </a:t>
            </a:r>
            <a:r>
              <a:rPr lang="de-DE" sz="1100" dirty="0" err="1"/>
              <a:t>Huy</a:t>
            </a:r>
            <a:r>
              <a:rPr lang="de-DE" sz="1100" dirty="0"/>
              <a:t> </a:t>
            </a:r>
            <a:r>
              <a:rPr lang="de-DE" sz="1100" dirty="0" err="1"/>
              <a:t>Viet</a:t>
            </a:r>
            <a:r>
              <a:rPr lang="de-DE" sz="1100" dirty="0"/>
              <a:t> Le, Valentin Schwind, Philipp Göttlich, and Niels Henze. 2017. </a:t>
            </a:r>
            <a:r>
              <a:rPr lang="de-DE" sz="1100" dirty="0" err="1"/>
              <a:t>PredicTouch</a:t>
            </a:r>
            <a:r>
              <a:rPr lang="de-DE" sz="1100" dirty="0"/>
              <a:t>: A System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Reduce</a:t>
            </a:r>
            <a:r>
              <a:rPr lang="de-DE" sz="1100" dirty="0"/>
              <a:t> Touchscreen </a:t>
            </a:r>
            <a:r>
              <a:rPr lang="de-DE" sz="1100" dirty="0" err="1"/>
              <a:t>Latency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Neural</a:t>
            </a:r>
            <a:r>
              <a:rPr lang="de-DE" sz="1100" dirty="0"/>
              <a:t> Networks and Inertial Measurement Units. In Proceedings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2017 ACM International Conference on Interactive </a:t>
            </a:r>
            <a:r>
              <a:rPr lang="de-DE" sz="1100" dirty="0" err="1"/>
              <a:t>Surfaces</a:t>
            </a:r>
            <a:r>
              <a:rPr lang="de-DE" sz="1100" dirty="0"/>
              <a:t> and Spaces (ISS '17). ACM, New York, NY, USA, 230-239. DOI: https://doi.org/10.1145/3132272.3134138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pic>
        <p:nvPicPr>
          <p:cNvPr id="6" name="Inhaltsplatzhalter 5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AA42878D-F6B3-48E4-9B56-543F170E7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7200900" cy="23687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84492F-6C40-4DBD-B7D7-52EE5EE3BC96}"/>
              </a:ext>
            </a:extLst>
          </p:cNvPr>
          <p:cNvSpPr txBox="1"/>
          <p:nvPr/>
        </p:nvSpPr>
        <p:spPr>
          <a:xfrm>
            <a:off x="2843858" y="4933621"/>
            <a:ext cx="3744416" cy="36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40261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Grafik 10" descr="Ein Bild, das dunkel, erleuchtet, drinnen enthält.&#10;&#10;Automatisch generierte Beschreibung">
            <a:extLst>
              <a:ext uri="{FF2B5EF4-FFF2-40B4-BE49-F238E27FC236}">
                <a16:creationId xmlns:a16="http://schemas.microsoft.com/office/drawing/2014/main" id="{F4E6532C-DFCA-44F7-85B8-5A6B9AB1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2381250" cy="8667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B7C9EF0-81E2-45E7-876B-A8B62A03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7065"/>
            <a:ext cx="3667125" cy="1714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B676917-931B-4401-B92D-585E96AAD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4118757"/>
            <a:ext cx="1554145" cy="16621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62F4A7-4646-4C9C-8E20-3B3A50135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04" y="4230518"/>
            <a:ext cx="1823083" cy="182308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CEDA7C9-392B-425E-9884-E3FF60EE3575}"/>
              </a:ext>
            </a:extLst>
          </p:cNvPr>
          <p:cNvSpPr txBox="1"/>
          <p:nvPr/>
        </p:nvSpPr>
        <p:spPr>
          <a:xfrm>
            <a:off x="4981786" y="3647703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https://optitrack.com/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7AA0F-80F5-4680-A802-A2A0F255DD93}"/>
              </a:ext>
            </a:extLst>
          </p:cNvPr>
          <p:cNvSpPr txBox="1"/>
          <p:nvPr/>
        </p:nvSpPr>
        <p:spPr>
          <a:xfrm>
            <a:off x="4981786" y="5791991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https://python.org/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E2DBE4-1740-4EB1-95E9-7959A24B1BA9}"/>
              </a:ext>
            </a:extLst>
          </p:cNvPr>
          <p:cNvSpPr txBox="1"/>
          <p:nvPr/>
        </p:nvSpPr>
        <p:spPr>
          <a:xfrm>
            <a:off x="777863" y="5780915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https://tensorflow.org/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BBCDBD3-46CB-4ADF-9A72-461A9E4BCC8E}"/>
              </a:ext>
            </a:extLst>
          </p:cNvPr>
          <p:cNvSpPr txBox="1"/>
          <p:nvPr/>
        </p:nvSpPr>
        <p:spPr>
          <a:xfrm>
            <a:off x="1048891" y="3647146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https://unity.com/</a:t>
            </a:r>
          </a:p>
        </p:txBody>
      </p:sp>
    </p:spTree>
    <p:extLst>
      <p:ext uri="{BB962C8B-B14F-4D97-AF65-F5344CB8AC3E}">
        <p14:creationId xmlns:p14="http://schemas.microsoft.com/office/powerpoint/2010/main" val="14195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81FA6-0159-4861-A79C-B63FE09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C81246-6E36-4978-B38A-7DF811FD3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A13A843-B128-4749-A97D-CA6EEC307DA0}"/>
              </a:ext>
            </a:extLst>
          </p:cNvPr>
          <p:cNvSpPr/>
          <p:nvPr/>
        </p:nvSpPr>
        <p:spPr>
          <a:xfrm>
            <a:off x="467544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D03C16C-7E18-458F-9615-9EAD70D48F7F}"/>
              </a:ext>
            </a:extLst>
          </p:cNvPr>
          <p:cNvSpPr/>
          <p:nvPr/>
        </p:nvSpPr>
        <p:spPr>
          <a:xfrm>
            <a:off x="3059832" y="256490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87EDA6-5A8E-4B1E-B98B-BD562FC7329A}"/>
              </a:ext>
            </a:extLst>
          </p:cNvPr>
          <p:cNvSpPr/>
          <p:nvPr/>
        </p:nvSpPr>
        <p:spPr>
          <a:xfrm>
            <a:off x="5652120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146409A-703F-4FC3-9813-444D170B8F03}"/>
              </a:ext>
            </a:extLst>
          </p:cNvPr>
          <p:cNvSpPr/>
          <p:nvPr/>
        </p:nvSpPr>
        <p:spPr>
          <a:xfrm>
            <a:off x="3059832" y="357542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325F899-EC86-4FB7-89F4-B70680F026A3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3959932" y="-27384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99B175-02E9-4C2B-9B75-12779E4E56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67744" y="28169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124C16B-FA65-4901-8C8E-0635A4C34B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59932" y="3068960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44A7997-4F4C-4786-AB92-E3EA9E59EC5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4860032" y="3068960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D94B4BF-4515-4E60-8614-646C0985A65B}"/>
              </a:ext>
            </a:extLst>
          </p:cNvPr>
          <p:cNvSpPr txBox="1"/>
          <p:nvPr/>
        </p:nvSpPr>
        <p:spPr>
          <a:xfrm>
            <a:off x="683568" y="4827819"/>
            <a:ext cx="718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boils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perfomance</a:t>
            </a:r>
            <a:r>
              <a:rPr lang="de-DE" dirty="0"/>
              <a:t>/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prediciting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Analyzing which data we actually need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r>
              <a:rPr lang="de-DE" dirty="0"/>
              <a:t>Collect motion capturing data</a:t>
            </a:r>
          </a:p>
          <a:p>
            <a:pPr indent="0"/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81545-08E7-43F9-9597-DFA823C04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23089"/>
            <a:ext cx="4460926" cy="2509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C051C6-A5F7-47E7-BF55-B5F402186142}"/>
              </a:ext>
            </a:extLst>
          </p:cNvPr>
          <p:cNvSpPr txBox="1"/>
          <p:nvPr/>
        </p:nvSpPr>
        <p:spPr>
          <a:xfrm>
            <a:off x="2339752" y="6385023"/>
            <a:ext cx="289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27922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Designing a python application to intercept data between OptiTrack and Unity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: abgerundete Ecken 4">
            <a:extLst>
              <a:ext uri="{FF2B5EF4-FFF2-40B4-BE49-F238E27FC236}">
                <a16:creationId xmlns:a16="http://schemas.microsoft.com/office/drawing/2014/main" id="{78738234-08AF-46D1-9C40-680E4EFD762D}"/>
              </a:ext>
            </a:extLst>
          </p:cNvPr>
          <p:cNvSpPr/>
          <p:nvPr/>
        </p:nvSpPr>
        <p:spPr>
          <a:xfrm>
            <a:off x="1259632" y="4002656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7" name="Rechteck: abgerundete Ecken 5">
            <a:extLst>
              <a:ext uri="{FF2B5EF4-FFF2-40B4-BE49-F238E27FC236}">
                <a16:creationId xmlns:a16="http://schemas.microsoft.com/office/drawing/2014/main" id="{6457108E-F13E-4894-B32B-3C04BC8F6200}"/>
              </a:ext>
            </a:extLst>
          </p:cNvPr>
          <p:cNvSpPr/>
          <p:nvPr/>
        </p:nvSpPr>
        <p:spPr>
          <a:xfrm>
            <a:off x="3851920" y="4002656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9" name="Rechteck: abgerundete Ecken 6">
            <a:extLst>
              <a:ext uri="{FF2B5EF4-FFF2-40B4-BE49-F238E27FC236}">
                <a16:creationId xmlns:a16="http://schemas.microsoft.com/office/drawing/2014/main" id="{B4EC5A1A-F064-4C98-8FB3-188FCAE31617}"/>
              </a:ext>
            </a:extLst>
          </p:cNvPr>
          <p:cNvSpPr/>
          <p:nvPr/>
        </p:nvSpPr>
        <p:spPr>
          <a:xfrm>
            <a:off x="6444208" y="4002656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10" name="Rechteck: abgerundete Ecken 7">
            <a:extLst>
              <a:ext uri="{FF2B5EF4-FFF2-40B4-BE49-F238E27FC236}">
                <a16:creationId xmlns:a16="http://schemas.microsoft.com/office/drawing/2014/main" id="{07D409BC-E8CA-4329-B0C5-F9FDD22A7288}"/>
              </a:ext>
            </a:extLst>
          </p:cNvPr>
          <p:cNvSpPr/>
          <p:nvPr/>
        </p:nvSpPr>
        <p:spPr>
          <a:xfrm>
            <a:off x="3851920" y="5013176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1" name="Verbinder: gewinkelt 11">
            <a:extLst>
              <a:ext uri="{FF2B5EF4-FFF2-40B4-BE49-F238E27FC236}">
                <a16:creationId xmlns:a16="http://schemas.microsoft.com/office/drawing/2014/main" id="{92307274-492E-49BE-96B9-BC405DFF8145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4752020" y="1410368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3">
            <a:extLst>
              <a:ext uri="{FF2B5EF4-FFF2-40B4-BE49-F238E27FC236}">
                <a16:creationId xmlns:a16="http://schemas.microsoft.com/office/drawing/2014/main" id="{BEB07F03-61E8-41DD-BA10-1247684329C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59832" y="425468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5">
            <a:extLst>
              <a:ext uri="{FF2B5EF4-FFF2-40B4-BE49-F238E27FC236}">
                <a16:creationId xmlns:a16="http://schemas.microsoft.com/office/drawing/2014/main" id="{B8485ECF-B9B8-497F-B065-DCDEB337C67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752020" y="4506712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Verbinder: gewinkelt 19">
            <a:extLst>
              <a:ext uri="{FF2B5EF4-FFF2-40B4-BE49-F238E27FC236}">
                <a16:creationId xmlns:a16="http://schemas.microsoft.com/office/drawing/2014/main" id="{E2934794-6267-4779-9723-54811D106A9A}"/>
              </a:ext>
            </a:extLst>
          </p:cNvPr>
          <p:cNvCxnSpPr>
            <a:stCxn id="10" idx="3"/>
            <a:endCxn id="9" idx="2"/>
          </p:cNvCxnSpPr>
          <p:nvPr/>
        </p:nvCxnSpPr>
        <p:spPr>
          <a:xfrm flipV="1">
            <a:off x="5652120" y="4506712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DE33-65AF-49B6-B4A1-783544BD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4029-A9E0-4EF5-8275-BC19D401A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Creating and training the neuronal network models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Validating predictions with already gathered data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Tuning of the hyperparameters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US" dirty="0"/>
              <a:t>Creation of a Unity application to display the data collected via motion capturing and adapted with the help of the NN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653B-07A3-4B79-BF99-035054D0A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65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8F-ACAA-4782-A009-C2D0C53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86F5-FDE4-45CF-A132-A355D0FBA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Conducting user study for performance measuring</a:t>
            </a:r>
          </a:p>
          <a:p>
            <a:pPr>
              <a:buFontTx/>
              <a:buChar char="-"/>
            </a:pPr>
            <a:endParaRPr lang="de-DE" dirty="0"/>
          </a:p>
          <a:p>
            <a:pPr marL="457200" lvl="1" indent="0"/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Level of presence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Limb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8D52-E173-485D-8DEA-2E9A7DED5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19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Bildschirmpräsentation (4:3)</PresentationFormat>
  <Paragraphs>100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Larissa-Design</vt:lpstr>
      <vt:lpstr>PowerPoint-Präsentation</vt:lpstr>
      <vt:lpstr>Being faster than in Real-Time</vt:lpstr>
      <vt:lpstr>Environment</vt:lpstr>
      <vt:lpstr>Environment</vt:lpstr>
      <vt:lpstr>Problem Statement</vt:lpstr>
      <vt:lpstr>Methods: Step 1</vt:lpstr>
      <vt:lpstr>Methods: Step 1</vt:lpstr>
      <vt:lpstr>Methods: Step 2</vt:lpstr>
      <vt:lpstr>Methods: Step 3</vt:lpstr>
      <vt:lpstr>Project Plan</vt:lpstr>
      <vt:lpstr>User Stories</vt:lpstr>
      <vt:lpstr>GitHub</vt:lpstr>
      <vt:lpstr>GitHub</vt:lpstr>
      <vt:lpstr>GitHub</vt:lpstr>
      <vt:lpstr>GitHub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211</cp:revision>
  <dcterms:modified xsi:type="dcterms:W3CDTF">2019-05-09T10:36:55Z</dcterms:modified>
</cp:coreProperties>
</file>