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31E6-43AD-49F7-A2BC-F9E36133BD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31CE-2DCD-46C6-87EC-821C43AA9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3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631CE-2DCD-46C6-87EC-821C43AA90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5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4" y="1963271"/>
            <a:ext cx="6831107" cy="15466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5858" y="3751728"/>
            <a:ext cx="6822141" cy="1506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7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64" y="1990165"/>
            <a:ext cx="8794377" cy="43661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12058" y="1647265"/>
            <a:ext cx="1528483" cy="3489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9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8E12-63D7-49DF-9694-5B24EC827A38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B9DC-0F1E-41E6-BB41-624D4AD37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Isolation Forest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4331" y="3751728"/>
            <a:ext cx="6822141" cy="1506071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Hanse Kim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Characteristics of Isolation Forests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63" y="1990165"/>
            <a:ext cx="5684265" cy="4366185"/>
          </a:xfrm>
        </p:spPr>
        <p:txBody>
          <a:bodyPr/>
          <a:lstStyle/>
          <a:p>
            <a:r>
              <a:rPr lang="en-US" dirty="0" smtClean="0"/>
              <a:t>Works best when sampling size is kept small</a:t>
            </a:r>
          </a:p>
          <a:p>
            <a:r>
              <a:rPr lang="en-US" dirty="0" smtClean="0"/>
              <a:t>Large sampling prevents isolation as normal instances can interfere</a:t>
            </a:r>
          </a:p>
          <a:p>
            <a:r>
              <a:rPr lang="en-US" dirty="0" smtClean="0"/>
              <a:t>Sub-sampling conducted</a:t>
            </a:r>
          </a:p>
          <a:p>
            <a:r>
              <a:rPr lang="en-US" dirty="0" smtClean="0"/>
              <a:t>Paper provides data on optimal sub-sample sizes; only a fraction of data required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92" y="2030986"/>
            <a:ext cx="2023118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Characteristics of Isolation Forests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63" y="1990165"/>
            <a:ext cx="5651607" cy="4366185"/>
          </a:xfrm>
        </p:spPr>
        <p:txBody>
          <a:bodyPr/>
          <a:lstStyle/>
          <a:p>
            <a:r>
              <a:rPr lang="en-US" dirty="0" smtClean="0"/>
              <a:t>Especially prevents problems in anomaly detection</a:t>
            </a:r>
          </a:p>
          <a:p>
            <a:pPr lvl="1"/>
            <a:r>
              <a:rPr lang="en-US" dirty="0" smtClean="0"/>
              <a:t>Swamping : normal data instances too close to anomalous data being wrongly identified</a:t>
            </a:r>
          </a:p>
          <a:p>
            <a:pPr lvl="1"/>
            <a:r>
              <a:rPr lang="en-US" dirty="0" smtClean="0"/>
              <a:t>Masking : too many anomalies grouped together appearing as normal</a:t>
            </a:r>
          </a:p>
          <a:p>
            <a:r>
              <a:rPr lang="en-US" dirty="0" smtClean="0"/>
              <a:t>Lower data size helps isolation</a:t>
            </a:r>
          </a:p>
          <a:p>
            <a:r>
              <a:rPr lang="en-US" dirty="0" smtClean="0"/>
              <a:t>Each sub-sample includes different sets of anomalies, or none at all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792" y="2030986"/>
            <a:ext cx="2023118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Further Analysis</a:t>
            </a:r>
            <a:endParaRPr lang="en-GB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7363" y="1990165"/>
                <a:ext cx="8770366" cy="4366185"/>
              </a:xfrm>
            </p:spPr>
            <p:txBody>
              <a:bodyPr/>
              <a:lstStyle/>
              <a:p>
                <a:r>
                  <a:rPr lang="en-US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 smtClean="0"/>
                  <a:t> for training stage,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for evaluation stage;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 number of trees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number of data points</a:t>
                </a:r>
              </a:p>
              <a:p>
                <a:r>
                  <a:rPr lang="en-US" dirty="0" smtClean="0"/>
                  <a:t>Dataset with only normal instances : small reduction in AUC, restorable with larger sub-sampling sizes</a:t>
                </a:r>
              </a:p>
              <a:p>
                <a:r>
                  <a:rPr lang="en-US" dirty="0" smtClean="0"/>
                  <a:t>Comparisons to ORCA (a k-NN based method), LOF and Random Forests provided in paper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363" y="1990165"/>
                <a:ext cx="8770366" cy="4366185"/>
              </a:xfrm>
              <a:blipFill>
                <a:blip r:embed="rId2"/>
                <a:stretch>
                  <a:fillRect l="-1251" t="-2232" r="-1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1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References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: Isolation Forest, Liu et al.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 : </a:t>
            </a:r>
            <a:r>
              <a:rPr lang="en-GB" dirty="0"/>
              <a:t>03-7: Anomaly Detection - Isolation Forest (</a:t>
            </a:r>
            <a:r>
              <a:rPr lang="ko-KR" altLang="en-US" dirty="0"/>
              <a:t>이상치탐지 </a:t>
            </a:r>
            <a:r>
              <a:rPr lang="en-US" altLang="ko-KR" dirty="0"/>
              <a:t>- </a:t>
            </a:r>
            <a:r>
              <a:rPr lang="en-GB" dirty="0"/>
              <a:t>Isolation Forest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www.youtube.com/watch?v=puVdwi5PjVA</a:t>
            </a:r>
            <a:endParaRPr lang="en-US" dirty="0" smtClean="0"/>
          </a:p>
          <a:p>
            <a:r>
              <a:rPr lang="en-GB" dirty="0" smtClean="0"/>
              <a:t>Isolation Forest (for anomaly detection) </a:t>
            </a:r>
          </a:p>
          <a:p>
            <a:pPr marL="0" indent="0">
              <a:buNone/>
            </a:pPr>
            <a:r>
              <a:rPr lang="en-GB" dirty="0" smtClean="0"/>
              <a:t>https</a:t>
            </a:r>
            <a:r>
              <a:rPr lang="en-GB" dirty="0"/>
              <a:t>://dodonam.tistory.com/129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3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Thank you for listening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7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Anomaly Detection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64" y="1990165"/>
            <a:ext cx="8786693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Finding the ‘anomaly‘ from a group</a:t>
            </a:r>
          </a:p>
          <a:p>
            <a:r>
              <a:rPr lang="en-US" sz="2400" dirty="0" smtClean="0"/>
              <a:t>Well developed field with numerous examples;</a:t>
            </a:r>
          </a:p>
          <a:p>
            <a:pPr marL="0" indent="0">
              <a:buNone/>
            </a:pPr>
            <a:r>
              <a:rPr lang="en-US" sz="2400" dirty="0" smtClean="0"/>
              <a:t>Mostly distance-based, constructs profile of normal examples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Examples : k-NN, LOF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Isolation Forest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Isolation forest focuses on explicitly isolating anomalies</a:t>
            </a:r>
          </a:p>
          <a:p>
            <a:r>
              <a:rPr lang="en-US" sz="2400" dirty="0" err="1" smtClean="0"/>
              <a:t>Utilising</a:t>
            </a:r>
            <a:r>
              <a:rPr lang="en-US" sz="2400" dirty="0" smtClean="0"/>
              <a:t> ‘few and different’ characteristic</a:t>
            </a:r>
          </a:p>
          <a:p>
            <a:r>
              <a:rPr lang="en-US" sz="2400" dirty="0" smtClean="0"/>
              <a:t>Leads to susceptibility to isolation; recursive decision trees to partition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57" y="3558943"/>
            <a:ext cx="4727802" cy="26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79" y="3533928"/>
            <a:ext cx="7255646" cy="28224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7364" y="1990165"/>
            <a:ext cx="8794377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Isolation forest focuses on explicitly isolating anomalies</a:t>
            </a:r>
          </a:p>
          <a:p>
            <a:r>
              <a:rPr lang="en-US" sz="2400" dirty="0" err="1" smtClean="0"/>
              <a:t>Utilising</a:t>
            </a:r>
            <a:r>
              <a:rPr lang="en-US" sz="2400" dirty="0" smtClean="0"/>
              <a:t> ‘few and different’ characteristic</a:t>
            </a:r>
          </a:p>
          <a:p>
            <a:r>
              <a:rPr lang="en-US" sz="2400" dirty="0" smtClean="0"/>
              <a:t>Leads to susceptibility to isolation; recursive decision trees to partition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Isolation Forest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7365" y="1990165"/>
            <a:ext cx="5251556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decision tree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xternal node with no child; representing ‘group’ of data</a:t>
            </a:r>
            <a:endParaRPr lang="en-US" sz="1800" dirty="0"/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nternal node with one test and two daughter nodes; representing ‘split’ of data</a:t>
            </a:r>
          </a:p>
          <a:p>
            <a:r>
              <a:rPr lang="en-US" sz="2400" dirty="0" smtClean="0"/>
              <a:t>‘Split’ defined randomly</a:t>
            </a:r>
          </a:p>
          <a:p>
            <a:r>
              <a:rPr lang="en-US" sz="2400" dirty="0" smtClean="0"/>
              <a:t>Recursive partition until;</a:t>
            </a:r>
          </a:p>
          <a:p>
            <a:pPr lvl="1"/>
            <a:r>
              <a:rPr lang="en-US" sz="2000" dirty="0" smtClean="0"/>
              <a:t>‘Group’ of data to be split has one element</a:t>
            </a:r>
          </a:p>
          <a:p>
            <a:pPr lvl="1"/>
            <a:r>
              <a:rPr lang="en-US" sz="2000" dirty="0" smtClean="0"/>
              <a:t>Height limit reached</a:t>
            </a:r>
            <a:endParaRPr lang="en-GB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Training Stage : Isolation Tree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30" y="2514600"/>
            <a:ext cx="3427582" cy="31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7364" y="1990165"/>
            <a:ext cx="8762199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Expect anomalies to have shorter path length</a:t>
            </a:r>
            <a:endParaRPr lang="en-GB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Training Stage : Isolation Tree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9" y="2902859"/>
            <a:ext cx="8446970" cy="301098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395670" y="3649211"/>
            <a:ext cx="444616" cy="402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7365" y="1990165"/>
            <a:ext cx="4549054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Ensemble </a:t>
            </a:r>
            <a:r>
              <a:rPr lang="en-US" sz="2400" dirty="0"/>
              <a:t>of isolation </a:t>
            </a:r>
            <a:r>
              <a:rPr lang="en-US" sz="2400" dirty="0" smtClean="0"/>
              <a:t>trees</a:t>
            </a:r>
          </a:p>
          <a:p>
            <a:r>
              <a:rPr lang="en-US" sz="2400" dirty="0" smtClean="0"/>
              <a:t>Multiple trees acting as ‘experts’ for different anomalies</a:t>
            </a:r>
          </a:p>
          <a:p>
            <a:r>
              <a:rPr lang="en-US" sz="2400" dirty="0" smtClean="0"/>
              <a:t>Around 50 trees gives converging path length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Training Stage : Isolation Forest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51" y="4173257"/>
            <a:ext cx="3175681" cy="1937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81" y="2073381"/>
            <a:ext cx="3886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7365" y="1990165"/>
            <a:ext cx="4990300" cy="43661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initial phase of constructing isolation forest using dataset, anomaly score is calculated for each data point individually</a:t>
            </a:r>
          </a:p>
          <a:p>
            <a:r>
              <a:rPr lang="en-US" sz="2400" dirty="0" smtClean="0"/>
              <a:t>Calculate path length for each tree,</a:t>
            </a:r>
            <a:r>
              <a:rPr lang="en-US" sz="2400" dirty="0"/>
              <a:t> </a:t>
            </a:r>
            <a:r>
              <a:rPr lang="en-US" sz="2400" dirty="0" smtClean="0"/>
              <a:t>expected value over entire forest</a:t>
            </a:r>
          </a:p>
          <a:p>
            <a:r>
              <a:rPr lang="en-US" sz="2400" dirty="0" err="1" smtClean="0"/>
              <a:t>Normalise</a:t>
            </a:r>
            <a:r>
              <a:rPr lang="en-US" sz="2400" dirty="0" smtClean="0"/>
              <a:t> with average path length of BST; ≈ 2log(n)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35" y="217208"/>
            <a:ext cx="10188389" cy="108715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Evaluation Stage : Anomaly Score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9" y="2033687"/>
            <a:ext cx="3873266" cy="2716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22" y="5136776"/>
            <a:ext cx="2247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Evaluation Stage : Anomaly Score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364" y="1990165"/>
            <a:ext cx="4631072" cy="4366185"/>
          </a:xfrm>
        </p:spPr>
        <p:txBody>
          <a:bodyPr/>
          <a:lstStyle/>
          <a:p>
            <a:r>
              <a:rPr lang="en-US" dirty="0" smtClean="0"/>
              <a:t>Obtain visual representation by passing through a lattice sample </a:t>
            </a:r>
          </a:p>
          <a:p>
            <a:r>
              <a:rPr lang="en-US" dirty="0" smtClean="0"/>
              <a:t>Higher score represents greater likelihood to be anomaly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72" y="2101569"/>
            <a:ext cx="4162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94990"/>
      </p:ext>
    </p:extLst>
  </p:cSld>
  <p:clrMapOvr>
    <a:masterClrMapping/>
  </p:clrMapOvr>
</p:sld>
</file>

<file path=ppt/theme/theme1.xml><?xml version="1.0" encoding="utf-8"?>
<a:theme xmlns:a="http://schemas.openxmlformats.org/drawingml/2006/main" name="Space">
  <a:themeElements>
    <a:clrScheme name="Custom 1">
      <a:dk1>
        <a:sysClr val="windowText" lastClr="000000"/>
      </a:dk1>
      <a:lt1>
        <a:srgbClr val="E2DA36"/>
      </a:lt1>
      <a:dk2>
        <a:srgbClr val="44546A"/>
      </a:dk2>
      <a:lt2>
        <a:srgbClr val="E7E6E6"/>
      </a:lt2>
      <a:accent1>
        <a:srgbClr val="A393BF"/>
      </a:accent1>
      <a:accent2>
        <a:srgbClr val="9882AC"/>
      </a:accent2>
      <a:accent3>
        <a:srgbClr val="73648A"/>
      </a:accent3>
      <a:accent4>
        <a:srgbClr val="453750"/>
      </a:accent4>
      <a:accent5>
        <a:srgbClr val="594B64"/>
      </a:accent5>
      <a:accent6>
        <a:srgbClr val="0C091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ce" id="{63169C43-8576-4FA8-AD73-5467A5FC945F}" vid="{FBDB5737-5701-40ED-9174-441B0CECE1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</Template>
  <TotalTime>100</TotalTime>
  <Words>392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Space</vt:lpstr>
      <vt:lpstr>Isolation Forest</vt:lpstr>
      <vt:lpstr>Anomaly Detection</vt:lpstr>
      <vt:lpstr>Isolation Forest</vt:lpstr>
      <vt:lpstr>Isolation Forest</vt:lpstr>
      <vt:lpstr>Training Stage : Isolation Tree</vt:lpstr>
      <vt:lpstr>Training Stage : Isolation Tree</vt:lpstr>
      <vt:lpstr>Training Stage : Isolation Forest</vt:lpstr>
      <vt:lpstr>Evaluation Stage : Anomaly Score</vt:lpstr>
      <vt:lpstr>Evaluation Stage : Anomaly Score</vt:lpstr>
      <vt:lpstr>Characteristics of Isolation Forests</vt:lpstr>
      <vt:lpstr>Characteristics of Isolation Forests</vt:lpstr>
      <vt:lpstr>Further Analysis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Forest</dc:title>
  <dc:creator>김 한세</dc:creator>
  <cp:lastModifiedBy>김 한세</cp:lastModifiedBy>
  <cp:revision>16</cp:revision>
  <dcterms:created xsi:type="dcterms:W3CDTF">2021-01-01T11:07:54Z</dcterms:created>
  <dcterms:modified xsi:type="dcterms:W3CDTF">2021-01-01T12:48:22Z</dcterms:modified>
</cp:coreProperties>
</file>