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0" r:id="rId5"/>
    <p:sldId id="258" r:id="rId6"/>
    <p:sldId id="259" r:id="rId7"/>
    <p:sldId id="260" r:id="rId8"/>
    <p:sldId id="266" r:id="rId9"/>
    <p:sldId id="271" r:id="rId10"/>
    <p:sldId id="282" r:id="rId11"/>
    <p:sldId id="275" r:id="rId12"/>
    <p:sldId id="261" r:id="rId13"/>
    <p:sldId id="267" r:id="rId14"/>
    <p:sldId id="276" r:id="rId15"/>
    <p:sldId id="280" r:id="rId16"/>
    <p:sldId id="281" r:id="rId17"/>
    <p:sldId id="274" r:id="rId18"/>
    <p:sldId id="262" r:id="rId19"/>
    <p:sldId id="268" r:id="rId20"/>
    <p:sldId id="269" r:id="rId21"/>
    <p:sldId id="263" r:id="rId22"/>
    <p:sldId id="278" r:id="rId23"/>
    <p:sldId id="285" r:id="rId24"/>
    <p:sldId id="279" r:id="rId25"/>
    <p:sldId id="284" r:id="rId26"/>
    <p:sldId id="283" r:id="rId27"/>
    <p:sldId id="264" r:id="rId28"/>
    <p:sldId id="273" r:id="rId29"/>
    <p:sldId id="265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" y="-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F5C65C5-0C56-4187-BCB8-E4D3764250E3}" type="datetimeFigureOut">
              <a:rPr lang="ru-RU" smtClean="0"/>
              <a:pPr/>
              <a:t>05.05.2016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66304CE-B82B-4AA5-8269-C2AA7260616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539479"/>
          </a:xfrm>
        </p:spPr>
        <p:txBody>
          <a:bodyPr/>
          <a:lstStyle/>
          <a:p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Генерация регулярных сеток для плоских </a:t>
            </a:r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5400" dirty="0" smtClean="0">
                <a:latin typeface="Times New Roman" pitchFamily="18" charset="0"/>
                <a:cs typeface="Times New Roman" pitchFamily="18" charset="0"/>
              </a:rPr>
              <a:t>-угольников</a:t>
            </a:r>
            <a:endParaRPr lang="ru-RU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54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400" dirty="0">
                <a:solidFill>
                  <a:srgbClr val="2F5897"/>
                </a:solidFill>
              </a:rPr>
              <a:t>Качество сетки. Алгоритм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Визуально оценить качество сетки можно с помощью градиентной раскраски сетки от зеленого к красному, в соответствии с уменьшением значения оценки качества.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3212976"/>
            <a:ext cx="4869918" cy="261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6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Рассмотрим простой случай генерации регулярной сетки для многоугольника </a:t>
            </a:r>
            <a:endParaRPr lang="en-US" sz="4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 = 4</a:t>
            </a:r>
            <a:r>
              <a:rPr lang="ru-RU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311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116632"/>
            <a:ext cx="9217024" cy="1296144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сетки для 4-угольника состоит в том, что каждая сторона разбивается на отрезки так, чтобы  для противоположных сторон число отрезков совпало.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Точки отрезков для каждой из сторон согласовано нумеруются и согласно нумерации связываются кривыми.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58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все пространство 4-угольника покрывается регулярной сеткой.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708920"/>
            <a:ext cx="5734918" cy="370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53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936104"/>
          </a:xfrm>
        </p:spPr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Возникает проблема построения регулярных сеток на произвольных геометриях.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2204864"/>
            <a:ext cx="3647761" cy="411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5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четырёхугольника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Решение поставленной задачи заключается в том, что вводим изоморфные кривые, которые разобьют четырехугольник  по горизонтали. 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Изоморфная кривая получается путем линейной комбинации на основе двух исходных кривых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AB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CD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(1 -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bx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(1 -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ctr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(ах, ау) и (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вх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–координаты точек 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             исходной кривой </a:t>
            </a: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(Ах,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Ву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– координаты точек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      изоморфной кривой.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>
            <a:off x="2843806" y="1640334"/>
            <a:ext cx="189735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2924944"/>
            <a:ext cx="3286747" cy="3286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196752"/>
            <a:ext cx="8229600" cy="3528392"/>
          </a:xfrm>
        </p:spPr>
        <p:txBody>
          <a:bodyPr/>
          <a:lstStyle/>
          <a:p>
            <a:r>
              <a:rPr lang="ru-RU" dirty="0" smtClean="0"/>
              <a:t>Что делать с треугольниками?</a:t>
            </a:r>
            <a:br>
              <a:rPr lang="ru-RU" dirty="0" smtClean="0"/>
            </a:br>
            <a:r>
              <a:rPr lang="ru-RU" dirty="0" smtClean="0"/>
              <a:t>Пятиугольниками?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616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729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Алгоритм построения регулярной сетки для треугольника заключается в переходе от треугольной геометрии к системе четырехугольников.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157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Суть декомпозиции треугольника состоит в том, что в пространстве треугольника нужно найти a, b, c, располагающиеся по его сторонам, 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–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 его середине, из которой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впоследствии, проводятся разрезы ко всем сторонам треугольника.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sz="2800" i="1">
                              <a:latin typeface="Cambria Math"/>
                            </a:rPr>
                            <m:t>𝐴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r>
                            <a:rPr lang="ru-RU" sz="2800" i="1">
                              <a:latin typeface="Cambria Math"/>
                            </a:rPr>
                            <m:t>𝐵</m:t>
                          </m:r>
                        </m:num>
                        <m:den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ru-RU" sz="280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80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ru-RU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ru-RU" sz="28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𝐵</m:t>
                          </m:r>
                          <m:r>
                            <a:rPr lang="ru-RU" sz="2800" i="1">
                              <a:latin typeface="Cambria Math"/>
                            </a:rPr>
                            <m:t>+</m:t>
                          </m:r>
                          <m:r>
                            <a:rPr lang="en-US" sz="2800" i="1">
                              <a:latin typeface="Cambria Math"/>
                            </a:rPr>
                            <m:t>𝐶</m:t>
                          </m:r>
                        </m:num>
                        <m:den>
                          <m:r>
                            <a:rPr lang="ru-RU" sz="280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ru-RU" sz="2800" i="1"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ru-RU" sz="28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r>
                          <a:rPr lang="ru-RU" sz="2800" i="1">
                            <a:latin typeface="Cambria Math"/>
                          </a:rPr>
                          <m:t>𝐴</m:t>
                        </m:r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r>
                          <a:rPr lang="en-US" sz="2800" i="1">
                            <a:latin typeface="Cambria Math"/>
                          </a:rPr>
                          <m:t>𝐶</m:t>
                        </m:r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ru-RU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ru-RU" sz="2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ru-RU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ru-RU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ru-RU" sz="2800" i="1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ru-RU" sz="2800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/>
                <a:stretch>
                  <a:fillRect l="-1111" t="-1757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:\Users\Elena\Desktop\Безымянный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6"/>
            <a:ext cx="4296861" cy="361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2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Теория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метода конечных элементов подразумевает обязательное разбиение исследуемой области на подобласти, то есть построение вычислительной сетки.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Расчетные сетки могут быть:</a:t>
            </a:r>
          </a:p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нерегулярными                                    регулярными.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esktop\600px-Unstructured_grid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2315969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User\Desktop\600px-Curvilinear_grid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811300"/>
            <a:ext cx="2315970" cy="20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255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Декомпозиция треугольника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В результате треугольник делится на 3 четырехугольника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9808">
            <a:off x="4411409" y="2741671"/>
            <a:ext cx="4303322" cy="35793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59968"/>
            <a:ext cx="4226419" cy="29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7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Алгоритм построения регулярной сетки для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угольника основывается на его декомпозиции на треугольники и четырехугольники.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Рассмотрим несколько алгоритмов.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21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1: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декомпозируем пятиугольник на  5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треугольников.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Находим центр масс : суммируем все длины отрезков по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X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и по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делим каждую суммы на 5 и складываем.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3429000"/>
            <a:ext cx="4320480" cy="29336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24045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  Соединяем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каждую вершину пятиугольника с центром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Получаем пятиугольник, который декомпозирован на пять треугольников</a:t>
            </a:r>
          </a:p>
          <a:p>
            <a:pPr marL="0" indent="0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Строим сетку для каждого треугольника и получаем сетку для пятиугольника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670190"/>
            <a:ext cx="3024336" cy="24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05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Первый шаг данной декомпозиции это построение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звезды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вершинах пятиугольника</a:t>
            </a:r>
          </a:p>
          <a:p>
            <a:pPr marL="0" indent="0">
              <a:buNone/>
            </a:pPr>
            <a:endParaRPr lang="ru-RU" dirty="0">
              <a:solidFill>
                <a:schemeClr val="accent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8" t="5545" r="21000" b="9500"/>
          <a:stretch/>
        </p:blipFill>
        <p:spPr>
          <a:xfrm>
            <a:off x="3635896" y="2461566"/>
            <a:ext cx="4824536" cy="39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9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необходимо построить четырёхугольник и треугольники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построения сеток на этих фигурах описан выше.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89" t="7836" r="23444" b="11792"/>
          <a:stretch/>
        </p:blipFill>
        <p:spPr>
          <a:xfrm>
            <a:off x="2771800" y="2798848"/>
            <a:ext cx="4320480" cy="358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17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Алгоритмы. Построение сетки для </a:t>
            </a:r>
            <a:r>
              <a:rPr lang="en-US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dirty="0">
                <a:solidFill>
                  <a:srgbClr val="2F5897"/>
                </a:solidFill>
                <a:latin typeface="Times New Roman" pitchFamily="18" charset="0"/>
                <a:cs typeface="Times New Roman" pitchFamily="18" charset="0"/>
              </a:rPr>
              <a:t>пятиугольника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Алгоритм 3: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декомпозируем пятиугольник на треугольник и четырехугольник. Перебором, меняя начальную вершину, мы находим разбиение с максимальной оценкой качества полученной сетки.</a:t>
            </a:r>
          </a:p>
          <a:p>
            <a:pPr marL="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212976"/>
            <a:ext cx="4140460" cy="27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64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Программная реализация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5" r="24323" b="15302"/>
          <a:stretch/>
        </p:blipFill>
        <p:spPr bwMode="auto">
          <a:xfrm>
            <a:off x="677028" y="1412776"/>
            <a:ext cx="7776864" cy="47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227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512168"/>
          </a:xfrm>
        </p:spPr>
        <p:txBody>
          <a:bodyPr/>
          <a:lstStyle/>
          <a:p>
            <a:r>
              <a:rPr lang="ru-RU" dirty="0" smtClean="0"/>
              <a:t>Результаты эксперимента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726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/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354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Регулярная сетка.</a:t>
            </a: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случаях, когда множество сеточных узлов является упорядоченными, расчетная сетка является регулярной.</a:t>
            </a: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сравнению с нерегулярными, использование регулярных сеток позволяет уменьшить продолжительность расчета и необходимый объем оперативной памяти ЭВМ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7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800" dirty="0">
                <a:latin typeface="Times New Roman" pitchFamily="18" charset="0"/>
                <a:cs typeface="Times New Roman" pitchFamily="18" charset="0"/>
              </a:rPr>
              <a:t>Описание предметной области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одномерном случае элементы сетки будут являться отрезками, в плоском случае - треугольниками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четырехугольниками. 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42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Цель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Целью данной работы является разработка программного инструмента генерации регулярных сеток для плоских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угольников.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192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AutoNum type="arabicPeriod"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Исходные данные: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Вершины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n-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угольника описываются упорядоченным набором точек на плоскости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cs typeface="Times New Roman" pitchFamily="18" charset="0"/>
                          </a:rPr>
                          <m:t>р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cs typeface="Times New Roman" pitchFamily="18" charset="0"/>
                          </a:rPr>
                          <m:t>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), где 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=(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),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Є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𝑅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Є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i="1">
                        <a:latin typeface="Cambria Math"/>
                        <a:cs typeface="Times New Roman" pitchFamily="18" charset="0"/>
                      </a:rPr>
                      <m:t>𝑅</m:t>
                    </m:r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= 1,…,n.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Ребра 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-угольника описываются непрерывными кривыми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ru-RU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…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/>
                        <a:cs typeface="Times New Roman" pitchFamily="18" charset="0"/>
                      </a:rPr>
                      <m:t>)</m:t>
                    </m:r>
                    <m:r>
                      <a:rPr lang="ru-RU" b="0" i="1" smtClean="0">
                        <a:latin typeface="Cambria Math"/>
                        <a:cs typeface="Times New Roman" pitchFamily="18" charset="0"/>
                      </a:rPr>
                      <m:t>, заданными в параметрическом виде.</m:t>
                    </m:r>
                  </m:oMath>
                </a14:m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>
                  <a:buAutoNum type="arabicPeriod"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2. Математический объект, </a:t>
                </a:r>
                <a:r>
                  <a:rPr lang="ru-RU" b="1" dirty="0">
                    <a:latin typeface="Times New Roman" pitchFamily="18" charset="0"/>
                    <a:cs typeface="Times New Roman" pitchFamily="18" charset="0"/>
                  </a:rPr>
                  <a:t>описывающий решение </a:t>
                </a: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задачи: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Сетка – двухмерный набор точек.</a:t>
                </a:r>
              </a:p>
              <a:p>
                <a:pPr marL="457200" indent="-457200">
                  <a:buAutoNum type="arabicPeriod"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b="1" dirty="0" smtClean="0">
                    <a:latin typeface="Times New Roman" pitchFamily="18" charset="0"/>
                    <a:cs typeface="Times New Roman" pitchFamily="18" charset="0"/>
                  </a:rPr>
                  <a:t>3.Ограничения: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Построение регулярных сеток рассматривается для выпуклых треугольников, четырехугольников, пятиугольников и шестиугольников.</a:t>
                </a:r>
              </a:p>
              <a:p>
                <a:pPr marL="457200" indent="-457200">
                  <a:buAutoNum type="arabicPeriod"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96752"/>
                <a:ext cx="8229600" cy="4929411"/>
              </a:xfrm>
              <a:blipFill rotWithShape="1">
                <a:blip r:embed="rId2"/>
                <a:stretch>
                  <a:fillRect l="-889" t="-1360" b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0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ru-RU" sz="4000" dirty="0" smtClean="0"/>
              <a:t>Критерии задачи. Качество сетки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От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качества вычислительной сетки зависит не только время расчетов, но и их правильность, точность и адекватность. Очевидно, что чем гуще сетка и мельче элементы, тем больше времени займет расчет.</a:t>
            </a:r>
          </a:p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Качество регулярной сетки определяется «близостью» ячеек сетки к квадрату.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25020" r="58621" b="50766"/>
          <a:stretch/>
        </p:blipFill>
        <p:spPr>
          <a:xfrm>
            <a:off x="1331640" y="4509120"/>
            <a:ext cx="1804757" cy="1584176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>
            <a:off x="3563888" y="5157192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5" t="24667" r="59750" b="58889"/>
          <a:stretch/>
        </p:blipFill>
        <p:spPr>
          <a:xfrm>
            <a:off x="5220072" y="4878298"/>
            <a:ext cx="925830" cy="8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2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0"/>
            <a:ext cx="8784976" cy="764704"/>
          </a:xfrm>
        </p:spPr>
        <p:txBody>
          <a:bodyPr/>
          <a:lstStyle/>
          <a:p>
            <a:r>
              <a:rPr lang="ru-RU" dirty="0" smtClean="0"/>
              <a:t>Качество сетки.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углы ячейки.</a:t>
                </a: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Выбираем </a:t>
                </a:r>
                <a:endParaRPr lang="ru-RU" b="0" i="0" dirty="0" smtClean="0">
                  <a:latin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минимальный угол;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максимальный угол.        0 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 ≤ 1 </a:t>
                </a: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Рассмотрим длины ячейки.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минимальная длина;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/>
                            <a:cs typeface="Times New Roman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-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максимальная длина.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.        0  ≤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  ≤ 1 </a:t>
                </a: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864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64704"/>
          </a:xfrm>
        </p:spPr>
        <p:txBody>
          <a:bodyPr/>
          <a:lstStyle/>
          <a:p>
            <a:r>
              <a:rPr lang="ru-RU" sz="4400" dirty="0"/>
              <a:t>Качество сетки.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ru-RU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+  </a:t>
                </a:r>
                <a14:m>
                  <m:oMath xmlns:m="http://schemas.openxmlformats.org/officeDocument/2006/math">
                    <m:r>
                      <a:rPr lang="ru-RU">
                        <a:latin typeface="Cambria Math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ru-RU" i="1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 – 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  1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где 0 </a:t>
                </a:r>
                <a:r>
                  <a:rPr lang="ru-RU" dirty="0">
                    <a:latin typeface="Times New Roman" pitchFamily="18" charset="0"/>
                    <a:cs typeface="Times New Roman" pitchFamily="18" charset="0"/>
                  </a:rPr>
                  <a:t>≤</a:t>
                </a:r>
                <a:r>
                  <a:rPr lang="el-GR" dirty="0" smtClean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 ≤ 1</a:t>
                </a:r>
              </a:p>
              <a:p>
                <a:pPr marL="0" indent="0" algn="ctr">
                  <a:buNone/>
                </a:pP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ru-RU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Полученное значение является оценкой одной ячейки сетки.</a:t>
                </a:r>
              </a:p>
              <a:p>
                <a:pPr marL="0" indent="0" algn="just">
                  <a:buNone/>
                </a:pPr>
                <a:r>
                  <a:rPr lang="ru-RU" dirty="0" smtClean="0">
                    <a:latin typeface="Times New Roman" pitchFamily="18" charset="0"/>
                    <a:cs typeface="Times New Roman" pitchFamily="18" charset="0"/>
                  </a:rPr>
                  <a:t>Чтобы дать оценку всей сетки необходимо оценить каждую ее ячейку.</a:t>
                </a:r>
                <a:endParaRPr lang="ru-RU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r="-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89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767</TotalTime>
  <Words>888</Words>
  <Application>Microsoft Office PowerPoint</Application>
  <PresentationFormat>Экран (4:3)</PresentationFormat>
  <Paragraphs>117</Paragraphs>
  <Slides>29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0" baseType="lpstr">
      <vt:lpstr>Исполнительная</vt:lpstr>
      <vt:lpstr>Генерация регулярных сеток для плоских N-угольников</vt:lpstr>
      <vt:lpstr>Описание предметной области</vt:lpstr>
      <vt:lpstr>Описание предметной области</vt:lpstr>
      <vt:lpstr>Описание предметной области</vt:lpstr>
      <vt:lpstr>Цель работы</vt:lpstr>
      <vt:lpstr>Постановка задачи</vt:lpstr>
      <vt:lpstr>Критерии задачи. Качество сетки</vt:lpstr>
      <vt:lpstr>Качество сетки. Алгоритм</vt:lpstr>
      <vt:lpstr>Качество сетки. Алгоритм</vt:lpstr>
      <vt:lpstr>Качество сетки. Алгоритм</vt:lpstr>
      <vt:lpstr>Презентация PowerPoint</vt:lpstr>
      <vt:lpstr>Алгоритмы. Построение сетки для четырёхугольника</vt:lpstr>
      <vt:lpstr>Алгоритмы. Построение сетки для четырёхугольника</vt:lpstr>
      <vt:lpstr>Алгоритмы. Построение сетки для четырёхугольника</vt:lpstr>
      <vt:lpstr>Алгоритмы. Построение сетки для четырёхугольника</vt:lpstr>
      <vt:lpstr>Описание предметной области</vt:lpstr>
      <vt:lpstr>Что делать с треугольниками? Пятиугольниками?</vt:lpstr>
      <vt:lpstr>Алгоритмы. Построение сетки для треугольника</vt:lpstr>
      <vt:lpstr>Алгоритмы. Декомпозиция треугольника</vt:lpstr>
      <vt:lpstr>Алгоритмы. Декомпозиция треугольника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Алгоритмы. Построение сетки для  пятиугольника</vt:lpstr>
      <vt:lpstr>Программная реализация</vt:lpstr>
      <vt:lpstr>Результаты эксперимента</vt:lpstr>
      <vt:lpstr>Выводы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Маруся</cp:lastModifiedBy>
  <cp:revision>39</cp:revision>
  <dcterms:created xsi:type="dcterms:W3CDTF">2016-04-18T17:47:30Z</dcterms:created>
  <dcterms:modified xsi:type="dcterms:W3CDTF">2016-05-05T18:52:31Z</dcterms:modified>
</cp:coreProperties>
</file>