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9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95" r:id="rId13"/>
    <p:sldId id="296" r:id="rId14"/>
    <p:sldId id="298" r:id="rId15"/>
    <p:sldId id="299" r:id="rId16"/>
    <p:sldId id="300" r:id="rId17"/>
    <p:sldId id="297" r:id="rId18"/>
    <p:sldId id="301" r:id="rId19"/>
    <p:sldId id="302" r:id="rId20"/>
    <p:sldId id="303" r:id="rId21"/>
    <p:sldId id="304" r:id="rId22"/>
    <p:sldId id="305" r:id="rId23"/>
    <p:sldId id="307" r:id="rId24"/>
    <p:sldId id="308" r:id="rId25"/>
    <p:sldId id="309" r:id="rId26"/>
    <p:sldId id="306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8" autoAdjust="0"/>
    <p:restoredTop sz="92740" autoAdjust="0"/>
  </p:normalViewPr>
  <p:slideViewPr>
    <p:cSldViewPr>
      <p:cViewPr varScale="1">
        <p:scale>
          <a:sx n="106" d="100"/>
          <a:sy n="10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0" b="30110"/>
          <a:stretch/>
        </p:blipFill>
        <p:spPr bwMode="auto">
          <a:xfrm>
            <a:off x="0" y="3889829"/>
            <a:ext cx="12192000" cy="29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9088"/>
          <a:stretch/>
        </p:blipFill>
        <p:spPr bwMode="auto">
          <a:xfrm>
            <a:off x="0" y="1"/>
            <a:ext cx="12192000" cy="17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6244"/>
          <a:stretch/>
        </p:blipFill>
        <p:spPr bwMode="auto">
          <a:xfrm>
            <a:off x="0" y="1"/>
            <a:ext cx="12192000" cy="19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9088"/>
          <a:stretch/>
        </p:blipFill>
        <p:spPr bwMode="auto">
          <a:xfrm>
            <a:off x="0" y="1"/>
            <a:ext cx="12192000" cy="17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335936" y="3609002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The AI is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AI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a timing </a:t>
            </a:r>
            <a:r>
              <a:rPr lang="nl-BE" sz="1600" dirty="0" err="1">
                <a:solidFill>
                  <a:schemeClr val="bg1"/>
                </a:solidFill>
              </a:rPr>
              <a:t>randomization</a:t>
            </a:r>
            <a:r>
              <a:rPr lang="nl-BE" sz="1600" dirty="0">
                <a:solidFill>
                  <a:schemeClr val="bg1"/>
                </a:solidFill>
              </a:rPr>
              <a:t> interval, </a:t>
            </a:r>
            <a:r>
              <a:rPr lang="nl-BE" sz="1600" dirty="0" err="1">
                <a:solidFill>
                  <a:schemeClr val="bg1"/>
                </a:solidFill>
              </a:rPr>
              <a:t>resulting</a:t>
            </a:r>
            <a:r>
              <a:rPr lang="nl-BE" sz="1600" dirty="0">
                <a:solidFill>
                  <a:schemeClr val="bg1"/>
                </a:solidFill>
              </a:rPr>
              <a:t> in AI </a:t>
            </a:r>
            <a:r>
              <a:rPr lang="nl-BE" sz="1600" dirty="0" err="1">
                <a:solidFill>
                  <a:schemeClr val="bg1"/>
                </a:solidFill>
              </a:rPr>
              <a:t>being</a:t>
            </a:r>
            <a:r>
              <a:rPr lang="nl-BE" sz="1600" dirty="0">
                <a:solidFill>
                  <a:schemeClr val="bg1"/>
                </a:solidFill>
              </a:rPr>
              <a:t> spread out over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647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972392" y="4212510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home base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land…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825997" y="513901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05999" y="4509012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78631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276002" y="504062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 rot="189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Ovaal 4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0" idx="0"/>
          </p:cNvCxnSpPr>
          <p:nvPr/>
        </p:nvCxnSpPr>
        <p:spPr>
          <a:xfrm flipH="1" flipV="1">
            <a:off x="2157795" y="3180837"/>
            <a:ext cx="3891705" cy="1451214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1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friendly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005999" y="54990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186000" y="48606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456004" y="54006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0"/>
            <a:endCxn id="45" idx="2"/>
          </p:cNvCxnSpPr>
          <p:nvPr/>
        </p:nvCxnSpPr>
        <p:spPr>
          <a:xfrm>
            <a:off x="6716807" y="5200509"/>
            <a:ext cx="2619229" cy="92852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1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335936" y="3519001"/>
            <a:ext cx="5310059" cy="1350015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AIRBASE 4</a:t>
            </a:r>
            <a:r>
              <a:rPr lang="nl-BE" sz="1600" dirty="0">
                <a:solidFill>
                  <a:schemeClr val="bg1"/>
                </a:solidFill>
              </a:rPr>
              <a:t> was closer in range </a:t>
            </a:r>
            <a:r>
              <a:rPr lang="nl-BE" sz="1600" dirty="0" err="1">
                <a:solidFill>
                  <a:schemeClr val="bg1"/>
                </a:solidFill>
              </a:rPr>
              <a:t>than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AIRBASE 3</a:t>
            </a:r>
            <a:r>
              <a:rPr lang="nl-BE" sz="1600" dirty="0">
                <a:solidFill>
                  <a:schemeClr val="bg1"/>
                </a:solidFill>
              </a:rPr>
              <a:t>, but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selected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because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5" name="Ovaal 4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8" name="Tekstvak 47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Rechte verbindingslijn met pijl 50"/>
          <p:cNvCxnSpPr>
            <a:endCxn id="47" idx="3"/>
          </p:cNvCxnSpPr>
          <p:nvPr/>
        </p:nvCxnSpPr>
        <p:spPr>
          <a:xfrm flipV="1">
            <a:off x="6636006" y="3990844"/>
            <a:ext cx="878172" cy="96817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ermenigvuldigen 61"/>
          <p:cNvSpPr/>
          <p:nvPr/>
        </p:nvSpPr>
        <p:spPr>
          <a:xfrm>
            <a:off x="6726007" y="4239009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06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al 18"/>
          <p:cNvSpPr/>
          <p:nvPr/>
        </p:nvSpPr>
        <p:spPr>
          <a:xfrm>
            <a:off x="5825997" y="1988984"/>
            <a:ext cx="5040056" cy="5040056"/>
          </a:xfrm>
          <a:prstGeom prst="ellipse">
            <a:avLst/>
          </a:prstGeom>
          <a:solidFill>
            <a:srgbClr val="FFDADA">
              <a:alpha val="50196"/>
            </a:srgbClr>
          </a:soli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3: </a:t>
            </a:r>
            <a:r>
              <a:rPr lang="nl-BE" dirty="0" err="1"/>
              <a:t>only</a:t>
            </a:r>
            <a:r>
              <a:rPr lang="nl-BE" dirty="0"/>
              <a:t> return AI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no </a:t>
            </a:r>
            <a:r>
              <a:rPr lang="nl-BE" dirty="0" err="1"/>
              <a:t>enemy</a:t>
            </a:r>
            <a:r>
              <a:rPr lang="nl-BE" dirty="0"/>
              <a:t>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range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9066033" y="3789004"/>
            <a:ext cx="2790031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enemy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range!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7896020" y="48774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8076022" y="4239009"/>
            <a:ext cx="540007" cy="540007"/>
            <a:chOff x="3665972" y="2888994"/>
            <a:chExt cx="540007" cy="540007"/>
          </a:xfrm>
        </p:grpSpPr>
        <p:sp>
          <p:nvSpPr>
            <p:cNvPr id="41" name="Ovaal 4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Rechte verbindingslijn 42"/>
          <p:cNvCxnSpPr/>
          <p:nvPr/>
        </p:nvCxnSpPr>
        <p:spPr>
          <a:xfrm>
            <a:off x="8346023" y="4779015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6636006" y="4959018"/>
            <a:ext cx="2700030" cy="99001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12" idx="5"/>
          </p:cNvCxnSpPr>
          <p:nvPr/>
        </p:nvCxnSpPr>
        <p:spPr>
          <a:xfrm flipH="1" flipV="1">
            <a:off x="2157793" y="3180835"/>
            <a:ext cx="3938208" cy="1688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Vermenigvuldigen 49"/>
          <p:cNvSpPr/>
          <p:nvPr/>
        </p:nvSpPr>
        <p:spPr>
          <a:xfrm>
            <a:off x="6996010" y="4959017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ermenigvuldigen 50"/>
          <p:cNvSpPr/>
          <p:nvPr/>
        </p:nvSpPr>
        <p:spPr>
          <a:xfrm>
            <a:off x="4205979" y="3969006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Tekstvak 51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Rechte verbindingslijn 55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4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195990" y="5319021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execute</a:t>
            </a:r>
            <a:r>
              <a:rPr lang="nl-BE" sz="1600" dirty="0">
                <a:solidFill>
                  <a:schemeClr val="bg1"/>
                </a:solidFill>
              </a:rPr>
              <a:t> CAP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zones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PatrolZones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PATROLZONE class…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93597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4115978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438598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10" idx="2"/>
          </p:cNvCxnSpPr>
          <p:nvPr/>
        </p:nvCxnSpPr>
        <p:spPr>
          <a:xfrm>
            <a:off x="4025977" y="4419011"/>
            <a:ext cx="290122" cy="1089212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015988" y="4959016"/>
            <a:ext cx="4050045" cy="1440017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In case of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situation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of </a:t>
            </a:r>
            <a:r>
              <a:rPr lang="nl-BE" sz="1600" dirty="0" err="1">
                <a:solidFill>
                  <a:schemeClr val="bg1"/>
                </a:solidFill>
              </a:rPr>
              <a:t>one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home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notified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remain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orbit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awaiting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arrival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23594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80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168595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845975" y="5687418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4025977" y="5049018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4295979" y="5580631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26" idx="5"/>
          </p:cNvCxnSpPr>
          <p:nvPr/>
        </p:nvCxnSpPr>
        <p:spPr>
          <a:xfrm flipV="1">
            <a:off x="1946754" y="4239009"/>
            <a:ext cx="2079223" cy="14601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Rechte verbindingslijn met pijl 43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4295980" y="5589024"/>
            <a:ext cx="2790031" cy="900011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nearest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base.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25997" y="3879005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 rot="12600000">
            <a:off x="6005998" y="3240605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6276002" y="3780611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044794" y="515624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6200000">
            <a:off x="3224795" y="4517840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3494799" y="505784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0" idx="0"/>
            <a:endCxn id="3" idx="6"/>
          </p:cNvCxnSpPr>
          <p:nvPr/>
        </p:nvCxnSpPr>
        <p:spPr>
          <a:xfrm flipH="1" flipV="1">
            <a:off x="2225956" y="5769027"/>
            <a:ext cx="990012" cy="81607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035966" y="621903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3215968" y="5580631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3485970" y="6112244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Rechte verbindingslijn met pijl 44"/>
          <p:cNvCxnSpPr/>
          <p:nvPr/>
        </p:nvCxnSpPr>
        <p:spPr>
          <a:xfrm flipV="1">
            <a:off x="3665973" y="4239010"/>
            <a:ext cx="360004" cy="3600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4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1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2 AI templates;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135" name="Rechthoek 134"/>
          <p:cNvSpPr/>
          <p:nvPr/>
        </p:nvSpPr>
        <p:spPr>
          <a:xfrm>
            <a:off x="7986021" y="2528990"/>
            <a:ext cx="2250025" cy="1080012"/>
          </a:xfrm>
          <a:prstGeom prst="rect">
            <a:avLst/>
          </a:prstGeom>
          <a:solidFill>
            <a:schemeClr val="accent2">
              <a:alpha val="30196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3035966" y="2528990"/>
            <a:ext cx="2250025" cy="1080012"/>
          </a:xfrm>
          <a:prstGeom prst="rect">
            <a:avLst/>
          </a:prstGeom>
          <a:solidFill>
            <a:schemeClr val="accent1">
              <a:alpha val="30196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5: </a:t>
            </a:r>
            <a:r>
              <a:rPr lang="nl-BE" dirty="0" err="1"/>
              <a:t>randomize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different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3125967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3305968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Rechte verbindingslijn 71"/>
          <p:cNvCxnSpPr/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There</a:t>
            </a:r>
            <a:r>
              <a:rPr lang="nl-BE" dirty="0"/>
              <a:t> are no blue </a:t>
            </a:r>
            <a:r>
              <a:rPr lang="nl-BE" dirty="0" err="1"/>
              <a:t>and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 …</a:t>
            </a:r>
          </a:p>
          <a:p>
            <a:pPr algn="ctr"/>
            <a:r>
              <a:rPr lang="nl-BE" dirty="0"/>
              <a:t>An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</a:p>
          <a:p>
            <a:pPr algn="ctr"/>
            <a:r>
              <a:rPr lang="nl-BE" dirty="0"/>
              <a:t>2 different AI templates 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2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8076022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3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1" name="Groep 120"/>
          <p:cNvGrpSpPr/>
          <p:nvPr/>
        </p:nvGrpSpPr>
        <p:grpSpPr>
          <a:xfrm>
            <a:off x="8256023" y="2618991"/>
            <a:ext cx="540007" cy="540007"/>
            <a:chOff x="3665972" y="2888994"/>
            <a:chExt cx="540007" cy="540007"/>
          </a:xfrm>
        </p:grpSpPr>
        <p:sp>
          <p:nvSpPr>
            <p:cNvPr id="122" name="Ovaal 12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Rechte verbindingslijn 123"/>
          <p:cNvCxnSpPr/>
          <p:nvPr/>
        </p:nvCxnSpPr>
        <p:spPr>
          <a:xfrm>
            <a:off x="8526025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6" name="Groep 125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7" name="Ovaal 12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9" name="Rechte verbindingslijn 128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2" idx="2"/>
            <a:endCxn id="111" idx="7"/>
          </p:cNvCxnSpPr>
          <p:nvPr/>
        </p:nvCxnSpPr>
        <p:spPr>
          <a:xfrm flipH="1">
            <a:off x="2686881" y="3609002"/>
            <a:ext cx="1474098" cy="169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5" idx="2"/>
            <a:endCxn id="127" idx="7"/>
          </p:cNvCxnSpPr>
          <p:nvPr/>
        </p:nvCxnSpPr>
        <p:spPr>
          <a:xfrm flipH="1">
            <a:off x="7636936" y="3609002"/>
            <a:ext cx="1474098" cy="16991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5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1 -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aibalancer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ClientSet</a:t>
            </a:r>
            <a:r>
              <a:rPr lang="nl-BE" sz="2400" b="1" dirty="0"/>
              <a:t> = </a:t>
            </a:r>
            <a:r>
              <a:rPr lang="nl-BE" sz="2400" b="1" dirty="0" err="1"/>
              <a:t>SET_CLIENT:New</a:t>
            </a:r>
            <a:r>
              <a:rPr lang="nl-BE" sz="2400" b="1" dirty="0"/>
              <a:t>():</a:t>
            </a:r>
            <a:r>
              <a:rPr lang="nl-BE" sz="2400" b="1" dirty="0" err="1"/>
              <a:t>FilterX</a:t>
            </a:r>
            <a:r>
              <a:rPr lang="nl-BE" sz="2400" b="1" dirty="0"/>
              <a:t>( “X”):</a:t>
            </a:r>
            <a:r>
              <a:rPr lang="nl-BE" sz="2400" b="1" dirty="0" err="1"/>
              <a:t>FilterStart</a:t>
            </a:r>
            <a:r>
              <a:rPr lang="nl-BE" sz="2400" b="1" dirty="0"/>
              <a:t>()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AISpawn</a:t>
            </a:r>
            <a:r>
              <a:rPr lang="nl-BE" sz="2400" b="1" dirty="0"/>
              <a:t> = </a:t>
            </a:r>
            <a:r>
              <a:rPr lang="nl-BE" sz="2400" b="1" dirty="0" err="1"/>
              <a:t>SPAWN:New</a:t>
            </a:r>
            <a:r>
              <a:rPr lang="nl-BE" sz="2400" b="1" dirty="0"/>
              <a:t>( "AI Group Name"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AIBalancer</a:t>
            </a:r>
            <a:r>
              <a:rPr lang="nl-BE" sz="2400" b="1" dirty="0"/>
              <a:t> = </a:t>
            </a:r>
            <a:r>
              <a:rPr lang="nl-BE" sz="2400" b="1" dirty="0" err="1"/>
              <a:t>AIBALANCER:New</a:t>
            </a:r>
            <a:r>
              <a:rPr lang="nl-BE" sz="2400" b="1" dirty="0"/>
              <a:t>( </a:t>
            </a:r>
            <a:r>
              <a:rPr lang="nl-BE" sz="2400" b="1" dirty="0" err="1"/>
              <a:t>ClientSet</a:t>
            </a:r>
            <a:r>
              <a:rPr lang="nl-BE" sz="2400" b="1" dirty="0"/>
              <a:t>, </a:t>
            </a:r>
            <a:r>
              <a:rPr lang="nl-BE" sz="2400" b="1" dirty="0" err="1"/>
              <a:t>AISpawn</a:t>
            </a:r>
            <a:r>
              <a:rPr lang="nl-BE" sz="2400" b="1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09002"/>
            <a:ext cx="9784080" cy="26089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/>
              <a:t>AIBALANCER </a:t>
            </a:r>
            <a:r>
              <a:rPr lang="nl-BE" dirty="0"/>
              <a:t>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SET_CLIENT object. </a:t>
            </a:r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SET_CLIENT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</a:p>
          <a:p>
            <a:pPr lvl="1"/>
            <a:r>
              <a:rPr lang="nl-BE" dirty="0"/>
              <a:t>A single SPAWN object or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pass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1685951" y="5679025"/>
            <a:ext cx="6750075" cy="90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AISpawn1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1"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AISpawn2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2"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dirty="0" err="1"/>
              <a:t>AIBalancer</a:t>
            </a:r>
            <a:r>
              <a:rPr lang="nl-BE" sz="1600" dirty="0"/>
              <a:t> = </a:t>
            </a:r>
            <a:r>
              <a:rPr lang="nl-BE" sz="1600" dirty="0" err="1"/>
              <a:t>AIBALANCER:New</a:t>
            </a:r>
            <a:r>
              <a:rPr lang="nl-BE" sz="1600" dirty="0"/>
              <a:t>( </a:t>
            </a:r>
            <a:r>
              <a:rPr lang="nl-BE" sz="1600" dirty="0" err="1"/>
              <a:t>ClientSet</a:t>
            </a:r>
            <a:r>
              <a:rPr lang="nl-BE" sz="1600" dirty="0"/>
              <a:t>, </a:t>
            </a:r>
            <a:r>
              <a:rPr lang="nl-BE" sz="1600" b="1" dirty="0"/>
              <a:t>{ AISpawn1, AISpawn2 } </a:t>
            </a:r>
            <a:r>
              <a:rPr lang="nl-B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68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 &amp; 3 – return </a:t>
            </a:r>
            <a:r>
              <a:rPr lang="nl-BE" dirty="0" err="1"/>
              <a:t>to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Range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ReturnToHomeAirbase</a:t>
            </a:r>
            <a:r>
              <a:rPr lang="nl-BE" sz="2400" b="1" dirty="0"/>
              <a:t>( Range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ReturnToHomeAirbase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2.1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AIBALANCER CLASS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Compensate</a:t>
            </a:r>
            <a:br>
              <a:rPr lang="en-US" dirty="0"/>
            </a:br>
            <a:r>
              <a:rPr lang="en-US" dirty="0"/>
              <a:t>for lack of players</a:t>
            </a:r>
            <a:br>
              <a:rPr lang="en-US" dirty="0"/>
            </a:br>
            <a:r>
              <a:rPr lang="en-US" dirty="0"/>
              <a:t>in your </a:t>
            </a:r>
            <a:br>
              <a:rPr lang="en-US" dirty="0"/>
            </a:br>
            <a:r>
              <a:rPr lang="en-US" dirty="0"/>
              <a:t>multiplayer mission</a:t>
            </a:r>
            <a:br>
              <a:rPr lang="en-US" dirty="0"/>
            </a:br>
            <a:r>
              <a:rPr lang="en-US" dirty="0"/>
              <a:t>with AI</a:t>
            </a:r>
          </a:p>
        </p:txBody>
      </p:sp>
      <p:sp>
        <p:nvSpPr>
          <p:cNvPr id="24" name="Afgeronde rechthoek 18"/>
          <p:cNvSpPr/>
          <p:nvPr/>
        </p:nvSpPr>
        <p:spPr>
          <a:xfrm>
            <a:off x="132594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"/>
          <p:cNvCxnSpPr>
            <a:endCxn id="26" idx="2"/>
          </p:cNvCxnSpPr>
          <p:nvPr/>
        </p:nvCxnSpPr>
        <p:spPr>
          <a:xfrm flipV="1">
            <a:off x="2270958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8"/>
          <p:cNvSpPr/>
          <p:nvPr/>
        </p:nvSpPr>
        <p:spPr>
          <a:xfrm>
            <a:off x="132594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23900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4205979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4509012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441901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Rechte verbindingslijn 32"/>
          <p:cNvCxnSpPr/>
          <p:nvPr/>
        </p:nvCxnSpPr>
        <p:spPr>
          <a:xfrm flipH="1">
            <a:off x="4025977" y="558902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845975" y="549902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chte verbindingslijn 34"/>
          <p:cNvCxnSpPr>
            <a:stCxn id="24" idx="3"/>
            <a:endCxn id="32" idx="2"/>
          </p:cNvCxnSpPr>
          <p:nvPr/>
        </p:nvCxnSpPr>
        <p:spPr>
          <a:xfrm flipV="1">
            <a:off x="3215968" y="4509012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3"/>
            <a:endCxn id="34" idx="2"/>
          </p:cNvCxnSpPr>
          <p:nvPr/>
        </p:nvCxnSpPr>
        <p:spPr>
          <a:xfrm>
            <a:off x="3215968" y="5004018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8"/>
          <p:cNvSpPr/>
          <p:nvPr/>
        </p:nvSpPr>
        <p:spPr>
          <a:xfrm>
            <a:off x="1685951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Rechte verbindingslijn 17"/>
          <p:cNvCxnSpPr/>
          <p:nvPr/>
        </p:nvCxnSpPr>
        <p:spPr>
          <a:xfrm flipV="1">
            <a:off x="2585961" y="5769026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/>
          <p:nvPr/>
        </p:nvSpPr>
        <p:spPr>
          <a:xfrm>
            <a:off x="2495960" y="558902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20"/>
          <p:cNvCxnSpPr>
            <a:stCxn id="24" idx="2"/>
            <a:endCxn id="19" idx="0"/>
          </p:cNvCxnSpPr>
          <p:nvPr/>
        </p:nvCxnSpPr>
        <p:spPr>
          <a:xfrm>
            <a:off x="2270958" y="5319021"/>
            <a:ext cx="315003" cy="2700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 &amp; 3 – return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AirbasesSet</a:t>
            </a:r>
            <a:r>
              <a:rPr lang="nl-BE" sz="2400" b="1" dirty="0"/>
              <a:t> </a:t>
            </a:r>
            <a:r>
              <a:rPr lang="nl-BE" sz="2400" dirty="0"/>
              <a:t>= </a:t>
            </a:r>
            <a:r>
              <a:rPr lang="nl-BE" sz="2400" b="1" dirty="0" err="1"/>
              <a:t>SET_AIRBASE:New</a:t>
            </a:r>
            <a:r>
              <a:rPr lang="nl-BE" sz="2400" b="1" dirty="0"/>
              <a:t>()</a:t>
            </a:r>
            <a:r>
              <a:rPr lang="nl-BE" sz="2400" dirty="0"/>
              <a:t>:</a:t>
            </a:r>
            <a:r>
              <a:rPr lang="nl-BE" sz="2400" dirty="0" err="1"/>
              <a:t>FilterCoalitions</a:t>
            </a:r>
            <a:r>
              <a:rPr lang="nl-BE" sz="2400" dirty="0"/>
              <a:t>(“X"):</a:t>
            </a:r>
            <a:r>
              <a:rPr lang="nl-BE" sz="2400" dirty="0" err="1"/>
              <a:t>FilterStart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Range</a:t>
            </a:r>
            <a:r>
              <a:rPr lang="nl-BE" sz="2400" dirty="0"/>
              <a:t>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ReturnToNearestAirbases</a:t>
            </a:r>
            <a:r>
              <a:rPr lang="nl-BE" sz="2400" dirty="0"/>
              <a:t>( </a:t>
            </a:r>
            <a:r>
              <a:rPr lang="nl-BE" sz="2400" b="1" dirty="0"/>
              <a:t>Range</a:t>
            </a:r>
            <a:r>
              <a:rPr lang="nl-BE" sz="2400" dirty="0"/>
              <a:t>, </a:t>
            </a:r>
            <a:r>
              <a:rPr lang="nl-BE" sz="2400" b="1" dirty="0" err="1"/>
              <a:t>AirbasesSet</a:t>
            </a:r>
            <a:r>
              <a:rPr lang="nl-BE" sz="2400" dirty="0"/>
              <a:t> )</a:t>
            </a: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5"/>
            <a:ext cx="9784080" cy="23389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sz="2000" b="1" dirty="0" err="1"/>
              <a:t>ReturnToNearestAirbases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2.2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  <a:p>
            <a:r>
              <a:rPr lang="nl-BE" dirty="0"/>
              <a:t>The </a:t>
            </a:r>
            <a:r>
              <a:rPr lang="nl-BE" b="1" dirty="0" err="1"/>
              <a:t>AirbasesSet</a:t>
            </a:r>
            <a:r>
              <a:rPr lang="nl-BE" dirty="0"/>
              <a:t> is a SET_AIRBASES object. The </a:t>
            </a:r>
            <a:r>
              <a:rPr lang="nl-BE" dirty="0" err="1"/>
              <a:t>AirbasesSet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populated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selection</a:t>
            </a:r>
            <a:r>
              <a:rPr lang="nl-BE" dirty="0"/>
              <a:t> of </a:t>
            </a:r>
            <a:r>
              <a:rPr lang="nl-BE" dirty="0" err="1"/>
              <a:t>airbases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FilterX</a:t>
            </a:r>
            <a:r>
              <a:rPr lang="nl-BE" dirty="0"/>
              <a:t>( “X” 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SET_AIRBASES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19063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Zone = </a:t>
            </a:r>
            <a:r>
              <a:rPr lang="nl-BE" sz="2400" dirty="0" err="1"/>
              <a:t>ZONE_X:New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b="1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To</a:t>
            </a:r>
            <a:r>
              <a:rPr lang="nl-BE" dirty="0"/>
              <a:t> cover </a:t>
            </a:r>
            <a:r>
              <a:rPr lang="nl-BE" dirty="0" err="1"/>
              <a:t>functionality</a:t>
            </a:r>
            <a:r>
              <a:rPr lang="nl-BE" dirty="0"/>
              <a:t> 4, we </a:t>
            </a:r>
            <a:r>
              <a:rPr lang="nl-BE" dirty="0" err="1"/>
              <a:t>need</a:t>
            </a:r>
            <a:r>
              <a:rPr lang="nl-BE" dirty="0"/>
              <a:t> first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b="1" dirty="0"/>
              <a:t>PATROLZONE</a:t>
            </a:r>
            <a:r>
              <a:rPr lang="nl-BE" dirty="0"/>
              <a:t>. </a:t>
            </a:r>
            <a:r>
              <a:rPr lang="nl-BE" b="1" dirty="0"/>
              <a:t>PATROLZONE</a:t>
            </a:r>
            <a:r>
              <a:rPr lang="nl-BE" dirty="0"/>
              <a:t>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AI Group </a:t>
            </a:r>
            <a:r>
              <a:rPr lang="nl-BE" dirty="0" err="1"/>
              <a:t>execute</a:t>
            </a:r>
            <a:r>
              <a:rPr lang="nl-BE" dirty="0"/>
              <a:t> a CAP </a:t>
            </a: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specified</a:t>
            </a:r>
            <a:r>
              <a:rPr lang="nl-BE" dirty="0"/>
              <a:t> zone. The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randomized</a:t>
            </a:r>
            <a:r>
              <a:rPr lang="nl-BE" dirty="0"/>
              <a:t> points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point is </a:t>
            </a:r>
            <a:r>
              <a:rPr lang="nl-BE" dirty="0" err="1"/>
              <a:t>reached</a:t>
            </a:r>
            <a:r>
              <a:rPr lang="nl-BE" dirty="0"/>
              <a:t>, </a:t>
            </a:r>
            <a:r>
              <a:rPr lang="nl-BE" dirty="0" err="1"/>
              <a:t>another</a:t>
            </a:r>
            <a:r>
              <a:rPr lang="nl-BE" dirty="0"/>
              <a:t> point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.</a:t>
            </a:r>
            <a:endParaRPr lang="nl-BE" b="1" dirty="0"/>
          </a:p>
          <a:p>
            <a:pPr lvl="1"/>
            <a:r>
              <a:rPr lang="nl-BE" dirty="0"/>
              <a:t>The </a:t>
            </a:r>
            <a:r>
              <a:rPr lang="nl-BE" b="1" dirty="0"/>
              <a:t>New()</a:t>
            </a:r>
            <a:r>
              <a:rPr lang="nl-BE" dirty="0"/>
              <a:t> </a:t>
            </a:r>
            <a:r>
              <a:rPr lang="nl-BE" dirty="0" err="1"/>
              <a:t>constructor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a new PATROLZONE object.</a:t>
            </a:r>
          </a:p>
          <a:p>
            <a:pPr lvl="2"/>
            <a:r>
              <a:rPr lang="nl-BE" dirty="0"/>
              <a:t>The Zone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ZONE_BASE </a:t>
            </a:r>
            <a:r>
              <a:rPr lang="nl-BE" dirty="0" err="1"/>
              <a:t>derived</a:t>
            </a:r>
            <a:r>
              <a:rPr lang="nl-BE" dirty="0"/>
              <a:t> class.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186063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ManageFuel</a:t>
            </a:r>
            <a:r>
              <a:rPr lang="nl-BE" sz="2400" dirty="0"/>
              <a:t>( #</a:t>
            </a:r>
            <a:r>
              <a:rPr lang="nl-BE" sz="2400" dirty="0" err="1"/>
              <a:t>OutOfFuelTreshold</a:t>
            </a:r>
            <a:r>
              <a:rPr lang="nl-BE" sz="2400" dirty="0"/>
              <a:t>, #</a:t>
            </a:r>
            <a:r>
              <a:rPr lang="nl-BE" sz="2400" dirty="0" err="1"/>
              <a:t>ReturnToBaseTime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ManageFuel</a:t>
            </a:r>
            <a:r>
              <a:rPr lang="nl-BE" dirty="0"/>
              <a:t> API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exchange </a:t>
            </a:r>
            <a:r>
              <a:rPr lang="nl-BE" dirty="0" err="1"/>
              <a:t>planes</a:t>
            </a:r>
            <a:r>
              <a:rPr lang="nl-BE" dirty="0"/>
              <a:t> on time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zone, in case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OutOfFuel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OutOfFuelTreshold</a:t>
            </a:r>
            <a:r>
              <a:rPr lang="nl-BE" b="1" dirty="0"/>
              <a:t> </a:t>
            </a:r>
            <a:r>
              <a:rPr lang="nl-BE" dirty="0" err="1"/>
              <a:t>specifies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1 (a %-</a:t>
            </a:r>
            <a:r>
              <a:rPr lang="nl-BE" dirty="0" err="1"/>
              <a:t>tage</a:t>
            </a:r>
            <a:r>
              <a:rPr lang="nl-BE" dirty="0"/>
              <a:t>)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base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replacement</a:t>
            </a:r>
            <a:r>
              <a:rPr lang="nl-BE" dirty="0"/>
              <a:t>. 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0.2 is </a:t>
            </a:r>
            <a:r>
              <a:rPr lang="nl-BE" dirty="0" err="1"/>
              <a:t>specified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at 20% </a:t>
            </a:r>
            <a:r>
              <a:rPr lang="nl-BE" dirty="0" err="1"/>
              <a:t>fuel</a:t>
            </a:r>
            <a:r>
              <a:rPr lang="nl-BE" dirty="0"/>
              <a:t>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first unit in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ReturnToBaseTime</a:t>
            </a:r>
            <a:r>
              <a:rPr lang="nl-BE" b="1" dirty="0"/>
              <a:t> </a:t>
            </a:r>
            <a:r>
              <a:rPr lang="nl-BE" dirty="0"/>
              <a:t>is a time in </a:t>
            </a:r>
            <a:r>
              <a:rPr lang="nl-BE" dirty="0" err="1"/>
              <a:t>seconds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long </a:t>
            </a:r>
            <a:r>
              <a:rPr lang="nl-BE" dirty="0" err="1"/>
              <a:t>the</a:t>
            </a:r>
            <a:r>
              <a:rPr lang="nl-BE" dirty="0"/>
              <a:t> AI Group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await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arrival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AI Group.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time in </a:t>
            </a:r>
            <a:r>
              <a:rPr lang="nl-BE" dirty="0" err="1"/>
              <a:t>seconds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ETA </a:t>
            </a:r>
            <a:r>
              <a:rPr lang="nl-BE" dirty="0" err="1"/>
              <a:t>indication</a:t>
            </a:r>
            <a:r>
              <a:rPr lang="nl-BE" dirty="0"/>
              <a:t> on a route. </a:t>
            </a:r>
          </a:p>
        </p:txBody>
      </p:sp>
    </p:spTree>
    <p:extLst>
      <p:ext uri="{BB962C8B-B14F-4D97-AF65-F5344CB8AC3E}">
        <p14:creationId xmlns:p14="http://schemas.microsoft.com/office/powerpoint/2010/main" val="391371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SetAltitude</a:t>
            </a:r>
            <a:r>
              <a:rPr lang="nl-BE" sz="2400" b="1" dirty="0"/>
              <a:t>( </a:t>
            </a:r>
            <a:r>
              <a:rPr lang="nl-BE" sz="2400" dirty="0"/>
              <a:t>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SetSpeed</a:t>
            </a:r>
            <a:r>
              <a:rPr lang="nl-BE" sz="2400" dirty="0"/>
              <a:t>(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SetAltitude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r>
              <a:rPr lang="nl-BE" dirty="0"/>
              <a:t>The </a:t>
            </a:r>
            <a:r>
              <a:rPr lang="nl-BE" b="1" dirty="0" err="1"/>
              <a:t>SetSpeed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speed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274960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PatrolGroup</a:t>
            </a:r>
            <a:r>
              <a:rPr lang="nl-BE" sz="2400" dirty="0"/>
              <a:t> = </a:t>
            </a:r>
            <a:r>
              <a:rPr lang="nl-BE" sz="2400" dirty="0" err="1"/>
              <a:t>GROUP:FindByName</a:t>
            </a:r>
            <a:r>
              <a:rPr lang="nl-BE" sz="2400" dirty="0"/>
              <a:t>( “</a:t>
            </a:r>
            <a:r>
              <a:rPr lang="nl-BE" sz="2400" dirty="0" err="1"/>
              <a:t>Patrol</a:t>
            </a:r>
            <a:r>
              <a:rPr lang="nl-BE" sz="2400" dirty="0"/>
              <a:t> Group Name”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SetGroup</a:t>
            </a:r>
            <a:r>
              <a:rPr lang="nl-BE" sz="2400" dirty="0"/>
              <a:t>( </a:t>
            </a:r>
            <a:r>
              <a:rPr lang="nl-BE" sz="2400" b="1" dirty="0" err="1"/>
              <a:t>PatrolGroup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is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SetGroup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</a:t>
            </a:r>
          </a:p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Group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must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 control of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object or logic!</a:t>
            </a:r>
          </a:p>
        </p:txBody>
      </p:sp>
    </p:spTree>
    <p:extLst>
      <p:ext uri="{BB962C8B-B14F-4D97-AF65-F5344CB8AC3E}">
        <p14:creationId xmlns:p14="http://schemas.microsoft.com/office/powerpoint/2010/main" val="167221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AIBLANCER </a:t>
            </a:r>
            <a:r>
              <a:rPr lang="nl-BE" dirty="0" err="1"/>
              <a:t>usage</a:t>
            </a:r>
            <a:r>
              <a:rPr lang="nl-BE" dirty="0"/>
              <a:t> of </a:t>
            </a:r>
            <a:r>
              <a:rPr lang="nl-BE" dirty="0" err="1"/>
              <a:t>patrolzone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… )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SetPatrolZone</a:t>
            </a:r>
            <a:r>
              <a:rPr lang="nl-BE" sz="2400" dirty="0"/>
              <a:t>( </a:t>
            </a:r>
            <a:r>
              <a:rPr lang="nl-BE" sz="2400" b="1" dirty="0" err="1"/>
              <a:t>PatrolZone</a:t>
            </a:r>
            <a:r>
              <a:rPr lang="nl-BE" sz="2400" b="1" dirty="0"/>
              <a:t> </a:t>
            </a:r>
            <a:r>
              <a:rPr lang="nl-BE" sz="2400" dirty="0"/>
              <a:t>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SetPatrolZone</a:t>
            </a:r>
            <a:r>
              <a:rPr lang="nl-BE" b="1" dirty="0"/>
              <a:t> API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activate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spawned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AIBALANCER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patrolling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b="1" dirty="0" err="1"/>
              <a:t>PatrolZone</a:t>
            </a:r>
            <a:r>
              <a:rPr lang="nl-BE" dirty="0"/>
              <a:t>.</a:t>
            </a:r>
          </a:p>
          <a:p>
            <a:r>
              <a:rPr lang="nl-BE" b="1" dirty="0" err="1"/>
              <a:t>Note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NO </a:t>
            </a:r>
            <a:r>
              <a:rPr lang="nl-BE" b="1" dirty="0" err="1"/>
              <a:t>SetGroup</a:t>
            </a:r>
            <a:r>
              <a:rPr lang="nl-BE" b="1" dirty="0"/>
              <a:t> </a:t>
            </a:r>
            <a:r>
              <a:rPr lang="nl-BE" b="1" dirty="0" err="1"/>
              <a:t>may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called</a:t>
            </a:r>
            <a:r>
              <a:rPr lang="nl-BE" b="1" dirty="0"/>
              <a:t>. </a:t>
            </a:r>
            <a:r>
              <a:rPr lang="nl-BE" dirty="0"/>
              <a:t>The AIBALANCER object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AI </a:t>
            </a:r>
            <a:r>
              <a:rPr lang="nl-BE" dirty="0" err="1"/>
              <a:t>and</a:t>
            </a:r>
            <a:r>
              <a:rPr lang="nl-BE" dirty="0"/>
              <a:t> let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.</a:t>
            </a:r>
          </a:p>
          <a:p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rest, ALL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parameters are </a:t>
            </a:r>
            <a:r>
              <a:rPr lang="nl-BE" dirty="0" err="1"/>
              <a:t>consistently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</p:txBody>
      </p:sp>
    </p:spTree>
    <p:extLst>
      <p:ext uri="{BB962C8B-B14F-4D97-AF65-F5344CB8AC3E}">
        <p14:creationId xmlns:p14="http://schemas.microsoft.com/office/powerpoint/2010/main" val="350992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636006" y="2348988"/>
            <a:ext cx="5040056" cy="4050044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Servers </a:t>
            </a:r>
            <a:r>
              <a:rPr lang="nl-BE" dirty="0" err="1">
                <a:solidFill>
                  <a:schemeClr val="bg1"/>
                </a:solidFill>
              </a:rPr>
              <a:t>may</a:t>
            </a:r>
            <a:r>
              <a:rPr lang="nl-BE" dirty="0">
                <a:solidFill>
                  <a:schemeClr val="bg1"/>
                </a:solidFill>
              </a:rPr>
              <a:t> have </a:t>
            </a:r>
            <a:r>
              <a:rPr lang="nl-BE" dirty="0" err="1">
                <a:solidFill>
                  <a:schemeClr val="bg1"/>
                </a:solidFill>
              </a:rPr>
              <a:t>certain</a:t>
            </a:r>
            <a:r>
              <a:rPr lang="nl-BE" dirty="0">
                <a:solidFill>
                  <a:schemeClr val="bg1"/>
                </a:solidFill>
              </a:rPr>
              <a:t> CLIENTS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, as </a:t>
            </a:r>
            <a:r>
              <a:rPr lang="nl-BE" dirty="0" err="1">
                <a:solidFill>
                  <a:schemeClr val="bg1"/>
                </a:solidFill>
              </a:rPr>
              <a:t>such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mission </a:t>
            </a:r>
            <a:r>
              <a:rPr lang="nl-BE" dirty="0" err="1">
                <a:solidFill>
                  <a:schemeClr val="bg1"/>
                </a:solidFill>
              </a:rPr>
              <a:t>seems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very</a:t>
            </a:r>
            <a:r>
              <a:rPr lang="nl-BE" dirty="0">
                <a:solidFill>
                  <a:schemeClr val="bg1"/>
                </a:solidFill>
              </a:rPr>
              <a:t> empty.</a:t>
            </a:r>
          </a:p>
          <a:p>
            <a:r>
              <a:rPr lang="nl-BE" dirty="0">
                <a:solidFill>
                  <a:schemeClr val="bg1"/>
                </a:solidFill>
              </a:rPr>
              <a:t>The AIBALANCER class </a:t>
            </a:r>
            <a:r>
              <a:rPr lang="nl-BE" dirty="0" err="1">
                <a:solidFill>
                  <a:schemeClr val="bg1"/>
                </a:solidFill>
              </a:rPr>
              <a:t>provides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functionality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balance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battlefield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with</a:t>
            </a:r>
            <a:r>
              <a:rPr lang="nl-BE" dirty="0">
                <a:solidFill>
                  <a:schemeClr val="bg1"/>
                </a:solidFill>
              </a:rPr>
              <a:t> AI units, </a:t>
            </a:r>
            <a:r>
              <a:rPr lang="nl-BE" dirty="0" err="1">
                <a:solidFill>
                  <a:schemeClr val="bg1"/>
                </a:solidFill>
              </a:rPr>
              <a:t>compensating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for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those</a:t>
            </a:r>
            <a:r>
              <a:rPr lang="nl-BE" dirty="0">
                <a:solidFill>
                  <a:schemeClr val="bg1"/>
                </a:solidFill>
              </a:rPr>
              <a:t> CLIENT units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For a set of CLIENTS, </a:t>
            </a:r>
            <a:r>
              <a:rPr lang="nl-BE" dirty="0" err="1">
                <a:solidFill>
                  <a:schemeClr val="bg1"/>
                </a:solidFill>
              </a:rPr>
              <a:t>managed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a SET_CLIENT object,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AIBALANCER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</a:t>
            </a:r>
            <a:r>
              <a:rPr lang="nl-BE" dirty="0">
                <a:solidFill>
                  <a:schemeClr val="bg1"/>
                </a:solidFill>
              </a:rPr>
              <a:t> new </a:t>
            </a:r>
            <a:r>
              <a:rPr lang="nl-BE" dirty="0" err="1">
                <a:solidFill>
                  <a:schemeClr val="bg1"/>
                </a:solidFill>
              </a:rPr>
              <a:t>Groups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using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SPAWN </a:t>
            </a:r>
            <a:r>
              <a:rPr lang="nl-BE" dirty="0" err="1">
                <a:solidFill>
                  <a:schemeClr val="bg1"/>
                </a:solidFill>
              </a:rPr>
              <a:t>objects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A PATROLZONE object </a:t>
            </a:r>
            <a:r>
              <a:rPr lang="nl-BE" dirty="0" err="1">
                <a:solidFill>
                  <a:schemeClr val="bg1"/>
                </a:solidFill>
              </a:rPr>
              <a:t>can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which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facilitate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spawned</a:t>
            </a:r>
            <a:r>
              <a:rPr lang="nl-BE" dirty="0">
                <a:solidFill>
                  <a:schemeClr val="bg1"/>
                </a:solidFill>
              </a:rPr>
              <a:t> AI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patrol</a:t>
            </a:r>
            <a:r>
              <a:rPr lang="nl-BE" dirty="0">
                <a:solidFill>
                  <a:schemeClr val="bg1"/>
                </a:solidFill>
              </a:rPr>
              <a:t> a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zone.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aibalancer</a:t>
            </a:r>
            <a:r>
              <a:rPr lang="nl-BE" dirty="0"/>
              <a:t> class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Afgeronde rechthoek 18"/>
          <p:cNvSpPr/>
          <p:nvPr/>
        </p:nvSpPr>
        <p:spPr>
          <a:xfrm>
            <a:off x="3845975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18"/>
          <p:cNvSpPr/>
          <p:nvPr/>
        </p:nvSpPr>
        <p:spPr>
          <a:xfrm>
            <a:off x="3845975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Afgeronde rechthoek 18"/>
          <p:cNvSpPr/>
          <p:nvPr/>
        </p:nvSpPr>
        <p:spPr>
          <a:xfrm>
            <a:off x="402597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18"/>
          <p:cNvSpPr/>
          <p:nvPr/>
        </p:nvSpPr>
        <p:spPr>
          <a:xfrm>
            <a:off x="420597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665973" y="369900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485971" y="3609002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Rechte verbindingslijn 54"/>
          <p:cNvCxnSpPr/>
          <p:nvPr/>
        </p:nvCxnSpPr>
        <p:spPr>
          <a:xfrm flipH="1">
            <a:off x="3665973" y="477901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7"/>
          <p:cNvSpPr/>
          <p:nvPr/>
        </p:nvSpPr>
        <p:spPr>
          <a:xfrm>
            <a:off x="3485971" y="4689014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2855964" y="3699003"/>
            <a:ext cx="630007" cy="49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>
            <a:stCxn id="46" idx="3"/>
            <a:endCxn id="56" idx="2"/>
          </p:cNvCxnSpPr>
          <p:nvPr/>
        </p:nvCxnSpPr>
        <p:spPr>
          <a:xfrm>
            <a:off x="2855964" y="4194009"/>
            <a:ext cx="630007" cy="58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1325947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0" name="Rechte verbindingslijn 59"/>
          <p:cNvCxnSpPr/>
          <p:nvPr/>
        </p:nvCxnSpPr>
        <p:spPr>
          <a:xfrm flipV="1">
            <a:off x="2225957" y="4959017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7"/>
          <p:cNvSpPr/>
          <p:nvPr/>
        </p:nvSpPr>
        <p:spPr>
          <a:xfrm>
            <a:off x="2135956" y="4779015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61"/>
          <p:cNvCxnSpPr>
            <a:stCxn id="46" idx="2"/>
            <a:endCxn id="61" idx="0"/>
          </p:cNvCxnSpPr>
          <p:nvPr/>
        </p:nvCxnSpPr>
        <p:spPr>
          <a:xfrm>
            <a:off x="1910954" y="4509012"/>
            <a:ext cx="315003" cy="27000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aibalancer</a:t>
            </a:r>
            <a:r>
              <a:rPr lang="nl-BE" dirty="0"/>
              <a:t> </a:t>
            </a:r>
            <a:r>
              <a:rPr lang="nl-BE" dirty="0" err="1"/>
              <a:t>funtional</a:t>
            </a:r>
            <a:r>
              <a:rPr lang="nl-BE" dirty="0"/>
              <a:t>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775953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1955954" y="2528990"/>
            <a:ext cx="540007" cy="540007"/>
            <a:chOff x="3665972" y="2888994"/>
            <a:chExt cx="540007" cy="540007"/>
          </a:xfrm>
        </p:grpSpPr>
        <p:sp>
          <p:nvSpPr>
            <p:cNvPr id="5" name="Ovaal 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Rechte verbindingslijn 6"/>
          <p:cNvCxnSpPr/>
          <p:nvPr/>
        </p:nvCxnSpPr>
        <p:spPr>
          <a:xfrm>
            <a:off x="2225958" y="306899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9594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14" name="Groep 13"/>
          <p:cNvGrpSpPr/>
          <p:nvPr/>
        </p:nvGrpSpPr>
        <p:grpSpPr>
          <a:xfrm>
            <a:off x="875942" y="5229020"/>
            <a:ext cx="540007" cy="540007"/>
            <a:chOff x="3665972" y="2888994"/>
            <a:chExt cx="540007" cy="540007"/>
          </a:xfrm>
        </p:grpSpPr>
        <p:sp>
          <p:nvSpPr>
            <p:cNvPr id="15" name="Ovaal 1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Rechte verbindingslijn 16"/>
          <p:cNvCxnSpPr/>
          <p:nvPr/>
        </p:nvCxnSpPr>
        <p:spPr>
          <a:xfrm>
            <a:off x="114594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77595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9" name="Groep 18"/>
          <p:cNvGrpSpPr/>
          <p:nvPr/>
        </p:nvGrpSpPr>
        <p:grpSpPr>
          <a:xfrm>
            <a:off x="1955953" y="5229020"/>
            <a:ext cx="540007" cy="540007"/>
            <a:chOff x="3665972" y="2888994"/>
            <a:chExt cx="540007" cy="540007"/>
          </a:xfrm>
        </p:grpSpPr>
        <p:sp>
          <p:nvSpPr>
            <p:cNvPr id="20" name="Ovaal 1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Rechte verbindingslijn 21"/>
          <p:cNvCxnSpPr/>
          <p:nvPr/>
        </p:nvCxnSpPr>
        <p:spPr>
          <a:xfrm>
            <a:off x="222595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695940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>
            <a:off x="875942" y="2528990"/>
            <a:ext cx="540007" cy="540007"/>
            <a:chOff x="3665972" y="2888994"/>
            <a:chExt cx="540007" cy="540007"/>
          </a:xfrm>
        </p:grpSpPr>
        <p:sp>
          <p:nvSpPr>
            <p:cNvPr id="25" name="Ovaal 2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Rechte verbindingslijn 26"/>
          <p:cNvCxnSpPr/>
          <p:nvPr/>
        </p:nvCxnSpPr>
        <p:spPr>
          <a:xfrm>
            <a:off x="1145944" y="306060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3215968" y="2168986"/>
            <a:ext cx="8730097" cy="4500050"/>
          </a:xfrm>
          <a:prstGeom prst="roundRect">
            <a:avLst>
              <a:gd name="adj" fmla="val 410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create</a:t>
            </a:r>
            <a:r>
              <a:rPr lang="nl-BE" sz="1600" dirty="0">
                <a:solidFill>
                  <a:schemeClr val="bg1"/>
                </a:solidFill>
              </a:rPr>
              <a:t>) </a:t>
            </a:r>
            <a:r>
              <a:rPr lang="nl-BE" sz="1600" b="1" dirty="0">
                <a:solidFill>
                  <a:schemeClr val="bg1"/>
                </a:solidFill>
              </a:rPr>
              <a:t>AI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providing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occupied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players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thus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alive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needs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return, </a:t>
            </a:r>
            <a:r>
              <a:rPr lang="nl-BE" sz="1600" b="1" dirty="0">
                <a:solidFill>
                  <a:schemeClr val="bg1"/>
                </a:solidFill>
              </a:rPr>
              <a:t>select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return </a:t>
            </a:r>
            <a:r>
              <a:rPr lang="nl-BE" sz="1600" b="1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: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home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excluding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neutral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airbases</a:t>
            </a:r>
            <a:r>
              <a:rPr lang="nl-BE" sz="16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jumps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into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only</a:t>
            </a:r>
            <a:r>
              <a:rPr lang="nl-BE" sz="1600" b="1" dirty="0">
                <a:solidFill>
                  <a:schemeClr val="bg1"/>
                </a:solidFill>
              </a:rPr>
              <a:t> return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enemy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given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range</a:t>
            </a:r>
            <a:r>
              <a:rPr lang="nl-BE" sz="16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 zone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instead</a:t>
            </a:r>
            <a:r>
              <a:rPr lang="nl-BE" sz="1600" dirty="0">
                <a:solidFill>
                  <a:schemeClr val="bg1"/>
                </a:solidFill>
              </a:rPr>
              <a:t> follow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Select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dirty="0">
                <a:solidFill>
                  <a:schemeClr val="bg1"/>
                </a:solidFill>
              </a:rPr>
              <a:t>, a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patrol</a:t>
            </a:r>
            <a:r>
              <a:rPr lang="nl-BE" sz="1600" dirty="0">
                <a:solidFill>
                  <a:schemeClr val="bg1"/>
                </a:solidFill>
              </a:rPr>
              <a:t> zone. The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 in </a:t>
            </a:r>
            <a:r>
              <a:rPr lang="nl-BE" sz="1600" dirty="0" err="1">
                <a:solidFill>
                  <a:schemeClr val="bg1"/>
                </a:solidFill>
              </a:rPr>
              <a:t>seconds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different </a:t>
            </a:r>
            <a:r>
              <a:rPr lang="nl-BE" sz="1600" b="1" dirty="0">
                <a:solidFill>
                  <a:schemeClr val="bg1"/>
                </a:solidFill>
              </a:rPr>
              <a:t>SPAWN </a:t>
            </a:r>
            <a:r>
              <a:rPr lang="nl-BE" sz="1600" b="1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routes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followed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sets of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templates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Ovaal 28"/>
          <p:cNvSpPr/>
          <p:nvPr/>
        </p:nvSpPr>
        <p:spPr>
          <a:xfrm>
            <a:off x="1145945" y="3789005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1235946" y="4697407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1" name="Groep 30"/>
          <p:cNvGrpSpPr/>
          <p:nvPr/>
        </p:nvGrpSpPr>
        <p:grpSpPr>
          <a:xfrm>
            <a:off x="1415947" y="4059007"/>
            <a:ext cx="540007" cy="540007"/>
            <a:chOff x="3665972" y="2888994"/>
            <a:chExt cx="540007" cy="540007"/>
          </a:xfrm>
        </p:grpSpPr>
        <p:sp>
          <p:nvSpPr>
            <p:cNvPr id="32" name="Ovaal 3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Rechte verbindingslijn 33"/>
          <p:cNvCxnSpPr/>
          <p:nvPr/>
        </p:nvCxnSpPr>
        <p:spPr>
          <a:xfrm>
            <a:off x="1685951" y="459901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335936" y="414900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6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70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8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8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1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3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5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60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No </a:t>
            </a:r>
            <a:r>
              <a:rPr lang="nl-BE" dirty="0" err="1"/>
              <a:t>players</a:t>
            </a:r>
            <a:r>
              <a:rPr lang="nl-BE" dirty="0"/>
              <a:t> are </a:t>
            </a:r>
            <a:r>
              <a:rPr lang="nl-BE" dirty="0" err="1"/>
              <a:t>logged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at mission start, </a:t>
            </a:r>
            <a:r>
              <a:rPr lang="nl-BE" dirty="0" err="1"/>
              <a:t>so</a:t>
            </a:r>
            <a:r>
              <a:rPr lang="nl-BE" dirty="0"/>
              <a:t> 2 AI </a:t>
            </a:r>
            <a:r>
              <a:rPr lang="nl-BE" dirty="0" err="1"/>
              <a:t>planes</a:t>
            </a:r>
            <a:endParaRPr lang="nl-BE" dirty="0"/>
          </a:p>
          <a:p>
            <a:pPr algn="ctr"/>
            <a:r>
              <a:rPr lang="nl-BE" dirty="0"/>
              <a:t>are </a:t>
            </a:r>
            <a:r>
              <a:rPr lang="nl-BE" dirty="0" err="1"/>
              <a:t>created</a:t>
            </a:r>
            <a:r>
              <a:rPr lang="nl-BE" dirty="0"/>
              <a:t> on </a:t>
            </a:r>
            <a:r>
              <a:rPr lang="nl-BE" dirty="0" err="1"/>
              <a:t>both</a:t>
            </a:r>
            <a:r>
              <a:rPr lang="nl-BE" dirty="0"/>
              <a:t> sides…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6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7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1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9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70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4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A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joins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blue side…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blue </a:t>
            </a:r>
            <a:r>
              <a:rPr lang="nl-BE" dirty="0" err="1"/>
              <a:t>player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8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3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4385982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4655984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9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Two</a:t>
            </a:r>
            <a:r>
              <a:rPr lang="nl-BE" dirty="0"/>
              <a:t> more </a:t>
            </a:r>
            <a:r>
              <a:rPr lang="nl-BE" dirty="0" err="1"/>
              <a:t>players</a:t>
            </a:r>
            <a:r>
              <a:rPr lang="nl-BE" dirty="0"/>
              <a:t> </a:t>
            </a:r>
            <a:r>
              <a:rPr lang="nl-BE" dirty="0" err="1"/>
              <a:t>join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RED side …</a:t>
            </a:r>
          </a:p>
          <a:p>
            <a:pPr algn="ctr"/>
            <a:r>
              <a:rPr lang="nl-BE" dirty="0" err="1"/>
              <a:t>Two</a:t>
            </a:r>
            <a:r>
              <a:rPr lang="nl-BE" dirty="0"/>
              <a:t> red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8526027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90" name="Groep 8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91" name="Ovaal 9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Rechte verbindingslijn 92"/>
          <p:cNvCxnSpPr/>
          <p:nvPr/>
        </p:nvCxnSpPr>
        <p:spPr>
          <a:xfrm>
            <a:off x="7446015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9156034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1023604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10416048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9336036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9606037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10686050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6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The blue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scene 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new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8076023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8256024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7176012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8526026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05" name="Groep 104"/>
          <p:cNvGrpSpPr/>
          <p:nvPr/>
        </p:nvGrpSpPr>
        <p:grpSpPr>
          <a:xfrm>
            <a:off x="4385981" y="5229020"/>
            <a:ext cx="540007" cy="540007"/>
            <a:chOff x="3665972" y="2888994"/>
            <a:chExt cx="540007" cy="540007"/>
          </a:xfrm>
        </p:grpSpPr>
        <p:sp>
          <p:nvSpPr>
            <p:cNvPr id="106" name="Ovaal 10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Rechte verbindingslijn 113"/>
          <p:cNvCxnSpPr/>
          <p:nvPr/>
        </p:nvCxnSpPr>
        <p:spPr>
          <a:xfrm>
            <a:off x="4655985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1415947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1685951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3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2135956" y="3699003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takes off at AIRBASE 1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route…</a:t>
            </a:r>
          </a:p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land at AIRBASE 2</a:t>
            </a:r>
          </a:p>
        </p:txBody>
      </p:sp>
      <p:sp>
        <p:nvSpPr>
          <p:cNvPr id="25" name="Ovaal 2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Ovaal 3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4" name="Tekstvak 3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6" name="Tekstvak 3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6250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1975</TotalTime>
  <Words>2028</Words>
  <Application>Microsoft Office PowerPoint</Application>
  <PresentationFormat>Breedbeeld</PresentationFormat>
  <Paragraphs>312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</vt:lpstr>
      <vt:lpstr>Gestreept</vt:lpstr>
      <vt:lpstr>Dcs world mission Development with moose</vt:lpstr>
      <vt:lpstr>AIBALANCER CLASS</vt:lpstr>
      <vt:lpstr>the aibalancer class main purpose</vt:lpstr>
      <vt:lpstr>aibalancer funtional overview</vt:lpstr>
      <vt:lpstr>funtion 1: spawn AI - HOW it works</vt:lpstr>
      <vt:lpstr>funtion 1: spawn AI - HOW it works</vt:lpstr>
      <vt:lpstr>funtion 1: spawn AI - HOW it works</vt:lpstr>
      <vt:lpstr>funtion 1: spawn AI - HOW it works</vt:lpstr>
      <vt:lpstr>function 2: select the return airbase</vt:lpstr>
      <vt:lpstr>function 2: select the return airbase</vt:lpstr>
      <vt:lpstr>function 2.1: select the return airbase – home airbase</vt:lpstr>
      <vt:lpstr>function 2.2: select the return airbase – nearest friendly airbase</vt:lpstr>
      <vt:lpstr>function 3: only return AI if there is no enemy player within range</vt:lpstr>
      <vt:lpstr>function 4: patrol zones</vt:lpstr>
      <vt:lpstr>function 4: patrol zones</vt:lpstr>
      <vt:lpstr>function 4: patrol zones</vt:lpstr>
      <vt:lpstr>funtion 5: randomize between different spawn objects</vt:lpstr>
      <vt:lpstr>function 1 - how to use aibalancer</vt:lpstr>
      <vt:lpstr>Function 2.1 &amp; 3 – return to home airbase</vt:lpstr>
      <vt:lpstr>Function 2.2 &amp; 3 – return to nearest airbase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AIBLANCER usage of patrolzone</vt:lpstr>
      <vt:lpstr>PowerPoint-presentatie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124</cp:revision>
  <dcterms:created xsi:type="dcterms:W3CDTF">2016-04-14T07:37:30Z</dcterms:created>
  <dcterms:modified xsi:type="dcterms:W3CDTF">2016-06-19T12:34:00Z</dcterms:modified>
</cp:coreProperties>
</file>