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3"/>
  </p:notesMasterIdLst>
  <p:sldIdLst>
    <p:sldId id="256" r:id="rId2"/>
    <p:sldId id="259" r:id="rId3"/>
    <p:sldId id="309" r:id="rId4"/>
    <p:sldId id="310" r:id="rId5"/>
    <p:sldId id="312" r:id="rId6"/>
    <p:sldId id="313" r:id="rId7"/>
    <p:sldId id="311" r:id="rId8"/>
    <p:sldId id="314" r:id="rId9"/>
    <p:sldId id="315" r:id="rId10"/>
    <p:sldId id="316" r:id="rId11"/>
    <p:sldId id="317" r:id="rId12"/>
    <p:sldId id="318" r:id="rId13"/>
    <p:sldId id="319" r:id="rId14"/>
    <p:sldId id="320" r:id="rId15"/>
    <p:sldId id="324" r:id="rId16"/>
    <p:sldId id="325" r:id="rId17"/>
    <p:sldId id="322" r:id="rId18"/>
    <p:sldId id="326" r:id="rId19"/>
    <p:sldId id="321" r:id="rId20"/>
    <p:sldId id="323" r:id="rId21"/>
    <p:sldId id="273" r:id="rId22"/>
  </p:sldIdLst>
  <p:sldSz cx="9144000" cy="5143500" type="screen16x9"/>
  <p:notesSz cx="6858000" cy="9144000"/>
  <p:embeddedFontLst>
    <p:embeddedFont>
      <p:font typeface="Saira Semi Condensed"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77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4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472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460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539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70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52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242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0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08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05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30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55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503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301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54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448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19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IPv4 VPC CIDR blocks</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Imagen 7">
            <a:extLst>
              <a:ext uri="{FF2B5EF4-FFF2-40B4-BE49-F238E27FC236}">
                <a16:creationId xmlns:a16="http://schemas.microsoft.com/office/drawing/2014/main" id="{93CA87EE-2CAB-CE74-932D-AFD8A291E607}"/>
              </a:ext>
            </a:extLst>
          </p:cNvPr>
          <p:cNvPicPr>
            <a:picLocks noChangeAspect="1"/>
          </p:cNvPicPr>
          <p:nvPr/>
        </p:nvPicPr>
        <p:blipFill>
          <a:blip r:embed="rId3"/>
          <a:stretch>
            <a:fillRect/>
          </a:stretch>
        </p:blipFill>
        <p:spPr>
          <a:xfrm>
            <a:off x="1160594" y="2104491"/>
            <a:ext cx="7074161" cy="1888732"/>
          </a:xfrm>
          <a:prstGeom prst="rect">
            <a:avLst/>
          </a:prstGeom>
        </p:spPr>
      </p:pic>
    </p:spTree>
    <p:extLst>
      <p:ext uri="{BB962C8B-B14F-4D97-AF65-F5344CB8AC3E}">
        <p14:creationId xmlns:p14="http://schemas.microsoft.com/office/powerpoint/2010/main" val="183020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Diseño AWS VPC</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91;p31">
            <a:extLst>
              <a:ext uri="{FF2B5EF4-FFF2-40B4-BE49-F238E27FC236}">
                <a16:creationId xmlns:a16="http://schemas.microsoft.com/office/drawing/2014/main" id="{A18C4FE5-18EE-E91D-5486-12F42D92D0B6}"/>
              </a:ext>
            </a:extLst>
          </p:cNvPr>
          <p:cNvSpPr txBox="1">
            <a:spLocks noGrp="1"/>
          </p:cNvSpPr>
          <p:nvPr>
            <p:ph type="body" idx="1"/>
          </p:nvPr>
        </p:nvSpPr>
        <p:spPr>
          <a:xfrm>
            <a:off x="825875" y="1428750"/>
            <a:ext cx="7644000" cy="3272342"/>
          </a:xfrm>
          <a:prstGeom prst="rect">
            <a:avLst/>
          </a:prstGeom>
        </p:spPr>
        <p:txBody>
          <a:bodyPr spcFirstLastPara="1" wrap="square" lIns="91425" tIns="91425" rIns="91425" bIns="91425" anchor="ctr" anchorCtr="0">
            <a:noAutofit/>
          </a:bodyPr>
          <a:lstStyle/>
          <a:p>
            <a:pPr marL="171450" indent="-171450"/>
            <a:r>
              <a:rPr lang="en-US" sz="2000" dirty="0"/>
              <a:t>Amazon VPC:</a:t>
            </a:r>
          </a:p>
          <a:p>
            <a:pPr marL="628650" lvl="1" indent="-171450"/>
            <a:r>
              <a:rPr lang="en-US" sz="2000" dirty="0"/>
              <a:t>us-west-2 		10.0.0.0/16 (Network)</a:t>
            </a:r>
          </a:p>
          <a:p>
            <a:pPr marL="628650" lvl="1" indent="-171450"/>
            <a:r>
              <a:rPr lang="en-US" sz="2000" dirty="0"/>
              <a:t>us-west-2a 	10.0.0.0/24 (Subnet)</a:t>
            </a:r>
          </a:p>
          <a:p>
            <a:pPr marL="628650" lvl="1" indent="-171450"/>
            <a:r>
              <a:rPr lang="en-US" sz="2000" dirty="0"/>
              <a:t>us-west-2b 	10.0.1.0/24 (Subnet)</a:t>
            </a:r>
          </a:p>
          <a:p>
            <a:pPr marL="628650" lvl="1" indent="-171450"/>
            <a:r>
              <a:rPr lang="en-US" sz="2000" dirty="0"/>
              <a:t>us-west-2c 	10.0.2.0/24 (Subnet)</a:t>
            </a:r>
          </a:p>
          <a:p>
            <a:pPr marL="628650" lvl="1" indent="-171450"/>
            <a:endParaRPr lang="en-US" sz="1800" dirty="0"/>
          </a:p>
        </p:txBody>
      </p:sp>
    </p:spTree>
    <p:extLst>
      <p:ext uri="{BB962C8B-B14F-4D97-AF65-F5344CB8AC3E}">
        <p14:creationId xmlns:p14="http://schemas.microsoft.com/office/powerpoint/2010/main" val="298637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8" name="Picture 4" descr="What is AWS VPC: Dissecting AWS's Virtual Private Cloud (VPC)">
            <a:extLst>
              <a:ext uri="{FF2B5EF4-FFF2-40B4-BE49-F238E27FC236}">
                <a16:creationId xmlns:a16="http://schemas.microsoft.com/office/drawing/2014/main" id="{97226D66-719F-80D1-4456-C546F6699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440" y="436777"/>
            <a:ext cx="6497270" cy="426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30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Internet Gateway</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What is Subnet on AWS VPC?">
            <a:extLst>
              <a:ext uri="{FF2B5EF4-FFF2-40B4-BE49-F238E27FC236}">
                <a16:creationId xmlns:a16="http://schemas.microsoft.com/office/drawing/2014/main" id="{8F399AE1-0E8A-827B-A07D-9DCFEA6E8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706" y="1200056"/>
            <a:ext cx="5576337" cy="382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4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Private</a:t>
            </a:r>
            <a:r>
              <a:rPr lang="es-PE" dirty="0"/>
              <a:t> vs </a:t>
            </a:r>
            <a:r>
              <a:rPr lang="es-PE" dirty="0" err="1"/>
              <a:t>Public</a:t>
            </a:r>
            <a:r>
              <a:rPr lang="es-PE" dirty="0"/>
              <a:t> Subnet</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What is Subnet on AWS VPC?">
            <a:extLst>
              <a:ext uri="{FF2B5EF4-FFF2-40B4-BE49-F238E27FC236}">
                <a16:creationId xmlns:a16="http://schemas.microsoft.com/office/drawing/2014/main" id="{8F399AE1-0E8A-827B-A07D-9DCFEA6E8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706" y="1200056"/>
            <a:ext cx="5576337" cy="382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352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Route</a:t>
            </a:r>
            <a:r>
              <a:rPr lang="es-PE" dirty="0"/>
              <a:t> Table</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What is Subnet on AWS VPC?">
            <a:extLst>
              <a:ext uri="{FF2B5EF4-FFF2-40B4-BE49-F238E27FC236}">
                <a16:creationId xmlns:a16="http://schemas.microsoft.com/office/drawing/2014/main" id="{8F399AE1-0E8A-827B-A07D-9DCFEA6E8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706" y="1200056"/>
            <a:ext cx="5576337" cy="382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28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Nat</a:t>
            </a:r>
            <a:r>
              <a:rPr lang="es-PE" dirty="0"/>
              <a:t> Gateway</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What is Subnet on AWS VPC?">
            <a:extLst>
              <a:ext uri="{FF2B5EF4-FFF2-40B4-BE49-F238E27FC236}">
                <a16:creationId xmlns:a16="http://schemas.microsoft.com/office/drawing/2014/main" id="{8F399AE1-0E8A-827B-A07D-9DCFEA6E8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706" y="1200056"/>
            <a:ext cx="5576337" cy="382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9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SG VS NACL</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AWS NACL vs Security Group - Javatpoint">
            <a:extLst>
              <a:ext uri="{FF2B5EF4-FFF2-40B4-BE49-F238E27FC236}">
                <a16:creationId xmlns:a16="http://schemas.microsoft.com/office/drawing/2014/main" id="{2E67F469-69B9-F39C-B02E-42173C6C4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41" y="820950"/>
            <a:ext cx="3868690" cy="425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263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Gateway and interface </a:t>
            </a:r>
            <a:r>
              <a:rPr lang="es-PE" dirty="0" err="1"/>
              <a:t>endpoint</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42" name="Picture 2" descr="What are VPC endpoints? - Securely Access Services Over AWS PrivateLink">
            <a:extLst>
              <a:ext uri="{FF2B5EF4-FFF2-40B4-BE49-F238E27FC236}">
                <a16:creationId xmlns:a16="http://schemas.microsoft.com/office/drawing/2014/main" id="{80F2B708-F784-D721-9102-621693FE5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12" y="1022854"/>
            <a:ext cx="4540525" cy="400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089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07925" y="298693"/>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Direct </a:t>
            </a:r>
            <a:r>
              <a:rPr lang="es-PE" dirty="0" err="1"/>
              <a:t>Connect</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6" name="Picture 4" descr="What is AWS Direct Connect? - AWS Direct Connect">
            <a:extLst>
              <a:ext uri="{FF2B5EF4-FFF2-40B4-BE49-F238E27FC236}">
                <a16:creationId xmlns:a16="http://schemas.microsoft.com/office/drawing/2014/main" id="{A187C36B-CE05-B40C-3B56-AC437BE91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2" y="987182"/>
            <a:ext cx="696277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7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12</a:t>
            </a:r>
            <a:endParaRPr dirty="0"/>
          </a:p>
        </p:txBody>
      </p:sp>
      <p:sp>
        <p:nvSpPr>
          <p:cNvPr id="447" name="Google Shape;447;p33"/>
          <p:cNvSpPr txBox="1">
            <a:spLocks noGrp="1"/>
          </p:cNvSpPr>
          <p:nvPr>
            <p:ph type="subTitle" idx="1"/>
          </p:nvPr>
        </p:nvSpPr>
        <p:spPr>
          <a:xfrm>
            <a:off x="2689800" y="3279877"/>
            <a:ext cx="3764400" cy="11979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VPC</a:t>
            </a:r>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07925" y="298693"/>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VPN </a:t>
            </a:r>
            <a:r>
              <a:rPr lang="es-PE" dirty="0" err="1"/>
              <a:t>Conection</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18" name="Picture 2" descr="AWS — Site-to-Site VPN Connections Overview | by Ashish Patel | Awesome  Cloud | Medium">
            <a:extLst>
              <a:ext uri="{FF2B5EF4-FFF2-40B4-BE49-F238E27FC236}">
                <a16:creationId xmlns:a16="http://schemas.microsoft.com/office/drawing/2014/main" id="{38B7DD88-000E-3A50-7083-D64673BA2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937" y="1124720"/>
            <a:ext cx="7536075" cy="368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371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VPC</a:t>
            </a:r>
            <a:endParaRPr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Amazon Virtual Private Cloud (Amazon VPC) gives you full control over your virtual networking environment, including resource placement, connectivity, and security. Get started by setting up your VPC in the AWS service console. </a:t>
            </a:r>
          </a:p>
          <a:p>
            <a:pPr marL="171450" indent="-171450"/>
            <a:endParaRPr lang="en-US" sz="1600" dirty="0"/>
          </a:p>
          <a:p>
            <a:pPr marL="171450" indent="-171450"/>
            <a:r>
              <a:rPr lang="en-US" sz="1600" dirty="0"/>
              <a:t>Next, add resources to it such as Amazon Elastic Compute Cloud (EC2) and Amazon Relational Database Service (RDS) instances. </a:t>
            </a:r>
          </a:p>
          <a:p>
            <a:pPr marL="171450" indent="-171450"/>
            <a:endParaRPr lang="en-US" sz="1600" dirty="0"/>
          </a:p>
          <a:p>
            <a:pPr marL="171450" indent="-171450"/>
            <a:r>
              <a:rPr lang="en-US" sz="1600" dirty="0"/>
              <a:t>Finally, define how your VPCs communicate with each other across accounts, Availability Zones, or AWS Regions. In the example below, network traffic is being shared between two VPCs within each Region.</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033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VPC</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Diagram showing a possible configuration with two VCP in Region 1, and two in Region 2, with network traffic shared between the VPC within each Region, but not across Regions.">
            <a:extLst>
              <a:ext uri="{FF2B5EF4-FFF2-40B4-BE49-F238E27FC236}">
                <a16:creationId xmlns:a16="http://schemas.microsoft.com/office/drawing/2014/main" id="{A2DBF244-1D0E-44A9-CC23-B43392333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510" y="1579162"/>
            <a:ext cx="6576975" cy="326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36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Decimal to </a:t>
            </a:r>
            <a:r>
              <a:rPr lang="es-PE" dirty="0" err="1"/>
              <a:t>Binary</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Binary Number System - Definition, Conversion, Examples">
            <a:extLst>
              <a:ext uri="{FF2B5EF4-FFF2-40B4-BE49-F238E27FC236}">
                <a16:creationId xmlns:a16="http://schemas.microsoft.com/office/drawing/2014/main" id="{A701DEDB-69D8-A2F7-9D99-E3EE0CC52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484" y="1579204"/>
            <a:ext cx="27717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cimal to Binary Converter | Calculator">
            <a:extLst>
              <a:ext uri="{FF2B5EF4-FFF2-40B4-BE49-F238E27FC236}">
                <a16:creationId xmlns:a16="http://schemas.microsoft.com/office/drawing/2014/main" id="{A51B7982-65DA-0FF3-FC68-8EBC248769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475" y="1569679"/>
            <a:ext cx="25431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Binary</a:t>
            </a:r>
            <a:r>
              <a:rPr lang="es-PE" dirty="0"/>
              <a:t> to decimal</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86D5DDE8-76B2-0738-1042-6DBFE80C36C0}"/>
              </a:ext>
            </a:extLst>
          </p:cNvPr>
          <p:cNvPicPr>
            <a:picLocks noChangeAspect="1"/>
          </p:cNvPicPr>
          <p:nvPr/>
        </p:nvPicPr>
        <p:blipFill>
          <a:blip r:embed="rId3"/>
          <a:stretch>
            <a:fillRect/>
          </a:stretch>
        </p:blipFill>
        <p:spPr>
          <a:xfrm>
            <a:off x="2626043" y="1379216"/>
            <a:ext cx="3891913" cy="3516034"/>
          </a:xfrm>
          <a:prstGeom prst="rect">
            <a:avLst/>
          </a:prstGeom>
        </p:spPr>
      </p:pic>
    </p:spTree>
    <p:extLst>
      <p:ext uri="{BB962C8B-B14F-4D97-AF65-F5344CB8AC3E}">
        <p14:creationId xmlns:p14="http://schemas.microsoft.com/office/powerpoint/2010/main" val="259827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IP </a:t>
            </a:r>
            <a:r>
              <a:rPr lang="es-PE" dirty="0" err="1"/>
              <a:t>Subnetting</a:t>
            </a:r>
            <a:r>
              <a:rPr lang="es-PE" dirty="0"/>
              <a:t> 1</a:t>
            </a:r>
            <a:endParaRPr dirty="0">
              <a:solidFill>
                <a:schemeClr val="accent1"/>
              </a:solidFill>
            </a:endParaRPr>
          </a:p>
        </p:txBody>
      </p:sp>
      <p:sp>
        <p:nvSpPr>
          <p:cNvPr id="391" name="Google Shape;391;p31"/>
          <p:cNvSpPr txBox="1">
            <a:spLocks noGrp="1"/>
          </p:cNvSpPr>
          <p:nvPr>
            <p:ph type="body" idx="1"/>
          </p:nvPr>
        </p:nvSpPr>
        <p:spPr>
          <a:xfrm>
            <a:off x="825875" y="1428750"/>
            <a:ext cx="7644000" cy="3272342"/>
          </a:xfrm>
          <a:prstGeom prst="rect">
            <a:avLst/>
          </a:prstGeom>
        </p:spPr>
        <p:txBody>
          <a:bodyPr spcFirstLastPara="1" wrap="square" lIns="91425" tIns="91425" rIns="91425" bIns="91425" anchor="ctr" anchorCtr="0">
            <a:noAutofit/>
          </a:bodyPr>
          <a:lstStyle/>
          <a:p>
            <a:pPr marL="171450" indent="-171450"/>
            <a:r>
              <a:rPr lang="en-US" sz="1600" dirty="0"/>
              <a:t>Example 1:</a:t>
            </a:r>
          </a:p>
          <a:p>
            <a:pPr marL="628650" lvl="1" indent="-171450"/>
            <a:r>
              <a:rPr lang="en-US" sz="1800" dirty="0"/>
              <a:t>IP Address : 192.168.5.85</a:t>
            </a:r>
          </a:p>
          <a:p>
            <a:pPr marL="628650" lvl="1" indent="-171450"/>
            <a:r>
              <a:rPr lang="en-US" sz="1800" dirty="0"/>
              <a:t>Subnet Mask : 255.255.255.0</a:t>
            </a:r>
          </a:p>
          <a:p>
            <a:pPr marL="628650" lvl="1" indent="-171450"/>
            <a:r>
              <a:rPr lang="en-US" sz="1800" dirty="0"/>
              <a:t>IP/Subnet Mask : 192.168.5.85/24</a:t>
            </a:r>
          </a:p>
          <a:p>
            <a:pPr marL="628650" lvl="1" indent="-171450"/>
            <a:endParaRPr lang="en-US" sz="1800" dirty="0"/>
          </a:p>
          <a:p>
            <a:pPr marL="171450" indent="-171450"/>
            <a:r>
              <a:rPr lang="en-US" sz="1600" dirty="0"/>
              <a:t>Bits:</a:t>
            </a:r>
          </a:p>
          <a:p>
            <a:pPr marL="628650" lvl="1" indent="-171450"/>
            <a:r>
              <a:rPr lang="en-US" sz="1800" dirty="0"/>
              <a:t>IP Address : 	   11000000. 10101000.00000101.01010101</a:t>
            </a:r>
          </a:p>
          <a:p>
            <a:pPr marL="628650" lvl="1" indent="-171450"/>
            <a:r>
              <a:rPr lang="en-US" sz="1800" dirty="0"/>
              <a:t>Subnet Mask : 11111111. 11111111. 11111111.00000000</a:t>
            </a:r>
          </a:p>
          <a:p>
            <a:pPr marL="457200" lvl="1" indent="0">
              <a:buNone/>
            </a:pPr>
            <a:endParaRPr lang="en-US" sz="1800" dirty="0"/>
          </a:p>
          <a:p>
            <a:pPr marL="457200" lvl="1" indent="0">
              <a:buNone/>
            </a:pPr>
            <a:r>
              <a:rPr lang="en-US" sz="1800" dirty="0"/>
              <a:t>Min IP: 11000000. 10101000.00000101.00000000 (255.255.255.0)</a:t>
            </a:r>
          </a:p>
          <a:p>
            <a:pPr marL="457200" lvl="1" indent="0">
              <a:buNone/>
            </a:pPr>
            <a:r>
              <a:rPr lang="en-US" sz="1800" dirty="0"/>
              <a:t>Max IP: 11000000. 10101000.00000101.11111111 (255.255.255.255)</a:t>
            </a:r>
          </a:p>
          <a:p>
            <a:pPr marL="628650" lvl="1" indent="-171450"/>
            <a:endParaRPr lang="en-US"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002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IP </a:t>
            </a:r>
            <a:r>
              <a:rPr lang="es-PE" dirty="0" err="1"/>
              <a:t>Subnetting</a:t>
            </a:r>
            <a:r>
              <a:rPr lang="es-PE" dirty="0"/>
              <a:t> 2</a:t>
            </a:r>
            <a:endParaRPr dirty="0">
              <a:solidFill>
                <a:schemeClr val="accent1"/>
              </a:solidFill>
            </a:endParaRPr>
          </a:p>
        </p:txBody>
      </p:sp>
      <p:sp>
        <p:nvSpPr>
          <p:cNvPr id="391" name="Google Shape;391;p31"/>
          <p:cNvSpPr txBox="1">
            <a:spLocks noGrp="1"/>
          </p:cNvSpPr>
          <p:nvPr>
            <p:ph type="body" idx="1"/>
          </p:nvPr>
        </p:nvSpPr>
        <p:spPr>
          <a:xfrm>
            <a:off x="825875" y="1428750"/>
            <a:ext cx="7644000" cy="3272342"/>
          </a:xfrm>
          <a:prstGeom prst="rect">
            <a:avLst/>
          </a:prstGeom>
        </p:spPr>
        <p:txBody>
          <a:bodyPr spcFirstLastPara="1" wrap="square" lIns="91425" tIns="91425" rIns="91425" bIns="91425" anchor="ctr" anchorCtr="0">
            <a:noAutofit/>
          </a:bodyPr>
          <a:lstStyle/>
          <a:p>
            <a:pPr marL="171450" indent="-171450"/>
            <a:r>
              <a:rPr lang="en-US" sz="1600" dirty="0"/>
              <a:t>Example 1:</a:t>
            </a:r>
          </a:p>
          <a:p>
            <a:pPr marL="628650" lvl="1" indent="-171450"/>
            <a:r>
              <a:rPr lang="en-US" sz="1800" dirty="0"/>
              <a:t>IP Address : 10.128.240.50</a:t>
            </a:r>
          </a:p>
          <a:p>
            <a:pPr marL="628650" lvl="1" indent="-171450"/>
            <a:r>
              <a:rPr lang="en-US" sz="1800" dirty="0"/>
              <a:t>Subnet Mask : 255.255.255.252</a:t>
            </a:r>
          </a:p>
          <a:p>
            <a:pPr marL="628650" lvl="1" indent="-171450"/>
            <a:r>
              <a:rPr lang="en-US" sz="1800" dirty="0"/>
              <a:t>IP/Subnet Mask : 10.128.240.50/29</a:t>
            </a:r>
          </a:p>
          <a:p>
            <a:pPr marL="628650" lvl="1" indent="-171450"/>
            <a:endParaRPr lang="en-US" sz="1800" dirty="0"/>
          </a:p>
          <a:p>
            <a:pPr marL="171450" indent="-171450"/>
            <a:r>
              <a:rPr lang="en-US" sz="1600" dirty="0"/>
              <a:t>Bits:</a:t>
            </a:r>
          </a:p>
          <a:p>
            <a:pPr marL="628650" lvl="1" indent="-171450"/>
            <a:r>
              <a:rPr lang="en-US" sz="1800" dirty="0"/>
              <a:t>IP Address : 	   00001010.10000000.11110000.00110010</a:t>
            </a:r>
          </a:p>
          <a:p>
            <a:pPr marL="628650" lvl="1" indent="-171450"/>
            <a:r>
              <a:rPr lang="en-US" sz="1800" dirty="0"/>
              <a:t>Subnet Mask : 11111111.11111111.11111111.11111100</a:t>
            </a:r>
          </a:p>
          <a:p>
            <a:pPr marL="628650" lvl="1" indent="-171450"/>
            <a:endParaRPr lang="en-US" sz="1800" dirty="0"/>
          </a:p>
          <a:p>
            <a:pPr marL="457200" lvl="1" indent="0">
              <a:buNone/>
            </a:pPr>
            <a:r>
              <a:rPr lang="en-US" sz="1800" dirty="0"/>
              <a:t>Min IP: 11000000. 10101000.00000101. 00110000 (255.255.255. 48)</a:t>
            </a:r>
          </a:p>
          <a:p>
            <a:pPr marL="457200" lvl="1" indent="0">
              <a:buNone/>
            </a:pPr>
            <a:r>
              <a:rPr lang="en-US" sz="1800" dirty="0"/>
              <a:t>Max IP: 11000000. 10101000.00000101. 00110011 (255.255.255.54)</a:t>
            </a:r>
          </a:p>
          <a:p>
            <a:pPr marL="628650" lvl="1" indent="-171450"/>
            <a:endParaRPr lang="en-US"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271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Online </a:t>
            </a:r>
            <a:r>
              <a:rPr lang="es-PE" dirty="0" err="1"/>
              <a:t>tools</a:t>
            </a:r>
            <a:endParaRPr dirty="0">
              <a:solidFill>
                <a:schemeClr val="accent1"/>
              </a:solidFill>
            </a:endParaRPr>
          </a:p>
        </p:txBody>
      </p:sp>
      <p:sp>
        <p:nvSpPr>
          <p:cNvPr id="391" name="Google Shape;391;p31"/>
          <p:cNvSpPr txBox="1">
            <a:spLocks noGrp="1"/>
          </p:cNvSpPr>
          <p:nvPr>
            <p:ph type="body" idx="1"/>
          </p:nvPr>
        </p:nvSpPr>
        <p:spPr>
          <a:xfrm>
            <a:off x="825875" y="1428750"/>
            <a:ext cx="7644000" cy="816817"/>
          </a:xfrm>
          <a:prstGeom prst="rect">
            <a:avLst/>
          </a:prstGeom>
        </p:spPr>
        <p:txBody>
          <a:bodyPr spcFirstLastPara="1" wrap="square" lIns="91425" tIns="91425" rIns="91425" bIns="91425" anchor="ctr" anchorCtr="0">
            <a:noAutofit/>
          </a:bodyPr>
          <a:lstStyle/>
          <a:p>
            <a:pPr marL="171450" indent="-171450"/>
            <a:r>
              <a:rPr lang="en-US" sz="1600" dirty="0"/>
              <a:t>https://www.calculator.net/ip-subnet-calculator.html</a:t>
            </a:r>
            <a:endParaRPr lang="en-US" sz="18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6C687940-8148-4D95-05CA-E89106107E83}"/>
              </a:ext>
            </a:extLst>
          </p:cNvPr>
          <p:cNvPicPr>
            <a:picLocks noChangeAspect="1"/>
          </p:cNvPicPr>
          <p:nvPr/>
        </p:nvPicPr>
        <p:blipFill>
          <a:blip r:embed="rId3"/>
          <a:stretch>
            <a:fillRect/>
          </a:stretch>
        </p:blipFill>
        <p:spPr>
          <a:xfrm>
            <a:off x="2651158" y="2039020"/>
            <a:ext cx="3448865" cy="2856230"/>
          </a:xfrm>
          <a:prstGeom prst="rect">
            <a:avLst/>
          </a:prstGeom>
        </p:spPr>
      </p:pic>
    </p:spTree>
    <p:extLst>
      <p:ext uri="{BB962C8B-B14F-4D97-AF65-F5344CB8AC3E}">
        <p14:creationId xmlns:p14="http://schemas.microsoft.com/office/powerpoint/2010/main" val="3438254722"/>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6911</TotalTime>
  <Words>304</Words>
  <Application>Microsoft Office PowerPoint</Application>
  <PresentationFormat>Presentación en pantalla (16:9)</PresentationFormat>
  <Paragraphs>57</Paragraphs>
  <Slides>21</Slides>
  <Notes>21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Saira Semi Condensed</vt:lpstr>
      <vt:lpstr>Arial</vt:lpstr>
      <vt:lpstr>Technology Consulting Analyst CV by Slidesgo</vt:lpstr>
      <vt:lpstr>Course</vt:lpstr>
      <vt:lpstr>Class</vt:lpstr>
      <vt:lpstr>Amazon VPC</vt:lpstr>
      <vt:lpstr>Amazon VPC</vt:lpstr>
      <vt:lpstr>Decimal to Binary</vt:lpstr>
      <vt:lpstr>Binary to decimal</vt:lpstr>
      <vt:lpstr>IP Subnetting 1</vt:lpstr>
      <vt:lpstr>IP Subnetting 2</vt:lpstr>
      <vt:lpstr>Online tools</vt:lpstr>
      <vt:lpstr>IPv4 VPC CIDR blocks</vt:lpstr>
      <vt:lpstr>Diseño AWS VPC</vt:lpstr>
      <vt:lpstr>Presentación de PowerPoint</vt:lpstr>
      <vt:lpstr>Internet Gateway</vt:lpstr>
      <vt:lpstr>Private vs Public Subnet</vt:lpstr>
      <vt:lpstr>Route Table</vt:lpstr>
      <vt:lpstr>Nat Gateway</vt:lpstr>
      <vt:lpstr>SG VS NACL</vt:lpstr>
      <vt:lpstr>Gateway and interface endpoint</vt:lpstr>
      <vt:lpstr>AWS Direct Connect</vt:lpstr>
      <vt:lpstr>VPN Conection</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34</cp:revision>
  <dcterms:modified xsi:type="dcterms:W3CDTF">2024-01-26T01:58:45Z</dcterms:modified>
</cp:coreProperties>
</file>