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9" r:id="rId3"/>
    <p:sldId id="309" r:id="rId4"/>
    <p:sldId id="310" r:id="rId5"/>
    <p:sldId id="311" r:id="rId6"/>
    <p:sldId id="312" r:id="rId7"/>
    <p:sldId id="313" r:id="rId8"/>
    <p:sldId id="314" r:id="rId9"/>
    <p:sldId id="315" r:id="rId10"/>
    <p:sldId id="316" r:id="rId11"/>
    <p:sldId id="317" r:id="rId12"/>
    <p:sldId id="318" r:id="rId13"/>
    <p:sldId id="319" r:id="rId14"/>
    <p:sldId id="320" r:id="rId15"/>
    <p:sldId id="273" r:id="rId16"/>
  </p:sldIdLst>
  <p:sldSz cx="9144000" cy="5143500" type="screen16x9"/>
  <p:notesSz cx="6858000" cy="9144000"/>
  <p:embeddedFontLst>
    <p:embeddedFont>
      <p:font typeface="Saira Semi Condense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147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019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263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606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665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30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20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029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40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09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29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925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2</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pillar of the AWS Well-Architected Framework refers to the ability of a system to recover from infrastructure or service disruptions and dynamically acquire computing resources to meet demand?</a:t>
            </a:r>
          </a:p>
          <a:p>
            <a:pPr marL="171450" indent="-171450"/>
            <a:endParaRPr lang="en-US" sz="1600" dirty="0"/>
          </a:p>
          <a:p>
            <a:pPr marL="0" indent="0">
              <a:buNone/>
            </a:pPr>
            <a:r>
              <a:rPr lang="en-US" sz="1600" dirty="0"/>
              <a:t>A. Security</a:t>
            </a:r>
          </a:p>
          <a:p>
            <a:pPr marL="0" indent="0">
              <a:buNone/>
            </a:pPr>
            <a:r>
              <a:rPr lang="en-US" sz="1600" dirty="0"/>
              <a:t>B. Reliability</a:t>
            </a:r>
          </a:p>
          <a:p>
            <a:pPr marL="0" indent="0">
              <a:buNone/>
            </a:pPr>
            <a:r>
              <a:rPr lang="en-US" sz="1600" dirty="0"/>
              <a:t>C. Performance efficiency</a:t>
            </a:r>
          </a:p>
          <a:p>
            <a:pPr marL="0" indent="0">
              <a:buNone/>
            </a:pPr>
            <a:r>
              <a:rPr lang="en-US" sz="1600" dirty="0"/>
              <a:t>D. Cost optimization</a:t>
            </a:r>
            <a:endParaRPr lang="en-US" sz="1600" b="1"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920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2</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pillar of the AWS Well-Architected Framework refers to the ability of a system to recover from infrastructure or service disruptions and dynamically acquire computing resources to meet demand?</a:t>
            </a:r>
          </a:p>
          <a:p>
            <a:pPr marL="171450" indent="-171450"/>
            <a:endParaRPr lang="en-US" sz="1600" dirty="0"/>
          </a:p>
          <a:p>
            <a:pPr marL="0" indent="0">
              <a:buNone/>
            </a:pPr>
            <a:r>
              <a:rPr lang="en-US" sz="1600" dirty="0"/>
              <a:t>A. Security</a:t>
            </a:r>
          </a:p>
          <a:p>
            <a:pPr marL="0" indent="0">
              <a:buNone/>
            </a:pPr>
            <a:r>
              <a:rPr lang="en-US" sz="1600" b="1" dirty="0"/>
              <a:t>B. Reliability</a:t>
            </a:r>
          </a:p>
          <a:p>
            <a:pPr marL="0" indent="0">
              <a:buNone/>
            </a:pPr>
            <a:r>
              <a:rPr lang="en-US" sz="1600" dirty="0"/>
              <a:t>C. Performance efficiency</a:t>
            </a:r>
          </a:p>
          <a:p>
            <a:pPr marL="0" indent="0">
              <a:buNone/>
            </a:pPr>
            <a:r>
              <a:rPr lang="en-US" sz="1600" dirty="0"/>
              <a:t>D. Cost optimization</a:t>
            </a:r>
            <a:endParaRPr lang="en-US" sz="1600" b="1"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19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3</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perspective in the AWS Cloud Adoption Framework (AWS CAF) includes capabilities for configuration management and patch management?</a:t>
            </a:r>
          </a:p>
          <a:p>
            <a:pPr marL="171450" indent="-171450"/>
            <a:endParaRPr lang="en-US" sz="1600" dirty="0"/>
          </a:p>
          <a:p>
            <a:pPr marL="0" indent="0">
              <a:buNone/>
            </a:pPr>
            <a:r>
              <a:rPr lang="en-US" sz="1600" dirty="0"/>
              <a:t>A. Platform</a:t>
            </a:r>
          </a:p>
          <a:p>
            <a:pPr marL="0" indent="0">
              <a:buNone/>
            </a:pPr>
            <a:r>
              <a:rPr lang="en-US" sz="1600" dirty="0"/>
              <a:t>B. Operations</a:t>
            </a:r>
          </a:p>
          <a:p>
            <a:pPr marL="0" indent="0">
              <a:buNone/>
            </a:pPr>
            <a:r>
              <a:rPr lang="en-US" sz="1600" dirty="0"/>
              <a:t>C. Security</a:t>
            </a:r>
          </a:p>
          <a:p>
            <a:pPr marL="0" indent="0">
              <a:buNone/>
            </a:pPr>
            <a:r>
              <a:rPr lang="en-US" sz="1600" dirty="0"/>
              <a:t>D. Governance</a:t>
            </a:r>
            <a:endParaRPr lang="en-US" sz="1600" b="1"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0443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3</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perspective in the AWS Cloud Adoption Framework (AWS CAF) includes capabilities for configuration management and patch management?</a:t>
            </a:r>
          </a:p>
          <a:p>
            <a:pPr marL="171450" indent="-171450"/>
            <a:endParaRPr lang="en-US" sz="1600" dirty="0"/>
          </a:p>
          <a:p>
            <a:pPr marL="0" indent="0">
              <a:buNone/>
            </a:pPr>
            <a:r>
              <a:rPr lang="en-US" sz="1600" dirty="0"/>
              <a:t>A. Platform</a:t>
            </a:r>
          </a:p>
          <a:p>
            <a:pPr marL="0" indent="0">
              <a:buNone/>
            </a:pPr>
            <a:r>
              <a:rPr lang="en-US" sz="1600" b="1" dirty="0"/>
              <a:t>B. Operations</a:t>
            </a:r>
          </a:p>
          <a:p>
            <a:pPr marL="0" indent="0">
              <a:buNone/>
            </a:pPr>
            <a:r>
              <a:rPr lang="en-US" sz="1600" dirty="0"/>
              <a:t>C. Security</a:t>
            </a:r>
          </a:p>
          <a:p>
            <a:pPr marL="0" indent="0">
              <a:buNone/>
            </a:pPr>
            <a:r>
              <a:rPr lang="en-US" sz="1600" dirty="0"/>
              <a:t>D. Governance</a:t>
            </a:r>
            <a:endParaRPr lang="en-US" sz="1600" b="1"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6974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Snow Family</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AWS SNOWCONE	</a:t>
            </a:r>
          </a:p>
          <a:p>
            <a:pPr marL="171450" indent="-171450"/>
            <a:r>
              <a:rPr lang="en-US" sz="1600" dirty="0"/>
              <a:t>AWS SNOWBALL EDGE STORAGE OPTIMIZED 80 TB</a:t>
            </a:r>
          </a:p>
          <a:p>
            <a:pPr marL="171450" indent="-171450"/>
            <a:r>
              <a:rPr lang="en-US" sz="1600" dirty="0"/>
              <a:t>AWS SNOWBALL EDGE STORAGE OPTIMIZED 210 TB</a:t>
            </a:r>
          </a:p>
          <a:p>
            <a:pPr marL="171450" indent="-171450"/>
            <a:r>
              <a:rPr lang="en-US" sz="1600" dirty="0"/>
              <a:t>AWS SNOWBALL EDGE COMPUTE OPTIMIZED</a:t>
            </a:r>
          </a:p>
          <a:p>
            <a:pPr marL="171450" indent="-171450"/>
            <a:r>
              <a:rPr lang="en-US" sz="1600" dirty="0"/>
              <a:t>AWS SNOWMOBILE</a:t>
            </a:r>
            <a:endParaRPr lang="en-US" sz="1600" b="1"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185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12</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AWS Well Architect Framework</a:t>
            </a:r>
          </a:p>
          <a:p>
            <a:pPr marL="0" lvl="0" indent="0" algn="ctr" rtl="0">
              <a:spcBef>
                <a:spcPts val="0"/>
              </a:spcBef>
              <a:spcAft>
                <a:spcPts val="0"/>
              </a:spcAft>
              <a:buNone/>
            </a:pPr>
            <a:r>
              <a:rPr lang="en-US" dirty="0"/>
              <a:t>AWS CAF</a:t>
            </a:r>
          </a:p>
          <a:p>
            <a:pPr marL="0" lvl="0" indent="0" algn="ctr" rtl="0">
              <a:spcBef>
                <a:spcPts val="0"/>
              </a:spcBef>
              <a:spcAft>
                <a:spcPts val="0"/>
              </a:spcAft>
              <a:buNone/>
            </a:pPr>
            <a:r>
              <a:rPr lang="en-US" dirty="0"/>
              <a:t>AWS SNOW FAMILY</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49"/>
            <a:ext cx="5819700"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Well-Architected</a:t>
            </a:r>
            <a:r>
              <a:rPr lang="es-PE" dirty="0"/>
              <a:t> Framework</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Creating a software system is a lot like constructing a building. If the foundation is not solid, structural problems can undermine the integrity and function of the building.</a:t>
            </a:r>
          </a:p>
          <a:p>
            <a:pPr marL="171450" indent="-171450"/>
            <a:endParaRPr lang="en-US" sz="1600" dirty="0"/>
          </a:p>
          <a:p>
            <a:pPr marL="171450" indent="-171450"/>
            <a:r>
              <a:rPr lang="en-US" sz="1600" dirty="0"/>
              <a:t> When architecting technology solutions, if you neglect the six pillars of operational excellence, security, reliability, performance efficiency, cost optimization, and sustainability, it can become challenging to build a system that delivers on your expectations and requirements. </a:t>
            </a:r>
          </a:p>
          <a:p>
            <a:pPr marL="171450" indent="-171450"/>
            <a:endParaRPr lang="en-US" sz="1600" dirty="0"/>
          </a:p>
          <a:p>
            <a:pPr marL="171450" indent="-171450"/>
            <a:r>
              <a:rPr lang="en-US" sz="1600" dirty="0"/>
              <a:t>Incorporating these pillars into your architecture will help you produce stable and efficient systems. This will allow you to focus on the other aspects of design, such as functional requirements.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033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91200" y="240018"/>
            <a:ext cx="6453150"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pillars of the framework</a:t>
            </a:r>
            <a:endParaRPr lang="es-PE" dirty="0">
              <a:solidFill>
                <a:schemeClr val="accent1"/>
              </a:solidFill>
            </a:endParaRPr>
          </a:p>
        </p:txBody>
      </p:sp>
      <p:sp>
        <p:nvSpPr>
          <p:cNvPr id="391" name="Google Shape;391;p31"/>
          <p:cNvSpPr txBox="1">
            <a:spLocks noGrp="1"/>
          </p:cNvSpPr>
          <p:nvPr>
            <p:ph type="body" idx="1"/>
          </p:nvPr>
        </p:nvSpPr>
        <p:spPr>
          <a:xfrm>
            <a:off x="825875" y="1428749"/>
            <a:ext cx="7644000" cy="3237379"/>
          </a:xfrm>
          <a:prstGeom prst="rect">
            <a:avLst/>
          </a:prstGeom>
        </p:spPr>
        <p:txBody>
          <a:bodyPr spcFirstLastPara="1" wrap="square" lIns="91425" tIns="91425" rIns="91425" bIns="91425" anchor="ctr" anchorCtr="0">
            <a:noAutofit/>
          </a:bodyPr>
          <a:lstStyle/>
          <a:p>
            <a:pPr marL="171450" indent="-171450"/>
            <a:r>
              <a:rPr lang="en-US" sz="1600" dirty="0"/>
              <a:t>Operational excellence</a:t>
            </a:r>
          </a:p>
          <a:p>
            <a:pPr marL="171450" indent="-171450"/>
            <a:r>
              <a:rPr lang="en-US" sz="1600" dirty="0"/>
              <a:t>Security</a:t>
            </a:r>
          </a:p>
          <a:p>
            <a:pPr marL="171450" indent="-171450"/>
            <a:r>
              <a:rPr lang="en-US" sz="1600" dirty="0"/>
              <a:t>Reliability</a:t>
            </a:r>
          </a:p>
          <a:p>
            <a:pPr marL="171450" indent="-171450"/>
            <a:r>
              <a:rPr lang="en-US" sz="1600" dirty="0"/>
              <a:t>Performance efficiency</a:t>
            </a:r>
          </a:p>
          <a:p>
            <a:pPr marL="171450" indent="-171450"/>
            <a:r>
              <a:rPr lang="en-US" sz="1600" dirty="0"/>
              <a:t>Cost optimization</a:t>
            </a:r>
          </a:p>
          <a:p>
            <a:pPr marL="171450" indent="-171450"/>
            <a:r>
              <a:rPr lang="en-US" sz="1600" dirty="0"/>
              <a:t>Sustainability</a:t>
            </a:r>
          </a:p>
          <a:p>
            <a:pPr marL="171450" indent="-171450"/>
            <a:endParaRPr lang="en-US" sz="1600" dirty="0"/>
          </a:p>
          <a:p>
            <a:pPr marL="171450" indent="-171450"/>
            <a:endParaRPr lang="en-US" sz="1600" dirty="0"/>
          </a:p>
          <a:p>
            <a:pPr marL="0" indent="0" algn="ctr">
              <a:buNone/>
            </a:pPr>
            <a:r>
              <a:rPr lang="en-US" sz="1600" dirty="0"/>
              <a:t>https://docs.aws.amazon.com/wellarchitected/latest/framework/welcome.html</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891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 Overview of the AWS Cloud Adoption Framework</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As the proliferation of digital technologies continues to disrupt market segments and industries, adopting Amazon Web Services (AWS) can help you transform your organization to meet the changing business conditions and evolving customer needs.</a:t>
            </a:r>
          </a:p>
          <a:p>
            <a:pPr marL="171450" indent="-171450"/>
            <a:endParaRPr lang="en-US" sz="1600" dirty="0"/>
          </a:p>
          <a:p>
            <a:pPr marL="171450" indent="-171450"/>
            <a:r>
              <a:rPr lang="en-US" sz="1600" dirty="0"/>
              <a:t> As the world’s most comprehensive and broadly adopted cloud platform, AWS can help you lower costs, reduce business risks, improve operational efficiency, become more agile, innovate faster, create new revenue streams, and reinvent customer and employee experience.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116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 Overview of the AWS Cloud Adoption Framework</a:t>
            </a:r>
            <a:endParaRPr lang="es-PE"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10;      A diagram depicting the cloud transformation value chain.&#10;    ">
            <a:extLst>
              <a:ext uri="{FF2B5EF4-FFF2-40B4-BE49-F238E27FC236}">
                <a16:creationId xmlns:a16="http://schemas.microsoft.com/office/drawing/2014/main" id="{04FBE9A8-F6F6-A9E2-556F-D6E1F40CB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703" y="1339303"/>
            <a:ext cx="6594344" cy="3853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90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1</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of the two design principles below relates to the “Operational Excellence” pillar of the Well-Architected framework? (Choose 2)</a:t>
            </a:r>
          </a:p>
          <a:p>
            <a:pPr marL="171450" indent="-171450"/>
            <a:endParaRPr lang="en-US" sz="1600" dirty="0"/>
          </a:p>
          <a:p>
            <a:pPr marL="0" indent="0">
              <a:buNone/>
            </a:pPr>
            <a:r>
              <a:rPr lang="en-US" sz="1600" dirty="0"/>
              <a:t>A. Implement a strong identity foundation</a:t>
            </a:r>
          </a:p>
          <a:p>
            <a:pPr marL="0" indent="0">
              <a:buNone/>
            </a:pPr>
            <a:r>
              <a:rPr lang="en-US" sz="1600" dirty="0"/>
              <a:t>B. Enable traceability</a:t>
            </a:r>
          </a:p>
          <a:p>
            <a:pPr marL="0" indent="0">
              <a:buNone/>
            </a:pPr>
            <a:r>
              <a:rPr lang="en-US" sz="1600" dirty="0"/>
              <a:t>C. Anticipate Failure</a:t>
            </a:r>
          </a:p>
          <a:p>
            <a:pPr marL="0" indent="0">
              <a:buNone/>
            </a:pPr>
            <a:r>
              <a:rPr lang="en-US" sz="1600" dirty="0"/>
              <a:t>D. Manage change in automation</a:t>
            </a:r>
          </a:p>
          <a:p>
            <a:pPr marL="0" indent="0">
              <a:buNone/>
            </a:pPr>
            <a:r>
              <a:rPr lang="en-US" sz="1600" dirty="0"/>
              <a:t>E. Perform operations as code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7584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1</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of the two design principles below relates to the “Operational Excellence” pillar of the Well-Architected framework? (Choose 2)</a:t>
            </a:r>
          </a:p>
          <a:p>
            <a:pPr marL="171450" indent="-171450"/>
            <a:endParaRPr lang="en-US" sz="1600" dirty="0"/>
          </a:p>
          <a:p>
            <a:pPr marL="0" indent="0">
              <a:buNone/>
            </a:pPr>
            <a:r>
              <a:rPr lang="en-US" sz="1600" dirty="0"/>
              <a:t>A. Implement a strong identity foundation</a:t>
            </a:r>
          </a:p>
          <a:p>
            <a:pPr marL="0" indent="0">
              <a:buNone/>
            </a:pPr>
            <a:r>
              <a:rPr lang="en-US" sz="1600" dirty="0"/>
              <a:t>B. Enable traceability</a:t>
            </a:r>
          </a:p>
          <a:p>
            <a:pPr marL="0" indent="0">
              <a:buNone/>
            </a:pPr>
            <a:r>
              <a:rPr lang="en-US" sz="1600" b="1" dirty="0"/>
              <a:t>C. Anticipate Failure</a:t>
            </a:r>
          </a:p>
          <a:p>
            <a:pPr marL="0" indent="0">
              <a:buNone/>
            </a:pPr>
            <a:r>
              <a:rPr lang="en-US" sz="1600" dirty="0"/>
              <a:t>D. Manage change in automation</a:t>
            </a:r>
          </a:p>
          <a:p>
            <a:pPr marL="0" indent="0">
              <a:buNone/>
            </a:pPr>
            <a:r>
              <a:rPr lang="en-US" sz="1600" b="1" dirty="0"/>
              <a:t>E. Perform operations as code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034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274828" y="240018"/>
            <a:ext cx="6594344" cy="8207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Pregunta</a:t>
            </a:r>
            <a:r>
              <a:rPr lang="en-US" dirty="0"/>
              <a:t> 1</a:t>
            </a:r>
            <a:endParaRPr lang="es-PE" dirty="0">
              <a:solidFill>
                <a:schemeClr val="accent1"/>
              </a:solidFill>
            </a:endParaRPr>
          </a:p>
        </p:txBody>
      </p:sp>
      <p:sp>
        <p:nvSpPr>
          <p:cNvPr id="391" name="Google Shape;391;p31"/>
          <p:cNvSpPr txBox="1">
            <a:spLocks noGrp="1"/>
          </p:cNvSpPr>
          <p:nvPr>
            <p:ph type="body" idx="1"/>
          </p:nvPr>
        </p:nvSpPr>
        <p:spPr>
          <a:xfrm>
            <a:off x="825875" y="1428750"/>
            <a:ext cx="7644000" cy="2867585"/>
          </a:xfrm>
          <a:prstGeom prst="rect">
            <a:avLst/>
          </a:prstGeom>
        </p:spPr>
        <p:txBody>
          <a:bodyPr spcFirstLastPara="1" wrap="square" lIns="91425" tIns="91425" rIns="91425" bIns="91425" anchor="ctr" anchorCtr="0">
            <a:noAutofit/>
          </a:bodyPr>
          <a:lstStyle/>
          <a:p>
            <a:pPr marL="171450" indent="-171450"/>
            <a:r>
              <a:rPr lang="en-US" sz="1600" dirty="0"/>
              <a:t>Which of the two design principles below relates to the “Operational Excellence” pillar of the Well-Architected framework? (Choose 2)</a:t>
            </a:r>
          </a:p>
          <a:p>
            <a:pPr marL="171450" indent="-171450"/>
            <a:endParaRPr lang="en-US" sz="1600" dirty="0"/>
          </a:p>
          <a:p>
            <a:pPr marL="0" indent="0">
              <a:buNone/>
            </a:pPr>
            <a:r>
              <a:rPr lang="en-US" sz="1600" dirty="0"/>
              <a:t>A. Implement a strong identity foundation</a:t>
            </a:r>
          </a:p>
          <a:p>
            <a:pPr marL="0" indent="0">
              <a:buNone/>
            </a:pPr>
            <a:r>
              <a:rPr lang="en-US" sz="1600" dirty="0"/>
              <a:t>B. Enable traceability</a:t>
            </a:r>
          </a:p>
          <a:p>
            <a:pPr marL="0" indent="0">
              <a:buNone/>
            </a:pPr>
            <a:r>
              <a:rPr lang="en-US" sz="1600" dirty="0"/>
              <a:t>C. Anticipate Failure</a:t>
            </a:r>
          </a:p>
          <a:p>
            <a:pPr marL="0" indent="0">
              <a:buNone/>
            </a:pPr>
            <a:r>
              <a:rPr lang="en-US" sz="1600" dirty="0"/>
              <a:t>D. Manage change in automation</a:t>
            </a:r>
          </a:p>
          <a:p>
            <a:pPr marL="0" indent="0">
              <a:buNone/>
            </a:pPr>
            <a:r>
              <a:rPr lang="en-US" sz="1600" dirty="0"/>
              <a:t>E. Perform operations as code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7195523"/>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7201</TotalTime>
  <Words>611</Words>
  <Application>Microsoft Office PowerPoint</Application>
  <PresentationFormat>Presentación en pantalla (16:9)</PresentationFormat>
  <Paragraphs>88</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Saira Semi Condensed</vt:lpstr>
      <vt:lpstr>Arial</vt:lpstr>
      <vt:lpstr>Technology Consulting Analyst CV by Slidesgo</vt:lpstr>
      <vt:lpstr>Course</vt:lpstr>
      <vt:lpstr>Class</vt:lpstr>
      <vt:lpstr>AWS Well-Architected Framework</vt:lpstr>
      <vt:lpstr>The pillars of the framework</vt:lpstr>
      <vt:lpstr>An Overview of the AWS Cloud Adoption Framework</vt:lpstr>
      <vt:lpstr>An Overview of the AWS Cloud Adoption Framework</vt:lpstr>
      <vt:lpstr>Pregunta 1</vt:lpstr>
      <vt:lpstr>Pregunta 1</vt:lpstr>
      <vt:lpstr>Pregunta 1</vt:lpstr>
      <vt:lpstr>Pregunta 2</vt:lpstr>
      <vt:lpstr>Pregunta 2</vt:lpstr>
      <vt:lpstr>Pregunta 3</vt:lpstr>
      <vt:lpstr>Pregunta 3</vt:lpstr>
      <vt:lpstr>AWS Snow Family</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36</cp:revision>
  <dcterms:modified xsi:type="dcterms:W3CDTF">2024-01-30T02:19:23Z</dcterms:modified>
</cp:coreProperties>
</file>