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9" r:id="rId3"/>
    <p:sldId id="306" r:id="rId4"/>
    <p:sldId id="325" r:id="rId5"/>
    <p:sldId id="333" r:id="rId6"/>
    <p:sldId id="326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273" r:id="rId21"/>
  </p:sldIdLst>
  <p:sldSz cx="9144000" cy="5143500" type="screen16x9"/>
  <p:notesSz cx="6858000" cy="9144000"/>
  <p:embeddedFontLst>
    <p:embeddedFont>
      <p:font typeface="Nirmala UI" panose="020B0502040204020203" pitchFamily="34" charset="0"/>
      <p:regular r:id="rId23"/>
      <p:bold r:id="rId24"/>
    </p:embeddedFont>
    <p:embeddedFont>
      <p:font typeface="Saira Semi Condense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64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5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69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187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6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88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8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011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163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07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61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39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5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2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1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2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Lab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Run EC2 instance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704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53460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EC2 </a:t>
            </a:r>
            <a:r>
              <a:rPr lang="es-PE" dirty="0" err="1"/>
              <a:t>User</a:t>
            </a:r>
            <a:r>
              <a:rPr lang="es-PE" dirty="0"/>
              <a:t> data scripts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40A595E-F281-2C06-BA1B-2009F318BBB6}"/>
              </a:ext>
            </a:extLst>
          </p:cNvPr>
          <p:cNvSpPr txBox="1"/>
          <p:nvPr/>
        </p:nvSpPr>
        <p:spPr>
          <a:xfrm>
            <a:off x="1446211" y="1710772"/>
            <a:ext cx="6506232" cy="2679692"/>
          </a:xfrm>
          <a:prstGeom prst="rect">
            <a:avLst/>
          </a:prstGeom>
          <a:solidFill>
            <a:srgbClr val="16055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#!/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bin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bash</a:t>
            </a:r>
            <a:endParaRPr lang="es-ES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yum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update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-y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amazon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-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linux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-extras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install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-y lamp-mariadb10.2-php7.2 php7.2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yum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install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-y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httpd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mariadb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-server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systemctl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start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httpd</a:t>
            </a:r>
            <a:endParaRPr lang="es-ES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systemctl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enable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httpd</a:t>
            </a:r>
            <a:endParaRPr lang="es-ES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usermod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-a -G apache ec2-user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chown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-R ec2-user:apache 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var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/www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chmod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2775 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var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/www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var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/www -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type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d -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exec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chmod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2775 {} \;</a:t>
            </a:r>
          </a:p>
          <a:p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var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/www -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type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f -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exec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chmod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0664 {} \;</a:t>
            </a:r>
          </a:p>
          <a:p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echo "&lt;?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php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phpinfo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(); ?&gt;" &gt; 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var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/www/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html</a:t>
            </a:r>
            <a:r>
              <a:rPr lang="es-ES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</a:t>
            </a:r>
            <a:r>
              <a:rPr lang="es-ES" dirty="0" err="1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phpinfo.php</a:t>
            </a:r>
            <a:endParaRPr lang="en-US" dirty="0">
              <a:solidFill>
                <a:schemeClr val="tx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4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53460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Metadata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800" dirty="0"/>
              <a:t>Instance metadata is data about your instance that you can use to configure or manage the running instance. </a:t>
            </a:r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Metadata is divided into categories, for example, host name, events, and security groups.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221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53460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EC2 </a:t>
            </a:r>
            <a:r>
              <a:rPr lang="es-PE" dirty="0" err="1"/>
              <a:t>Instance</a:t>
            </a:r>
            <a:r>
              <a:rPr lang="es-PE" dirty="0"/>
              <a:t> </a:t>
            </a:r>
            <a:r>
              <a:rPr lang="es-PE" dirty="0" err="1"/>
              <a:t>Types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1311087" y="1448700"/>
            <a:ext cx="7082937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000" dirty="0"/>
              <a:t>General purpose</a:t>
            </a:r>
          </a:p>
          <a:p>
            <a:pPr marL="171450" indent="-171450"/>
            <a:r>
              <a:rPr lang="en-US" sz="2000" dirty="0"/>
              <a:t>Compute optimized</a:t>
            </a:r>
          </a:p>
          <a:p>
            <a:pPr marL="171450" indent="-171450"/>
            <a:r>
              <a:rPr lang="en-US" sz="2000" dirty="0"/>
              <a:t>Memory optimized</a:t>
            </a:r>
          </a:p>
          <a:p>
            <a:pPr marL="171450" indent="-171450"/>
            <a:r>
              <a:rPr lang="en-US" sz="2000" dirty="0"/>
              <a:t>Accelerate computing</a:t>
            </a:r>
          </a:p>
          <a:p>
            <a:pPr marL="171450" indent="-171450"/>
            <a:r>
              <a:rPr lang="en-US" sz="2000" dirty="0"/>
              <a:t>Storage optimized</a:t>
            </a:r>
          </a:p>
          <a:p>
            <a:pPr marL="171450" indent="-171450"/>
            <a:r>
              <a:rPr lang="en-US" sz="2000" dirty="0"/>
              <a:t>HPC optimized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069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25221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Instance</a:t>
            </a:r>
            <a:r>
              <a:rPr lang="es-PE" dirty="0"/>
              <a:t> </a:t>
            </a:r>
            <a:r>
              <a:rPr lang="es-PE" dirty="0" err="1"/>
              <a:t>type</a:t>
            </a:r>
            <a:r>
              <a:rPr lang="es-PE" dirty="0"/>
              <a:t> </a:t>
            </a:r>
            <a:r>
              <a:rPr lang="es-PE" dirty="0" err="1"/>
              <a:t>naming</a:t>
            </a:r>
            <a:r>
              <a:rPr lang="es-PE" dirty="0"/>
              <a:t> </a:t>
            </a:r>
            <a:r>
              <a:rPr lang="es-PE" dirty="0" err="1"/>
              <a:t>convention</a:t>
            </a:r>
            <a:endParaRPr lang="es-PE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https://docs.aws.amazon.com/images/AWSEC2/latest/UserGuide/images/instance-type-name.png">
            <a:extLst>
              <a:ext uri="{FF2B5EF4-FFF2-40B4-BE49-F238E27FC236}">
                <a16:creationId xmlns:a16="http://schemas.microsoft.com/office/drawing/2014/main" id="{870B01B5-9DB6-CBFC-89A4-8A79A7B2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86" y="1469653"/>
            <a:ext cx="4120965" cy="28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9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25221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Instance</a:t>
            </a:r>
            <a:r>
              <a:rPr lang="es-PE" dirty="0"/>
              <a:t> </a:t>
            </a:r>
            <a:r>
              <a:rPr lang="es-PE" dirty="0" err="1"/>
              <a:t>purchasing</a:t>
            </a:r>
            <a:r>
              <a:rPr lang="es-PE" dirty="0"/>
              <a:t> </a:t>
            </a:r>
            <a:r>
              <a:rPr lang="es-PE" dirty="0" err="1"/>
              <a:t>options</a:t>
            </a:r>
            <a:endParaRPr lang="es-PE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2939D1B6-2401-6349-7946-84543C0F9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1087" y="1448700"/>
            <a:ext cx="7082937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000" dirty="0"/>
              <a:t>On-Demand </a:t>
            </a:r>
            <a:r>
              <a:rPr lang="en-US" sz="2000" dirty="0" err="1"/>
              <a:t>Intances</a:t>
            </a:r>
            <a:endParaRPr lang="en-US" sz="2000" dirty="0"/>
          </a:p>
          <a:p>
            <a:pPr marL="171450" indent="-171450"/>
            <a:r>
              <a:rPr lang="en-US" sz="2000" dirty="0"/>
              <a:t>Reserved Instances</a:t>
            </a:r>
          </a:p>
          <a:p>
            <a:pPr marL="171450" indent="-171450"/>
            <a:r>
              <a:rPr lang="en-US" sz="2000" dirty="0"/>
              <a:t>Spot Instances</a:t>
            </a:r>
          </a:p>
          <a:p>
            <a:pPr marL="171450" indent="-171450"/>
            <a:r>
              <a:rPr lang="en-US" sz="2000" dirty="0"/>
              <a:t>Dedicated Instances</a:t>
            </a:r>
          </a:p>
          <a:p>
            <a:pPr marL="171450" indent="-171450"/>
            <a:r>
              <a:rPr lang="en-US" sz="2000" dirty="0"/>
              <a:t>Dedicated Hosts</a:t>
            </a:r>
          </a:p>
          <a:p>
            <a:pPr marL="171450" indent="-171450"/>
            <a:r>
              <a:rPr lang="en-US" sz="2000" dirty="0"/>
              <a:t>Saving Plans</a:t>
            </a:r>
          </a:p>
        </p:txBody>
      </p:sp>
    </p:spTree>
    <p:extLst>
      <p:ext uri="{BB962C8B-B14F-4D97-AF65-F5344CB8AC3E}">
        <p14:creationId xmlns:p14="http://schemas.microsoft.com/office/powerpoint/2010/main" val="58360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25221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EC2 Security Groups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2939D1B6-2401-6349-7946-84543C0F9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1087" y="1448700"/>
            <a:ext cx="7082937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 security group acts as a virtual firewall for your EC2 instances to control incoming and outgoing traffic.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Inbound rules control the incoming traffic to your instance, and outbound rules control the outgoing traffic from your instance.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When you launch an instance, you can specify one or more security groups.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 If you don't specify a security group, Amazon EC2 uses the default security group for the VPC.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 You can add rules to each security group that allow traffic to or from its associated instances</a:t>
            </a:r>
          </a:p>
        </p:txBody>
      </p:sp>
    </p:spTree>
    <p:extLst>
      <p:ext uri="{BB962C8B-B14F-4D97-AF65-F5344CB8AC3E}">
        <p14:creationId xmlns:p14="http://schemas.microsoft.com/office/powerpoint/2010/main" val="385290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25221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EC2 Security Groups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0">
            <a:extLst>
              <a:ext uri="{FF2B5EF4-FFF2-40B4-BE49-F238E27FC236}">
                <a16:creationId xmlns:a16="http://schemas.microsoft.com/office/drawing/2014/main" id="{BBDA2245-72E1-18B8-AEB7-984533B3BB58}"/>
              </a:ext>
            </a:extLst>
          </p:cNvPr>
          <p:cNvSpPr/>
          <p:nvPr/>
        </p:nvSpPr>
        <p:spPr>
          <a:xfrm>
            <a:off x="4245912" y="1735084"/>
            <a:ext cx="2863125" cy="236075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46">
            <a:extLst>
              <a:ext uri="{FF2B5EF4-FFF2-40B4-BE49-F238E27FC236}">
                <a16:creationId xmlns:a16="http://schemas.microsoft.com/office/drawing/2014/main" id="{3897C47F-4A4A-4408-B554-8B6B2ACC5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6519" y="2310270"/>
            <a:ext cx="1024292" cy="102429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7D81675-B1BD-0CCE-44F3-1D811EA3289C}"/>
              </a:ext>
            </a:extLst>
          </p:cNvPr>
          <p:cNvSpPr/>
          <p:nvPr/>
        </p:nvSpPr>
        <p:spPr>
          <a:xfrm>
            <a:off x="5084111" y="3334562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546994-483F-8971-185E-28F85164D8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00" y="1565117"/>
            <a:ext cx="838199" cy="8381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1A24C2-44BA-6543-AE7A-CFF9FD08E6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00" y="2433319"/>
            <a:ext cx="847711" cy="838199"/>
          </a:xfrm>
          <a:prstGeom prst="rect">
            <a:avLst/>
          </a:prstGeom>
        </p:spPr>
      </p:pic>
      <p:cxnSp>
        <p:nvCxnSpPr>
          <p:cNvPr id="10" name="Conector angular 4">
            <a:extLst>
              <a:ext uri="{FF2B5EF4-FFF2-40B4-BE49-F238E27FC236}">
                <a16:creationId xmlns:a16="http://schemas.microsoft.com/office/drawing/2014/main" id="{6FD8BAF8-49A7-88F9-0769-C43DC73E39A0}"/>
              </a:ext>
            </a:extLst>
          </p:cNvPr>
          <p:cNvCxnSpPr>
            <a:stCxn id="8" idx="3"/>
          </p:cNvCxnSpPr>
          <p:nvPr/>
        </p:nvCxnSpPr>
        <p:spPr>
          <a:xfrm>
            <a:off x="2522699" y="1984217"/>
            <a:ext cx="2325738" cy="547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26">
            <a:extLst>
              <a:ext uri="{FF2B5EF4-FFF2-40B4-BE49-F238E27FC236}">
                <a16:creationId xmlns:a16="http://schemas.microsoft.com/office/drawing/2014/main" id="{2C3F591D-A4B1-40E0-556A-E74DC5156F08}"/>
              </a:ext>
            </a:extLst>
          </p:cNvPr>
          <p:cNvCxnSpPr>
            <a:endCxn id="5" idx="1"/>
          </p:cNvCxnSpPr>
          <p:nvPr/>
        </p:nvCxnSpPr>
        <p:spPr>
          <a:xfrm>
            <a:off x="2575137" y="2913176"/>
            <a:ext cx="1670775" cy="2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1DF4A4-5911-18CE-A919-D96ED3E4A984}"/>
              </a:ext>
            </a:extLst>
          </p:cNvPr>
          <p:cNvSpPr txBox="1"/>
          <p:nvPr/>
        </p:nvSpPr>
        <p:spPr>
          <a:xfrm>
            <a:off x="3042023" y="2276316"/>
            <a:ext cx="70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Allow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6FB558-21B7-F739-8207-8BA29031D935}"/>
              </a:ext>
            </a:extLst>
          </p:cNvPr>
          <p:cNvSpPr txBox="1"/>
          <p:nvPr/>
        </p:nvSpPr>
        <p:spPr>
          <a:xfrm>
            <a:off x="3034518" y="2876927"/>
            <a:ext cx="664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Deny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Conector angular 42">
            <a:extLst>
              <a:ext uri="{FF2B5EF4-FFF2-40B4-BE49-F238E27FC236}">
                <a16:creationId xmlns:a16="http://schemas.microsoft.com/office/drawing/2014/main" id="{3AD7E36F-293D-1858-0458-E39FD84ADF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14837" y="3246258"/>
            <a:ext cx="1968500" cy="619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82A3DC-7B35-E4DD-5156-E88B9123C313}"/>
              </a:ext>
            </a:extLst>
          </p:cNvPr>
          <p:cNvSpPr txBox="1"/>
          <p:nvPr/>
        </p:nvSpPr>
        <p:spPr>
          <a:xfrm>
            <a:off x="3029529" y="3406615"/>
            <a:ext cx="70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Allow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83ABFEC-9290-9E52-9B17-22615C3EE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00" y="3406615"/>
            <a:ext cx="847711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25221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EC2 Security Groups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B2406E7E-2A72-1BEB-1B25-C831FA88A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4" y="1674802"/>
            <a:ext cx="6106782" cy="27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25221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Principal </a:t>
            </a:r>
            <a:r>
              <a:rPr lang="es-PE" dirty="0" err="1"/>
              <a:t>ports</a:t>
            </a:r>
            <a:endParaRPr lang="es-PE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8071C5FA-C71B-E3F7-796D-28E93B15DB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0897" y="1448700"/>
            <a:ext cx="6763127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000" b="1" dirty="0"/>
              <a:t>Ports 20 and 21: </a:t>
            </a:r>
            <a:r>
              <a:rPr lang="en-US" sz="2000" dirty="0"/>
              <a:t>File Transfer Protocol (FTP). </a:t>
            </a:r>
          </a:p>
          <a:p>
            <a:pPr marL="171450" indent="-171450"/>
            <a:r>
              <a:rPr lang="en-US" sz="2000" b="1" dirty="0"/>
              <a:t>Port 22: </a:t>
            </a:r>
            <a:r>
              <a:rPr lang="en-US" sz="2000" dirty="0"/>
              <a:t>Secure Shell (SSH). </a:t>
            </a:r>
          </a:p>
          <a:p>
            <a:pPr marL="171450" indent="-171450"/>
            <a:r>
              <a:rPr lang="en-US" sz="2000" b="1" dirty="0"/>
              <a:t>Port 80: </a:t>
            </a:r>
            <a:r>
              <a:rPr lang="en-US" sz="2000" dirty="0"/>
              <a:t>Hypertext Transfer Protocol (HTTP).</a:t>
            </a:r>
          </a:p>
          <a:p>
            <a:pPr marL="171450" indent="-171450"/>
            <a:r>
              <a:rPr lang="en-US" sz="2000" b="1" dirty="0"/>
              <a:t>Port 443: </a:t>
            </a:r>
            <a:r>
              <a:rPr lang="en-US" sz="2000" dirty="0"/>
              <a:t>HTTP Secure (HTTPS).</a:t>
            </a:r>
          </a:p>
          <a:p>
            <a:pPr marL="171450" indent="-171450"/>
            <a:r>
              <a:rPr lang="en-US" sz="2000" b="1" dirty="0"/>
              <a:t>Port 5432: </a:t>
            </a:r>
            <a:r>
              <a:rPr lang="en-US" sz="2000" dirty="0"/>
              <a:t>default PostgreSQL port.</a:t>
            </a:r>
          </a:p>
        </p:txBody>
      </p:sp>
    </p:spTree>
    <p:extLst>
      <p:ext uri="{BB962C8B-B14F-4D97-AF65-F5344CB8AC3E}">
        <p14:creationId xmlns:p14="http://schemas.microsoft.com/office/powerpoint/2010/main" val="38290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IAM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EBS</a:t>
            </a:r>
            <a:endParaRPr lang="es-PE" dirty="0"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EC2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Amazon EC2 provides on-demand, scalable computing capacity in the Amazon Web Services (AWS) Cloud.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You can use Amazon EC2 to launch as many or as few virtual servers as you need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You can add capacity (scale up) to handle compute-heavy tasks, such as monthly or yearly processes, or spikes in website traffic.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Features</a:t>
            </a:r>
            <a:r>
              <a:rPr lang="es-PE" dirty="0"/>
              <a:t> I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b="1" dirty="0"/>
              <a:t>Instances: </a:t>
            </a:r>
            <a:r>
              <a:rPr lang="en-US" sz="1600" dirty="0"/>
              <a:t>Virtual Servers</a:t>
            </a:r>
          </a:p>
          <a:p>
            <a:pPr marL="171450" indent="-171450"/>
            <a:endParaRPr lang="en-US" sz="1600" b="1" dirty="0"/>
          </a:p>
          <a:p>
            <a:pPr marL="171450" indent="-171450"/>
            <a:r>
              <a:rPr lang="en-US" sz="1600" b="1" dirty="0"/>
              <a:t>Amazon Machine Images: </a:t>
            </a:r>
            <a:r>
              <a:rPr lang="en-US" sz="1600" dirty="0"/>
              <a:t>Preconfigured templates for your instances that package the components you need for your server </a:t>
            </a:r>
          </a:p>
          <a:p>
            <a:pPr marL="171450" indent="-171450"/>
            <a:endParaRPr lang="en-US" sz="1600" b="1" dirty="0"/>
          </a:p>
          <a:p>
            <a:pPr marL="171450" indent="-171450"/>
            <a:r>
              <a:rPr lang="en-US" sz="1600" b="1" dirty="0"/>
              <a:t>Instance types: </a:t>
            </a:r>
            <a:r>
              <a:rPr lang="en-US" sz="1600" dirty="0"/>
              <a:t>Various configurations of CPU, memory, storage, networking capacity, and graphics hardware for your instances.</a:t>
            </a:r>
          </a:p>
          <a:p>
            <a:pPr marL="171450" indent="-171450"/>
            <a:endParaRPr lang="en-US" sz="1600" b="1" dirty="0"/>
          </a:p>
          <a:p>
            <a:pPr marL="171450" indent="-171450"/>
            <a:r>
              <a:rPr lang="en-US" sz="1600" b="1" dirty="0"/>
              <a:t>Key pairs: </a:t>
            </a:r>
            <a:r>
              <a:rPr lang="en-US" sz="1600" dirty="0"/>
              <a:t>Secure login information for your instances. AWS stores the public key and you store the private key in a secure place.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1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Features</a:t>
            </a:r>
            <a:r>
              <a:rPr lang="es-PE" dirty="0"/>
              <a:t> II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b="1" dirty="0"/>
              <a:t>Instance store volumes: </a:t>
            </a:r>
            <a:r>
              <a:rPr lang="en-US" sz="1600" dirty="0"/>
              <a:t>Storage volumes for temporary data that is deleted when you stop, hibernate, or terminate your instance.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b="1" dirty="0"/>
              <a:t>Amazon EBS volumes: </a:t>
            </a:r>
            <a:r>
              <a:rPr lang="en-US" sz="1600" dirty="0"/>
              <a:t>Persistent storage volumes for your data using Amazon Elastic Block Store (Amazon EBS).</a:t>
            </a:r>
          </a:p>
          <a:p>
            <a:pPr marL="171450" indent="-171450"/>
            <a:endParaRPr lang="en-US" sz="1600" b="1" dirty="0"/>
          </a:p>
          <a:p>
            <a:pPr marL="171450" indent="-171450"/>
            <a:r>
              <a:rPr lang="en-US" sz="1600" b="1" dirty="0"/>
              <a:t>Security groups: </a:t>
            </a:r>
            <a:r>
              <a:rPr lang="en-US" sz="1600" dirty="0"/>
              <a:t>A virtual firewall that allows you to specify the protocols, ports, and source IP ranges that can reach your instances, and the destination IP ranges to which your instances can connect.</a:t>
            </a:r>
          </a:p>
          <a:p>
            <a:pPr marL="171450" indent="-171450"/>
            <a:endParaRPr lang="en-US" sz="1600" b="1" dirty="0"/>
          </a:p>
          <a:p>
            <a:pPr marL="171450" indent="-171450"/>
            <a:r>
              <a:rPr lang="en-US" sz="1600" b="1" dirty="0"/>
              <a:t>Tags: </a:t>
            </a:r>
            <a:r>
              <a:rPr lang="en-US" sz="1600" dirty="0"/>
              <a:t>Metadata that you can create and assign to your Amazon EC2 resources.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465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93367" y="534600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EC2 </a:t>
            </a:r>
            <a:r>
              <a:rPr lang="es-PE" dirty="0" err="1"/>
              <a:t>key</a:t>
            </a:r>
            <a:r>
              <a:rPr lang="es-PE" dirty="0"/>
              <a:t> </a:t>
            </a:r>
            <a:r>
              <a:rPr lang="es-PE" dirty="0" err="1"/>
              <a:t>Pairs</a:t>
            </a:r>
            <a:endParaRPr lang="es-PE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800" dirty="0"/>
              <a:t>A key pair, consisting of a public key and a private key, is a set of security credentials that you use to prove your identity when connecting to an Amazon EC2 instance.</a:t>
            </a:r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Amazon EC2 stores the public key on your instance, and you store the private key.</a:t>
            </a:r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Anyone who possesses your private key can connect to your instances, so it's important that you store your private key in a secure place.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0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53460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Machine </a:t>
            </a:r>
            <a:r>
              <a:rPr lang="es-PE" dirty="0" err="1"/>
              <a:t>Image</a:t>
            </a:r>
            <a:r>
              <a:rPr lang="es-PE" dirty="0"/>
              <a:t> (AMI)</a:t>
            </a: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800" dirty="0"/>
              <a:t>An Amazon Machine Image (AMI) is a supported and maintained image provided by AWS that provides the information required to launch an instance. </a:t>
            </a:r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You must specify an AMI when you launch an instance.</a:t>
            </a:r>
          </a:p>
          <a:p>
            <a:pPr marL="171450" indent="-171450"/>
            <a:endParaRPr lang="en-US" sz="1800" dirty="0"/>
          </a:p>
          <a:p>
            <a:pPr marL="171450" indent="-171450"/>
            <a:r>
              <a:rPr lang="en-US" sz="1800" dirty="0"/>
              <a:t>You can launch multiple instances from a single AMI when you require multiple instances with the same configuration.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275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211" y="534600"/>
            <a:ext cx="6763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Machine </a:t>
            </a:r>
            <a:r>
              <a:rPr lang="es-PE" dirty="0" err="1"/>
              <a:t>Image</a:t>
            </a:r>
            <a:r>
              <a:rPr lang="es-PE" dirty="0"/>
              <a:t> (AMI)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nstances and AMIs - Amazon Elastic Compute Cloud">
            <a:extLst>
              <a:ext uri="{FF2B5EF4-FFF2-40B4-BE49-F238E27FC236}">
                <a16:creationId xmlns:a16="http://schemas.microsoft.com/office/drawing/2014/main" id="{9EEB88E4-B11C-2D36-CFFC-713B4F1D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66" y="1567189"/>
            <a:ext cx="2855309" cy="29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4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968018" y="378712"/>
            <a:ext cx="745931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EC2 Instance Store vs Amazon EBS</a:t>
            </a:r>
            <a:endParaRPr lang="es-PE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AWS — Difference between EBS and Instance Store | by Ashish Patel | Awesome  Cloud | Medium">
            <a:extLst>
              <a:ext uri="{FF2B5EF4-FFF2-40B4-BE49-F238E27FC236}">
                <a16:creationId xmlns:a16="http://schemas.microsoft.com/office/drawing/2014/main" id="{58DE1964-02A8-2B84-8E47-A29182BA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2" y="1530681"/>
            <a:ext cx="4607246" cy="323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990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730</Words>
  <Application>Microsoft Office PowerPoint</Application>
  <PresentationFormat>Presentación en pantalla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Saira Semi Condensed</vt:lpstr>
      <vt:lpstr>Nirmala UI</vt:lpstr>
      <vt:lpstr>Arial</vt:lpstr>
      <vt:lpstr>Technology Consulting Analyst CV by Slidesgo</vt:lpstr>
      <vt:lpstr>Course</vt:lpstr>
      <vt:lpstr>Class</vt:lpstr>
      <vt:lpstr>AWS EC2</vt:lpstr>
      <vt:lpstr>Features I</vt:lpstr>
      <vt:lpstr>Features II</vt:lpstr>
      <vt:lpstr>EC2 key Pairs</vt:lpstr>
      <vt:lpstr>Amazon Machine Image (AMI)</vt:lpstr>
      <vt:lpstr>Amazon Machine Image (AMI)</vt:lpstr>
      <vt:lpstr>Amazon EC2 Instance Store vs Amazon EBS</vt:lpstr>
      <vt:lpstr>Lab</vt:lpstr>
      <vt:lpstr>EC2 User data scripts</vt:lpstr>
      <vt:lpstr>Metadata</vt:lpstr>
      <vt:lpstr>EC2 Instance Types</vt:lpstr>
      <vt:lpstr>Instance type naming convention</vt:lpstr>
      <vt:lpstr>Instance purchasing options</vt:lpstr>
      <vt:lpstr>EC2 Security Groups</vt:lpstr>
      <vt:lpstr>EC2 Security Groups</vt:lpstr>
      <vt:lpstr>EC2 Security Groups</vt:lpstr>
      <vt:lpstr>Principal ports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11</cp:revision>
  <dcterms:modified xsi:type="dcterms:W3CDTF">2024-01-09T20:39:07Z</dcterms:modified>
</cp:coreProperties>
</file>