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9" r:id="rId3"/>
    <p:sldId id="306" r:id="rId4"/>
    <p:sldId id="325" r:id="rId5"/>
    <p:sldId id="326" r:id="rId6"/>
    <p:sldId id="327" r:id="rId7"/>
    <p:sldId id="328" r:id="rId8"/>
    <p:sldId id="330" r:id="rId9"/>
    <p:sldId id="329" r:id="rId10"/>
    <p:sldId id="331" r:id="rId11"/>
    <p:sldId id="332" r:id="rId12"/>
    <p:sldId id="333" r:id="rId13"/>
    <p:sldId id="273" r:id="rId14"/>
  </p:sldIdLst>
  <p:sldSz cx="9144000" cy="5143500" type="screen16x9"/>
  <p:notesSz cx="6858000" cy="9144000"/>
  <p:embeddedFontLst>
    <p:embeddedFont>
      <p:font typeface="Nirmala UI" panose="020B0502040204020203" pitchFamily="34" charset="0"/>
      <p:regular r:id="rId16"/>
      <p:bold r:id="rId17"/>
    </p:embeddedFont>
    <p:embeddedFont>
      <p:font typeface="Saira Semi Condense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82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47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2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61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5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39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47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6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89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IAM Roles</a:t>
            </a: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76075" y="1326374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Is an IAM identity that you can create in your account that has specific permissions.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A role is assumable by anyone who needs it. Also, does not have standard long-term credentials (password or access keys) associated with it. Instead, when you assume a role, it provides you with temporary security credentials for your role session.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You can use roles to delegate access to users, applications, or services that don't normally have access to your AWS resources.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29">
            <a:extLst>
              <a:ext uri="{FF2B5EF4-FFF2-40B4-BE49-F238E27FC236}">
                <a16:creationId xmlns:a16="http://schemas.microsoft.com/office/drawing/2014/main" id="{C22E4721-7E30-4406-3D7E-3C8D4FC5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96" y="4286519"/>
            <a:ext cx="2165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  <a:endParaRPr lang="en-US" altLang="en-US" sz="1050" dirty="0">
              <a:solidFill>
                <a:schemeClr val="tx2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37">
            <a:extLst>
              <a:ext uri="{FF2B5EF4-FFF2-40B4-BE49-F238E27FC236}">
                <a16:creationId xmlns:a16="http://schemas.microsoft.com/office/drawing/2014/main" id="{AE7F7109-3B63-DB77-46B1-B26D8BA73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8600" y="3969611"/>
            <a:ext cx="927452" cy="9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5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IAM </a:t>
            </a:r>
            <a:r>
              <a:rPr lang="es-PE" dirty="0" err="1"/>
              <a:t>Identity</a:t>
            </a:r>
            <a:r>
              <a:rPr lang="es-PE" dirty="0"/>
              <a:t> Center</a:t>
            </a: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76075" y="1363886"/>
            <a:ext cx="7644000" cy="3396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IAM Identity Center is the recommended AWS service for managing human user access to AWS resources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It is a single place where you can assign your workforce users, also known as workforce identities, consistent access to multiple AWS accounts and applications.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With IAM Identity Center, you can create or connect workforce users and centrally manage their access across all their AWS accounts and applications.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You can choose one of the following as your identity source:</a:t>
            </a:r>
          </a:p>
          <a:p>
            <a:pPr marL="628650" lvl="1" indent="-171450"/>
            <a:r>
              <a:rPr lang="en-US" dirty="0"/>
              <a:t>Identity Center directory (Default)</a:t>
            </a:r>
          </a:p>
          <a:p>
            <a:pPr marL="628650" lvl="1" indent="-171450"/>
            <a:r>
              <a:rPr lang="en-US" dirty="0"/>
              <a:t>Active Directory (AWS Managed Microsoft AD directory or your self-managed directory in Active Directory (AD).)</a:t>
            </a:r>
          </a:p>
          <a:p>
            <a:pPr marL="628650" lvl="1" indent="-171450"/>
            <a:r>
              <a:rPr lang="en-US" dirty="0"/>
              <a:t>External identity provider (Okta or Microsoft </a:t>
            </a:r>
            <a:r>
              <a:rPr lang="en-US" dirty="0" err="1"/>
              <a:t>Entra</a:t>
            </a:r>
            <a:r>
              <a:rPr lang="en-US" dirty="0"/>
              <a:t> ID)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270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470053"/>
            <a:ext cx="657486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Grant </a:t>
            </a:r>
            <a:r>
              <a:rPr lang="es-PE" dirty="0" err="1"/>
              <a:t>least</a:t>
            </a:r>
            <a:r>
              <a:rPr lang="es-PE" dirty="0"/>
              <a:t> </a:t>
            </a:r>
            <a:r>
              <a:rPr lang="es-PE" dirty="0" err="1"/>
              <a:t>privilege</a:t>
            </a:r>
            <a:r>
              <a:rPr lang="es-PE" dirty="0"/>
              <a:t> </a:t>
            </a:r>
            <a:r>
              <a:rPr lang="es-PE" dirty="0" err="1"/>
              <a:t>access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76075" y="1363886"/>
            <a:ext cx="7644000" cy="3396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It's a best practice to grant only the access that identities require to perform specific actions on specific resources under specific conditions.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Use group and identity attributes to dynamically set permissions at scale, rather than defining permissions for individual users. </a:t>
            </a:r>
          </a:p>
          <a:p>
            <a:pPr marL="171450" indent="-171450"/>
            <a:endParaRPr lang="en-US" sz="16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845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IAM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EBS</a:t>
            </a:r>
            <a:endParaRPr lang="es-PE" dirty="0"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IAM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Identity and Access Management (IAM) is a service that helps you securely control access to AWS resources.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With IAM, you can centrally manage permissions that control which AWS resources users can access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You use IAM to control who is authenticated (signed in) and authorized (has permissions) to use resources.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IAM </a:t>
            </a:r>
            <a:r>
              <a:rPr lang="es-PE" dirty="0" err="1"/>
              <a:t>user</a:t>
            </a:r>
            <a:r>
              <a:rPr lang="es-PE" dirty="0"/>
              <a:t>, groups, </a:t>
            </a:r>
            <a:r>
              <a:rPr lang="es-PE" dirty="0" err="1"/>
              <a:t>policies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b="1" dirty="0"/>
              <a:t>User:</a:t>
            </a:r>
            <a:r>
              <a:rPr lang="en-US" sz="1600" dirty="0"/>
              <a:t> Is an entity that you create in AWS. Represents the human user or workload who uses the IAM user to interact with AWS. 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b="1" dirty="0"/>
              <a:t>Groups:</a:t>
            </a:r>
            <a:r>
              <a:rPr lang="en-US" sz="1600" dirty="0"/>
              <a:t> is a collection of IAM users. You can specify permissions to a group and these permissions will apply to all users in the group.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b="1" dirty="0"/>
              <a:t>Policies:</a:t>
            </a:r>
            <a:r>
              <a:rPr lang="en-US" sz="1600" dirty="0"/>
              <a:t> You manage access in AWS by creating policies and attaching them to IAM identities (users, groups, or roles). Permissions in the policies determine whether the action is allowed or denied.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71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Access </a:t>
            </a:r>
            <a:r>
              <a:rPr lang="es-PE" dirty="0" err="1"/>
              <a:t>keys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800" dirty="0"/>
              <a:t>Access keys consist of an access key ID and secret access key, which are used to sign programmatic requests that you make to AWS.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Example: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Access Key: AKIAIOSFODNN7EXAMPLE</a:t>
            </a:r>
            <a:br>
              <a:rPr lang="en-US" sz="1800" dirty="0"/>
            </a:br>
            <a:r>
              <a:rPr lang="en-US" sz="1800" dirty="0"/>
              <a:t>Secret Key: </a:t>
            </a:r>
            <a:r>
              <a:rPr lang="en-US" sz="1800" dirty="0" err="1"/>
              <a:t>wJalrXUtnFEMI</a:t>
            </a:r>
            <a:r>
              <a:rPr lang="en-US" sz="1800" dirty="0"/>
              <a:t>/K7MDENG/</a:t>
            </a:r>
            <a:r>
              <a:rPr lang="en-US" sz="1800" dirty="0" err="1"/>
              <a:t>bPxRfiCYEXAMPLEKEY</a:t>
            </a: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02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750025" y="534600"/>
            <a:ext cx="757741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Multi-factor</a:t>
            </a:r>
            <a:r>
              <a:rPr lang="es-PE" dirty="0"/>
              <a:t> </a:t>
            </a:r>
            <a:r>
              <a:rPr lang="es-PE" dirty="0" err="1"/>
              <a:t>authentication</a:t>
            </a:r>
            <a:r>
              <a:rPr lang="es-PE" dirty="0"/>
              <a:t> (MFA) </a:t>
            </a: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877196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800" dirty="0"/>
              <a:t>MFA adds extra security because it requires MFA mechanism in addition to their regular sign-in credentials when users access to AWS websites or services</a:t>
            </a:r>
          </a:p>
          <a:p>
            <a:pPr marL="171450" indent="-171450"/>
            <a:endParaRPr lang="en-US" sz="1800" dirty="0"/>
          </a:p>
          <a:p>
            <a:pPr marL="171450" indent="-171450"/>
            <a:r>
              <a:rPr lang="en-US" sz="1800" dirty="0"/>
              <a:t>You can enable MFA for the AWS account root user and IAM users.</a:t>
            </a:r>
          </a:p>
          <a:p>
            <a:pPr marL="171450" indent="-171450"/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533C6202-62AA-A866-205D-6501654E9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8" y="3055450"/>
            <a:ext cx="1288812" cy="8377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8683D0-EE32-4DF6-BC02-6B1126B4B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14" y="2741815"/>
            <a:ext cx="774779" cy="141037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19ABF15-7183-778C-8075-EB147B9473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26" y="3064125"/>
            <a:ext cx="1589289" cy="7946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63D58A-4309-81AC-2256-D2EC7A477AA1}"/>
              </a:ext>
            </a:extLst>
          </p:cNvPr>
          <p:cNvSpPr txBox="1"/>
          <p:nvPr/>
        </p:nvSpPr>
        <p:spPr>
          <a:xfrm>
            <a:off x="729868" y="3893178"/>
            <a:ext cx="1424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FIDO </a:t>
            </a:r>
            <a:r>
              <a:rPr lang="es-ES" sz="1600" dirty="0" err="1">
                <a:solidFill>
                  <a:schemeClr val="tx2"/>
                </a:solidFill>
              </a:rPr>
              <a:t>security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err="1">
                <a:solidFill>
                  <a:schemeClr val="tx2"/>
                </a:solidFill>
              </a:rPr>
              <a:t>key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434E3C-BD71-3F63-90DA-7C12D168E896}"/>
              </a:ext>
            </a:extLst>
          </p:cNvPr>
          <p:cNvSpPr txBox="1"/>
          <p:nvPr/>
        </p:nvSpPr>
        <p:spPr>
          <a:xfrm>
            <a:off x="3526680" y="3902922"/>
            <a:ext cx="149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Virtual MFA </a:t>
            </a:r>
            <a:r>
              <a:rPr lang="es-ES" sz="1600" dirty="0" err="1">
                <a:solidFill>
                  <a:schemeClr val="tx2"/>
                </a:solidFill>
              </a:rPr>
              <a:t>device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9B7A1F-03B9-893B-E9E9-BC08F92B2847}"/>
              </a:ext>
            </a:extLst>
          </p:cNvPr>
          <p:cNvSpPr txBox="1"/>
          <p:nvPr/>
        </p:nvSpPr>
        <p:spPr>
          <a:xfrm>
            <a:off x="6446875" y="3945878"/>
            <a:ext cx="176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Hardware TOTP </a:t>
            </a:r>
            <a:r>
              <a:rPr lang="es-ES" sz="1600" dirty="0" err="1">
                <a:solidFill>
                  <a:schemeClr val="tx2"/>
                </a:solidFill>
              </a:rPr>
              <a:t>token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A80CC2-8080-F7D6-BED6-CDE3C81794BB}"/>
              </a:ext>
            </a:extLst>
          </p:cNvPr>
          <p:cNvSpPr txBox="1"/>
          <p:nvPr/>
        </p:nvSpPr>
        <p:spPr>
          <a:xfrm>
            <a:off x="2203028" y="4636753"/>
            <a:ext cx="479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DEMO: https://www.youtube.com/watch?v=7Gy1Ps_vC80</a:t>
            </a:r>
          </a:p>
        </p:txBody>
      </p:sp>
    </p:spTree>
    <p:extLst>
      <p:ext uri="{BB962C8B-B14F-4D97-AF65-F5344CB8AC3E}">
        <p14:creationId xmlns:p14="http://schemas.microsoft.com/office/powerpoint/2010/main" val="4367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IAM </a:t>
            </a:r>
            <a:r>
              <a:rPr lang="es-PE" dirty="0" err="1"/>
              <a:t>policies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699"/>
            <a:ext cx="3895934" cy="3365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b="1" dirty="0"/>
              <a:t>Effect:</a:t>
            </a:r>
            <a:r>
              <a:rPr lang="en-US" sz="1600" dirty="0"/>
              <a:t> The effect can be Allow or Deny.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b="1" dirty="0"/>
              <a:t>Action:</a:t>
            </a:r>
            <a:r>
              <a:rPr lang="en-US" sz="1600" dirty="0"/>
              <a:t> The action is the specific API action for which you are granting or denying permission.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b="1" dirty="0"/>
              <a:t>Resource:</a:t>
            </a:r>
            <a:r>
              <a:rPr lang="en-US" sz="1600" dirty="0"/>
              <a:t> The resource that's affected by the action.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b="1" dirty="0"/>
              <a:t>Condition:</a:t>
            </a:r>
            <a:r>
              <a:rPr lang="en-US" sz="1600" dirty="0"/>
              <a:t> Conditions are optional. They can be used to control when your policy is in effect.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1434AD3-89B9-F178-AFFD-F6CBC81D2779}"/>
              </a:ext>
            </a:extLst>
          </p:cNvPr>
          <p:cNvSpPr txBox="1"/>
          <p:nvPr/>
        </p:nvSpPr>
        <p:spPr>
          <a:xfrm>
            <a:off x="5677475" y="1508968"/>
            <a:ext cx="2083301" cy="3108543"/>
          </a:xfrm>
          <a:prstGeom prst="rect">
            <a:avLst/>
          </a:prstGeom>
          <a:solidFill>
            <a:srgbClr val="16055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"Statement": [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{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"Effect": "effect",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"Action": "action",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"Resource": "</a:t>
            </a:r>
            <a:r>
              <a:rPr lang="en-U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arn</a:t>
            </a:r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",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"Condition": {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"condition": {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"key": "value"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}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}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]</a:t>
            </a:r>
          </a:p>
          <a:p>
            <a:r>
              <a:rPr lang="en-U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}</a:t>
            </a:r>
            <a:endParaRPr lang="es-CO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5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IAM </a:t>
            </a:r>
            <a:r>
              <a:rPr lang="es-PE" dirty="0" err="1"/>
              <a:t>policies</a:t>
            </a:r>
            <a:r>
              <a:rPr lang="es-PE" dirty="0"/>
              <a:t> - </a:t>
            </a:r>
            <a:r>
              <a:rPr lang="es-PE" dirty="0" err="1"/>
              <a:t>Conditions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955975" y="1619502"/>
            <a:ext cx="7644000" cy="1173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800" dirty="0"/>
              <a:t>Lets you specify conditions for when a policy is in effect.</a:t>
            </a:r>
          </a:p>
          <a:p>
            <a:pPr marL="171450" indent="-171450"/>
            <a:endParaRPr lang="en-US" sz="1800" dirty="0"/>
          </a:p>
          <a:p>
            <a:pPr marL="171450" indent="-171450"/>
            <a:endParaRPr lang="en-US" sz="1800" dirty="0"/>
          </a:p>
          <a:p>
            <a:pPr marL="171450" indent="-171450"/>
            <a:r>
              <a:rPr lang="en-US" sz="1800" dirty="0"/>
              <a:t>Example</a:t>
            </a:r>
            <a:endParaRPr lang="en-US" sz="14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9FCE554-3466-63F6-3266-470350236005}"/>
              </a:ext>
            </a:extLst>
          </p:cNvPr>
          <p:cNvSpPr txBox="1"/>
          <p:nvPr/>
        </p:nvSpPr>
        <p:spPr>
          <a:xfrm>
            <a:off x="1065382" y="2036813"/>
            <a:ext cx="7425186" cy="338554"/>
          </a:xfrm>
          <a:prstGeom prst="rect">
            <a:avLst/>
          </a:prstGeom>
          <a:solidFill>
            <a:srgbClr val="16055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"Condition" : { "{condition-operator}" : { "{condition-key}" : "{condition-value}" }}</a:t>
            </a:r>
            <a:endParaRPr lang="es-CO" sz="1600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3B7904C-25B3-06BC-E92A-B70F045BE67B}"/>
              </a:ext>
            </a:extLst>
          </p:cNvPr>
          <p:cNvSpPr txBox="1"/>
          <p:nvPr/>
        </p:nvSpPr>
        <p:spPr>
          <a:xfrm>
            <a:off x="1065382" y="3040712"/>
            <a:ext cx="7425186" cy="338554"/>
          </a:xfrm>
          <a:prstGeom prst="rect">
            <a:avLst/>
          </a:prstGeom>
          <a:solidFill>
            <a:srgbClr val="16055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"Condition" : { "</a:t>
            </a:r>
            <a:r>
              <a:rPr lang="en-US" sz="1600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StringEquals</a:t>
            </a:r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 : { "</a:t>
            </a:r>
            <a:r>
              <a:rPr lang="en-US" sz="1600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aws:username</a:t>
            </a:r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 : "</a:t>
            </a:r>
            <a:r>
              <a:rPr lang="en-US" sz="1600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johndoe</a:t>
            </a:r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 }}</a:t>
            </a:r>
            <a:endParaRPr lang="es-CO" sz="1600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1FD466-C51C-D76E-FE4C-42D3F4883724}"/>
              </a:ext>
            </a:extLst>
          </p:cNvPr>
          <p:cNvSpPr txBox="1"/>
          <p:nvPr/>
        </p:nvSpPr>
        <p:spPr>
          <a:xfrm>
            <a:off x="1065383" y="3654669"/>
            <a:ext cx="7425186" cy="338554"/>
          </a:xfrm>
          <a:prstGeom prst="rect">
            <a:avLst/>
          </a:prstGeom>
          <a:solidFill>
            <a:srgbClr val="16055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"Condition": {"</a:t>
            </a:r>
            <a:r>
              <a:rPr lang="en-US" sz="1600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StringLike</a:t>
            </a:r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": {"s3:prefix": ["</a:t>
            </a:r>
            <a:r>
              <a:rPr lang="en-US" sz="1600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janedoe</a:t>
            </a:r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/*"]}}</a:t>
            </a:r>
            <a:endParaRPr lang="es-CO" sz="1600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350304-B618-65EA-EE77-07C0351485B0}"/>
              </a:ext>
            </a:extLst>
          </p:cNvPr>
          <p:cNvSpPr txBox="1"/>
          <p:nvPr/>
        </p:nvSpPr>
        <p:spPr>
          <a:xfrm>
            <a:off x="1065382" y="4261869"/>
            <a:ext cx="7425186" cy="338554"/>
          </a:xfrm>
          <a:prstGeom prst="rect">
            <a:avLst/>
          </a:prstGeom>
          <a:solidFill>
            <a:srgbClr val="16055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"Condition": {"</a:t>
            </a:r>
            <a:r>
              <a:rPr lang="en-US" sz="1600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StringLike</a:t>
            </a:r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": {"s3:prefix": ["${</a:t>
            </a:r>
            <a:r>
              <a:rPr lang="en-US" sz="1600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aws:username</a:t>
            </a:r>
            <a:r>
              <a:rPr lang="en-US" sz="1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}/*"]}}</a:t>
            </a:r>
            <a:endParaRPr lang="es-CO" sz="1600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Policy</a:t>
            </a:r>
            <a:r>
              <a:rPr lang="es-PE" dirty="0"/>
              <a:t> </a:t>
            </a:r>
            <a:r>
              <a:rPr lang="es-PE" dirty="0" err="1"/>
              <a:t>Generator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695775" y="4516132"/>
            <a:ext cx="7644000" cy="406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https://awspolicygen.s3.amazonaws.com/policygen.html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D028102D-ACAC-8E0B-01D0-36D587958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6" y="1401479"/>
            <a:ext cx="4581577" cy="28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490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764</Words>
  <Application>Microsoft Office PowerPoint</Application>
  <PresentationFormat>Presentación en pantalla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Saira Semi Condensed</vt:lpstr>
      <vt:lpstr>Nirmala UI</vt:lpstr>
      <vt:lpstr>Arial</vt:lpstr>
      <vt:lpstr>Technology Consulting Analyst CV by Slidesgo</vt:lpstr>
      <vt:lpstr>Course</vt:lpstr>
      <vt:lpstr>Class</vt:lpstr>
      <vt:lpstr>AWS IAM</vt:lpstr>
      <vt:lpstr>IAM user, groups, policies</vt:lpstr>
      <vt:lpstr>AWS Access keys</vt:lpstr>
      <vt:lpstr>Multi-factor authentication (MFA) </vt:lpstr>
      <vt:lpstr>IAM policies</vt:lpstr>
      <vt:lpstr>IAM policies - Conditions</vt:lpstr>
      <vt:lpstr>AWS Policy Generator</vt:lpstr>
      <vt:lpstr>IAM Roles</vt:lpstr>
      <vt:lpstr>IAM Identity Center</vt:lpstr>
      <vt:lpstr>Grant least privilege access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11</cp:revision>
  <dcterms:modified xsi:type="dcterms:W3CDTF">2024-01-09T21:31:02Z</dcterms:modified>
</cp:coreProperties>
</file>