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9" r:id="rId3"/>
    <p:sldId id="306" r:id="rId4"/>
    <p:sldId id="307" r:id="rId5"/>
    <p:sldId id="308" r:id="rId6"/>
    <p:sldId id="309" r:id="rId7"/>
    <p:sldId id="310" r:id="rId8"/>
    <p:sldId id="311" r:id="rId9"/>
    <p:sldId id="312" r:id="rId10"/>
    <p:sldId id="315" r:id="rId11"/>
    <p:sldId id="313" r:id="rId12"/>
    <p:sldId id="314" r:id="rId13"/>
    <p:sldId id="273" r:id="rId14"/>
  </p:sldIdLst>
  <p:sldSz cx="9144000" cy="5143500" type="screen16x9"/>
  <p:notesSz cx="6858000" cy="9144000"/>
  <p:embeddedFontLst>
    <p:embeddedFont>
      <p:font typeface="Saira Semi Condense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978"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273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30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98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4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62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5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92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09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6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Read</a:t>
            </a:r>
            <a:r>
              <a:rPr lang="es-PE" dirty="0"/>
              <a:t> Replica and </a:t>
            </a:r>
            <a:r>
              <a:rPr lang="es-PE" dirty="0" err="1"/>
              <a:t>slave</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AWS Administration Cookbook">
            <a:extLst>
              <a:ext uri="{FF2B5EF4-FFF2-40B4-BE49-F238E27FC236}">
                <a16:creationId xmlns:a16="http://schemas.microsoft.com/office/drawing/2014/main" id="{6FF7F4DE-6552-5AEF-30A1-DC331A53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731" y="1480932"/>
            <a:ext cx="4660229" cy="333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7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Aurora</a:t>
            </a:r>
            <a:endParaRPr dirty="0">
              <a:solidFill>
                <a:schemeClr val="accent1"/>
              </a:solidFill>
            </a:endParaRPr>
          </a:p>
        </p:txBody>
      </p:sp>
      <p:sp>
        <p:nvSpPr>
          <p:cNvPr id="391" name="Google Shape;391;p31"/>
          <p:cNvSpPr txBox="1">
            <a:spLocks noGrp="1"/>
          </p:cNvSpPr>
          <p:nvPr>
            <p:ph type="body" idx="1"/>
          </p:nvPr>
        </p:nvSpPr>
        <p:spPr>
          <a:xfrm>
            <a:off x="750025" y="1448700"/>
            <a:ext cx="7644000" cy="3446550"/>
          </a:xfrm>
          <a:prstGeom prst="rect">
            <a:avLst/>
          </a:prstGeom>
        </p:spPr>
        <p:txBody>
          <a:bodyPr spcFirstLastPara="1" wrap="square" lIns="91425" tIns="91425" rIns="91425" bIns="91425" anchor="ctr" anchorCtr="0">
            <a:noAutofit/>
          </a:bodyPr>
          <a:lstStyle/>
          <a:p>
            <a:pPr marL="171450" indent="-171450"/>
            <a:r>
              <a:rPr lang="en-US" sz="2000" dirty="0"/>
              <a:t>Amazon Aurora (Aurora) is a fully managed relational database engine that's compatible with MySQL and PostgreSQL</a:t>
            </a:r>
          </a:p>
          <a:p>
            <a:pPr marL="171450" indent="-171450"/>
            <a:endParaRPr lang="en-US" sz="2000" dirty="0"/>
          </a:p>
          <a:p>
            <a:pPr marL="628650" lvl="1" indent="-171450"/>
            <a:r>
              <a:rPr lang="en-US" sz="1600" dirty="0"/>
              <a:t>Primary DB instance – Supports read and write operations, and performs all of the data modifications to the cluster volume. Each Aurora DB cluster has one primary DB instance.</a:t>
            </a:r>
          </a:p>
          <a:p>
            <a:pPr marL="628650" lvl="1" indent="-171450"/>
            <a:endParaRPr lang="en-US" sz="1600" dirty="0"/>
          </a:p>
          <a:p>
            <a:pPr marL="628650" lvl="1" indent="-171450"/>
            <a:r>
              <a:rPr lang="en-US" sz="1600" dirty="0"/>
              <a:t>Aurora Replica – Connects to the same storage volume as the primary DB instance and supports only read operations. Each Aurora DB cluster can have up to 15 Aurora Replicas in addition to the primary DB instance. Maintain high availability by locating Aurora Replicas in separate Availability Zones. Aurora automatically fails over to an Aurora Replica in case the primary DB instance becomes unavailable. </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203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Aurora</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10;        Amazon Aurora Architecture&#10;      ">
            <a:extLst>
              <a:ext uri="{FF2B5EF4-FFF2-40B4-BE49-F238E27FC236}">
                <a16:creationId xmlns:a16="http://schemas.microsoft.com/office/drawing/2014/main" id="{F2F46F5B-CF71-ADBF-329D-A83099364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875" y="1422435"/>
            <a:ext cx="60960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1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RDS</a:t>
            </a:r>
          </a:p>
          <a:p>
            <a:pPr marL="0" lvl="0" indent="0" algn="ctr" rtl="0">
              <a:spcBef>
                <a:spcPts val="0"/>
              </a:spcBef>
              <a:spcAft>
                <a:spcPts val="0"/>
              </a:spcAft>
              <a:buNone/>
            </a:pPr>
            <a:r>
              <a:rPr lang="en-US" dirty="0"/>
              <a:t>Amazon Aurora</a:t>
            </a:r>
          </a:p>
          <a:p>
            <a:pPr marL="0" lvl="0" indent="0" algn="ctr" rtl="0">
              <a:spcBef>
                <a:spcPts val="0"/>
              </a:spcBef>
              <a:spcAft>
                <a:spcPts val="0"/>
              </a:spcAft>
              <a:buNone/>
            </a:pPr>
            <a:r>
              <a:rPr lang="en-US" dirty="0"/>
              <a:t>AWS DMS</a:t>
            </a:r>
          </a:p>
          <a:p>
            <a:pPr marL="0" lvl="0" indent="0" algn="ctr" rtl="0">
              <a:spcBef>
                <a:spcPts val="0"/>
              </a:spcBef>
              <a:spcAft>
                <a:spcPts val="0"/>
              </a:spcAft>
              <a:buNone/>
            </a:pPr>
            <a:r>
              <a:rPr lang="en-US" dirty="0"/>
              <a:t>AWS SCT</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2000" dirty="0"/>
              <a:t>Amazon Relational Database Service (Amazon RDS) is a web service that makes it easier to set up, operate, and scale a relational database in the AWS Cloud. </a:t>
            </a:r>
          </a:p>
          <a:p>
            <a:pPr marL="171450" indent="-171450"/>
            <a:endParaRPr lang="en-US" sz="2000" dirty="0"/>
          </a:p>
          <a:p>
            <a:pPr marL="171450" indent="-171450"/>
            <a:r>
              <a:rPr lang="en-US" sz="2000" dirty="0"/>
              <a:t>It provides cost-efficient, resizable capacity for an industry-standard relational database and manages common database administration tasks.</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 DB </a:t>
            </a:r>
            <a:r>
              <a:rPr lang="es-PE" dirty="0" err="1"/>
              <a:t>Engines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 DB engine is the specific relational database software that runs on your DB instance. Amazon RDS currently supports the following engines:</a:t>
            </a:r>
          </a:p>
          <a:p>
            <a:pPr marL="171450" indent="-171450"/>
            <a:endParaRPr lang="en-US" sz="1600" dirty="0"/>
          </a:p>
          <a:p>
            <a:pPr marL="628650" lvl="1" indent="-171450"/>
            <a:r>
              <a:rPr lang="en-US" sz="1600" dirty="0"/>
              <a:t>Db2</a:t>
            </a:r>
          </a:p>
          <a:p>
            <a:pPr marL="628650" lvl="1" indent="-171450"/>
            <a:r>
              <a:rPr lang="en-US" sz="1600" dirty="0"/>
              <a:t>MariaDB</a:t>
            </a:r>
          </a:p>
          <a:p>
            <a:pPr marL="628650" lvl="1" indent="-171450"/>
            <a:r>
              <a:rPr lang="en-US" sz="1600" dirty="0"/>
              <a:t>Microsoft SQL Server</a:t>
            </a:r>
          </a:p>
          <a:p>
            <a:pPr marL="628650" lvl="1" indent="-171450"/>
            <a:r>
              <a:rPr lang="en-US" sz="1600" dirty="0"/>
              <a:t>MySQL</a:t>
            </a:r>
          </a:p>
          <a:p>
            <a:pPr marL="628650" lvl="1" indent="-171450"/>
            <a:r>
              <a:rPr lang="en-US" sz="1600" dirty="0"/>
              <a:t>Oracle</a:t>
            </a:r>
          </a:p>
          <a:p>
            <a:pPr marL="628650" lvl="1" indent="-171450"/>
            <a:r>
              <a:rPr lang="en-US" sz="1600" dirty="0"/>
              <a:t>PostgreSQL</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178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 DB </a:t>
            </a:r>
            <a:r>
              <a:rPr lang="es-PE" dirty="0" err="1"/>
              <a:t>instance</a:t>
            </a:r>
            <a:r>
              <a:rPr lang="es-PE" dirty="0"/>
              <a:t> </a:t>
            </a:r>
            <a:r>
              <a:rPr lang="es-PE" dirty="0" err="1"/>
              <a:t>classes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A DB instance class determines the computation and memory capacity of a DB instance.</a:t>
            </a:r>
          </a:p>
          <a:p>
            <a:pPr marL="0" indent="0">
              <a:buNone/>
            </a:pPr>
            <a:r>
              <a:rPr lang="en-US" sz="1800" dirty="0"/>
              <a:t> </a:t>
            </a:r>
          </a:p>
          <a:p>
            <a:pPr marL="171450" indent="-171450"/>
            <a:r>
              <a:rPr lang="en-US" sz="1800" dirty="0"/>
              <a:t>A DB instance class consists of both the DB instance type and the size. </a:t>
            </a:r>
          </a:p>
          <a:p>
            <a:pPr marL="171450" indent="-171450"/>
            <a:endParaRPr lang="en-US" sz="1800" dirty="0"/>
          </a:p>
          <a:p>
            <a:pPr marL="171450" indent="-171450"/>
            <a:r>
              <a:rPr lang="en-US" sz="1800" dirty="0"/>
              <a:t>Each instance type offers different compute, memory, and storage capabilities.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2C8FDF41-469D-D254-B309-074ADBB838E8}"/>
              </a:ext>
            </a:extLst>
          </p:cNvPr>
          <p:cNvSpPr txBox="1"/>
          <p:nvPr/>
        </p:nvSpPr>
        <p:spPr>
          <a:xfrm>
            <a:off x="2361138" y="4424234"/>
            <a:ext cx="4673074" cy="369332"/>
          </a:xfrm>
          <a:prstGeom prst="rect">
            <a:avLst/>
          </a:prstGeom>
          <a:noFill/>
        </p:spPr>
        <p:txBody>
          <a:bodyPr wrap="none" rtlCol="0">
            <a:spAutoFit/>
          </a:bodyPr>
          <a:lstStyle/>
          <a:p>
            <a:r>
              <a:rPr lang="es-PE" sz="1800" dirty="0">
                <a:solidFill>
                  <a:schemeClr val="tx2"/>
                </a:solidFill>
              </a:rPr>
              <a:t>https://aws.amazon.com/rds/instance-types/</a:t>
            </a:r>
          </a:p>
        </p:txBody>
      </p:sp>
    </p:spTree>
    <p:extLst>
      <p:ext uri="{BB962C8B-B14F-4D97-AF65-F5344CB8AC3E}">
        <p14:creationId xmlns:p14="http://schemas.microsoft.com/office/powerpoint/2010/main" val="218464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 DB </a:t>
            </a:r>
            <a:r>
              <a:rPr lang="es-PE" dirty="0" err="1"/>
              <a:t>instance</a:t>
            </a:r>
            <a:r>
              <a:rPr lang="es-PE" dirty="0"/>
              <a:t> store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Amazon EBS provides durable, block-level storage volumes that you can attach to a running instance. DB instance storage comes in the following types:</a:t>
            </a:r>
          </a:p>
          <a:p>
            <a:pPr marL="171450" indent="-171450"/>
            <a:endParaRPr lang="en-US" sz="1800" dirty="0"/>
          </a:p>
          <a:p>
            <a:pPr marL="628650" lvl="1" indent="-171450"/>
            <a:r>
              <a:rPr lang="en-US" sz="1800" dirty="0"/>
              <a:t>General Purpose (SSD)</a:t>
            </a:r>
          </a:p>
          <a:p>
            <a:pPr marL="628650" lvl="1" indent="-171450"/>
            <a:endParaRPr lang="en-US" sz="1800" dirty="0"/>
          </a:p>
          <a:p>
            <a:pPr marL="628650" lvl="1" indent="-171450"/>
            <a:r>
              <a:rPr lang="en-US" sz="1800" dirty="0"/>
              <a:t>Provisioned IOPS (PIOPS)</a:t>
            </a:r>
          </a:p>
          <a:p>
            <a:pPr marL="628650" lvl="1" indent="-171450"/>
            <a:endParaRPr lang="en-US" sz="1800" dirty="0"/>
          </a:p>
          <a:p>
            <a:pPr marL="628650" lvl="1" indent="-171450"/>
            <a:r>
              <a:rPr lang="en-US" sz="1800" dirty="0"/>
              <a:t>Magnetic</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4482ABF5-2DBB-E377-9CD2-54424C286700}"/>
              </a:ext>
            </a:extLst>
          </p:cNvPr>
          <p:cNvSpPr txBox="1"/>
          <p:nvPr/>
        </p:nvSpPr>
        <p:spPr>
          <a:xfrm>
            <a:off x="325110" y="4438391"/>
            <a:ext cx="8545929" cy="369332"/>
          </a:xfrm>
          <a:prstGeom prst="rect">
            <a:avLst/>
          </a:prstGeom>
          <a:noFill/>
        </p:spPr>
        <p:txBody>
          <a:bodyPr wrap="none" rtlCol="0">
            <a:spAutoFit/>
          </a:bodyPr>
          <a:lstStyle/>
          <a:p>
            <a:r>
              <a:rPr lang="es-PE" sz="1800" dirty="0">
                <a:solidFill>
                  <a:schemeClr val="tx2"/>
                </a:solidFill>
              </a:rPr>
              <a:t>https://docs.aws.amazon.com/AmazonRDS/latest/UserGuide/CHAP_Storage.html</a:t>
            </a:r>
          </a:p>
        </p:txBody>
      </p:sp>
    </p:spTree>
    <p:extLst>
      <p:ext uri="{BB962C8B-B14F-4D97-AF65-F5344CB8AC3E}">
        <p14:creationId xmlns:p14="http://schemas.microsoft.com/office/powerpoint/2010/main" val="110606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 Multi-AZ </a:t>
            </a:r>
            <a:r>
              <a:rPr lang="es-PE" dirty="0" err="1"/>
              <a:t>deployment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Amazon RDS Multi-AZ Deployments and Read Replicas">
            <a:extLst>
              <a:ext uri="{FF2B5EF4-FFF2-40B4-BE49-F238E27FC236}">
                <a16:creationId xmlns:a16="http://schemas.microsoft.com/office/drawing/2014/main" id="{BAE23986-05F1-7522-9142-0CFC32888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87" y="1342425"/>
            <a:ext cx="56669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6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RDS </a:t>
            </a:r>
            <a:r>
              <a:rPr lang="es-PE" dirty="0" err="1"/>
              <a:t>Read</a:t>
            </a:r>
            <a:r>
              <a:rPr lang="es-PE" dirty="0"/>
              <a:t> Replicas</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RDS Read Replicas vs Multi-AZ. What is Amazon RDS Read Replicas? | by  MrDevSecOps | Medium">
            <a:extLst>
              <a:ext uri="{FF2B5EF4-FFF2-40B4-BE49-F238E27FC236}">
                <a16:creationId xmlns:a16="http://schemas.microsoft.com/office/drawing/2014/main" id="{638D0E27-14A4-E72E-0BF9-6CAB545BC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127" y="1355996"/>
            <a:ext cx="5085514" cy="352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Read</a:t>
            </a:r>
            <a:r>
              <a:rPr lang="es-PE" dirty="0"/>
              <a:t> Replicas </a:t>
            </a:r>
            <a:r>
              <a:rPr lang="es-PE" dirty="0" err="1"/>
              <a:t>from</a:t>
            </a:r>
            <a:r>
              <a:rPr lang="es-PE" dirty="0"/>
              <a:t> </a:t>
            </a:r>
            <a:r>
              <a:rPr lang="es-PE" dirty="0" err="1"/>
              <a:t>other</a:t>
            </a:r>
            <a:br>
              <a:rPr lang="es-PE" dirty="0"/>
            </a:br>
            <a:r>
              <a:rPr lang="es-PE" dirty="0" err="1"/>
              <a:t>Read</a:t>
            </a:r>
            <a:r>
              <a:rPr lang="es-PE" dirty="0"/>
              <a:t> Replica</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AA8C8992-B294-A255-90F5-BDF057687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050" y="1517333"/>
            <a:ext cx="6142170" cy="328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58235"/>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5814</TotalTime>
  <Words>370</Words>
  <Application>Microsoft Office PowerPoint</Application>
  <PresentationFormat>Presentación en pantalla (16:9)</PresentationFormat>
  <Paragraphs>50</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Saira Semi Condensed</vt:lpstr>
      <vt:lpstr>Technology Consulting Analyst CV by Slidesgo</vt:lpstr>
      <vt:lpstr>Course</vt:lpstr>
      <vt:lpstr>Class</vt:lpstr>
      <vt:lpstr>Amazon RDS</vt:lpstr>
      <vt:lpstr>Amazon RDS DB Engines</vt:lpstr>
      <vt:lpstr>Amazon RDS DB instance classes</vt:lpstr>
      <vt:lpstr>Amazon RDS DB instance store</vt:lpstr>
      <vt:lpstr>Amazon RDS Multi-AZ deployment</vt:lpstr>
      <vt:lpstr>Amazon RDS Read Replicas</vt:lpstr>
      <vt:lpstr>Read Replicas from other Read Replica</vt:lpstr>
      <vt:lpstr>Read Replica and slave</vt:lpstr>
      <vt:lpstr>Amazon Aurora</vt:lpstr>
      <vt:lpstr>Amazon Aurora</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18</cp:revision>
  <dcterms:modified xsi:type="dcterms:W3CDTF">2024-01-15T02:15:44Z</dcterms:modified>
</cp:coreProperties>
</file>