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9" r:id="rId3"/>
    <p:sldId id="306" r:id="rId4"/>
    <p:sldId id="308" r:id="rId5"/>
    <p:sldId id="307" r:id="rId6"/>
    <p:sldId id="309" r:id="rId7"/>
    <p:sldId id="310" r:id="rId8"/>
    <p:sldId id="311" r:id="rId9"/>
    <p:sldId id="312" r:id="rId10"/>
    <p:sldId id="313" r:id="rId11"/>
    <p:sldId id="314" r:id="rId12"/>
    <p:sldId id="273" r:id="rId13"/>
  </p:sldIdLst>
  <p:sldSz cx="9144000" cy="5143500" type="screen16x9"/>
  <p:notesSz cx="6858000" cy="9144000"/>
  <p:embeddedFontLst>
    <p:embeddedFont>
      <p:font typeface="Saira Semi Condensed"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782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20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94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19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098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094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503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26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Global Accelerator</a:t>
            </a:r>
            <a:endParaRPr lang="es-PE" dirty="0">
              <a:solidFill>
                <a:schemeClr val="accent1"/>
              </a:solidFill>
            </a:endParaRPr>
          </a:p>
        </p:txBody>
      </p:sp>
      <p:sp>
        <p:nvSpPr>
          <p:cNvPr id="391" name="Google Shape;391;p31"/>
          <p:cNvSpPr txBox="1">
            <a:spLocks noGrp="1"/>
          </p:cNvSpPr>
          <p:nvPr>
            <p:ph type="body" idx="1"/>
          </p:nvPr>
        </p:nvSpPr>
        <p:spPr>
          <a:xfrm>
            <a:off x="750000" y="1579162"/>
            <a:ext cx="7644000" cy="2625760"/>
          </a:xfrm>
          <a:prstGeom prst="rect">
            <a:avLst/>
          </a:prstGeom>
        </p:spPr>
        <p:txBody>
          <a:bodyPr spcFirstLastPara="1" wrap="square" lIns="91425" tIns="91425" rIns="91425" bIns="91425" anchor="ctr" anchorCtr="0">
            <a:noAutofit/>
          </a:bodyPr>
          <a:lstStyle/>
          <a:p>
            <a:pPr marL="171450" indent="-171450"/>
            <a:r>
              <a:rPr lang="en-US" sz="1800" dirty="0"/>
              <a:t>AWS Global Accelerator is a networking service that helps you improve the availability, performance, and security of your public applications. </a:t>
            </a:r>
          </a:p>
          <a:p>
            <a:pPr marL="171450" indent="-171450"/>
            <a:endParaRPr lang="en-US" sz="1800" dirty="0"/>
          </a:p>
          <a:p>
            <a:pPr marL="171450" indent="-171450"/>
            <a:r>
              <a:rPr lang="en-US" sz="1800" dirty="0"/>
              <a:t>Global Accelerator provides two global static public IPs that act as a fixed entry point to your application endpoints, such as Application Load Balancers, Network Load Balancers, Amazon Elastic Compute Cloud (EC2) instances, and elastic IPs.</a:t>
            </a:r>
          </a:p>
          <a:p>
            <a:pPr marL="171450" indent="-171450"/>
            <a:endParaRPr lang="en-US" sz="16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Global Accelerator</a:t>
            </a:r>
            <a:endParaRPr lang="es-PE"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ángulo 3">
            <a:extLst>
              <a:ext uri="{FF2B5EF4-FFF2-40B4-BE49-F238E27FC236}">
                <a16:creationId xmlns:a16="http://schemas.microsoft.com/office/drawing/2014/main" id="{8AE1FEE0-C598-CEE2-2E6F-90D8305C3FC4}"/>
              </a:ext>
            </a:extLst>
          </p:cNvPr>
          <p:cNvSpPr/>
          <p:nvPr/>
        </p:nvSpPr>
        <p:spPr>
          <a:xfrm>
            <a:off x="796065" y="1011219"/>
            <a:ext cx="7820809" cy="3884031"/>
          </a:xfrm>
          <a:prstGeom prst="rect">
            <a:avLst/>
          </a:prstGeom>
          <a:solidFill>
            <a:schemeClr val="tx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3076" name="Picture 4" descr="What is AWS Global Accelerator? - A Cloud Xpert">
            <a:extLst>
              <a:ext uri="{FF2B5EF4-FFF2-40B4-BE49-F238E27FC236}">
                <a16:creationId xmlns:a16="http://schemas.microsoft.com/office/drawing/2014/main" id="{B293F414-DC19-173A-B914-0F5905ADC5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93" y="2921539"/>
            <a:ext cx="6352163" cy="18835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AWS Global Accelerator? - A Cloud Xpert">
            <a:extLst>
              <a:ext uri="{FF2B5EF4-FFF2-40B4-BE49-F238E27FC236}">
                <a16:creationId xmlns:a16="http://schemas.microsoft.com/office/drawing/2014/main" id="{D67D5F27-098B-7413-97A2-D7319F6CF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903" y="1193406"/>
            <a:ext cx="5941743" cy="175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37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07</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S3</a:t>
            </a:r>
          </a:p>
          <a:p>
            <a:pPr marL="0" lvl="0" indent="0" algn="ctr" rtl="0">
              <a:spcBef>
                <a:spcPts val="0"/>
              </a:spcBef>
              <a:spcAft>
                <a:spcPts val="0"/>
              </a:spcAft>
              <a:buNone/>
            </a:pPr>
            <a:r>
              <a:rPr lang="en-US" dirty="0"/>
              <a:t>Amazon CloudFront</a:t>
            </a:r>
          </a:p>
          <a:p>
            <a:pPr marL="0" lvl="0" indent="0" algn="ctr" rtl="0">
              <a:spcBef>
                <a:spcPts val="0"/>
              </a:spcBef>
              <a:spcAft>
                <a:spcPts val="0"/>
              </a:spcAft>
              <a:buNone/>
            </a:pPr>
            <a:r>
              <a:rPr lang="en-US" dirty="0"/>
              <a:t>Global Accelerator</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a:t>Amazon S3</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Amazon Simple Storage Service (Amazon S3) is an object storage service that offers industry-leading scalability, data availability, security, and performance. </a:t>
            </a:r>
          </a:p>
          <a:p>
            <a:pPr marL="171450" indent="-171450"/>
            <a:endParaRPr lang="en-US" sz="1600" dirty="0"/>
          </a:p>
          <a:p>
            <a:pPr marL="171450" indent="-171450"/>
            <a:r>
              <a:rPr lang="en-US" sz="1600" dirty="0"/>
              <a:t>Customers of all sizes and industries can use Amazon S3 to store and protect any amount of data for a range of use cases, such as data lakes, websites, mobile applications, backup and restore, archive, enterprise applications, IoT devices, and big data analytics. </a:t>
            </a:r>
          </a:p>
          <a:p>
            <a:pPr marL="171450" indent="-171450"/>
            <a:endParaRPr lang="en-US" sz="1600" dirty="0"/>
          </a:p>
          <a:p>
            <a:pPr marL="171450" indent="-171450"/>
            <a:r>
              <a:rPr lang="en-US" sz="1600" dirty="0"/>
              <a:t>Amazon S3 provides management features so that you can optimize, organize, and configure access to your data to meet your specific business, organizational, and compliance requirements.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Buckets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To store your data in Amazon S3, you work with resources known as buckets and objects. A bucket is a container for objects. An object is a file and any metadata that describes that file.</a:t>
            </a:r>
          </a:p>
          <a:p>
            <a:pPr marL="171450" indent="-171450"/>
            <a:endParaRPr lang="en-US" sz="1600" dirty="0"/>
          </a:p>
          <a:p>
            <a:pPr marL="171450" indent="-171450"/>
            <a:r>
              <a:rPr lang="en-US" sz="1600" dirty="0"/>
              <a:t>To store an object in Amazon S3, you create a bucket and then upload the object to a bucket. When the object is in the bucket, you can open it, download it, and move it. When you no longer need an object or a bucket, you can clean up your resources.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4333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Versioning</a:t>
            </a:r>
            <a:endParaRPr dirty="0">
              <a:solidFill>
                <a:schemeClr val="accent1"/>
              </a:solidFill>
            </a:endParaRPr>
          </a:p>
        </p:txBody>
      </p:sp>
      <p:sp>
        <p:nvSpPr>
          <p:cNvPr id="391" name="Google Shape;391;p31"/>
          <p:cNvSpPr txBox="1">
            <a:spLocks noGrp="1"/>
          </p:cNvSpPr>
          <p:nvPr>
            <p:ph type="body" idx="1"/>
          </p:nvPr>
        </p:nvSpPr>
        <p:spPr>
          <a:xfrm>
            <a:off x="750025" y="1448700"/>
            <a:ext cx="7644000" cy="697359"/>
          </a:xfrm>
          <a:prstGeom prst="rect">
            <a:avLst/>
          </a:prstGeom>
        </p:spPr>
        <p:txBody>
          <a:bodyPr spcFirstLastPara="1" wrap="square" lIns="91425" tIns="91425" rIns="91425" bIns="91425" anchor="ctr" anchorCtr="0">
            <a:noAutofit/>
          </a:bodyPr>
          <a:lstStyle/>
          <a:p>
            <a:pPr marL="171450" indent="-171450"/>
            <a:r>
              <a:rPr lang="en-US" sz="1600" dirty="0"/>
              <a:t>You can use S3 Versioning to keep multiple versions of an object in one bucket so that you can restore objects that are accidentally deleted or overwritten.</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10;                Diagram depicting how S3 Versioning works for a versioning-enabled bucket&#10;                    that has two objects with the same key but different version IDs.&#10;            ">
            <a:extLst>
              <a:ext uri="{FF2B5EF4-FFF2-40B4-BE49-F238E27FC236}">
                <a16:creationId xmlns:a16="http://schemas.microsoft.com/office/drawing/2014/main" id="{D4EAFD00-E06E-F187-0FC4-E00C24925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368" y="2146059"/>
            <a:ext cx="1969214" cy="202391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390DD96-6058-A2B4-4A65-EFAAA07DFC76}"/>
              </a:ext>
            </a:extLst>
          </p:cNvPr>
          <p:cNvSpPr txBox="1"/>
          <p:nvPr/>
        </p:nvSpPr>
        <p:spPr>
          <a:xfrm>
            <a:off x="1130994" y="4410636"/>
            <a:ext cx="6882012" cy="307777"/>
          </a:xfrm>
          <a:prstGeom prst="rect">
            <a:avLst/>
          </a:prstGeom>
          <a:noFill/>
        </p:spPr>
        <p:txBody>
          <a:bodyPr wrap="none" rtlCol="0">
            <a:spAutoFit/>
          </a:bodyPr>
          <a:lstStyle/>
          <a:p>
            <a:r>
              <a:rPr lang="es-PE" dirty="0">
                <a:solidFill>
                  <a:schemeClr val="tx2"/>
                </a:solidFill>
              </a:rPr>
              <a:t>https://docs.aws.amazon.com/AmazonS3/latest/userguide/versioning-workflows.html</a:t>
            </a:r>
          </a:p>
        </p:txBody>
      </p:sp>
    </p:spTree>
    <p:extLst>
      <p:ext uri="{BB962C8B-B14F-4D97-AF65-F5344CB8AC3E}">
        <p14:creationId xmlns:p14="http://schemas.microsoft.com/office/powerpoint/2010/main" val="42907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Replicating</a:t>
            </a:r>
            <a:r>
              <a:rPr lang="es-PE" dirty="0"/>
              <a:t> </a:t>
            </a:r>
            <a:r>
              <a:rPr lang="es-PE" dirty="0" err="1"/>
              <a:t>objects</a:t>
            </a:r>
            <a:endParaRPr lang="es-PE" dirty="0">
              <a:solidFill>
                <a:schemeClr val="accent1"/>
              </a:solidFill>
            </a:endParaRPr>
          </a:p>
        </p:txBody>
      </p:sp>
      <p:sp>
        <p:nvSpPr>
          <p:cNvPr id="391" name="Google Shape;391;p31"/>
          <p:cNvSpPr txBox="1">
            <a:spLocks noGrp="1"/>
          </p:cNvSpPr>
          <p:nvPr>
            <p:ph type="body" idx="1"/>
          </p:nvPr>
        </p:nvSpPr>
        <p:spPr>
          <a:xfrm>
            <a:off x="750025" y="1448699"/>
            <a:ext cx="7644000" cy="3372071"/>
          </a:xfrm>
          <a:prstGeom prst="rect">
            <a:avLst/>
          </a:prstGeom>
        </p:spPr>
        <p:txBody>
          <a:bodyPr spcFirstLastPara="1" wrap="square" lIns="91425" tIns="91425" rIns="91425" bIns="91425" anchor="ctr" anchorCtr="0">
            <a:noAutofit/>
          </a:bodyPr>
          <a:lstStyle/>
          <a:p>
            <a:pPr marL="171450" indent="-171450"/>
            <a:r>
              <a:rPr lang="en-US" sz="1600" dirty="0"/>
              <a:t>Replication enables automatic, asynchronous copying of objects across Amazon S3 buckets.</a:t>
            </a:r>
          </a:p>
          <a:p>
            <a:pPr marL="171450" indent="-171450"/>
            <a:endParaRPr lang="en-US" sz="1600" dirty="0"/>
          </a:p>
          <a:p>
            <a:pPr marL="171450" indent="-171450"/>
            <a:r>
              <a:rPr lang="en-US" sz="1600" dirty="0"/>
              <a:t>Buckets that are configured for object replication can be owned by the same AWS account or by different accounts.</a:t>
            </a:r>
          </a:p>
          <a:p>
            <a:pPr marL="171450" indent="-171450"/>
            <a:endParaRPr lang="en-US" sz="1600" dirty="0"/>
          </a:p>
          <a:p>
            <a:pPr marL="171450" indent="-171450"/>
            <a:r>
              <a:rPr lang="en-US" sz="1600" dirty="0"/>
              <a:t>Replication types:</a:t>
            </a:r>
          </a:p>
          <a:p>
            <a:pPr marL="628650" lvl="1" indent="-171450"/>
            <a:r>
              <a:rPr lang="en-US" sz="1600" dirty="0"/>
              <a:t>Cross-Region Replication</a:t>
            </a:r>
          </a:p>
          <a:p>
            <a:pPr marL="628650" lvl="1" indent="-171450"/>
            <a:r>
              <a:rPr lang="en-US" sz="1600" dirty="0"/>
              <a:t>Same-Region Replication</a:t>
            </a:r>
          </a:p>
          <a:p>
            <a:pPr marL="628650" lvl="1" indent="-171450"/>
            <a:r>
              <a:rPr lang="en-US" sz="1600" dirty="0"/>
              <a:t>two-way replication</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956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Storage </a:t>
            </a:r>
            <a:r>
              <a:rPr lang="es-PE" dirty="0" err="1"/>
              <a:t>classes</a:t>
            </a:r>
            <a:endParaRPr lang="es-PE" dirty="0">
              <a:solidFill>
                <a:schemeClr val="accent1"/>
              </a:solidFill>
            </a:endParaRPr>
          </a:p>
        </p:txBody>
      </p:sp>
      <p:sp>
        <p:nvSpPr>
          <p:cNvPr id="391" name="Google Shape;391;p31"/>
          <p:cNvSpPr txBox="1">
            <a:spLocks noGrp="1"/>
          </p:cNvSpPr>
          <p:nvPr>
            <p:ph type="body" idx="1"/>
          </p:nvPr>
        </p:nvSpPr>
        <p:spPr>
          <a:xfrm>
            <a:off x="750025" y="1448700"/>
            <a:ext cx="7644000" cy="2625760"/>
          </a:xfrm>
          <a:prstGeom prst="rect">
            <a:avLst/>
          </a:prstGeom>
        </p:spPr>
        <p:txBody>
          <a:bodyPr spcFirstLastPara="1" wrap="square" lIns="91425" tIns="91425" rIns="91425" bIns="91425" anchor="ctr" anchorCtr="0">
            <a:noAutofit/>
          </a:bodyPr>
          <a:lstStyle/>
          <a:p>
            <a:pPr marL="171450" indent="-171450"/>
            <a:r>
              <a:rPr lang="en-US" sz="1600" dirty="0"/>
              <a:t>S3 Standard</a:t>
            </a:r>
          </a:p>
          <a:p>
            <a:pPr marL="171450" indent="-171450"/>
            <a:r>
              <a:rPr lang="en-US" sz="1600" dirty="0"/>
              <a:t>S3 Intelligent-Tiering</a:t>
            </a:r>
          </a:p>
          <a:p>
            <a:pPr marL="171450" indent="-171450"/>
            <a:r>
              <a:rPr lang="en-US" sz="1600" dirty="0"/>
              <a:t>S3 Express One Zone</a:t>
            </a:r>
          </a:p>
          <a:p>
            <a:pPr marL="171450" indent="-171450"/>
            <a:r>
              <a:rPr lang="en-US" sz="1600" dirty="0"/>
              <a:t>S3 Standard-IA</a:t>
            </a:r>
          </a:p>
          <a:p>
            <a:pPr marL="171450" indent="-171450"/>
            <a:r>
              <a:rPr lang="en-US" sz="1600" dirty="0"/>
              <a:t>S3 One Zone-IA</a:t>
            </a:r>
          </a:p>
          <a:p>
            <a:pPr marL="171450" indent="-171450"/>
            <a:r>
              <a:rPr lang="en-US" sz="1600" dirty="0"/>
              <a:t>S3 Glacier Instant Retrieval</a:t>
            </a:r>
          </a:p>
          <a:p>
            <a:pPr marL="171450" indent="-171450"/>
            <a:r>
              <a:rPr lang="en-US" sz="1600" dirty="0"/>
              <a:t>S3 Glacier Flexible Retrieval</a:t>
            </a:r>
          </a:p>
          <a:p>
            <a:pPr marL="171450" indent="-171450"/>
            <a:r>
              <a:rPr lang="en-US" sz="1600" dirty="0"/>
              <a:t>S3 Glacier Deep Archive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C5B76EF5-D015-888C-2AA8-32495EE1B7FD}"/>
              </a:ext>
            </a:extLst>
          </p:cNvPr>
          <p:cNvSpPr txBox="1"/>
          <p:nvPr/>
        </p:nvSpPr>
        <p:spPr>
          <a:xfrm>
            <a:off x="2664543" y="4548321"/>
            <a:ext cx="3706464" cy="307777"/>
          </a:xfrm>
          <a:prstGeom prst="rect">
            <a:avLst/>
          </a:prstGeom>
          <a:noFill/>
        </p:spPr>
        <p:txBody>
          <a:bodyPr wrap="none" rtlCol="0">
            <a:spAutoFit/>
          </a:bodyPr>
          <a:lstStyle/>
          <a:p>
            <a:r>
              <a:rPr lang="es-PE" dirty="0">
                <a:solidFill>
                  <a:schemeClr val="tx2"/>
                </a:solidFill>
              </a:rPr>
              <a:t>https://aws.amazon.com/s3/storage-classes/</a:t>
            </a:r>
          </a:p>
        </p:txBody>
      </p:sp>
    </p:spTree>
    <p:extLst>
      <p:ext uri="{BB962C8B-B14F-4D97-AF65-F5344CB8AC3E}">
        <p14:creationId xmlns:p14="http://schemas.microsoft.com/office/powerpoint/2010/main" val="2588885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Cloudfront</a:t>
            </a:r>
            <a:endParaRPr lang="es-PE" dirty="0">
              <a:solidFill>
                <a:schemeClr val="accent1"/>
              </a:solidFill>
            </a:endParaRPr>
          </a:p>
        </p:txBody>
      </p:sp>
      <p:sp>
        <p:nvSpPr>
          <p:cNvPr id="391" name="Google Shape;391;p31"/>
          <p:cNvSpPr txBox="1">
            <a:spLocks noGrp="1"/>
          </p:cNvSpPr>
          <p:nvPr>
            <p:ph type="body" idx="1"/>
          </p:nvPr>
        </p:nvSpPr>
        <p:spPr>
          <a:xfrm>
            <a:off x="750025" y="1448700"/>
            <a:ext cx="7644000" cy="2625760"/>
          </a:xfrm>
          <a:prstGeom prst="rect">
            <a:avLst/>
          </a:prstGeom>
        </p:spPr>
        <p:txBody>
          <a:bodyPr spcFirstLastPara="1" wrap="square" lIns="91425" tIns="91425" rIns="91425" bIns="91425" anchor="ctr" anchorCtr="0">
            <a:noAutofit/>
          </a:bodyPr>
          <a:lstStyle/>
          <a:p>
            <a:pPr marL="171450" indent="-171450"/>
            <a:r>
              <a:rPr lang="en-US" sz="1600" dirty="0"/>
              <a:t>Amazon CloudFront is a web service that speeds up distribution of your static and dynamic web content, such as .html, .</a:t>
            </a:r>
            <a:r>
              <a:rPr lang="en-US" sz="1600" dirty="0" err="1"/>
              <a:t>css</a:t>
            </a:r>
            <a:r>
              <a:rPr lang="en-US" sz="1600" dirty="0"/>
              <a:t>, .</a:t>
            </a:r>
            <a:r>
              <a:rPr lang="en-US" sz="1600" dirty="0" err="1"/>
              <a:t>js</a:t>
            </a:r>
            <a:r>
              <a:rPr lang="en-US" sz="1600" dirty="0"/>
              <a:t>, and image files, to your users. CloudFront delivers your content through a worldwide network of data centers called edge locations.</a:t>
            </a:r>
          </a:p>
          <a:p>
            <a:pPr marL="171450" indent="-171450"/>
            <a:endParaRPr lang="en-US" sz="1600" dirty="0"/>
          </a:p>
          <a:p>
            <a:pPr marL="171450" indent="-171450"/>
            <a:r>
              <a:rPr lang="en-US" sz="1600" dirty="0"/>
              <a:t> When a user requests content that you're serving with CloudFront, the request is routed to the edge location that provides the lowest latency (time delay), so that content is delivered with the best possible performance.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0246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Cloudfront</a:t>
            </a:r>
            <a:endParaRPr lang="es-PE"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Precios de CloudFront - Amazon CloudFront">
            <a:extLst>
              <a:ext uri="{FF2B5EF4-FFF2-40B4-BE49-F238E27FC236}">
                <a16:creationId xmlns:a16="http://schemas.microsoft.com/office/drawing/2014/main" id="{EE5E8DDE-13E7-E971-C5AB-13DD099444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025" y="1342498"/>
            <a:ext cx="3866650" cy="355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212328"/>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6188</TotalTime>
  <Words>524</Words>
  <Application>Microsoft Office PowerPoint</Application>
  <PresentationFormat>Presentación en pantalla (16:9)</PresentationFormat>
  <Paragraphs>51</Paragraphs>
  <Slides>12</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Saira Semi Condensed</vt:lpstr>
      <vt:lpstr>Technology Consulting Analyst CV by Slidesgo</vt:lpstr>
      <vt:lpstr>Course</vt:lpstr>
      <vt:lpstr>Class</vt:lpstr>
      <vt:lpstr>Amazon S3</vt:lpstr>
      <vt:lpstr>Buckets</vt:lpstr>
      <vt:lpstr>Versioning</vt:lpstr>
      <vt:lpstr>Replicating objects</vt:lpstr>
      <vt:lpstr>Storage classes</vt:lpstr>
      <vt:lpstr>Amazon Cloudfront</vt:lpstr>
      <vt:lpstr>Amazon Cloudfront</vt:lpstr>
      <vt:lpstr>AWS Global Accelerator</vt:lpstr>
      <vt:lpstr>AWS Global Accelerator</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26</cp:revision>
  <dcterms:modified xsi:type="dcterms:W3CDTF">2024-01-17T19:23:34Z</dcterms:modified>
</cp:coreProperties>
</file>