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dfb776f84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dfb776f84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dfb776f84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dfb776f84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dfb776f84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dfb776f84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dfb85f5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dfb85f5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dfb85f5c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dfb85f5c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dfb85f5c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dfb85f5c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dfb85f5c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dfb85f5c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dfb85f5c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dfb85f5c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dfb85f5c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dfb85f5c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dfb85f5c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dfb85f5c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dfb776f84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dfb776f84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e16a211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e16a211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dfb776f84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dfb776f84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e16a2114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e16a2114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dfb776f84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dfb776f84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dfb776f84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dfb776f84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fb776f84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fb776f84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dfb776f84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dfb776f84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dfb776f84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dfb776f84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Introduction to MPI Communication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Minnesota State University, Moorhead (2019)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							Heecheon Park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							Joshua DeNio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265500" y="107950"/>
            <a:ext cx="4045200" cy="13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MPI Scatter</a:t>
            </a:r>
            <a:endParaRPr/>
          </a:p>
        </p:txBody>
      </p:sp>
      <p:sp>
        <p:nvSpPr>
          <p:cNvPr id="132" name="Google Shape;132;p22"/>
          <p:cNvSpPr txBox="1"/>
          <p:nvPr>
            <p:ph idx="1" type="subTitle"/>
          </p:nvPr>
        </p:nvSpPr>
        <p:spPr>
          <a:xfrm>
            <a:off x="265500" y="1025596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MPI_Scatter() is a message broadcast function to scatter data to clusters.</a:t>
            </a:r>
            <a:endParaRPr/>
          </a:p>
        </p:txBody>
      </p:sp>
      <p:sp>
        <p:nvSpPr>
          <p:cNvPr id="133" name="Google Shape;133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Prototype: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/>
              <a:t>int MPI_Scatter(</a:t>
            </a:r>
            <a:br>
              <a:rPr lang="ko" sz="1200"/>
            </a:br>
            <a:r>
              <a:rPr lang="ko" sz="1200"/>
              <a:t>		void *send_data,</a:t>
            </a:r>
            <a:br>
              <a:rPr lang="ko" sz="1200"/>
            </a:br>
            <a:r>
              <a:rPr lang="ko" sz="1200"/>
              <a:t>	 	int send_count, </a:t>
            </a:r>
            <a:br>
              <a:rPr lang="ko" sz="1200"/>
            </a:br>
            <a:r>
              <a:rPr lang="ko" sz="1200"/>
              <a:t>		MPI_Datatype send_datatype, </a:t>
            </a:r>
            <a:br>
              <a:rPr lang="ko" sz="1200"/>
            </a:br>
            <a:r>
              <a:rPr lang="ko" sz="1200"/>
              <a:t>		void *recv_data,</a:t>
            </a:r>
            <a:br>
              <a:rPr lang="ko" sz="1200"/>
            </a:br>
            <a:r>
              <a:rPr lang="ko" sz="1200"/>
              <a:t>		int recv_count,</a:t>
            </a:r>
            <a:br>
              <a:rPr lang="ko" sz="1200"/>
            </a:br>
            <a:r>
              <a:rPr lang="ko" sz="1200"/>
              <a:t>		MPI_Datatype recv_datatype, </a:t>
            </a:r>
            <a:br>
              <a:rPr lang="ko" sz="1200"/>
            </a:br>
            <a:r>
              <a:rPr lang="ko" sz="1200"/>
              <a:t>		int root,</a:t>
            </a:r>
            <a:br>
              <a:rPr lang="ko" sz="1200"/>
            </a:br>
            <a:r>
              <a:rPr lang="ko" sz="1200"/>
              <a:t>	 	MPI_COMM communicator)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/>
              <a:t>Parameter Description: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200"/>
              <a:t>send_data: data to send</a:t>
            </a:r>
            <a:br>
              <a:rPr lang="ko" sz="1200"/>
            </a:br>
            <a:r>
              <a:rPr lang="ko" sz="1200"/>
              <a:t>send_count: size of the data to send</a:t>
            </a:r>
            <a:br>
              <a:rPr lang="ko" sz="1200"/>
            </a:br>
            <a:r>
              <a:rPr lang="ko" sz="1200"/>
              <a:t>send_datatype: data type of the data to send</a:t>
            </a:r>
            <a:br>
              <a:rPr lang="ko" sz="1200"/>
            </a:br>
            <a:r>
              <a:rPr lang="ko" sz="1200"/>
              <a:t>recv</a:t>
            </a:r>
            <a:r>
              <a:rPr lang="ko" sz="1200"/>
              <a:t>_data: data to receive</a:t>
            </a:r>
            <a:br>
              <a:rPr lang="ko" sz="1200"/>
            </a:br>
            <a:r>
              <a:rPr lang="ko" sz="1200"/>
              <a:t>recv_count: size of the data to receive</a:t>
            </a:r>
            <a:br>
              <a:rPr lang="ko" sz="1200"/>
            </a:br>
            <a:r>
              <a:rPr lang="ko" sz="1200"/>
              <a:t>recv_datatype: data type of the data to receive</a:t>
            </a:r>
            <a:br>
              <a:rPr lang="ko" sz="1200"/>
            </a:br>
            <a:r>
              <a:rPr lang="ko" sz="1200"/>
              <a:t>root: scattering process</a:t>
            </a:r>
            <a:br>
              <a:rPr lang="ko" sz="1200"/>
            </a:br>
            <a:r>
              <a:rPr lang="ko" sz="1200"/>
              <a:t>communicator: medium of processes’ communication</a:t>
            </a:r>
            <a:br>
              <a:rPr lang="ko" sz="1200"/>
            </a:br>
            <a:endParaRPr sz="1200"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700" y="2485721"/>
            <a:ext cx="2116798" cy="2467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265500" y="107950"/>
            <a:ext cx="4045200" cy="13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MPI Gather</a:t>
            </a:r>
            <a:endParaRPr/>
          </a:p>
        </p:txBody>
      </p:sp>
      <p:sp>
        <p:nvSpPr>
          <p:cNvPr id="140" name="Google Shape;140;p23"/>
          <p:cNvSpPr txBox="1"/>
          <p:nvPr>
            <p:ph idx="1" type="subTitle"/>
          </p:nvPr>
        </p:nvSpPr>
        <p:spPr>
          <a:xfrm>
            <a:off x="265500" y="1025596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MPI_Gather() is a message collection function to receive data from clusters.</a:t>
            </a:r>
            <a:endParaRPr/>
          </a:p>
        </p:txBody>
      </p:sp>
      <p:sp>
        <p:nvSpPr>
          <p:cNvPr id="141" name="Google Shape;141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Prototype: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/>
              <a:t>int MPI_Gather(</a:t>
            </a:r>
            <a:br>
              <a:rPr lang="ko" sz="1200"/>
            </a:br>
            <a:r>
              <a:rPr lang="ko" sz="1200"/>
              <a:t>		void *send_data,</a:t>
            </a:r>
            <a:br>
              <a:rPr lang="ko" sz="1200"/>
            </a:br>
            <a:r>
              <a:rPr lang="ko" sz="1200"/>
              <a:t>	 	int send_count, </a:t>
            </a:r>
            <a:br>
              <a:rPr lang="ko" sz="1200"/>
            </a:br>
            <a:r>
              <a:rPr lang="ko" sz="1200"/>
              <a:t>		MPI_Datatype send_datatype, </a:t>
            </a:r>
            <a:br>
              <a:rPr lang="ko" sz="1200"/>
            </a:br>
            <a:r>
              <a:rPr lang="ko" sz="1200"/>
              <a:t>		void *recv_data,</a:t>
            </a:r>
            <a:br>
              <a:rPr lang="ko" sz="1200"/>
            </a:br>
            <a:r>
              <a:rPr lang="ko" sz="1200"/>
              <a:t>		int recv_count,</a:t>
            </a:r>
            <a:br>
              <a:rPr lang="ko" sz="1200"/>
            </a:br>
            <a:r>
              <a:rPr lang="ko" sz="1200"/>
              <a:t>		MPI_Datatype recv_datatype, </a:t>
            </a:r>
            <a:br>
              <a:rPr lang="ko" sz="1200"/>
            </a:br>
            <a:r>
              <a:rPr lang="ko" sz="1200"/>
              <a:t>		int root,</a:t>
            </a:r>
            <a:br>
              <a:rPr lang="ko" sz="1200"/>
            </a:br>
            <a:r>
              <a:rPr lang="ko" sz="1200"/>
              <a:t>	 	MPI_COMM communicator)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/>
              <a:t>Parameter Description: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200"/>
              <a:t>send_data: data to send</a:t>
            </a:r>
            <a:br>
              <a:rPr lang="ko" sz="1200"/>
            </a:br>
            <a:r>
              <a:rPr lang="ko" sz="1200"/>
              <a:t>send_count: size of the data to send</a:t>
            </a:r>
            <a:br>
              <a:rPr lang="ko" sz="1200"/>
            </a:br>
            <a:r>
              <a:rPr lang="ko" sz="1200"/>
              <a:t>send_datatype: data type of the data to send</a:t>
            </a:r>
            <a:br>
              <a:rPr lang="ko" sz="1200"/>
            </a:br>
            <a:r>
              <a:rPr lang="ko" sz="1200"/>
              <a:t>recv_data: data to receive</a:t>
            </a:r>
            <a:br>
              <a:rPr lang="ko" sz="1200"/>
            </a:br>
            <a:r>
              <a:rPr lang="ko" sz="1200"/>
              <a:t>recv_count: size of the data to receive </a:t>
            </a:r>
            <a:br>
              <a:rPr lang="ko" sz="1200"/>
            </a:br>
            <a:r>
              <a:rPr lang="ko" sz="1200"/>
              <a:t>recv_datatype: data type of the data to receive</a:t>
            </a:r>
            <a:br>
              <a:rPr lang="ko" sz="1200"/>
            </a:br>
            <a:r>
              <a:rPr lang="ko" sz="1200"/>
              <a:t>root: collecting process</a:t>
            </a:r>
            <a:br>
              <a:rPr lang="ko" sz="1200"/>
            </a:br>
            <a:r>
              <a:rPr lang="ko" sz="1200"/>
              <a:t>communicator: medium of processes’ communication</a:t>
            </a:r>
            <a:br>
              <a:rPr lang="ko" sz="1200"/>
            </a:br>
            <a:endParaRPr sz="1200"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313" y="2725248"/>
            <a:ext cx="3101574" cy="15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265500" y="117375"/>
            <a:ext cx="4045200" cy="9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dk2"/>
                </a:solidFill>
              </a:rPr>
              <a:t>Scatter and Gather</a:t>
            </a:r>
            <a:r>
              <a:rPr lang="ko" sz="2400">
                <a:solidFill>
                  <a:schemeClr val="dk2"/>
                </a:solidFill>
              </a:rPr>
              <a:t> Example</a:t>
            </a:r>
            <a:endParaRPr sz="2400"/>
          </a:p>
        </p:txBody>
      </p:sp>
      <p:sp>
        <p:nvSpPr>
          <p:cNvPr id="148" name="Google Shape;148;p24"/>
          <p:cNvSpPr txBox="1"/>
          <p:nvPr>
            <p:ph idx="1" type="subTitle"/>
          </p:nvPr>
        </p:nvSpPr>
        <p:spPr>
          <a:xfrm>
            <a:off x="265500" y="977698"/>
            <a:ext cx="4045200" cy="41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mpi_scatter_and_gather.c</a:t>
            </a:r>
            <a:br>
              <a:rPr lang="ko" sz="1200"/>
            </a:br>
            <a:r>
              <a:rPr lang="ko" sz="800"/>
              <a:t># include &lt;mpi.h&gt;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# include &lt;stdio.h&gt;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# include &lt;stdlib.h&gt;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int main ( int argc, char *argv[] 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int world_rank, world_size;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size_t arr_size;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MPI_Init(NULL, NULL);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MPI_Comm_rank(MPI_COMM_WORLD, &amp;world_rank);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MPI_Comm_size(MPI_COMM_WORLD, &amp;world_size);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" sz="800"/>
              <a:t>  float *arr = (float*) malloc(sizeof(float) * indexSize);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" sz="800"/>
              <a:t>  float *local_arr = (float *) malloc(sizeof(float) * indexSize / 2);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float *arr_gathered = (float*) malloc(sizeof(float) * indexSize);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…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…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// Scatter 8 floats from the array of 16 floats (arr) to local_arr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MPI_Scatter(arr, 8, MPI_FLOAT, local_arr, 8, MPI_FLOAT, MASTER,    MPI_COMM_WORLD);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…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// Gather local_arr to arr_gathered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// arr_gathered takes 8 elements per process and that’s why recv_count is 8.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// Do not use total elements for recv_count.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MPI_Gather(local_arr, 8, MPI_FLOAT, arr_gathered, 8, MPI_FLOAT, MASTER, MPI_COMM_WORLD);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49" name="Google Shape;149;p24"/>
          <p:cNvSpPr txBox="1"/>
          <p:nvPr>
            <p:ph idx="2" type="body"/>
          </p:nvPr>
        </p:nvSpPr>
        <p:spPr>
          <a:xfrm>
            <a:off x="4939500" y="724200"/>
            <a:ext cx="3837000" cy="41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$mpirun -np 2 ./mpi_scatter_and_gather 16</a:t>
            </a:r>
            <a:br>
              <a:rPr lang="ko" sz="800"/>
            </a:br>
            <a:r>
              <a:rPr lang="ko" sz="800"/>
              <a:t>Array at master processor:</a:t>
            </a:r>
            <a:br>
              <a:rPr lang="ko" sz="800"/>
            </a:br>
            <a:r>
              <a:rPr lang="ko" sz="800"/>
              <a:t> 84.0 87.0 78.0 16.0</a:t>
            </a:r>
            <a:br>
              <a:rPr lang="ko" sz="800"/>
            </a:br>
            <a:r>
              <a:rPr lang="ko" sz="800"/>
              <a:t> 94.0 36.0 87.0 93.0</a:t>
            </a:r>
            <a:br>
              <a:rPr lang="ko" sz="800"/>
            </a:br>
            <a:r>
              <a:rPr lang="ko" sz="800"/>
              <a:t> 50.0 22.0 63.0 28.0</a:t>
            </a:r>
            <a:br>
              <a:rPr lang="ko" sz="800"/>
            </a:br>
            <a:r>
              <a:rPr lang="ko" sz="800"/>
              <a:t> 91.0 60.0 64.0 27.0</a:t>
            </a:r>
            <a:br>
              <a:rPr lang="ko" sz="800"/>
            </a:br>
            <a:r>
              <a:rPr lang="ko" sz="800"/>
              <a:t>Array from the master processor has been scattered!</a:t>
            </a:r>
            <a:br>
              <a:rPr lang="ko" sz="800"/>
            </a:br>
            <a:r>
              <a:rPr lang="ko" sz="800"/>
              <a:t>*******************************************</a:t>
            </a:r>
            <a:br>
              <a:rPr lang="ko" sz="800"/>
            </a:br>
            <a:r>
              <a:rPr lang="ko" sz="800"/>
              <a:t>Array from the master processor has been scattered!</a:t>
            </a:r>
            <a:br>
              <a:rPr lang="ko" sz="800"/>
            </a:br>
            <a:r>
              <a:rPr lang="ko" sz="800"/>
              <a:t>*******************************************</a:t>
            </a:r>
            <a:br>
              <a:rPr lang="ko" sz="800"/>
            </a:br>
            <a:r>
              <a:rPr lang="ko" sz="800"/>
              <a:t>local array at processor 1:</a:t>
            </a:r>
            <a:br>
              <a:rPr lang="ko" sz="800"/>
            </a:br>
            <a:r>
              <a:rPr lang="ko" sz="800"/>
              <a:t> 84.0 87.0 78.0 16.0</a:t>
            </a:r>
            <a:br>
              <a:rPr lang="ko" sz="800"/>
            </a:br>
            <a:r>
              <a:rPr lang="ko" sz="800"/>
              <a:t> 94.0 36.0 87.0 93.0</a:t>
            </a:r>
            <a:br>
              <a:rPr lang="ko" sz="800"/>
            </a:br>
            <a:r>
              <a:rPr lang="ko" sz="800"/>
              <a:t>local array at processor 0:</a:t>
            </a:r>
            <a:br>
              <a:rPr lang="ko" sz="800"/>
            </a:br>
            <a:r>
              <a:rPr lang="ko" sz="800"/>
              <a:t> 50.0 22.0 63.0 28.0</a:t>
            </a:r>
            <a:br>
              <a:rPr lang="ko" sz="800"/>
            </a:br>
            <a:r>
              <a:rPr lang="ko" sz="800"/>
              <a:t> 91.0 60.0 64.0 27.0</a:t>
            </a:r>
            <a:br>
              <a:rPr lang="ko" sz="800"/>
            </a:br>
            <a:r>
              <a:rPr lang="ko" sz="800"/>
              <a:t>*******************************************</a:t>
            </a:r>
            <a:br>
              <a:rPr lang="ko" sz="800"/>
            </a:br>
            <a:r>
              <a:rPr lang="ko" sz="800"/>
              <a:t>Gathering has been completed!</a:t>
            </a:r>
            <a:br>
              <a:rPr lang="ko" sz="800"/>
            </a:br>
            <a:r>
              <a:rPr lang="ko" sz="800"/>
              <a:t>*******************************************</a:t>
            </a:r>
            <a:br>
              <a:rPr lang="ko" sz="800"/>
            </a:br>
            <a:r>
              <a:rPr lang="ko" sz="800"/>
              <a:t>Gathered array:</a:t>
            </a:r>
            <a:br>
              <a:rPr lang="ko" sz="800"/>
            </a:br>
            <a:r>
              <a:rPr lang="ko" sz="800"/>
              <a:t>84.0 87.0 78.0 16.0</a:t>
            </a:r>
            <a:br>
              <a:rPr b="1" lang="ko" sz="3600">
                <a:solidFill>
                  <a:srgbClr val="F4652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" sz="800"/>
              <a:t>94.0 36.0 87.0 93.0</a:t>
            </a:r>
            <a:br>
              <a:rPr lang="ko" sz="800"/>
            </a:br>
            <a:r>
              <a:rPr lang="ko" sz="800"/>
              <a:t> 50.0 22.0 63.0 28.0</a:t>
            </a:r>
            <a:br>
              <a:rPr lang="ko" sz="800"/>
            </a:br>
            <a:r>
              <a:rPr lang="ko" sz="800"/>
              <a:t> 91.0 60.0 64.0 27.0</a:t>
            </a:r>
            <a:endParaRPr b="1" sz="3600">
              <a:solidFill>
                <a:srgbClr val="F465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465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465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3600">
              <a:solidFill>
                <a:srgbClr val="F465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00875" y="378575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"/>
              <a:t>MPI_Reduce</a:t>
            </a:r>
            <a:endParaRPr/>
          </a:p>
        </p:txBody>
      </p:sp>
      <p:sp>
        <p:nvSpPr>
          <p:cNvPr id="155" name="Google Shape;155;p25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MPI_Reduce is used to apply basic functions to arrays reducing the data </a:t>
            </a:r>
            <a:endParaRPr/>
          </a:p>
        </p:txBody>
      </p:sp>
      <p:sp>
        <p:nvSpPr>
          <p:cNvPr id="156" name="Google Shape;156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The basic format for the reduce call looks like: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MPI_Reduce(void* send_data, void* recv_data, int count,MPI_Datatype datatype, MPI_Op op,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int root, MPI_Comm communicator);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265500" y="403825"/>
            <a:ext cx="4045200" cy="91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MPI_Reduce</a:t>
            </a:r>
            <a:endParaRPr/>
          </a:p>
        </p:txBody>
      </p:sp>
      <p:sp>
        <p:nvSpPr>
          <p:cNvPr id="162" name="Google Shape;162;p26"/>
          <p:cNvSpPr txBox="1"/>
          <p:nvPr>
            <p:ph idx="1" type="subTitle"/>
          </p:nvPr>
        </p:nvSpPr>
        <p:spPr>
          <a:xfrm>
            <a:off x="380875" y="1442276"/>
            <a:ext cx="4045200" cy="32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The first value send data is an array of values of the datatype.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The second is an array for the return value; this field is only relevant on the master node.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Next is count which is the number of elements in send_data.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Next we have have the datatype, the operator, roots rank, and the communicator.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265500" y="548050"/>
            <a:ext cx="4045200" cy="86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MPI_Reduce</a:t>
            </a:r>
            <a:endParaRPr/>
          </a:p>
        </p:txBody>
      </p:sp>
      <p:sp>
        <p:nvSpPr>
          <p:cNvPr id="169" name="Google Shape;169;p27"/>
          <p:cNvSpPr txBox="1"/>
          <p:nvPr>
            <p:ph idx="1" type="subTitle"/>
          </p:nvPr>
        </p:nvSpPr>
        <p:spPr>
          <a:xfrm>
            <a:off x="265500" y="1417449"/>
            <a:ext cx="4045200" cy="31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The recv_data field </a:t>
            </a:r>
            <a:r>
              <a:rPr lang="ko"/>
              <a:t>contains</a:t>
            </a:r>
            <a:r>
              <a:rPr lang="ko"/>
              <a:t> the reduced result after computation. It has a size of sizeof(datatype) * count</a:t>
            </a:r>
            <a:endParaRPr/>
          </a:p>
        </p:txBody>
      </p:sp>
      <p:sp>
        <p:nvSpPr>
          <p:cNvPr id="170" name="Google Shape;170;p2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op is the specified operation that will be applied to the values in send_data then the result will be sent to recv_data.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323200" y="402175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MPI_Reduce operators</a:t>
            </a:r>
            <a:endParaRPr/>
          </a:p>
        </p:txBody>
      </p:sp>
      <p:sp>
        <p:nvSpPr>
          <p:cNvPr id="176" name="Google Shape;176;p28"/>
          <p:cNvSpPr txBox="1"/>
          <p:nvPr>
            <p:ph idx="1" type="subTitle"/>
          </p:nvPr>
        </p:nvSpPr>
        <p:spPr>
          <a:xfrm>
            <a:off x="265500" y="1831674"/>
            <a:ext cx="4045200" cy="28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MPI_MAX: returns the max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MPI_MIN: returns the min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MPI_SUM: returns the sum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MPI_PROD: returns the product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MPI_LAND: is logical and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MPI_LOR: is logical 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8"/>
          <p:cNvSpPr txBox="1"/>
          <p:nvPr>
            <p:ph idx="2" type="body"/>
          </p:nvPr>
        </p:nvSpPr>
        <p:spPr>
          <a:xfrm>
            <a:off x="4939500" y="100950"/>
            <a:ext cx="3837000" cy="486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MPI_BAND: is bitwise and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MPI_BOR: is bitwise 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MPI_MAXLOC: returns max and its rank location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MPI_MINLOC:returns min and its rank location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265500" y="447100"/>
            <a:ext cx="4045200" cy="88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MPI_Allreduce</a:t>
            </a:r>
            <a:endParaRPr/>
          </a:p>
        </p:txBody>
      </p:sp>
      <p:sp>
        <p:nvSpPr>
          <p:cNvPr id="183" name="Google Shape;183;p29"/>
          <p:cNvSpPr txBox="1"/>
          <p:nvPr>
            <p:ph idx="1" type="subTitle"/>
          </p:nvPr>
        </p:nvSpPr>
        <p:spPr>
          <a:xfrm>
            <a:off x="265500" y="1514379"/>
            <a:ext cx="4045200" cy="25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MPI_Allreduce is much like MPI_Reduce but instead of returning the result to the master node the reduced value is sent to all nodes.</a:t>
            </a:r>
            <a:endParaRPr/>
          </a:p>
        </p:txBody>
      </p:sp>
      <p:sp>
        <p:nvSpPr>
          <p:cNvPr id="184" name="Google Shape;184;p2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This is done much the same as an MPI_Reduce call followed by a call to MPI_Bcast. this results in the return value being sent to all slave nodes as well as the master node.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265500" y="533650"/>
            <a:ext cx="4045200" cy="81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MPI_Allreduce</a:t>
            </a:r>
            <a:endParaRPr/>
          </a:p>
        </p:txBody>
      </p:sp>
      <p:sp>
        <p:nvSpPr>
          <p:cNvPr id="190" name="Google Shape;190;p30"/>
          <p:cNvSpPr txBox="1"/>
          <p:nvPr>
            <p:ph idx="1" type="subTitle"/>
          </p:nvPr>
        </p:nvSpPr>
        <p:spPr>
          <a:xfrm>
            <a:off x="265500" y="1961501"/>
            <a:ext cx="4045200" cy="21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MPI_Allreduce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looks like:</a:t>
            </a:r>
            <a:endParaRPr/>
          </a:p>
        </p:txBody>
      </p:sp>
      <p:sp>
        <p:nvSpPr>
          <p:cNvPr id="191" name="Google Shape;191;p3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MPI_Allreduce(void* send_data,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void* recv_data, int count,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MPI_Datatype datatype,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MPI_Op op,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MPI_Comm communicator);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265500" y="35890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MPI_Reduce vs MPI_Allreduce</a:t>
            </a:r>
            <a:endParaRPr/>
          </a:p>
        </p:txBody>
      </p:sp>
      <p:sp>
        <p:nvSpPr>
          <p:cNvPr id="197" name="Google Shape;197;p31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49" y="1812725"/>
            <a:ext cx="4394850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9" y="2071100"/>
            <a:ext cx="4204501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400"/>
              <a:t>Message Passing Interface</a:t>
            </a:r>
            <a:r>
              <a:rPr lang="ko" sz="2400"/>
              <a:t> is a message passing standard to function in a wide array of </a:t>
            </a:r>
            <a:r>
              <a:rPr lang="ko" sz="2400"/>
              <a:t>parallel computation architects.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In this presentation, brief descriptions of MPI communication functions will be introduced.</a:t>
            </a:r>
            <a:r>
              <a:rPr lang="ko" sz="2400"/>
              <a:t> 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265500" y="130925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MPI_Reduce Example</a:t>
            </a:r>
            <a:endParaRPr/>
          </a:p>
        </p:txBody>
      </p:sp>
      <p:sp>
        <p:nvSpPr>
          <p:cNvPr id="206" name="Google Shape;206;p32"/>
          <p:cNvSpPr txBox="1"/>
          <p:nvPr>
            <p:ph idx="1" type="subTitle"/>
          </p:nvPr>
        </p:nvSpPr>
        <p:spPr>
          <a:xfrm>
            <a:off x="265500" y="1400849"/>
            <a:ext cx="4045200" cy="3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Table of Contents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MPI Send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MPI Receive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Example of send and receive communication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MPI Broadcast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Example of broadcast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MPI Scatter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MPI Gather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Example of scatter and gather communication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MPI Reduce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Example of reduce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2357800" y="59717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MPI if </a:t>
            </a:r>
            <a:r>
              <a:rPr lang="ko"/>
              <a:t>statements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2410100" y="1232575"/>
            <a:ext cx="6321600" cy="3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If statements are used within the program body to regulate what node responds during that part of program execution.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int my_id ;       // rank gets set on MPI_Comm_rank call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"/>
              <a:t>int main ( int argc, char *argv[] 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"/>
              <a:t>if ( my_id== master ) { //do stuff…   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}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MPI Send</a:t>
            </a:r>
            <a:endParaRPr/>
          </a:p>
        </p:txBody>
      </p:sp>
      <p:sp>
        <p:nvSpPr>
          <p:cNvPr id="96" name="Google Shape;96;p17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MPI_Send() is a message sending function for blocking communication.</a:t>
            </a:r>
            <a:endParaRPr/>
          </a:p>
        </p:txBody>
      </p:sp>
      <p:sp>
        <p:nvSpPr>
          <p:cNvPr id="97" name="Google Shape;97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Prototype: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/>
              <a:t>int </a:t>
            </a:r>
            <a:r>
              <a:rPr lang="ko" sz="1200"/>
              <a:t>MPI_Send(</a:t>
            </a:r>
            <a:br>
              <a:rPr lang="ko" sz="1200"/>
            </a:br>
            <a:r>
              <a:rPr lang="ko" sz="1200"/>
              <a:t>		void *data,</a:t>
            </a:r>
            <a:br>
              <a:rPr lang="ko" sz="1200"/>
            </a:br>
            <a:r>
              <a:rPr lang="ko" sz="1200"/>
              <a:t>	 	int count, </a:t>
            </a:r>
            <a:br>
              <a:rPr lang="ko" sz="1200"/>
            </a:br>
            <a:r>
              <a:rPr lang="ko" sz="1200"/>
              <a:t>		MPI_Datatype datatype, </a:t>
            </a:r>
            <a:br>
              <a:rPr lang="ko" sz="1200"/>
            </a:br>
            <a:r>
              <a:rPr lang="ko" sz="1200"/>
              <a:t>		int destination, </a:t>
            </a:r>
            <a:br>
              <a:rPr lang="ko" sz="1200"/>
            </a:br>
            <a:r>
              <a:rPr lang="ko" sz="1200"/>
              <a:t>		int tag,</a:t>
            </a:r>
            <a:br>
              <a:rPr lang="ko" sz="1200"/>
            </a:br>
            <a:r>
              <a:rPr lang="ko" sz="1200"/>
              <a:t>	 	MPI_COMM communicator)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/>
              <a:t>Parameter Description: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200"/>
              <a:t>data: data to send</a:t>
            </a:r>
            <a:br>
              <a:rPr lang="ko" sz="1200"/>
            </a:br>
            <a:r>
              <a:rPr lang="ko" sz="1200"/>
              <a:t>count: size of the data to send</a:t>
            </a:r>
            <a:br>
              <a:rPr lang="ko" sz="1200"/>
            </a:br>
            <a:r>
              <a:rPr lang="ko" sz="1200"/>
              <a:t>datatype: data type of the data to send</a:t>
            </a:r>
            <a:br>
              <a:rPr lang="ko" sz="1200"/>
            </a:br>
            <a:r>
              <a:rPr lang="ko" sz="1200"/>
              <a:t>destination: cluster to send to</a:t>
            </a:r>
            <a:br>
              <a:rPr lang="ko" sz="1200"/>
            </a:br>
            <a:r>
              <a:rPr lang="ko" sz="1200"/>
              <a:t>tag: message tag</a:t>
            </a:r>
            <a:br>
              <a:rPr lang="ko" sz="1200"/>
            </a:br>
            <a:r>
              <a:rPr lang="ko" sz="1200"/>
              <a:t>communicator: medium of processes’ communication</a:t>
            </a:r>
            <a:br>
              <a:rPr lang="ko" sz="1200"/>
            </a:b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MPI Recv</a:t>
            </a:r>
            <a:endParaRPr/>
          </a:p>
        </p:txBody>
      </p:sp>
      <p:sp>
        <p:nvSpPr>
          <p:cNvPr id="103" name="Google Shape;103;p18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"/>
              <a:t>MPI_Recv() is a message receiving function for blocking communication.</a:t>
            </a:r>
            <a:endParaRPr/>
          </a:p>
        </p:txBody>
      </p:sp>
      <p:sp>
        <p:nvSpPr>
          <p:cNvPr id="104" name="Google Shape;104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" sz="1200"/>
              <a:t>Prototype: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" sz="1200"/>
              <a:t>int MPI_Recv(</a:t>
            </a:r>
            <a:br>
              <a:rPr lang="ko" sz="1200"/>
            </a:br>
            <a:r>
              <a:rPr lang="ko" sz="1200"/>
              <a:t>		void *data,</a:t>
            </a:r>
            <a:br>
              <a:rPr lang="ko" sz="1200"/>
            </a:br>
            <a:r>
              <a:rPr lang="ko" sz="1200"/>
              <a:t>	 	int count, </a:t>
            </a:r>
            <a:br>
              <a:rPr lang="ko" sz="1200"/>
            </a:br>
            <a:r>
              <a:rPr lang="ko" sz="1200"/>
              <a:t>		MPI_Datatype datatype, </a:t>
            </a:r>
            <a:br>
              <a:rPr lang="ko" sz="1200"/>
            </a:br>
            <a:r>
              <a:rPr lang="ko" sz="1200"/>
              <a:t>		int source, </a:t>
            </a:r>
            <a:br>
              <a:rPr lang="ko" sz="1200"/>
            </a:br>
            <a:r>
              <a:rPr lang="ko" sz="1200"/>
              <a:t>		int tag,</a:t>
            </a:r>
            <a:br>
              <a:rPr lang="ko" sz="1200"/>
            </a:br>
            <a:r>
              <a:rPr lang="ko" sz="1200"/>
              <a:t>	 	MPI_COMM communicator,</a:t>
            </a:r>
            <a:br>
              <a:rPr lang="ko" sz="1200"/>
            </a:br>
            <a:r>
              <a:rPr lang="ko" sz="1200"/>
              <a:t>		MPI_Status *status)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" sz="1200"/>
              <a:t>Parameter Description: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" sz="1200"/>
              <a:t>data: data to receive</a:t>
            </a:r>
            <a:br>
              <a:rPr lang="ko" sz="1200"/>
            </a:br>
            <a:r>
              <a:rPr lang="ko" sz="1200"/>
              <a:t>count: size of the data to receive</a:t>
            </a:r>
            <a:br>
              <a:rPr lang="ko" sz="1200"/>
            </a:br>
            <a:r>
              <a:rPr lang="ko" sz="1200"/>
              <a:t>datatype: data type of the data to receive</a:t>
            </a:r>
            <a:br>
              <a:rPr lang="ko" sz="1200"/>
            </a:br>
            <a:r>
              <a:rPr lang="ko" sz="1200"/>
              <a:t>destination: cluster to receive from</a:t>
            </a:r>
            <a:br>
              <a:rPr lang="ko" sz="1200"/>
            </a:br>
            <a:r>
              <a:rPr lang="ko" sz="1200"/>
              <a:t>tag: message tag</a:t>
            </a:r>
            <a:br>
              <a:rPr lang="ko" sz="1200"/>
            </a:br>
            <a:r>
              <a:rPr lang="ko" sz="1200"/>
              <a:t>communicator: medium of processes’ communication</a:t>
            </a:r>
            <a:br>
              <a:rPr lang="ko" sz="1200"/>
            </a:br>
            <a:r>
              <a:rPr lang="ko" sz="1200"/>
              <a:t>status: Information about received message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265500" y="117375"/>
            <a:ext cx="4045200" cy="9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" sz="2400">
                <a:solidFill>
                  <a:schemeClr val="dk2"/>
                </a:solidFill>
              </a:rPr>
              <a:t>Send and Receive Communication Example</a:t>
            </a:r>
            <a:endParaRPr sz="2400"/>
          </a:p>
        </p:txBody>
      </p:sp>
      <p:sp>
        <p:nvSpPr>
          <p:cNvPr id="110" name="Google Shape;110;p19"/>
          <p:cNvSpPr txBox="1"/>
          <p:nvPr>
            <p:ph idx="1" type="subTitle"/>
          </p:nvPr>
        </p:nvSpPr>
        <p:spPr>
          <a:xfrm>
            <a:off x="265500" y="977698"/>
            <a:ext cx="4045200" cy="41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mat_sendrecv.c</a:t>
            </a:r>
            <a:br>
              <a:rPr lang="ko" sz="1200"/>
            </a:br>
            <a:r>
              <a:rPr lang="ko" sz="800"/>
              <a:t># include &lt;mpi.h&gt;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" sz="800"/>
              <a:t># include &lt;stdio.h&gt;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" sz="800"/>
              <a:t># include &lt;stdlib.h&gt;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" sz="800"/>
              <a:t>int main ( int argc, char *argv[] 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" sz="800"/>
              <a:t>{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" sz="800"/>
              <a:t>  int my_id ;       // rank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" sz="800"/>
              <a:t>  int num_procs ;   // size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int master = 0 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" sz="800"/>
              <a:t>  double *a ;       // matrix A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double *a_row 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int m = 4 ;       // A is a m*m matrix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" sz="800"/>
              <a:t>  MPI_Status status 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" sz="800"/>
              <a:t>  MPI_Init ( &amp;argc, &amp;argv ) 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" sz="800"/>
              <a:t>  MPI_Comm_rank ( MPI_COMM_WORLD, &amp;my_id ) 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MPI_Comm_size ( MPI_COMM_WORLD, &amp;num_procs ) 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…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if (world_rank == master){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MPI_Send ( a, m*2, MPI_DOUBLE, 1, 0, MPI_COMM_WORLD ) 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MPI_Send ( a+8, m*2, MPI_DOUBLE, 2, 0, MPI_COMM_WORLD ) 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}</a:t>
            </a:r>
            <a:br>
              <a:rPr lang="ko" sz="800"/>
            </a:br>
            <a:r>
              <a:rPr lang="ko" sz="800"/>
              <a:t>  else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      MPI_Recv ( a_row, m*2, MPI_DOUBLE, master, MPI_ANY_TAG,   MPI_COMM_WORLD, &amp;status );</a:t>
            </a:r>
            <a:br>
              <a:rPr lang="ko" sz="800"/>
            </a:br>
            <a:r>
              <a:rPr lang="ko" sz="800"/>
              <a:t>  ...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11" name="Google Shape;111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" sz="800"/>
              <a:t>$mpicc mpi_sendrecv.c -o mpi_sendrecv</a:t>
            </a:r>
            <a:br>
              <a:rPr lang="ko" sz="800"/>
            </a:br>
            <a:r>
              <a:rPr lang="ko" sz="800"/>
              <a:t>$mpirun -np 3 ./mpi_sendrecv</a:t>
            </a:r>
            <a:br>
              <a:rPr lang="ko" sz="800"/>
            </a:br>
            <a:br>
              <a:rPr lang="ko" sz="800"/>
            </a:br>
            <a:r>
              <a:rPr lang="ko" sz="800"/>
              <a:t>The number of row is     4.</a:t>
            </a:r>
            <a:br>
              <a:rPr lang="ko" sz="800"/>
            </a:br>
            <a:r>
              <a:rPr lang="ko" sz="800"/>
              <a:t>The number of columns is 4.</a:t>
            </a:r>
            <a:br>
              <a:rPr lang="ko" sz="800"/>
            </a:br>
            <a:r>
              <a:rPr lang="ko" sz="800"/>
              <a:t>_______________________</a:t>
            </a:r>
            <a:r>
              <a:rPr lang="ko" sz="800"/>
              <a:t>_</a:t>
            </a:r>
            <a:br>
              <a:rPr lang="ko" sz="800"/>
            </a:br>
            <a:r>
              <a:rPr lang="ko" sz="800"/>
              <a:t>  </a:t>
            </a:r>
            <a:r>
              <a:rPr lang="ko" sz="800"/>
              <a:t>1.0  2.0  3.0  4.</a:t>
            </a:r>
            <a:r>
              <a:rPr lang="ko" sz="800"/>
              <a:t>0</a:t>
            </a:r>
            <a:br>
              <a:rPr lang="ko" sz="800"/>
            </a:br>
            <a:r>
              <a:rPr lang="ko" sz="800"/>
              <a:t>  </a:t>
            </a:r>
            <a:r>
              <a:rPr lang="ko" sz="800"/>
              <a:t>5.0  6.0  7.0  8.0</a:t>
            </a:r>
            <a:br>
              <a:rPr lang="ko" sz="800"/>
            </a:br>
            <a:r>
              <a:rPr lang="ko" sz="800"/>
              <a:t>  9.0 10.0 11.0 12.0</a:t>
            </a:r>
            <a:br>
              <a:rPr lang="ko" sz="800"/>
            </a:br>
            <a:r>
              <a:rPr lang="ko" sz="800"/>
              <a:t>  13.0 14.0 15.0 16.0</a:t>
            </a:r>
            <a:br>
              <a:rPr lang="ko" sz="800"/>
            </a:br>
            <a:r>
              <a:rPr lang="ko" sz="800"/>
              <a:t>________________________</a:t>
            </a:r>
            <a:br>
              <a:rPr lang="ko" sz="800"/>
            </a:br>
            <a:r>
              <a:rPr lang="ko" sz="800"/>
              <a:t>************************</a:t>
            </a:r>
            <a:br>
              <a:rPr lang="ko" sz="800"/>
            </a:br>
            <a:r>
              <a:rPr lang="ko" sz="800"/>
              <a:t>I am 2 of 3</a:t>
            </a:r>
            <a:br>
              <a:rPr lang="ko" sz="800"/>
            </a:br>
            <a:r>
              <a:rPr lang="ko" sz="800"/>
              <a:t>************************</a:t>
            </a:r>
            <a:br>
              <a:rPr lang="ko" sz="800"/>
            </a:br>
            <a:r>
              <a:rPr lang="ko" sz="800"/>
              <a:t>  1.0  2.0  3.0  4.0</a:t>
            </a:r>
            <a:br>
              <a:rPr lang="ko" sz="800"/>
            </a:br>
            <a:r>
              <a:rPr lang="ko" sz="800"/>
              <a:t>  5.0  6.0  7.0  8.0</a:t>
            </a:r>
            <a:br>
              <a:rPr lang="ko" sz="800"/>
            </a:br>
            <a:r>
              <a:rPr lang="ko" sz="800"/>
              <a:t>************************</a:t>
            </a:r>
            <a:br>
              <a:rPr lang="ko" sz="800"/>
            </a:br>
            <a:r>
              <a:rPr lang="ko" sz="800"/>
              <a:t>************************</a:t>
            </a:r>
            <a:br>
              <a:rPr lang="ko" sz="800"/>
            </a:br>
            <a:r>
              <a:rPr lang="ko" sz="800"/>
              <a:t>I am 3 of 3</a:t>
            </a:r>
            <a:br>
              <a:rPr lang="ko" sz="800"/>
            </a:br>
            <a:r>
              <a:rPr lang="ko" sz="800"/>
              <a:t>************************</a:t>
            </a:r>
            <a:br>
              <a:rPr lang="ko" sz="800"/>
            </a:br>
            <a:r>
              <a:rPr lang="ko" sz="800"/>
              <a:t>  9.0 10.0 11.0 12.0</a:t>
            </a:r>
            <a:br>
              <a:rPr lang="ko" sz="800"/>
            </a:br>
            <a:r>
              <a:rPr lang="ko" sz="800"/>
              <a:t> 13.0 14.0 15.0 16.0</a:t>
            </a:r>
            <a:br>
              <a:rPr lang="ko" sz="800"/>
            </a:br>
            <a:r>
              <a:rPr lang="ko" sz="800"/>
              <a:t>************************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265500" y="65425"/>
            <a:ext cx="4045200" cy="13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MPI Broadcast</a:t>
            </a:r>
            <a:endParaRPr/>
          </a:p>
        </p:txBody>
      </p:sp>
      <p:sp>
        <p:nvSpPr>
          <p:cNvPr id="117" name="Google Shape;117;p20"/>
          <p:cNvSpPr txBox="1"/>
          <p:nvPr>
            <p:ph idx="1" type="subTitle"/>
          </p:nvPr>
        </p:nvSpPr>
        <p:spPr>
          <a:xfrm>
            <a:off x="265500" y="10680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"/>
              <a:t>MPI_Broadcast() is a message broadcast function for blocking communication.</a:t>
            </a:r>
            <a:br>
              <a:rPr lang="ko"/>
            </a:br>
            <a:endParaRPr/>
          </a:p>
        </p:txBody>
      </p:sp>
      <p:sp>
        <p:nvSpPr>
          <p:cNvPr id="118" name="Google Shape;118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" sz="1200"/>
              <a:t>Prototype: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" sz="1200"/>
              <a:t>int MPI_Bcast(</a:t>
            </a:r>
            <a:br>
              <a:rPr lang="ko" sz="1200"/>
            </a:br>
            <a:r>
              <a:rPr lang="ko" sz="1200"/>
              <a:t>		void *data,</a:t>
            </a:r>
            <a:br>
              <a:rPr lang="ko" sz="1200"/>
            </a:br>
            <a:r>
              <a:rPr lang="ko" sz="1200"/>
              <a:t>	 	int count, </a:t>
            </a:r>
            <a:br>
              <a:rPr lang="ko" sz="1200"/>
            </a:br>
            <a:r>
              <a:rPr lang="ko" sz="1200"/>
              <a:t>		MPI_Datatype datatype, </a:t>
            </a:r>
            <a:br>
              <a:rPr lang="ko" sz="1200"/>
            </a:br>
            <a:r>
              <a:rPr lang="ko" sz="1200"/>
              <a:t>		int root,</a:t>
            </a:r>
            <a:br>
              <a:rPr lang="ko" sz="1200"/>
            </a:br>
            <a:r>
              <a:rPr lang="ko" sz="1200"/>
              <a:t>	 	MPI_COMM communicator)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" sz="1200"/>
              <a:t>Parameter Description: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" sz="1200"/>
              <a:t>data: data to broadcast</a:t>
            </a:r>
            <a:br>
              <a:rPr lang="ko" sz="1200"/>
            </a:br>
            <a:r>
              <a:rPr lang="ko" sz="1200"/>
              <a:t>count: size of the data to broadcast</a:t>
            </a:r>
            <a:br>
              <a:rPr lang="ko" sz="1200"/>
            </a:br>
            <a:r>
              <a:rPr lang="ko" sz="1200"/>
              <a:t>datatype: data type of the data to broadcast</a:t>
            </a:r>
            <a:br>
              <a:rPr lang="ko" sz="1200"/>
            </a:br>
            <a:r>
              <a:rPr lang="ko" sz="1200"/>
              <a:t>root: broadcasting process</a:t>
            </a:r>
            <a:br>
              <a:rPr lang="ko" sz="1200"/>
            </a:br>
            <a:r>
              <a:rPr lang="ko" sz="1200"/>
              <a:t>communicator: medium of processes’ communication</a:t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50" y="2497950"/>
            <a:ext cx="4225706" cy="131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265500" y="117375"/>
            <a:ext cx="4045200" cy="9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dk2"/>
                </a:solidFill>
              </a:rPr>
              <a:t>Broadcast</a:t>
            </a:r>
            <a:r>
              <a:rPr lang="ko" sz="2400">
                <a:solidFill>
                  <a:schemeClr val="dk2"/>
                </a:solidFill>
              </a:rPr>
              <a:t> Example</a:t>
            </a:r>
            <a:endParaRPr sz="2400"/>
          </a:p>
        </p:txBody>
      </p:sp>
      <p:sp>
        <p:nvSpPr>
          <p:cNvPr id="125" name="Google Shape;125;p21"/>
          <p:cNvSpPr txBox="1"/>
          <p:nvPr>
            <p:ph idx="1" type="subTitle"/>
          </p:nvPr>
        </p:nvSpPr>
        <p:spPr>
          <a:xfrm>
            <a:off x="265500" y="977698"/>
            <a:ext cx="4045200" cy="41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bcast</a:t>
            </a:r>
            <a:r>
              <a:rPr lang="ko" sz="1200"/>
              <a:t>.c</a:t>
            </a:r>
            <a:br>
              <a:rPr lang="ko" sz="1200"/>
            </a:br>
            <a:r>
              <a:rPr lang="ko" sz="800"/>
              <a:t># include &lt;mpi.h&gt;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# include &lt;stdio.h&gt;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# include &lt;stdlib.h&gt;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int main ( int argc, char *argv[] 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{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int my_id ;       // rank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int num_procs ;   // size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int master = 0 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double *a ;       // matrix A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double *a_row 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int m = 4 ;       // A is a m*m matrix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MPI_Status status 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MPI_Init ( &amp;argc, &amp;argv ) 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MPI_Comm_rank ( MPI_COMM_WORLD, &amp;my_id ) 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MPI_Comm_size ( MPI_COMM_WORLD, &amp;num_procs ) 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…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…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</a:t>
            </a:r>
            <a:r>
              <a:rPr lang="ko" sz="800"/>
              <a:t>MPI_Bcast ( a, m*m, MPI_DOUBLE, master, MPI_COMM_WORLD );</a:t>
            </a:r>
            <a:br>
              <a:rPr lang="ko" sz="800"/>
            </a:br>
            <a:r>
              <a:rPr lang="ko" sz="800"/>
              <a:t>  …</a:t>
            </a:r>
            <a:br>
              <a:rPr lang="ko" sz="800"/>
            </a:br>
            <a:r>
              <a:rPr lang="ko" sz="800"/>
              <a:t>MPI_Finalize();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26" name="Google Shape;12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$mpicc bcast.c -o bcast</a:t>
            </a:r>
            <a:br>
              <a:rPr lang="ko" sz="800"/>
            </a:br>
            <a:r>
              <a:rPr lang="ko" sz="800"/>
              <a:t>$mpirun -np 4 ./bcast</a:t>
            </a:r>
            <a:br>
              <a:rPr lang="ko" sz="800"/>
            </a:br>
            <a:br>
              <a:rPr lang="ko" sz="800"/>
            </a:br>
            <a:r>
              <a:rPr lang="ko" sz="800"/>
              <a:t>The number of row is 4.</a:t>
            </a:r>
            <a:br>
              <a:rPr lang="ko" sz="800"/>
            </a:br>
            <a:r>
              <a:rPr lang="ko" sz="800"/>
              <a:t>The number of col is 4.</a:t>
            </a:r>
            <a:br>
              <a:rPr lang="ko" sz="800"/>
            </a:br>
            <a:r>
              <a:rPr lang="ko" sz="800"/>
              <a:t>________________________</a:t>
            </a:r>
            <a:br>
              <a:rPr lang="ko" sz="800"/>
            </a:br>
            <a:r>
              <a:rPr lang="ko" sz="800"/>
              <a:t>  1.0  2.0  3.0  4.0</a:t>
            </a:r>
            <a:br>
              <a:rPr lang="ko" sz="800"/>
            </a:br>
            <a:r>
              <a:rPr lang="ko" sz="800"/>
              <a:t>  5.0  6.0  7.0  8.0</a:t>
            </a:r>
            <a:br>
              <a:rPr lang="ko" sz="800"/>
            </a:br>
            <a:r>
              <a:rPr lang="ko" sz="800"/>
              <a:t>  9.0 10.0 11.0 12.0</a:t>
            </a:r>
            <a:br>
              <a:rPr lang="ko" sz="800"/>
            </a:br>
            <a:r>
              <a:rPr lang="ko" sz="800"/>
              <a:t> 13.0 14.0 15.0 16.0</a:t>
            </a:r>
            <a:br>
              <a:rPr lang="ko" sz="800"/>
            </a:br>
            <a:r>
              <a:rPr lang="ko" sz="800"/>
              <a:t>________________________</a:t>
            </a:r>
            <a:br>
              <a:rPr lang="ko" sz="800"/>
            </a:br>
            <a:r>
              <a:rPr lang="ko" sz="800"/>
              <a:t>Before Bcast, I am 2 of 4</a:t>
            </a:r>
            <a:br>
              <a:rPr lang="ko" sz="800"/>
            </a:br>
            <a:r>
              <a:rPr lang="ko" sz="800"/>
              <a:t>************************</a:t>
            </a:r>
            <a:br>
              <a:rPr lang="ko" sz="800"/>
            </a:br>
            <a:r>
              <a:rPr lang="ko" sz="800"/>
              <a:t>  1.0  2.0  3.0  4.0</a:t>
            </a:r>
            <a:br>
              <a:rPr lang="ko" sz="800"/>
            </a:br>
            <a:r>
              <a:rPr lang="ko" sz="800"/>
              <a:t>  5.0  6.0  7.0  8.0</a:t>
            </a:r>
            <a:br>
              <a:rPr lang="ko" sz="800"/>
            </a:br>
            <a:r>
              <a:rPr lang="ko" sz="800"/>
              <a:t>  9.0 10.0 11.0 12.0</a:t>
            </a:r>
            <a:br>
              <a:rPr lang="ko" sz="800"/>
            </a:br>
            <a:r>
              <a:rPr lang="ko" sz="800"/>
              <a:t> 13.0 14.0 15.0 16.0</a:t>
            </a:r>
            <a:br>
              <a:rPr lang="ko" sz="800"/>
            </a:br>
            <a:r>
              <a:rPr lang="ko" sz="800"/>
              <a:t>************************</a:t>
            </a:r>
            <a:br>
              <a:rPr lang="ko" sz="800"/>
            </a:br>
            <a:r>
              <a:rPr lang="ko" sz="800"/>
              <a:t>After Bcast, I am 3 of 4</a:t>
            </a:r>
            <a:br>
              <a:rPr lang="ko" sz="800"/>
            </a:br>
            <a:r>
              <a:rPr lang="ko" sz="800"/>
              <a:t>########################</a:t>
            </a:r>
            <a:br>
              <a:rPr lang="ko" sz="800"/>
            </a:br>
            <a:r>
              <a:rPr lang="ko" sz="800"/>
              <a:t>  1.0  2.0  3.0  4.0</a:t>
            </a:r>
            <a:br>
              <a:rPr lang="ko" sz="800"/>
            </a:br>
            <a:r>
              <a:rPr lang="ko" sz="800"/>
              <a:t>  5.0  6.0  7.0  8.0</a:t>
            </a:r>
            <a:br>
              <a:rPr lang="ko" sz="800"/>
            </a:br>
            <a:r>
              <a:rPr lang="ko" sz="800"/>
              <a:t>  9.0 10.0 11.0 12.0</a:t>
            </a:r>
            <a:br>
              <a:rPr lang="ko" sz="800"/>
            </a:br>
            <a:r>
              <a:rPr lang="ko" sz="800"/>
              <a:t> 13.0 14.0 15.0 16.0</a:t>
            </a:r>
            <a:br>
              <a:rPr lang="ko" sz="800"/>
            </a:br>
            <a:r>
              <a:rPr lang="ko" sz="800"/>
              <a:t>########################</a:t>
            </a:r>
            <a:br>
              <a:rPr lang="ko" sz="800"/>
            </a:br>
            <a:r>
              <a:rPr lang="ko" sz="800"/>
              <a:t>…..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