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e160737f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e160737f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e17ae864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e17ae864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e17ae864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e17ae86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e17ae864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e17ae86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e17ae864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e17ae864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e17ae864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e17ae864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e17ae864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e17ae86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e17ae864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e17ae864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e160737fd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e160737f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e17ae864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e17ae864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0f7a24b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e0f7a24b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e17ae864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e17ae864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e17ae864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e17ae864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e160737fd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e160737fd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e17ae864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e17ae864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e0f7a24b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e0f7a24b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e0f7a24b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e0f7a24b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e0f7a24b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e0f7a24b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160737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160737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e17ae86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e17ae86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160737f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e160737f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160737f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e160737f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mpj-express.org/docs/guides/windowsguide.pdf" TargetMode="External"/><Relationship Id="rId4" Type="http://schemas.openxmlformats.org/officeDocument/2006/relationships/hyperlink" Target="https://mpi4py.readthedocs.io/en/stable/" TargetMode="External"/><Relationship Id="rId5" Type="http://schemas.openxmlformats.org/officeDocument/2006/relationships/hyperlink" Target="http://www.hpjava.org/papers/MPJ-CPE/cpempi.pdf" TargetMode="External"/><Relationship Id="rId6" Type="http://schemas.openxmlformats.org/officeDocument/2006/relationships/hyperlink" Target="http://www.hpjava.org/mpijavareadme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APIs for parallel computation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Minnesota State University Moorhead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Heecheon Park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Joshua DeNio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MPJ Example Snippets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100" y="1595775"/>
            <a:ext cx="4846101" cy="297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65500" y="152575"/>
            <a:ext cx="4045200" cy="12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Multidimensinal Arrays</a:t>
            </a:r>
            <a:endParaRPr/>
          </a:p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265500" y="1407475"/>
            <a:ext cx="40452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Currently there are some problems using multidimensional arrays in MPJ. Bottlenecks are caused because MPJ can only send multidimensional arrays one of two ways: one row at a time, or by using Java Object serialization. </a:t>
            </a:r>
            <a:endParaRPr/>
          </a:p>
        </p:txBody>
      </p:sp>
      <p:sp>
        <p:nvSpPr>
          <p:cNvPr id="139" name="Google Shape;139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 address this problem the Java Grande Forum has groups working on  a new specification to create an array package that creates arrays as true scientific arrays instead of arrays of arrays.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This will make arrays much more usable in scientific computation.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65500" y="47430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Messenger</a:t>
            </a:r>
            <a:endParaRPr/>
          </a:p>
        </p:txBody>
      </p:sp>
      <p:sp>
        <p:nvSpPr>
          <p:cNvPr id="145" name="Google Shape;145;p24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 mean MPJ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I’ll start on express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are only covering what are on the table of contents</a:t>
            </a:r>
            <a:br>
              <a:rPr lang="ko"/>
            </a:br>
            <a:r>
              <a:rPr lang="ko"/>
              <a:t>not HPJ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265500" y="560825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MPJ Express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subTitle"/>
          </p:nvPr>
        </p:nvSpPr>
        <p:spPr>
          <a:xfrm>
            <a:off x="265500" y="1701878"/>
            <a:ext cx="4045200" cy="23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MPJ Express is an improved version of the MPJ API</a:t>
            </a:r>
            <a:endParaRPr/>
          </a:p>
        </p:txBody>
      </p:sp>
      <p:sp>
        <p:nvSpPr>
          <p:cNvPr id="153" name="Google Shape;153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MPJ Express Improves upon MPJ by </a:t>
            </a:r>
            <a:r>
              <a:rPr lang="ko"/>
              <a:t>allowing</a:t>
            </a:r>
            <a:r>
              <a:rPr lang="ko"/>
              <a:t> the user </a:t>
            </a:r>
            <a:r>
              <a:rPr lang="ko"/>
              <a:t>access</a:t>
            </a:r>
            <a:r>
              <a:rPr lang="ko"/>
              <a:t> to the cores of a machines CPU. This allows for much more control of threading and task execution.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265500" y="301225"/>
            <a:ext cx="4045200" cy="10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Multicore configuration</a:t>
            </a:r>
            <a:endParaRPr/>
          </a:p>
        </p:txBody>
      </p:sp>
      <p:sp>
        <p:nvSpPr>
          <p:cNvPr id="159" name="Google Shape;159;p26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This configuration of MPJ Express is used to execute MPJ Express programs on laptops and desktops by activating multiple cores of the CPU.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00" y="1740225"/>
            <a:ext cx="45093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55375" y="402175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Cluster Configuration</a:t>
            </a:r>
            <a:endParaRPr/>
          </a:p>
        </p:txBody>
      </p:sp>
      <p:sp>
        <p:nvSpPr>
          <p:cNvPr id="167" name="Google Shape;167;p27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The second MPJ configuration is the cluster configuration.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97" y="2014650"/>
            <a:ext cx="4430499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265500" y="358925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Hybrid Configuration</a:t>
            </a:r>
            <a:endParaRPr/>
          </a:p>
        </p:txBody>
      </p:sp>
      <p:sp>
        <p:nvSpPr>
          <p:cNvPr id="175" name="Google Shape;175;p28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When Multicore configuration is used on the client nodes it is called hybrid configuration.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98" y="1917650"/>
            <a:ext cx="430650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265500" y="531975"/>
            <a:ext cx="4045200" cy="8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MPJ Express</a:t>
            </a:r>
            <a:endParaRPr/>
          </a:p>
        </p:txBody>
      </p:sp>
      <p:sp>
        <p:nvSpPr>
          <p:cNvPr id="183" name="Google Shape;183;p29"/>
          <p:cNvSpPr txBox="1"/>
          <p:nvPr>
            <p:ph idx="1" type="subTitle"/>
          </p:nvPr>
        </p:nvSpPr>
        <p:spPr>
          <a:xfrm>
            <a:off x="265500" y="1528804"/>
            <a:ext cx="40452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MPJ Express in </a:t>
            </a:r>
            <a:r>
              <a:rPr lang="ko"/>
              <a:t>hybrid</a:t>
            </a:r>
            <a:r>
              <a:rPr lang="ko"/>
              <a:t> configuration gives much more control over how processes are handled and has the potential to be much more useful than any of the two configurations alone.</a:t>
            </a:r>
            <a:endParaRPr/>
          </a:p>
        </p:txBody>
      </p:sp>
      <p:sp>
        <p:nvSpPr>
          <p:cNvPr id="184" name="Google Shape;184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The drawback is that it adds a deeper level of complexity to code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mpi4py</a:t>
            </a:r>
            <a:endParaRPr/>
          </a:p>
        </p:txBody>
      </p:sp>
      <p:sp>
        <p:nvSpPr>
          <p:cNvPr id="190" name="Google Shape;190;p30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mpi4py is Python’s implementation of MPI</a:t>
            </a:r>
            <a:endParaRPr/>
          </a:p>
        </p:txBody>
      </p:sp>
      <p:sp>
        <p:nvSpPr>
          <p:cNvPr id="191" name="Google Shape;191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ko"/>
            </a:br>
            <a:br>
              <a:rPr lang="ko"/>
            </a:br>
            <a:r>
              <a:rPr lang="ko"/>
              <a:t>mpi4py is constructed on top of the MPI-1/2/3 specifications and provides an object oriented interface that resembles the MPI-2 C++ bindings. Despite limited, mpi4py supports blocking, non-blocking and collective communications of Python objects.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265500" y="41660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mpi4py</a:t>
            </a:r>
            <a:endParaRPr/>
          </a:p>
        </p:txBody>
      </p:sp>
      <p:sp>
        <p:nvSpPr>
          <p:cNvPr id="197" name="Google Shape;197;p31"/>
          <p:cNvSpPr txBox="1"/>
          <p:nvPr>
            <p:ph idx="1" type="subTitle"/>
          </p:nvPr>
        </p:nvSpPr>
        <p:spPr>
          <a:xfrm>
            <a:off x="265500" y="1860525"/>
            <a:ext cx="4045200" cy="28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mpi4py uses all lowercase method names for communication of generic Python objects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These methods return Request instances</a:t>
            </a:r>
            <a:endParaRPr/>
          </a:p>
        </p:txBody>
      </p:sp>
      <p:sp>
        <p:nvSpPr>
          <p:cNvPr id="198" name="Google Shape;198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Some examples include: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send(), recv(), bcast(), isend(), irecv(), scatter(), gather(), allgather(), alltotal()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test() and wait() are used to manage these instances.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Message Passing Interface is a standardized low-level module to enhance parallel computation. To accommodate a high-level functionalities, several MPI supports for higher level languages have been invented to promote the more convenient implementation of MPI.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265500" y="358900"/>
            <a:ext cx="4045200" cy="7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mpi4py</a:t>
            </a:r>
            <a:endParaRPr/>
          </a:p>
        </p:txBody>
      </p:sp>
      <p:sp>
        <p:nvSpPr>
          <p:cNvPr id="204" name="Google Shape;204;p32"/>
          <p:cNvSpPr txBox="1"/>
          <p:nvPr>
            <p:ph idx="1" type="subTitle"/>
          </p:nvPr>
        </p:nvSpPr>
        <p:spPr>
          <a:xfrm>
            <a:off x="265500" y="1125105"/>
            <a:ext cx="4045200" cy="29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 communication of buffer-like objects we use methods starting with an uppercase letter.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Some examples include: Send(), Recv(), Bcast(), Scatter(), Gather().</a:t>
            </a:r>
            <a:br>
              <a:rPr lang="ko"/>
            </a:br>
            <a:endParaRPr/>
          </a:p>
        </p:txBody>
      </p:sp>
      <p:sp>
        <p:nvSpPr>
          <p:cNvPr id="205" name="Google Shape;205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Buffer arguments </a:t>
            </a:r>
            <a:r>
              <a:rPr lang="ko"/>
              <a:t>generally</a:t>
            </a:r>
            <a:r>
              <a:rPr lang="ko"/>
              <a:t> are specified as a list/tuple like [data, MPI.INT]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NumPy arrays can use automatic  datatype discovery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Installation and Execution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MPICH</a:t>
            </a:r>
            <a:br>
              <a:rPr lang="ko"/>
            </a:br>
            <a:r>
              <a:rPr lang="ko"/>
              <a:t>MPICH environments</a:t>
            </a:r>
            <a:br>
              <a:rPr lang="ko"/>
            </a:br>
            <a:r>
              <a:rPr lang="ko"/>
              <a:t>libopenmpi-dev</a:t>
            </a:r>
            <a:br>
              <a:rPr lang="ko"/>
            </a:br>
            <a:r>
              <a:rPr lang="ko"/>
              <a:t>mpi4py</a:t>
            </a:r>
            <a:br>
              <a:rPr lang="ko"/>
            </a:br>
            <a:br>
              <a:rPr lang="ko"/>
            </a:br>
            <a:r>
              <a:rPr lang="ko"/>
              <a:t>mpirun -np “number of processors” python3 “prog.py”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265500" y="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3000">
                <a:solidFill>
                  <a:schemeClr val="dk2"/>
                </a:solidFill>
              </a:rPr>
              <a:t>mpi4py Point2Point Comm example</a:t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Result:</a:t>
            </a:r>
            <a:br>
              <a:rPr lang="ko"/>
            </a:br>
            <a:br>
              <a:rPr lang="ko"/>
            </a:br>
            <a:r>
              <a:rPr lang="ko" sz="1400"/>
              <a:t>$mpirun -np 2 python3 mpi_p2pComm.py</a:t>
            </a:r>
            <a:br>
              <a:rPr lang="ko"/>
            </a:br>
            <a:br>
              <a:rPr lang="ko"/>
            </a:br>
            <a:r>
              <a:rPr lang="ko" sz="1400"/>
              <a:t>Data from processor  0 :  {'a': 7, 'b': 3.14}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400"/>
              <a:t>Data from processor  1 :  {'a': 7, 'b': 3.14}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50" y="2254949"/>
            <a:ext cx="4390300" cy="18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Sources</a:t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u="sng">
                <a:solidFill>
                  <a:schemeClr val="hlink"/>
                </a:solidFill>
                <a:hlinkClick r:id="rId3"/>
              </a:rPr>
              <a:t>http://mpj-express.org/docs/guides/windowsguide.pdf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https://mpi4py.readthedocs.io/en/stable/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u="sng">
                <a:solidFill>
                  <a:schemeClr val="hlink"/>
                </a:solidFill>
                <a:hlinkClick r:id="rId5"/>
              </a:rPr>
              <a:t>http://www.hpjava.org/papers/MPJ-CPE/cpempi.pdf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u="sng">
                <a:solidFill>
                  <a:schemeClr val="hlink"/>
                </a:solidFill>
                <a:hlinkClick r:id="rId6"/>
              </a:rPr>
              <a:t>http://www.hpjava.org/mpijavareadme.html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mpiJava/doc/api(in mpiJava installation folder)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Table of Contents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MPI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MPJ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MPJ Express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MPI4Py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mpiJava</a:t>
            </a:r>
            <a:endParaRPr/>
          </a:p>
        </p:txBody>
      </p:sp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mpiJava is an interface to the standard MPI.</a:t>
            </a:r>
            <a:endParaRPr/>
          </a:p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(</a:t>
            </a:r>
            <a:r>
              <a:rPr lang="ko"/>
              <a:t>mpiJava is not a superset of Java in a sense) th</a:t>
            </a:r>
            <a:r>
              <a:rPr lang="ko"/>
              <a:t>at provides added native features but it wraps the standard message passing interface with Java Native Interface.</a:t>
            </a:r>
            <a:br>
              <a:rPr lang="ko"/>
            </a:br>
            <a:r>
              <a:rPr lang="ko"/>
              <a:t>mpiJava acts as a wrapper for MPI so there is occasional low-level conflicts between Java runtime and the interrupt mechanisms used in MPI environments.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mpiJava Example Snippets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00250" y="1317125"/>
            <a:ext cx="6321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800"/>
              <a:t>import mpi.* ;</a:t>
            </a:r>
            <a:br>
              <a:rPr lang="ko" sz="800"/>
            </a:br>
            <a:r>
              <a:rPr lang="ko" sz="800"/>
              <a:t>  class Hello {</a:t>
            </a:r>
            <a:br>
              <a:rPr lang="ko" sz="800"/>
            </a:br>
            <a:r>
              <a:rPr lang="ko" sz="800"/>
              <a:t>    static public void main(String[] args) throws MPIException {</a:t>
            </a:r>
            <a:br>
              <a:rPr lang="ko" sz="800"/>
            </a:br>
            <a:r>
              <a:rPr lang="ko" sz="800"/>
              <a:t>      MPI.Init(args) ;</a:t>
            </a:r>
            <a:br>
              <a:rPr lang="ko" sz="800"/>
            </a:br>
            <a:r>
              <a:rPr lang="ko" sz="800"/>
              <a:t>      int my_rank; // Rank of process</a:t>
            </a:r>
            <a:br>
              <a:rPr lang="ko" sz="800"/>
            </a:br>
            <a:r>
              <a:rPr lang="ko" sz="800"/>
              <a:t>      int source;  // Rank of sender</a:t>
            </a:r>
            <a:br>
              <a:rPr lang="ko" sz="800"/>
            </a:br>
            <a:r>
              <a:rPr lang="ko" sz="800"/>
              <a:t>      int dest;    // Rank of receiver</a:t>
            </a:r>
            <a:br>
              <a:rPr lang="ko" sz="800"/>
            </a:br>
            <a:r>
              <a:rPr lang="ko" sz="800"/>
              <a:t>      int tag=50;  // Tag for messages</a:t>
            </a:r>
            <a:br>
              <a:rPr lang="ko" sz="800"/>
            </a:br>
            <a:r>
              <a:rPr lang="ko" sz="800"/>
              <a:t>      int myrank = MPI.COMM_WORLD.Rank() ;</a:t>
            </a:r>
            <a:br>
              <a:rPr lang="ko" sz="800"/>
            </a:br>
            <a:r>
              <a:rPr lang="ko" sz="800"/>
              <a:t>      int p = MPI.COMM_WORLD.Size() ;</a:t>
            </a:r>
            <a:br>
              <a:rPr lang="ko" sz="800"/>
            </a:br>
            <a:r>
              <a:rPr lang="ko" sz="800"/>
              <a:t>      if(myrank != 0) {	dest=0;</a:t>
            </a:r>
            <a:br>
              <a:rPr lang="ko" sz="800"/>
            </a:br>
            <a:r>
              <a:rPr lang="ko" sz="800"/>
              <a:t>        char [] message = ("Greetings from process " + myrank).toCharArray() ;</a:t>
            </a:r>
            <a:br>
              <a:rPr lang="ko" sz="800"/>
            </a:br>
            <a:r>
              <a:rPr lang="ko" sz="800"/>
              <a:t>        MPI.COMM_WORLD.Send(message, 0, message.length, MPI.CHAR,dest, tag) ;     }</a:t>
            </a:r>
            <a:br>
              <a:rPr lang="ko" sz="800"/>
            </a:br>
            <a:r>
              <a:rPr lang="ko" sz="800"/>
              <a:t>      else {  // my_rank == 0</a:t>
            </a:r>
            <a:br>
              <a:rPr lang="ko" sz="800"/>
            </a:br>
            <a:r>
              <a:rPr lang="ko" sz="800"/>
              <a:t>	for (source =1;source &lt; p;source++) {</a:t>
            </a:r>
            <a:br>
              <a:rPr lang="ko" sz="800"/>
            </a:br>
            <a:r>
              <a:rPr lang="ko" sz="800"/>
              <a:t>        char [] message = new char [40] ;</a:t>
            </a:r>
            <a:br>
              <a:rPr lang="ko" sz="800"/>
            </a:br>
            <a:r>
              <a:rPr lang="ko" sz="800"/>
              <a:t>        MPI.COMM_WORLD.Recv(message, 0, 40, MPI.CHAR, source, tag) ;</a:t>
            </a:r>
            <a:br>
              <a:rPr lang="ko" sz="800"/>
            </a:br>
            <a:r>
              <a:rPr lang="ko" sz="800"/>
              <a:t>        System.out.println("received: " + new String(message) + " : ") ;</a:t>
            </a:r>
            <a:br>
              <a:rPr lang="ko" sz="800"/>
            </a:br>
            <a:r>
              <a:rPr lang="ko" sz="800"/>
              <a:t>	}</a:t>
            </a:r>
            <a:br>
              <a:rPr lang="ko" sz="800"/>
            </a:br>
            <a:r>
              <a:rPr lang="ko" sz="800"/>
              <a:t>      }</a:t>
            </a:r>
            <a:br>
              <a:rPr lang="ko" sz="800"/>
            </a:br>
            <a:r>
              <a:rPr lang="ko" sz="800"/>
              <a:t>      MPI.Finalize();</a:t>
            </a:r>
            <a:br>
              <a:rPr lang="ko" sz="800"/>
            </a:br>
            <a:r>
              <a:rPr lang="ko" sz="800"/>
              <a:t>}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MPJ</a:t>
            </a:r>
            <a:endParaRPr/>
          </a:p>
        </p:txBody>
      </p:sp>
      <p:sp>
        <p:nvSpPr>
          <p:cNvPr id="103" name="Google Shape;103;p18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MPJ is more sophisticated implementation of mpiJava, JavaMPI, and MPIJ</a:t>
            </a:r>
            <a:br>
              <a:rPr lang="ko"/>
            </a:br>
            <a:r>
              <a:rPr lang="ko"/>
              <a:t>{MPJ is prototype for MPI implementation in Java}</a:t>
            </a:r>
            <a:endParaRPr/>
          </a:p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Unlike other MPI modules in Java, in which these modules are quite MPI-centric, MPJ extends to Java-centric features like MPJ_Objects datatype.</a:t>
            </a:r>
            <a:br>
              <a:rPr lang="ko"/>
            </a:br>
            <a:r>
              <a:rPr lang="ko"/>
              <a:t>Thus, MPJ functions do not send error messages; instead, it uses Java’s error exception mechanisms.</a:t>
            </a:r>
            <a:br>
              <a:rPr lang="ko"/>
            </a:br>
            <a:r>
              <a:rPr lang="ko"/>
              <a:t>i.e. throws MPJException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65500" y="272425"/>
            <a:ext cx="4045200" cy="85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MPJ Wrappers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265500" y="1226257"/>
            <a:ext cx="4045200" cy="3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MPJ is </a:t>
            </a:r>
            <a:r>
              <a:rPr lang="ko"/>
              <a:t>implemented</a:t>
            </a:r>
            <a:r>
              <a:rPr lang="ko"/>
              <a:t> using JNI (Java Native Interface) wrappers to native MPI software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JNI allows C functionality to access Java data and convert format when </a:t>
            </a:r>
            <a:r>
              <a:rPr lang="ko"/>
              <a:t>necessary</a:t>
            </a:r>
            <a:r>
              <a:rPr lang="ko"/>
              <a:t>.</a:t>
            </a:r>
            <a:endParaRPr/>
          </a:p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The wrappers are compiled using the JCI Java to C interface generater.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65500" y="310350"/>
            <a:ext cx="4045200" cy="13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MPJ Package Structure</a:t>
            </a:r>
            <a:endParaRPr/>
          </a:p>
        </p:txBody>
      </p:sp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The MPJ class acts as a module containing global services, such as initialization, and many global constants like the default communicator COMM_WORLD.</a:t>
            </a:r>
            <a:br>
              <a:rPr lang="ko"/>
            </a:br>
            <a:r>
              <a:rPr lang="ko"/>
              <a:t>All communication functions in MPJ are members of Comm and its subclasses.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32" y="1873295"/>
            <a:ext cx="4156725" cy="24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MPJ Datatype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410100" y="1595775"/>
            <a:ext cx="6321600" cy="30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/>
              <a:t> The elements of datatype can be either primitive or class type. If the elements are objects, they must be serializable objects.</a:t>
            </a:r>
            <a:br>
              <a:rPr lang="ko" sz="1200"/>
            </a:br>
            <a:r>
              <a:rPr lang="ko" sz="1200"/>
              <a:t>MPJ Datatype are as follow:</a:t>
            </a:r>
            <a:br>
              <a:rPr lang="ko" sz="1200"/>
            </a:br>
            <a:r>
              <a:rPr lang="ko" sz="1200"/>
              <a:t>-	MPJ.BYTE</a:t>
            </a:r>
            <a:br>
              <a:rPr lang="ko" sz="1200"/>
            </a:br>
            <a:r>
              <a:rPr lang="ko" sz="1200"/>
              <a:t>-	MPJ.CHAR</a:t>
            </a:r>
            <a:br>
              <a:rPr lang="ko" sz="1200"/>
            </a:br>
            <a:r>
              <a:rPr lang="ko" sz="1200"/>
              <a:t>-	MPJ.SHORT</a:t>
            </a:r>
            <a:br>
              <a:rPr lang="ko" sz="1200"/>
            </a:br>
            <a:r>
              <a:rPr lang="ko" sz="1200"/>
              <a:t>-	MPJ.BOOLEAN</a:t>
            </a:r>
            <a:br>
              <a:rPr lang="ko" sz="1200"/>
            </a:br>
            <a:r>
              <a:rPr lang="ko" sz="1200"/>
              <a:t>-	MPJ.INT</a:t>
            </a:r>
            <a:br>
              <a:rPr lang="ko" sz="1200"/>
            </a:br>
            <a:r>
              <a:rPr lang="ko" sz="1200"/>
              <a:t>-	MPJ.LONG</a:t>
            </a:r>
            <a:br>
              <a:rPr lang="ko" sz="1200"/>
            </a:br>
            <a:r>
              <a:rPr lang="ko" sz="1200"/>
              <a:t>-	MPJ.FLOAT</a:t>
            </a:r>
            <a:br>
              <a:rPr lang="ko" sz="1200"/>
            </a:br>
            <a:r>
              <a:rPr lang="ko" sz="1200"/>
              <a:t>-	MPJ.DOUBLE</a:t>
            </a:r>
            <a:br>
              <a:rPr lang="ko" sz="1200"/>
            </a:br>
            <a:r>
              <a:rPr lang="ko" sz="1200"/>
              <a:t>-	MPJ.OBJECT</a:t>
            </a:r>
            <a:br>
              <a:rPr lang="ko" sz="1200"/>
            </a:br>
            <a:r>
              <a:rPr lang="ko" sz="1200"/>
              <a:t>If the datatype is MPJ.OBJECT, the objects in the buffer are transparently serialized and unserialized inside the communication operations.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