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68" r:id="rId3"/>
    <p:sldId id="291" r:id="rId4"/>
    <p:sldId id="293" r:id="rId5"/>
    <p:sldId id="278" r:id="rId6"/>
    <p:sldId id="312" r:id="rId7"/>
    <p:sldId id="292" r:id="rId8"/>
    <p:sldId id="290" r:id="rId9"/>
    <p:sldId id="279" r:id="rId10"/>
    <p:sldId id="282" r:id="rId11"/>
    <p:sldId id="296" r:id="rId12"/>
    <p:sldId id="297" r:id="rId13"/>
    <p:sldId id="307" r:id="rId14"/>
    <p:sldId id="308" r:id="rId15"/>
    <p:sldId id="309" r:id="rId16"/>
    <p:sldId id="310" r:id="rId17"/>
    <p:sldId id="311" r:id="rId18"/>
    <p:sldId id="289" r:id="rId19"/>
    <p:sldId id="300" r:id="rId20"/>
    <p:sldId id="287" r:id="rId21"/>
    <p:sldId id="299" r:id="rId22"/>
    <p:sldId id="294" r:id="rId23"/>
    <p:sldId id="30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E739AB1F-54A1-4078-815B-48E570DDDB3F}">
          <p14:sldIdLst>
            <p14:sldId id="256"/>
            <p14:sldId id="268"/>
            <p14:sldId id="291"/>
            <p14:sldId id="293"/>
            <p14:sldId id="278"/>
            <p14:sldId id="312"/>
            <p14:sldId id="292"/>
            <p14:sldId id="290"/>
            <p14:sldId id="279"/>
            <p14:sldId id="282"/>
            <p14:sldId id="296"/>
            <p14:sldId id="297"/>
            <p14:sldId id="307"/>
            <p14:sldId id="308"/>
            <p14:sldId id="309"/>
            <p14:sldId id="310"/>
            <p14:sldId id="311"/>
          </p14:sldIdLst>
        </p14:section>
        <p14:section name="Раздел без заголовка" id="{09D0E2EF-8514-46A0-A9E7-8545D0AAD426}">
          <p14:sldIdLst>
            <p14:sldId id="289"/>
            <p14:sldId id="300"/>
            <p14:sldId id="287"/>
            <p14:sldId id="299"/>
            <p14:sldId id="294"/>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7"/>
    <a:srgbClr val="000392"/>
    <a:srgbClr val="D2A604"/>
    <a:srgbClr val="FAC607"/>
    <a:srgbClr val="E20443"/>
    <a:srgbClr val="E20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94660"/>
  </p:normalViewPr>
  <p:slideViewPr>
    <p:cSldViewPr snapToGrid="0">
      <p:cViewPr varScale="1">
        <p:scale>
          <a:sx n="115" d="100"/>
          <a:sy n="115"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Дунаева Александра Валерьевна" userId="ea8f64c8-4a3f-4657-9ac6-9a8b18300207" providerId="ADAL" clId="{0133AB16-3A45-4041-A985-6B496E2821C0}"/>
    <pc:docChg chg="modSld">
      <pc:chgData name="Дунаева Александра Валерьевна" userId="ea8f64c8-4a3f-4657-9ac6-9a8b18300207" providerId="ADAL" clId="{0133AB16-3A45-4041-A985-6B496E2821C0}" dt="2022-06-13T11:26:53.150" v="5" actId="1076"/>
      <pc:docMkLst>
        <pc:docMk/>
      </pc:docMkLst>
      <pc:sldChg chg="modSp mod">
        <pc:chgData name="Дунаева Александра Валерьевна" userId="ea8f64c8-4a3f-4657-9ac6-9a8b18300207" providerId="ADAL" clId="{0133AB16-3A45-4041-A985-6B496E2821C0}" dt="2022-06-13T11:26:53.150" v="5" actId="1076"/>
        <pc:sldMkLst>
          <pc:docMk/>
          <pc:sldMk cId="3627977839" sldId="284"/>
        </pc:sldMkLst>
        <pc:spChg chg="mod">
          <ac:chgData name="Дунаева Александра Валерьевна" userId="ea8f64c8-4a3f-4657-9ac6-9a8b18300207" providerId="ADAL" clId="{0133AB16-3A45-4041-A985-6B496E2821C0}" dt="2022-06-13T11:26:39.838" v="2" actId="403"/>
          <ac:spMkLst>
            <pc:docMk/>
            <pc:sldMk cId="3627977839" sldId="284"/>
            <ac:spMk id="9" creationId="{41000227-CB54-4F3D-98CA-0C61435EE521}"/>
          </ac:spMkLst>
        </pc:spChg>
        <pc:spChg chg="mod">
          <ac:chgData name="Дунаева Александра Валерьевна" userId="ea8f64c8-4a3f-4657-9ac6-9a8b18300207" providerId="ADAL" clId="{0133AB16-3A45-4041-A985-6B496E2821C0}" dt="2022-06-13T11:26:53.150" v="5" actId="1076"/>
          <ac:spMkLst>
            <pc:docMk/>
            <pc:sldMk cId="3627977839" sldId="284"/>
            <ac:spMk id="11" creationId="{B93AF579-CE39-4052-A568-1771D8229D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5DBCE-3C93-4A77-BB34-E173C1BB63C4}" type="datetimeFigureOut">
              <a:rPr lang="ru-RU" smtClean="0"/>
              <a:t>27.06.2024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59836-F14F-4B59-88C5-E1BDDE302E95}" type="slidenum">
              <a:rPr lang="ru-RU" smtClean="0"/>
              <a:t>‹#›</a:t>
            </a:fld>
            <a:endParaRPr lang="ru-RU"/>
          </a:p>
        </p:txBody>
      </p:sp>
    </p:spTree>
    <p:extLst>
      <p:ext uri="{BB962C8B-B14F-4D97-AF65-F5344CB8AC3E}">
        <p14:creationId xmlns:p14="http://schemas.microsoft.com/office/powerpoint/2010/main" val="1230964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0,82</a:t>
            </a:r>
          </a:p>
          <a:p>
            <a:r>
              <a:rPr lang="ru-RU" dirty="0"/>
              <a:t>0,80</a:t>
            </a:r>
          </a:p>
        </p:txBody>
      </p:sp>
      <p:sp>
        <p:nvSpPr>
          <p:cNvPr id="4" name="Номер слайда 3"/>
          <p:cNvSpPr>
            <a:spLocks noGrp="1"/>
          </p:cNvSpPr>
          <p:nvPr>
            <p:ph type="sldNum" sz="quarter" idx="5"/>
          </p:nvPr>
        </p:nvSpPr>
        <p:spPr/>
        <p:txBody>
          <a:bodyPr/>
          <a:lstStyle/>
          <a:p>
            <a:fld id="{63C59836-F14F-4B59-88C5-E1BDDE302E95}" type="slidenum">
              <a:rPr lang="ru-RU" smtClean="0"/>
              <a:t>10</a:t>
            </a:fld>
            <a:endParaRPr lang="ru-RU"/>
          </a:p>
        </p:txBody>
      </p:sp>
    </p:spTree>
    <p:extLst>
      <p:ext uri="{BB962C8B-B14F-4D97-AF65-F5344CB8AC3E}">
        <p14:creationId xmlns:p14="http://schemas.microsoft.com/office/powerpoint/2010/main" val="187522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11</a:t>
            </a:fld>
            <a:endParaRPr lang="ru-RU"/>
          </a:p>
        </p:txBody>
      </p:sp>
    </p:spTree>
    <p:extLst>
      <p:ext uri="{BB962C8B-B14F-4D97-AF65-F5344CB8AC3E}">
        <p14:creationId xmlns:p14="http://schemas.microsoft.com/office/powerpoint/2010/main" val="566164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12</a:t>
            </a:fld>
            <a:endParaRPr lang="ru-RU"/>
          </a:p>
        </p:txBody>
      </p:sp>
    </p:spTree>
    <p:extLst>
      <p:ext uri="{BB962C8B-B14F-4D97-AF65-F5344CB8AC3E}">
        <p14:creationId xmlns:p14="http://schemas.microsoft.com/office/powerpoint/2010/main" val="331427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13</a:t>
            </a:fld>
            <a:endParaRPr lang="ru-RU"/>
          </a:p>
        </p:txBody>
      </p:sp>
    </p:spTree>
    <p:extLst>
      <p:ext uri="{BB962C8B-B14F-4D97-AF65-F5344CB8AC3E}">
        <p14:creationId xmlns:p14="http://schemas.microsoft.com/office/powerpoint/2010/main" val="367375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0,82</a:t>
            </a:r>
          </a:p>
          <a:p>
            <a:r>
              <a:rPr lang="ru-RU" dirty="0"/>
              <a:t>0,80</a:t>
            </a:r>
          </a:p>
        </p:txBody>
      </p:sp>
      <p:sp>
        <p:nvSpPr>
          <p:cNvPr id="4" name="Номер слайда 3"/>
          <p:cNvSpPr>
            <a:spLocks noGrp="1"/>
          </p:cNvSpPr>
          <p:nvPr>
            <p:ph type="sldNum" sz="quarter" idx="5"/>
          </p:nvPr>
        </p:nvSpPr>
        <p:spPr/>
        <p:txBody>
          <a:bodyPr/>
          <a:lstStyle/>
          <a:p>
            <a:fld id="{63C59836-F14F-4B59-88C5-E1BDDE302E95}" type="slidenum">
              <a:rPr lang="ru-RU" smtClean="0"/>
              <a:t>14</a:t>
            </a:fld>
            <a:endParaRPr lang="ru-RU"/>
          </a:p>
        </p:txBody>
      </p:sp>
    </p:spTree>
    <p:extLst>
      <p:ext uri="{BB962C8B-B14F-4D97-AF65-F5344CB8AC3E}">
        <p14:creationId xmlns:p14="http://schemas.microsoft.com/office/powerpoint/2010/main" val="417825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15</a:t>
            </a:fld>
            <a:endParaRPr lang="ru-RU"/>
          </a:p>
        </p:txBody>
      </p:sp>
    </p:spTree>
    <p:extLst>
      <p:ext uri="{BB962C8B-B14F-4D97-AF65-F5344CB8AC3E}">
        <p14:creationId xmlns:p14="http://schemas.microsoft.com/office/powerpoint/2010/main" val="389995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16</a:t>
            </a:fld>
            <a:endParaRPr lang="ru-RU"/>
          </a:p>
        </p:txBody>
      </p:sp>
    </p:spTree>
    <p:extLst>
      <p:ext uri="{BB962C8B-B14F-4D97-AF65-F5344CB8AC3E}">
        <p14:creationId xmlns:p14="http://schemas.microsoft.com/office/powerpoint/2010/main" val="471454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3C59836-F14F-4B59-88C5-E1BDDE302E95}" type="slidenum">
              <a:rPr lang="ru-RU" smtClean="0"/>
              <a:t>17</a:t>
            </a:fld>
            <a:endParaRPr lang="ru-RU"/>
          </a:p>
        </p:txBody>
      </p:sp>
    </p:spTree>
    <p:extLst>
      <p:ext uri="{BB962C8B-B14F-4D97-AF65-F5344CB8AC3E}">
        <p14:creationId xmlns:p14="http://schemas.microsoft.com/office/powerpoint/2010/main" val="1362456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6E418E-5500-4425-8A36-DE4883ACD0B7}"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266375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D50227D-AB73-42DD-8C22-1705A64AC54E}"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76782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0AE3C53-5E8A-49FC-BA98-2EC74AA5DC5D}"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73766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101B9D6-F8CD-47CE-AE8B-4B82B618BD5D}"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36020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7DFA90-B573-4219-9B8C-06F9125B9307}" type="datetime1">
              <a:rPr lang="ru-RU" smtClean="0"/>
              <a:t>27.06.2024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20209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53B0ECB-D3FC-45CB-B62D-DE79188933EE}" type="datetime1">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266543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32FEDEB-AD36-4414-B520-261AA67D3EB8}" type="datetime1">
              <a:rPr lang="ru-RU" smtClean="0"/>
              <a:t>27.06.2024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96451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7860627-91E2-4429-9D6E-424747A38CBD}" type="datetime1">
              <a:rPr lang="ru-RU" smtClean="0"/>
              <a:t>27.06.2024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17440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66FBA-A7E2-4536-A9A8-36FB7D04A6A5}" type="datetime1">
              <a:rPr lang="ru-RU" smtClean="0"/>
              <a:t>27.06.2024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76159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98F064B-FF87-491B-937C-20427C6F7BF8}" type="datetime1">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375268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689E1BCD-D72E-4168-AFFC-2BF841FD577D}" type="datetime1">
              <a:rPr lang="ru-RU" smtClean="0"/>
              <a:t>27.06.2024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169878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CC4B6-807C-4A4F-BFFA-E4DF3013E1EB}" type="datetime1">
              <a:rPr lang="ru-RU" smtClean="0"/>
              <a:t>27.06.2024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AC15E-FCD1-4167-800F-1DB8497ABFCE}" type="slidenum">
              <a:rPr lang="ru-RU" smtClean="0"/>
              <a:t>‹#›</a:t>
            </a:fld>
            <a:endParaRPr lang="ru-RU"/>
          </a:p>
        </p:txBody>
      </p:sp>
    </p:spTree>
    <p:extLst>
      <p:ext uri="{BB962C8B-B14F-4D97-AF65-F5344CB8AC3E}">
        <p14:creationId xmlns:p14="http://schemas.microsoft.com/office/powerpoint/2010/main" val="3950833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0338" cy="6858000"/>
          </a:xfrm>
          <a:prstGeom prst="rect">
            <a:avLst/>
          </a:prstGeom>
        </p:spPr>
      </p:pic>
      <p:sp>
        <p:nvSpPr>
          <p:cNvPr id="6" name="Заголовок 1"/>
          <p:cNvSpPr txBox="1">
            <a:spLocks/>
          </p:cNvSpPr>
          <p:nvPr/>
        </p:nvSpPr>
        <p:spPr>
          <a:xfrm>
            <a:off x="496902" y="2064285"/>
            <a:ext cx="11298858" cy="233169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ru-RU" altLang="ru-RU" sz="4000" b="1" cap="all" dirty="0">
                <a:solidFill>
                  <a:schemeClr val="bg1"/>
                </a:solidFill>
                <a:latin typeface="Arial" panose="020B0604020202020204" pitchFamily="34" charset="0"/>
                <a:cs typeface="Arial" panose="020B0604020202020204" pitchFamily="34" charset="0"/>
              </a:rPr>
              <a:t>Использование аугментаций </a:t>
            </a:r>
          </a:p>
          <a:p>
            <a:pPr>
              <a:lnSpc>
                <a:spcPct val="110000"/>
              </a:lnSpc>
            </a:pPr>
            <a:r>
              <a:rPr lang="ru-RU" altLang="ru-RU" sz="4000" b="1" cap="all" dirty="0">
                <a:solidFill>
                  <a:schemeClr val="bg1"/>
                </a:solidFill>
                <a:latin typeface="Arial" panose="020B0604020202020204" pitchFamily="34" charset="0"/>
                <a:cs typeface="Arial" panose="020B0604020202020204" pitchFamily="34" charset="0"/>
              </a:rPr>
              <a:t>для улучшения обучающей </a:t>
            </a:r>
          </a:p>
          <a:p>
            <a:pPr>
              <a:lnSpc>
                <a:spcPct val="110000"/>
              </a:lnSpc>
            </a:pPr>
            <a:r>
              <a:rPr lang="ru-RU" altLang="ru-RU" sz="4000" b="1" cap="all" dirty="0">
                <a:solidFill>
                  <a:schemeClr val="bg1"/>
                </a:solidFill>
                <a:latin typeface="Arial" panose="020B0604020202020204" pitchFamily="34" charset="0"/>
                <a:cs typeface="Arial" panose="020B0604020202020204" pitchFamily="34" charset="0"/>
              </a:rPr>
              <a:t>выборки в задаче </a:t>
            </a:r>
            <a:r>
              <a:rPr lang="en-US" altLang="ru-RU" sz="4000" b="1" cap="all" dirty="0">
                <a:solidFill>
                  <a:schemeClr val="bg1"/>
                </a:solidFill>
                <a:latin typeface="Arial" panose="020B0604020202020204" pitchFamily="34" charset="0"/>
                <a:cs typeface="Arial" panose="020B0604020202020204" pitchFamily="34" charset="0"/>
              </a:rPr>
              <a:t>clone-detection</a:t>
            </a:r>
            <a:endParaRPr lang="ru-RU" altLang="ru-RU" sz="4000" b="1" cap="all" dirty="0">
              <a:solidFill>
                <a:schemeClr val="bg1"/>
              </a:solidFill>
              <a:latin typeface="Arial" panose="020B0604020202020204" pitchFamily="34" charset="0"/>
              <a:cs typeface="Arial" panose="020B0604020202020204" pitchFamily="34" charset="0"/>
            </a:endParaRPr>
          </a:p>
        </p:txBody>
      </p:sp>
      <p:sp>
        <p:nvSpPr>
          <p:cNvPr id="7" name="Прямоугольник 6"/>
          <p:cNvSpPr/>
          <p:nvPr/>
        </p:nvSpPr>
        <p:spPr>
          <a:xfrm>
            <a:off x="580030" y="4682402"/>
            <a:ext cx="9376285" cy="1815882"/>
          </a:xfrm>
          <a:prstGeom prst="rect">
            <a:avLst/>
          </a:prstGeom>
        </p:spPr>
        <p:txBody>
          <a:bodyPr wrap="none">
            <a:spAutoFit/>
          </a:bodyPr>
          <a:lstStyle/>
          <a:p>
            <a:r>
              <a:rPr lang="ru-RU" sz="2800" dirty="0">
                <a:solidFill>
                  <a:schemeClr val="bg1"/>
                </a:solidFill>
                <a:latin typeface="Arial" panose="020B0604020202020204" pitchFamily="34" charset="0"/>
                <a:cs typeface="Arial" panose="020B0604020202020204" pitchFamily="34" charset="0"/>
              </a:rPr>
              <a:t>Докладчик: </a:t>
            </a:r>
            <a:r>
              <a:rPr lang="ru-RU" sz="2800" dirty="0" err="1">
                <a:solidFill>
                  <a:schemeClr val="bg1"/>
                </a:solidFill>
                <a:latin typeface="Arial" panose="020B0604020202020204" pitchFamily="34" charset="0"/>
                <a:cs typeface="Arial" panose="020B0604020202020204" pitchFamily="34" charset="0"/>
              </a:rPr>
              <a:t>Сливный</a:t>
            </a:r>
            <a:r>
              <a:rPr lang="ru-RU" sz="2800" dirty="0">
                <a:solidFill>
                  <a:schemeClr val="bg1"/>
                </a:solidFill>
                <a:latin typeface="Arial" panose="020B0604020202020204" pitchFamily="34" charset="0"/>
                <a:cs typeface="Arial" panose="020B0604020202020204" pitchFamily="34" charset="0"/>
              </a:rPr>
              <a:t> Артём Олегович</a:t>
            </a:r>
          </a:p>
          <a:p>
            <a:endParaRPr lang="ru-RU" sz="2800" dirty="0">
              <a:solidFill>
                <a:schemeClr val="bg1"/>
              </a:solidFill>
              <a:latin typeface="Arial" panose="020B0604020202020204" pitchFamily="34" charset="0"/>
              <a:cs typeface="Arial" panose="020B0604020202020204" pitchFamily="34" charset="0"/>
            </a:endParaRPr>
          </a:p>
          <a:p>
            <a:r>
              <a:rPr lang="en-US" sz="2800">
                <a:solidFill>
                  <a:schemeClr val="bg1"/>
                </a:solidFill>
                <a:latin typeface="Arial" panose="020B0604020202020204" pitchFamily="34" charset="0"/>
                <a:cs typeface="Arial" panose="020B0604020202020204" pitchFamily="34" charset="0"/>
              </a:rPr>
              <a:t>GitHub: https://github.com/SlivnyiArtem/Samsung_Clones</a:t>
            </a:r>
            <a:endParaRPr lang="ru-RU" sz="2800" dirty="0">
              <a:solidFill>
                <a:schemeClr val="bg1"/>
              </a:solidFill>
              <a:latin typeface="Arial" panose="020B0604020202020204" pitchFamily="34" charset="0"/>
              <a:cs typeface="Arial" panose="020B0604020202020204" pitchFamily="34" charset="0"/>
            </a:endParaRPr>
          </a:p>
          <a:p>
            <a:endParaRPr lang="en-US" sz="2800" dirty="0">
              <a:solidFill>
                <a:schemeClr val="bg1"/>
              </a:solidFill>
              <a:latin typeface="Arial" panose="020B0604020202020204" pitchFamily="34" charset="0"/>
              <a:cs typeface="Arial" panose="020B0604020202020204" pitchFamily="34" charset="0"/>
            </a:endParaRPr>
          </a:p>
        </p:txBody>
      </p:sp>
      <p:pic>
        <p:nvPicPr>
          <p:cNvPr id="9" name="Рисунок 8"/>
          <p:cNvPicPr>
            <a:picLocks noChangeAspect="1"/>
          </p:cNvPicPr>
          <p:nvPr/>
        </p:nvPicPr>
        <p:blipFill rotWithShape="1">
          <a:blip r:embed="rId3">
            <a:extLst>
              <a:ext uri="{28A0092B-C50C-407E-A947-70E740481C1C}">
                <a14:useLocalDpi xmlns:a14="http://schemas.microsoft.com/office/drawing/2010/main" val="0"/>
              </a:ext>
            </a:extLst>
          </a:blip>
          <a:srcRect l="6330" t="27061" r="44625" b="33918"/>
          <a:stretch/>
        </p:blipFill>
        <p:spPr>
          <a:xfrm>
            <a:off x="1037230" y="467642"/>
            <a:ext cx="2016631" cy="1070243"/>
          </a:xfrm>
          <a:prstGeom prst="rect">
            <a:avLst/>
          </a:prstGeom>
        </p:spPr>
      </p:pic>
    </p:spTree>
    <p:extLst>
      <p:ext uri="{BB962C8B-B14F-4D97-AF65-F5344CB8AC3E}">
        <p14:creationId xmlns:p14="http://schemas.microsoft.com/office/powerpoint/2010/main" val="257992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097281" y="1021038"/>
            <a:ext cx="9991898" cy="661207"/>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8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неаугментированном</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датасете</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79FA153-D11D-61AE-DE78-D30E8EB3A173}"/>
              </a:ext>
            </a:extLst>
          </p:cNvPr>
          <p:cNvSpPr txBox="1"/>
          <p:nvPr/>
        </p:nvSpPr>
        <p:spPr>
          <a:xfrm>
            <a:off x="1392811" y="5759084"/>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C8EE14A-2106-55C0-661D-061A599D7B60}"/>
              </a:ext>
            </a:extLst>
          </p:cNvPr>
          <p:cNvSpPr txBox="1"/>
          <p:nvPr/>
        </p:nvSpPr>
        <p:spPr>
          <a:xfrm>
            <a:off x="7613314" y="5773220"/>
            <a:ext cx="4172260" cy="646331"/>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обученной </a:t>
            </a:r>
          </a:p>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на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неаугментированных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9735C272-0E78-B509-7622-A939616B6487}"/>
              </a:ext>
            </a:extLst>
          </p:cNvPr>
          <p:cNvSpPr>
            <a:spLocks noGrp="1"/>
          </p:cNvSpPr>
          <p:nvPr>
            <p:ph type="sldNum" sz="quarter" idx="12"/>
          </p:nvPr>
        </p:nvSpPr>
        <p:spPr>
          <a:xfrm>
            <a:off x="8570424" y="6391793"/>
            <a:ext cx="2743200" cy="365125"/>
          </a:xfrm>
        </p:spPr>
        <p:txBody>
          <a:bodyPr/>
          <a:lstStyle/>
          <a:p>
            <a:fld id="{FF9AC15E-FCD1-4167-800F-1DB8497ABFCE}" type="slidenum">
              <a:rPr lang="ru-RU" sz="1800" b="1" smtClean="0">
                <a:solidFill>
                  <a:schemeClr val="tx1"/>
                </a:solidFill>
              </a:rPr>
              <a:t>10</a:t>
            </a:fld>
            <a:endParaRPr lang="ru-RU" sz="1800" b="1" dirty="0">
              <a:solidFill>
                <a:schemeClr val="tx1"/>
              </a:solidFill>
            </a:endParaRPr>
          </a:p>
        </p:txBody>
      </p:sp>
      <p:pic>
        <p:nvPicPr>
          <p:cNvPr id="12" name="Рисунок 11" descr="Изображение выглядит как текст, диаграмма, линия, График&#10;&#10;Автоматически созданное описание">
            <a:extLst>
              <a:ext uri="{FF2B5EF4-FFF2-40B4-BE49-F238E27FC236}">
                <a16:creationId xmlns:a16="http://schemas.microsoft.com/office/drawing/2014/main" id="{9502E009-1C8A-ADFF-5A6E-0E62368B033B}"/>
              </a:ext>
            </a:extLst>
          </p:cNvPr>
          <p:cNvPicPr>
            <a:picLocks noChangeAspect="1"/>
          </p:cNvPicPr>
          <p:nvPr/>
        </p:nvPicPr>
        <p:blipFill rotWithShape="1">
          <a:blip r:embed="rId4">
            <a:extLst>
              <a:ext uri="{28A0092B-C50C-407E-A947-70E740481C1C}">
                <a14:useLocalDpi xmlns:a14="http://schemas.microsoft.com/office/drawing/2010/main" val="0"/>
              </a:ext>
            </a:extLst>
          </a:blip>
          <a:srcRect l="4640" t="7040" r="9451" b="-723"/>
          <a:stretch/>
        </p:blipFill>
        <p:spPr>
          <a:xfrm>
            <a:off x="258972" y="1871996"/>
            <a:ext cx="6698654" cy="3911056"/>
          </a:xfrm>
          <a:prstGeom prst="rect">
            <a:avLst/>
          </a:prstGeom>
        </p:spPr>
      </p:pic>
      <p:pic>
        <p:nvPicPr>
          <p:cNvPr id="15" name="Рисунок 14" descr="Изображение выглядит как текст, снимок экрана, диаграмма, Красочность&#10;&#10;Автоматически созданное описание">
            <a:extLst>
              <a:ext uri="{FF2B5EF4-FFF2-40B4-BE49-F238E27FC236}">
                <a16:creationId xmlns:a16="http://schemas.microsoft.com/office/drawing/2014/main" id="{B63F6910-B560-A1EB-08FA-FEA9D049FEF6}"/>
              </a:ext>
            </a:extLst>
          </p:cNvPr>
          <p:cNvPicPr>
            <a:picLocks noChangeAspect="1"/>
          </p:cNvPicPr>
          <p:nvPr/>
        </p:nvPicPr>
        <p:blipFill rotWithShape="1">
          <a:blip r:embed="rId5">
            <a:extLst>
              <a:ext uri="{28A0092B-C50C-407E-A947-70E740481C1C}">
                <a14:useLocalDpi xmlns:a14="http://schemas.microsoft.com/office/drawing/2010/main" val="0"/>
              </a:ext>
            </a:extLst>
          </a:blip>
          <a:srcRect l="9320" t="-2890" r="7330" b="-1312"/>
          <a:stretch/>
        </p:blipFill>
        <p:spPr>
          <a:xfrm>
            <a:off x="7561005" y="1457287"/>
            <a:ext cx="4521933" cy="4239942"/>
          </a:xfrm>
          <a:prstGeom prst="rect">
            <a:avLst/>
          </a:prstGeom>
        </p:spPr>
      </p:pic>
    </p:spTree>
    <p:extLst>
      <p:ext uri="{BB962C8B-B14F-4D97-AF65-F5344CB8AC3E}">
        <p14:creationId xmlns:p14="http://schemas.microsoft.com/office/powerpoint/2010/main" val="154191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1E02CD5-125F-5618-D11C-1324BB7BF565}"/>
              </a:ext>
            </a:extLst>
          </p:cNvPr>
          <p:cNvSpPr txBox="1"/>
          <p:nvPr/>
        </p:nvSpPr>
        <p:spPr>
          <a:xfrm>
            <a:off x="1314668"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модифицированного обхода в глубину </a:t>
            </a:r>
            <a:r>
              <a:rPr lang="en-US" sz="1800" b="1" dirty="0">
                <a:solidFill>
                  <a:srgbClr val="000392"/>
                </a:solidFill>
                <a:effectLst/>
                <a:latin typeface="Times New Roman" panose="02020603050405020304" pitchFamily="18" charset="0"/>
                <a:ea typeface="Aptos" panose="020B0004020202020204" pitchFamily="34" charset="0"/>
              </a:rPr>
              <a:t>AST</a:t>
            </a:r>
            <a:r>
              <a:rPr lang="ru-RU" sz="1800" b="1" dirty="0">
                <a:solidFill>
                  <a:srgbClr val="000392"/>
                </a:solidFill>
                <a:effectLst/>
                <a:latin typeface="Times New Roman" panose="02020603050405020304" pitchFamily="18" charset="0"/>
                <a:ea typeface="Aptos" panose="020B0004020202020204" pitchFamily="34" charset="0"/>
              </a:rPr>
              <a:t>-дерева</a:t>
            </a:r>
            <a:endParaRPr lang="ru-RU" b="1" dirty="0">
              <a:solidFill>
                <a:srgbClr val="000392"/>
              </a:solidFill>
            </a:endParaRPr>
          </a:p>
        </p:txBody>
      </p:sp>
      <p:sp>
        <p:nvSpPr>
          <p:cNvPr id="8" name="Номер слайда 7">
            <a:extLst>
              <a:ext uri="{FF2B5EF4-FFF2-40B4-BE49-F238E27FC236}">
                <a16:creationId xmlns:a16="http://schemas.microsoft.com/office/drawing/2014/main" id="{9652F151-B0F3-6B66-1BF2-616122453040}"/>
              </a:ext>
            </a:extLst>
          </p:cNvPr>
          <p:cNvSpPr>
            <a:spLocks noGrp="1"/>
          </p:cNvSpPr>
          <p:nvPr>
            <p:ph type="sldNum" sz="quarter" idx="12"/>
          </p:nvPr>
        </p:nvSpPr>
        <p:spPr/>
        <p:txBody>
          <a:bodyPr/>
          <a:lstStyle/>
          <a:p>
            <a:fld id="{FF9AC15E-FCD1-4167-800F-1DB8497ABFCE}" type="slidenum">
              <a:rPr lang="ru-RU" sz="1800" b="1" smtClean="0">
                <a:solidFill>
                  <a:schemeClr val="tx1"/>
                </a:solidFill>
              </a:rPr>
              <a:t>11</a:t>
            </a:fld>
            <a:endParaRPr lang="ru-RU" sz="1800" b="1" dirty="0">
              <a:solidFill>
                <a:schemeClr val="tx1"/>
              </a:solidFill>
            </a:endParaRPr>
          </a:p>
        </p:txBody>
      </p:sp>
      <p:pic>
        <p:nvPicPr>
          <p:cNvPr id="11" name="Рисунок 10" descr="Изображение выглядит как линия, диаграмма, текст, График&#10;&#10;Автоматически созданное описание">
            <a:extLst>
              <a:ext uri="{FF2B5EF4-FFF2-40B4-BE49-F238E27FC236}">
                <a16:creationId xmlns:a16="http://schemas.microsoft.com/office/drawing/2014/main" id="{80C14EC5-BD86-C79A-DD11-4D48E74E3F10}"/>
              </a:ext>
            </a:extLst>
          </p:cNvPr>
          <p:cNvPicPr>
            <a:picLocks noChangeAspect="1"/>
          </p:cNvPicPr>
          <p:nvPr/>
        </p:nvPicPr>
        <p:blipFill rotWithShape="1">
          <a:blip r:embed="rId4">
            <a:extLst>
              <a:ext uri="{28A0092B-C50C-407E-A947-70E740481C1C}">
                <a14:useLocalDpi xmlns:a14="http://schemas.microsoft.com/office/drawing/2010/main" val="0"/>
              </a:ext>
            </a:extLst>
          </a:blip>
          <a:srcRect l="5321" t="7556" r="7420"/>
          <a:stretch/>
        </p:blipFill>
        <p:spPr>
          <a:xfrm>
            <a:off x="445653" y="2380897"/>
            <a:ext cx="6512174" cy="3449619"/>
          </a:xfrm>
          <a:prstGeom prst="rect">
            <a:avLst/>
          </a:prstGeom>
        </p:spPr>
      </p:pic>
      <p:pic>
        <p:nvPicPr>
          <p:cNvPr id="17" name="Рисунок 16" descr="Изображение выглядит как текст, снимок экрана, диаграмма, Красочность&#10;&#10;Автоматически созданное описание">
            <a:extLst>
              <a:ext uri="{FF2B5EF4-FFF2-40B4-BE49-F238E27FC236}">
                <a16:creationId xmlns:a16="http://schemas.microsoft.com/office/drawing/2014/main" id="{29A02602-6048-806E-754F-B9F2515D2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7164" y="2145142"/>
            <a:ext cx="4885032" cy="3663774"/>
          </a:xfrm>
          <a:prstGeom prst="rect">
            <a:avLst/>
          </a:prstGeom>
        </p:spPr>
      </p:pic>
      <p:sp>
        <p:nvSpPr>
          <p:cNvPr id="18" name="TextBox 17">
            <a:extLst>
              <a:ext uri="{FF2B5EF4-FFF2-40B4-BE49-F238E27FC236}">
                <a16:creationId xmlns:a16="http://schemas.microsoft.com/office/drawing/2014/main" id="{5CE071B0-DDC3-1841-CB53-8B29AB05D579}"/>
              </a:ext>
            </a:extLst>
          </p:cNvPr>
          <p:cNvSpPr txBox="1"/>
          <p:nvPr/>
        </p:nvSpPr>
        <p:spPr>
          <a:xfrm>
            <a:off x="1727104" y="5818081"/>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02D874BE-C557-E50E-E308-9CC1CB9CFF02}"/>
              </a:ext>
            </a:extLst>
          </p:cNvPr>
          <p:cNvSpPr txBox="1"/>
          <p:nvPr/>
        </p:nvSpPr>
        <p:spPr>
          <a:xfrm>
            <a:off x="7593651" y="5871539"/>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1504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Номер слайда 7">
            <a:extLst>
              <a:ext uri="{FF2B5EF4-FFF2-40B4-BE49-F238E27FC236}">
                <a16:creationId xmlns:a16="http://schemas.microsoft.com/office/drawing/2014/main" id="{557B8DB2-77E0-BA78-7152-C7858D053345}"/>
              </a:ext>
            </a:extLst>
          </p:cNvPr>
          <p:cNvSpPr>
            <a:spLocks noGrp="1"/>
          </p:cNvSpPr>
          <p:nvPr>
            <p:ph type="sldNum" sz="quarter" idx="12"/>
          </p:nvPr>
        </p:nvSpPr>
        <p:spPr/>
        <p:txBody>
          <a:bodyPr/>
          <a:lstStyle/>
          <a:p>
            <a:fld id="{FF9AC15E-FCD1-4167-800F-1DB8497ABFCE}" type="slidenum">
              <a:rPr lang="ru-RU" sz="1800" b="1" smtClean="0">
                <a:solidFill>
                  <a:schemeClr val="tx1"/>
                </a:solidFill>
              </a:rPr>
              <a:t>12</a:t>
            </a:fld>
            <a:endParaRPr lang="ru-RU" sz="1800" b="1" dirty="0">
              <a:solidFill>
                <a:schemeClr val="tx1"/>
              </a:solidFill>
            </a:endParaRPr>
          </a:p>
        </p:txBody>
      </p:sp>
      <p:sp>
        <p:nvSpPr>
          <p:cNvPr id="10" name="TextBox 9">
            <a:extLst>
              <a:ext uri="{FF2B5EF4-FFF2-40B4-BE49-F238E27FC236}">
                <a16:creationId xmlns:a16="http://schemas.microsoft.com/office/drawing/2014/main" id="{831A0DDD-C0BD-DBE7-4915-838CBAB69AD5}"/>
              </a:ext>
            </a:extLst>
          </p:cNvPr>
          <p:cNvSpPr txBox="1"/>
          <p:nvPr/>
        </p:nvSpPr>
        <p:spPr>
          <a:xfrm>
            <a:off x="1344164"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модифицированного обхода в </a:t>
            </a:r>
            <a:r>
              <a:rPr lang="ru-RU" b="1" dirty="0">
                <a:solidFill>
                  <a:srgbClr val="000392"/>
                </a:solidFill>
                <a:latin typeface="Times New Roman" panose="02020603050405020304" pitchFamily="18" charset="0"/>
                <a:ea typeface="Aptos" panose="020B0004020202020204" pitchFamily="34" charset="0"/>
              </a:rPr>
              <a:t>ширину</a:t>
            </a:r>
            <a:r>
              <a:rPr lang="ru-RU" sz="1800" b="1" dirty="0">
                <a:solidFill>
                  <a:srgbClr val="000392"/>
                </a:solidFill>
                <a:effectLst/>
                <a:latin typeface="Times New Roman" panose="02020603050405020304" pitchFamily="18" charset="0"/>
                <a:ea typeface="Aptos" panose="020B0004020202020204" pitchFamily="34" charset="0"/>
              </a:rPr>
              <a:t> </a:t>
            </a:r>
            <a:r>
              <a:rPr lang="en-US" sz="1800" b="1" dirty="0">
                <a:solidFill>
                  <a:srgbClr val="000392"/>
                </a:solidFill>
                <a:effectLst/>
                <a:latin typeface="Times New Roman" panose="02020603050405020304" pitchFamily="18" charset="0"/>
                <a:ea typeface="Aptos" panose="020B0004020202020204" pitchFamily="34" charset="0"/>
              </a:rPr>
              <a:t>AST</a:t>
            </a:r>
            <a:r>
              <a:rPr lang="ru-RU" sz="1800" b="1" dirty="0">
                <a:solidFill>
                  <a:srgbClr val="000392"/>
                </a:solidFill>
                <a:effectLst/>
                <a:latin typeface="Times New Roman" panose="02020603050405020304" pitchFamily="18" charset="0"/>
                <a:ea typeface="Aptos" panose="020B0004020202020204" pitchFamily="34" charset="0"/>
              </a:rPr>
              <a:t>-дерева</a:t>
            </a:r>
            <a:endParaRPr lang="ru-RU" b="1" dirty="0">
              <a:solidFill>
                <a:srgbClr val="000392"/>
              </a:solidFill>
            </a:endParaRPr>
          </a:p>
        </p:txBody>
      </p:sp>
      <p:pic>
        <p:nvPicPr>
          <p:cNvPr id="13" name="Рисунок 12" descr="Изображение выглядит как текст, линия, диаграмма, График&#10;&#10;Автоматически созданное описание">
            <a:extLst>
              <a:ext uri="{FF2B5EF4-FFF2-40B4-BE49-F238E27FC236}">
                <a16:creationId xmlns:a16="http://schemas.microsoft.com/office/drawing/2014/main" id="{9CB8016E-083A-1D66-0AC1-C82B298EA11F}"/>
              </a:ext>
            </a:extLst>
          </p:cNvPr>
          <p:cNvPicPr>
            <a:picLocks noChangeAspect="1"/>
          </p:cNvPicPr>
          <p:nvPr/>
        </p:nvPicPr>
        <p:blipFill rotWithShape="1">
          <a:blip r:embed="rId4">
            <a:extLst>
              <a:ext uri="{28A0092B-C50C-407E-A947-70E740481C1C}">
                <a14:useLocalDpi xmlns:a14="http://schemas.microsoft.com/office/drawing/2010/main" val="0"/>
              </a:ext>
            </a:extLst>
          </a:blip>
          <a:srcRect l="6167" t="6088" r="8448" b="2336"/>
          <a:stretch/>
        </p:blipFill>
        <p:spPr>
          <a:xfrm>
            <a:off x="390434" y="2197127"/>
            <a:ext cx="6236507" cy="3647792"/>
          </a:xfrm>
          <a:prstGeom prst="rect">
            <a:avLst/>
          </a:prstGeom>
        </p:spPr>
      </p:pic>
      <p:pic>
        <p:nvPicPr>
          <p:cNvPr id="16" name="Рисунок 15" descr="Изображение выглядит как текст, снимок экрана, диаграмма, Красочность&#10;&#10;Автоматически созданное описание">
            <a:extLst>
              <a:ext uri="{FF2B5EF4-FFF2-40B4-BE49-F238E27FC236}">
                <a16:creationId xmlns:a16="http://schemas.microsoft.com/office/drawing/2014/main" id="{1656C7D8-78AF-012E-108D-37721B978D73}"/>
              </a:ext>
            </a:extLst>
          </p:cNvPr>
          <p:cNvPicPr>
            <a:picLocks noChangeAspect="1"/>
          </p:cNvPicPr>
          <p:nvPr/>
        </p:nvPicPr>
        <p:blipFill rotWithShape="1">
          <a:blip r:embed="rId5">
            <a:extLst>
              <a:ext uri="{28A0092B-C50C-407E-A947-70E740481C1C}">
                <a14:useLocalDpi xmlns:a14="http://schemas.microsoft.com/office/drawing/2010/main" val="0"/>
              </a:ext>
            </a:extLst>
          </a:blip>
          <a:srcRect l="7684" t="9154" r="8323"/>
          <a:stretch/>
        </p:blipFill>
        <p:spPr>
          <a:xfrm>
            <a:off x="7285703" y="2270045"/>
            <a:ext cx="4512502" cy="3660486"/>
          </a:xfrm>
          <a:prstGeom prst="rect">
            <a:avLst/>
          </a:prstGeom>
        </p:spPr>
      </p:pic>
      <p:sp>
        <p:nvSpPr>
          <p:cNvPr id="17" name="TextBox 16">
            <a:extLst>
              <a:ext uri="{FF2B5EF4-FFF2-40B4-BE49-F238E27FC236}">
                <a16:creationId xmlns:a16="http://schemas.microsoft.com/office/drawing/2014/main" id="{75C9ADB4-DF0E-967C-793A-5622F4C99E06}"/>
              </a:ext>
            </a:extLst>
          </p:cNvPr>
          <p:cNvSpPr txBox="1"/>
          <p:nvPr/>
        </p:nvSpPr>
        <p:spPr>
          <a:xfrm>
            <a:off x="1363309" y="5877073"/>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F154A82F-8BF6-EF4A-5A94-B1DEBA7EB3E8}"/>
              </a:ext>
            </a:extLst>
          </p:cNvPr>
          <p:cNvSpPr txBox="1"/>
          <p:nvPr/>
        </p:nvSpPr>
        <p:spPr>
          <a:xfrm>
            <a:off x="7249517" y="5910867"/>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01520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Номер слайда 7">
            <a:extLst>
              <a:ext uri="{FF2B5EF4-FFF2-40B4-BE49-F238E27FC236}">
                <a16:creationId xmlns:a16="http://schemas.microsoft.com/office/drawing/2014/main" id="{557B8DB2-77E0-BA78-7152-C7858D053345}"/>
              </a:ext>
            </a:extLst>
          </p:cNvPr>
          <p:cNvSpPr>
            <a:spLocks noGrp="1"/>
          </p:cNvSpPr>
          <p:nvPr>
            <p:ph type="sldNum" sz="quarter" idx="12"/>
          </p:nvPr>
        </p:nvSpPr>
        <p:spPr/>
        <p:txBody>
          <a:bodyPr/>
          <a:lstStyle/>
          <a:p>
            <a:fld id="{FF9AC15E-FCD1-4167-800F-1DB8497ABFCE}" type="slidenum">
              <a:rPr lang="ru-RU" sz="1800" b="1" smtClean="0">
                <a:solidFill>
                  <a:schemeClr val="tx1"/>
                </a:solidFill>
              </a:rPr>
              <a:t>13</a:t>
            </a:fld>
            <a:endParaRPr lang="ru-RU" sz="1800" b="1" dirty="0">
              <a:solidFill>
                <a:schemeClr val="tx1"/>
              </a:solidFill>
            </a:endParaRPr>
          </a:p>
        </p:txBody>
      </p:sp>
      <p:sp>
        <p:nvSpPr>
          <p:cNvPr id="10" name="TextBox 9">
            <a:extLst>
              <a:ext uri="{FF2B5EF4-FFF2-40B4-BE49-F238E27FC236}">
                <a16:creationId xmlns:a16="http://schemas.microsoft.com/office/drawing/2014/main" id="{831A0DDD-C0BD-DBE7-4915-838CBAB69AD5}"/>
              </a:ext>
            </a:extLst>
          </p:cNvPr>
          <p:cNvSpPr txBox="1"/>
          <p:nvPr/>
        </p:nvSpPr>
        <p:spPr>
          <a:xfrm>
            <a:off x="1344164"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добавления </a:t>
            </a:r>
            <a:r>
              <a:rPr lang="en-US" sz="1800" b="1" dirty="0">
                <a:solidFill>
                  <a:srgbClr val="000392"/>
                </a:solidFill>
                <a:effectLst/>
                <a:latin typeface="Times New Roman" panose="02020603050405020304" pitchFamily="18" charset="0"/>
                <a:ea typeface="Aptos" panose="020B0004020202020204" pitchFamily="34" charset="0"/>
              </a:rPr>
              <a:t>S</a:t>
            </a:r>
            <a:r>
              <a:rPr lang="ru-RU" sz="1800" b="1" dirty="0">
                <a:solidFill>
                  <a:srgbClr val="000392"/>
                </a:solidFill>
                <a:effectLst/>
                <a:latin typeface="Times New Roman" panose="02020603050405020304" pitchFamily="18" charset="0"/>
                <a:ea typeface="Aptos" panose="020B0004020202020204" pitchFamily="34" charset="0"/>
              </a:rPr>
              <a:t>-выражений</a:t>
            </a:r>
            <a:endParaRPr lang="ru-RU" b="1" dirty="0">
              <a:solidFill>
                <a:srgbClr val="000392"/>
              </a:solidFill>
            </a:endParaRPr>
          </a:p>
        </p:txBody>
      </p:sp>
      <p:sp>
        <p:nvSpPr>
          <p:cNvPr id="17" name="TextBox 16">
            <a:extLst>
              <a:ext uri="{FF2B5EF4-FFF2-40B4-BE49-F238E27FC236}">
                <a16:creationId xmlns:a16="http://schemas.microsoft.com/office/drawing/2014/main" id="{75C9ADB4-DF0E-967C-793A-5622F4C99E06}"/>
              </a:ext>
            </a:extLst>
          </p:cNvPr>
          <p:cNvSpPr txBox="1"/>
          <p:nvPr/>
        </p:nvSpPr>
        <p:spPr>
          <a:xfrm>
            <a:off x="1363309" y="5877073"/>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F154A82F-8BF6-EF4A-5A94-B1DEBA7EB3E8}"/>
              </a:ext>
            </a:extLst>
          </p:cNvPr>
          <p:cNvSpPr txBox="1"/>
          <p:nvPr/>
        </p:nvSpPr>
        <p:spPr>
          <a:xfrm>
            <a:off x="7279021" y="5910867"/>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6" name="Рисунок 5" descr="Изображение выглядит как текст, диаграмма, График, линия&#10;&#10;Автоматически созданное описание">
            <a:extLst>
              <a:ext uri="{FF2B5EF4-FFF2-40B4-BE49-F238E27FC236}">
                <a16:creationId xmlns:a16="http://schemas.microsoft.com/office/drawing/2014/main" id="{5AB0BB57-9CBF-C85E-7848-15285F3107F7}"/>
              </a:ext>
            </a:extLst>
          </p:cNvPr>
          <p:cNvPicPr>
            <a:picLocks noChangeAspect="1"/>
          </p:cNvPicPr>
          <p:nvPr/>
        </p:nvPicPr>
        <p:blipFill rotWithShape="1">
          <a:blip r:embed="rId4">
            <a:extLst>
              <a:ext uri="{28A0092B-C50C-407E-A947-70E740481C1C}">
                <a14:useLocalDpi xmlns:a14="http://schemas.microsoft.com/office/drawing/2010/main" val="0"/>
              </a:ext>
            </a:extLst>
          </a:blip>
          <a:srcRect l="6786" t="7763" r="8257"/>
          <a:stretch/>
        </p:blipFill>
        <p:spPr>
          <a:xfrm>
            <a:off x="603100" y="2413438"/>
            <a:ext cx="6302477" cy="3421278"/>
          </a:xfrm>
          <a:prstGeom prst="rect">
            <a:avLst/>
          </a:prstGeom>
        </p:spPr>
      </p:pic>
      <p:pic>
        <p:nvPicPr>
          <p:cNvPr id="11" name="Рисунок 10" descr="Изображение выглядит как текст, снимок экрана, диаграмма, Прямоугольник&#10;&#10;Автоматически созданное описание">
            <a:extLst>
              <a:ext uri="{FF2B5EF4-FFF2-40B4-BE49-F238E27FC236}">
                <a16:creationId xmlns:a16="http://schemas.microsoft.com/office/drawing/2014/main" id="{836A2C70-DE31-343E-ADC9-87F81AFB3A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3208" y="2086379"/>
            <a:ext cx="4997782" cy="3748337"/>
          </a:xfrm>
          <a:prstGeom prst="rect">
            <a:avLst/>
          </a:prstGeom>
        </p:spPr>
      </p:pic>
    </p:spTree>
    <p:extLst>
      <p:ext uri="{BB962C8B-B14F-4D97-AF65-F5344CB8AC3E}">
        <p14:creationId xmlns:p14="http://schemas.microsoft.com/office/powerpoint/2010/main" val="209220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097281" y="1070916"/>
            <a:ext cx="9991898" cy="661207"/>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неаугментированном</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датасете</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779FA153-D11D-61AE-DE78-D30E8EB3A173}"/>
              </a:ext>
            </a:extLst>
          </p:cNvPr>
          <p:cNvSpPr txBox="1"/>
          <p:nvPr/>
        </p:nvSpPr>
        <p:spPr>
          <a:xfrm>
            <a:off x="1392811" y="5798419"/>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C8EE14A-2106-55C0-661D-061A599D7B60}"/>
              </a:ext>
            </a:extLst>
          </p:cNvPr>
          <p:cNvSpPr txBox="1"/>
          <p:nvPr/>
        </p:nvSpPr>
        <p:spPr>
          <a:xfrm>
            <a:off x="7446162" y="5792886"/>
            <a:ext cx="4172260" cy="646331"/>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обученной </a:t>
            </a:r>
          </a:p>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на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неаугментированных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9735C272-0E78-B509-7622-A939616B6487}"/>
              </a:ext>
            </a:extLst>
          </p:cNvPr>
          <p:cNvSpPr>
            <a:spLocks noGrp="1"/>
          </p:cNvSpPr>
          <p:nvPr>
            <p:ph type="sldNum" sz="quarter" idx="12"/>
          </p:nvPr>
        </p:nvSpPr>
        <p:spPr/>
        <p:txBody>
          <a:bodyPr/>
          <a:lstStyle/>
          <a:p>
            <a:fld id="{FF9AC15E-FCD1-4167-800F-1DB8497ABFCE}" type="slidenum">
              <a:rPr lang="ru-RU" sz="1800" b="1" smtClean="0">
                <a:solidFill>
                  <a:schemeClr val="tx1"/>
                </a:solidFill>
              </a:rPr>
              <a:t>14</a:t>
            </a:fld>
            <a:endParaRPr lang="ru-RU" sz="1800" b="1" dirty="0">
              <a:solidFill>
                <a:schemeClr val="tx1"/>
              </a:solidFill>
            </a:endParaRPr>
          </a:p>
        </p:txBody>
      </p:sp>
      <p:pic>
        <p:nvPicPr>
          <p:cNvPr id="8" name="Рисунок 7" descr="Изображение выглядит как текст, линия, диаграмма, График&#10;&#10;Автоматически созданное описание">
            <a:extLst>
              <a:ext uri="{FF2B5EF4-FFF2-40B4-BE49-F238E27FC236}">
                <a16:creationId xmlns:a16="http://schemas.microsoft.com/office/drawing/2014/main" id="{A43B7276-BB87-CDFA-5F37-75AE7210234B}"/>
              </a:ext>
            </a:extLst>
          </p:cNvPr>
          <p:cNvPicPr>
            <a:picLocks noChangeAspect="1"/>
          </p:cNvPicPr>
          <p:nvPr/>
        </p:nvPicPr>
        <p:blipFill rotWithShape="1">
          <a:blip r:embed="rId4">
            <a:extLst>
              <a:ext uri="{28A0092B-C50C-407E-A947-70E740481C1C}">
                <a14:useLocalDpi xmlns:a14="http://schemas.microsoft.com/office/drawing/2010/main" val="0"/>
              </a:ext>
            </a:extLst>
          </a:blip>
          <a:srcRect l="6167" t="8182" r="8448" b="2607"/>
          <a:stretch/>
        </p:blipFill>
        <p:spPr>
          <a:xfrm>
            <a:off x="-2859" y="1838632"/>
            <a:ext cx="7389156" cy="3848972"/>
          </a:xfrm>
          <a:prstGeom prst="rect">
            <a:avLst/>
          </a:prstGeom>
        </p:spPr>
      </p:pic>
      <p:pic>
        <p:nvPicPr>
          <p:cNvPr id="11" name="Рисунок 10" descr="Изображение выглядит как текст, снимок экрана, диаграмма, Прямоугольник&#10;&#10;Автоматически созданное описание">
            <a:extLst>
              <a:ext uri="{FF2B5EF4-FFF2-40B4-BE49-F238E27FC236}">
                <a16:creationId xmlns:a16="http://schemas.microsoft.com/office/drawing/2014/main" id="{A23BAC06-9F9A-62DA-795C-11FBFC92F690}"/>
              </a:ext>
            </a:extLst>
          </p:cNvPr>
          <p:cNvPicPr>
            <a:picLocks noChangeAspect="1"/>
          </p:cNvPicPr>
          <p:nvPr/>
        </p:nvPicPr>
        <p:blipFill rotWithShape="1">
          <a:blip r:embed="rId5">
            <a:extLst>
              <a:ext uri="{28A0092B-C50C-407E-A947-70E740481C1C}">
                <a14:useLocalDpi xmlns:a14="http://schemas.microsoft.com/office/drawing/2010/main" val="0"/>
              </a:ext>
            </a:extLst>
          </a:blip>
          <a:srcRect l="9538" t="7922" r="9751"/>
          <a:stretch/>
        </p:blipFill>
        <p:spPr>
          <a:xfrm>
            <a:off x="7439714" y="1821790"/>
            <a:ext cx="4609135" cy="3943694"/>
          </a:xfrm>
          <a:prstGeom prst="rect">
            <a:avLst/>
          </a:prstGeom>
        </p:spPr>
      </p:pic>
    </p:spTree>
    <p:extLst>
      <p:ext uri="{BB962C8B-B14F-4D97-AF65-F5344CB8AC3E}">
        <p14:creationId xmlns:p14="http://schemas.microsoft.com/office/powerpoint/2010/main" val="200553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1E02CD5-125F-5618-D11C-1324BB7BF565}"/>
              </a:ext>
            </a:extLst>
          </p:cNvPr>
          <p:cNvSpPr txBox="1"/>
          <p:nvPr/>
        </p:nvSpPr>
        <p:spPr>
          <a:xfrm>
            <a:off x="1314668"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модифицированного обхода в глубину </a:t>
            </a:r>
            <a:r>
              <a:rPr lang="en-US" sz="1800" b="1" dirty="0">
                <a:solidFill>
                  <a:srgbClr val="000392"/>
                </a:solidFill>
                <a:effectLst/>
                <a:latin typeface="Times New Roman" panose="02020603050405020304" pitchFamily="18" charset="0"/>
                <a:ea typeface="Aptos" panose="020B0004020202020204" pitchFamily="34" charset="0"/>
              </a:rPr>
              <a:t>AST</a:t>
            </a:r>
            <a:r>
              <a:rPr lang="ru-RU" sz="1800" b="1" dirty="0">
                <a:solidFill>
                  <a:srgbClr val="000392"/>
                </a:solidFill>
                <a:effectLst/>
                <a:latin typeface="Times New Roman" panose="02020603050405020304" pitchFamily="18" charset="0"/>
                <a:ea typeface="Aptos" panose="020B0004020202020204" pitchFamily="34" charset="0"/>
              </a:rPr>
              <a:t>-дерева</a:t>
            </a:r>
            <a:endParaRPr lang="ru-RU" b="1" dirty="0">
              <a:solidFill>
                <a:srgbClr val="000392"/>
              </a:solidFill>
            </a:endParaRPr>
          </a:p>
        </p:txBody>
      </p:sp>
      <p:sp>
        <p:nvSpPr>
          <p:cNvPr id="8" name="Номер слайда 7">
            <a:extLst>
              <a:ext uri="{FF2B5EF4-FFF2-40B4-BE49-F238E27FC236}">
                <a16:creationId xmlns:a16="http://schemas.microsoft.com/office/drawing/2014/main" id="{9652F151-B0F3-6B66-1BF2-616122453040}"/>
              </a:ext>
            </a:extLst>
          </p:cNvPr>
          <p:cNvSpPr>
            <a:spLocks noGrp="1"/>
          </p:cNvSpPr>
          <p:nvPr>
            <p:ph type="sldNum" sz="quarter" idx="12"/>
          </p:nvPr>
        </p:nvSpPr>
        <p:spPr/>
        <p:txBody>
          <a:bodyPr/>
          <a:lstStyle/>
          <a:p>
            <a:fld id="{FF9AC15E-FCD1-4167-800F-1DB8497ABFCE}" type="slidenum">
              <a:rPr lang="ru-RU" sz="1800" b="1" smtClean="0">
                <a:solidFill>
                  <a:schemeClr val="tx1"/>
                </a:solidFill>
              </a:rPr>
              <a:t>15</a:t>
            </a:fld>
            <a:endParaRPr lang="ru-RU" sz="1800" b="1" dirty="0">
              <a:solidFill>
                <a:schemeClr val="tx1"/>
              </a:solidFill>
            </a:endParaRPr>
          </a:p>
        </p:txBody>
      </p:sp>
      <p:sp>
        <p:nvSpPr>
          <p:cNvPr id="18" name="TextBox 17">
            <a:extLst>
              <a:ext uri="{FF2B5EF4-FFF2-40B4-BE49-F238E27FC236}">
                <a16:creationId xmlns:a16="http://schemas.microsoft.com/office/drawing/2014/main" id="{5CE071B0-DDC3-1841-CB53-8B29AB05D579}"/>
              </a:ext>
            </a:extLst>
          </p:cNvPr>
          <p:cNvSpPr txBox="1"/>
          <p:nvPr/>
        </p:nvSpPr>
        <p:spPr>
          <a:xfrm>
            <a:off x="1727104" y="5818081"/>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02D874BE-C557-E50E-E308-9CC1CB9CFF02}"/>
              </a:ext>
            </a:extLst>
          </p:cNvPr>
          <p:cNvSpPr txBox="1"/>
          <p:nvPr/>
        </p:nvSpPr>
        <p:spPr>
          <a:xfrm>
            <a:off x="7062705" y="5871539"/>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6" name="Рисунок 5" descr="Изображение выглядит как текст, линия, снимок экрана, диаграмма&#10;&#10;Автоматически созданное описание">
            <a:extLst>
              <a:ext uri="{FF2B5EF4-FFF2-40B4-BE49-F238E27FC236}">
                <a16:creationId xmlns:a16="http://schemas.microsoft.com/office/drawing/2014/main" id="{72CF379E-BA36-0CAF-0100-F4B375275D78}"/>
              </a:ext>
            </a:extLst>
          </p:cNvPr>
          <p:cNvPicPr>
            <a:picLocks noChangeAspect="1"/>
          </p:cNvPicPr>
          <p:nvPr/>
        </p:nvPicPr>
        <p:blipFill rotWithShape="1">
          <a:blip r:embed="rId4">
            <a:extLst>
              <a:ext uri="{28A0092B-C50C-407E-A947-70E740481C1C}">
                <a14:useLocalDpi xmlns:a14="http://schemas.microsoft.com/office/drawing/2010/main" val="0"/>
              </a:ext>
            </a:extLst>
          </a:blip>
          <a:srcRect l="5642" t="6879" r="8831" b="1742"/>
          <a:stretch/>
        </p:blipFill>
        <p:spPr>
          <a:xfrm>
            <a:off x="370770" y="2368823"/>
            <a:ext cx="6364326" cy="3399910"/>
          </a:xfrm>
          <a:prstGeom prst="rect">
            <a:avLst/>
          </a:prstGeom>
        </p:spPr>
      </p:pic>
      <p:pic>
        <p:nvPicPr>
          <p:cNvPr id="12" name="Рисунок 11" descr="Изображение выглядит как текст, снимок экрана, диаграмма, Красочность&#10;&#10;Автоматически созданное описание">
            <a:extLst>
              <a:ext uri="{FF2B5EF4-FFF2-40B4-BE49-F238E27FC236}">
                <a16:creationId xmlns:a16="http://schemas.microsoft.com/office/drawing/2014/main" id="{91FB4A6C-E4C6-AB60-30CB-FA23374212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988" y="2137889"/>
            <a:ext cx="4906923" cy="3680192"/>
          </a:xfrm>
          <a:prstGeom prst="rect">
            <a:avLst/>
          </a:prstGeom>
        </p:spPr>
      </p:pic>
    </p:spTree>
    <p:extLst>
      <p:ext uri="{BB962C8B-B14F-4D97-AF65-F5344CB8AC3E}">
        <p14:creationId xmlns:p14="http://schemas.microsoft.com/office/powerpoint/2010/main" val="367508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1E02CD5-125F-5618-D11C-1324BB7BF565}"/>
              </a:ext>
            </a:extLst>
          </p:cNvPr>
          <p:cNvSpPr txBox="1"/>
          <p:nvPr/>
        </p:nvSpPr>
        <p:spPr>
          <a:xfrm>
            <a:off x="1314668" y="1796253"/>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модифицированного обхода в </a:t>
            </a:r>
            <a:r>
              <a:rPr lang="ru-RU" b="1" dirty="0">
                <a:solidFill>
                  <a:srgbClr val="000392"/>
                </a:solidFill>
                <a:latin typeface="Times New Roman" panose="02020603050405020304" pitchFamily="18" charset="0"/>
                <a:ea typeface="Aptos" panose="020B0004020202020204" pitchFamily="34" charset="0"/>
              </a:rPr>
              <a:t>ширину</a:t>
            </a:r>
            <a:r>
              <a:rPr lang="ru-RU" sz="1800" b="1" dirty="0">
                <a:solidFill>
                  <a:srgbClr val="000392"/>
                </a:solidFill>
                <a:effectLst/>
                <a:latin typeface="Times New Roman" panose="02020603050405020304" pitchFamily="18" charset="0"/>
                <a:ea typeface="Aptos" panose="020B0004020202020204" pitchFamily="34" charset="0"/>
              </a:rPr>
              <a:t> </a:t>
            </a:r>
            <a:r>
              <a:rPr lang="en-US" sz="1800" b="1" dirty="0">
                <a:solidFill>
                  <a:srgbClr val="000392"/>
                </a:solidFill>
                <a:effectLst/>
                <a:latin typeface="Times New Roman" panose="02020603050405020304" pitchFamily="18" charset="0"/>
                <a:ea typeface="Aptos" panose="020B0004020202020204" pitchFamily="34" charset="0"/>
              </a:rPr>
              <a:t>AST</a:t>
            </a:r>
            <a:r>
              <a:rPr lang="ru-RU" sz="1800" b="1" dirty="0">
                <a:solidFill>
                  <a:srgbClr val="000392"/>
                </a:solidFill>
                <a:effectLst/>
                <a:latin typeface="Times New Roman" panose="02020603050405020304" pitchFamily="18" charset="0"/>
                <a:ea typeface="Aptos" panose="020B0004020202020204" pitchFamily="34" charset="0"/>
              </a:rPr>
              <a:t>-дерева</a:t>
            </a:r>
            <a:endParaRPr lang="ru-RU" b="1" dirty="0">
              <a:solidFill>
                <a:srgbClr val="000392"/>
              </a:solidFill>
            </a:endParaRPr>
          </a:p>
        </p:txBody>
      </p:sp>
      <p:sp>
        <p:nvSpPr>
          <p:cNvPr id="8" name="Номер слайда 7">
            <a:extLst>
              <a:ext uri="{FF2B5EF4-FFF2-40B4-BE49-F238E27FC236}">
                <a16:creationId xmlns:a16="http://schemas.microsoft.com/office/drawing/2014/main" id="{9652F151-B0F3-6B66-1BF2-616122453040}"/>
              </a:ext>
            </a:extLst>
          </p:cNvPr>
          <p:cNvSpPr>
            <a:spLocks noGrp="1"/>
          </p:cNvSpPr>
          <p:nvPr>
            <p:ph type="sldNum" sz="quarter" idx="12"/>
          </p:nvPr>
        </p:nvSpPr>
        <p:spPr/>
        <p:txBody>
          <a:bodyPr/>
          <a:lstStyle/>
          <a:p>
            <a:fld id="{FF9AC15E-FCD1-4167-800F-1DB8497ABFCE}" type="slidenum">
              <a:rPr lang="ru-RU" sz="1800" b="1" smtClean="0">
                <a:solidFill>
                  <a:schemeClr val="tx1"/>
                </a:solidFill>
              </a:rPr>
              <a:t>16</a:t>
            </a:fld>
            <a:endParaRPr lang="ru-RU" sz="1800" b="1" dirty="0">
              <a:solidFill>
                <a:schemeClr val="tx1"/>
              </a:solidFill>
            </a:endParaRPr>
          </a:p>
        </p:txBody>
      </p:sp>
      <p:sp>
        <p:nvSpPr>
          <p:cNvPr id="18" name="TextBox 17">
            <a:extLst>
              <a:ext uri="{FF2B5EF4-FFF2-40B4-BE49-F238E27FC236}">
                <a16:creationId xmlns:a16="http://schemas.microsoft.com/office/drawing/2014/main" id="{5CE071B0-DDC3-1841-CB53-8B29AB05D579}"/>
              </a:ext>
            </a:extLst>
          </p:cNvPr>
          <p:cNvSpPr txBox="1"/>
          <p:nvPr/>
        </p:nvSpPr>
        <p:spPr>
          <a:xfrm>
            <a:off x="1323981" y="5985229"/>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02D874BE-C557-E50E-E308-9CC1CB9CFF02}"/>
              </a:ext>
            </a:extLst>
          </p:cNvPr>
          <p:cNvSpPr txBox="1"/>
          <p:nvPr/>
        </p:nvSpPr>
        <p:spPr>
          <a:xfrm>
            <a:off x="7328176" y="6078017"/>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10" name="Рисунок 9" descr="Изображение выглядит как текст, диаграмма, линия, График&#10;&#10;Автоматически созданное описание">
            <a:extLst>
              <a:ext uri="{FF2B5EF4-FFF2-40B4-BE49-F238E27FC236}">
                <a16:creationId xmlns:a16="http://schemas.microsoft.com/office/drawing/2014/main" id="{8C0E2565-ECDE-40DC-FB1D-FCFDD965E8E4}"/>
              </a:ext>
            </a:extLst>
          </p:cNvPr>
          <p:cNvPicPr>
            <a:picLocks noChangeAspect="1"/>
          </p:cNvPicPr>
          <p:nvPr/>
        </p:nvPicPr>
        <p:blipFill rotWithShape="1">
          <a:blip r:embed="rId4">
            <a:extLst>
              <a:ext uri="{28A0092B-C50C-407E-A947-70E740481C1C}">
                <a14:useLocalDpi xmlns:a14="http://schemas.microsoft.com/office/drawing/2010/main" val="0"/>
              </a:ext>
            </a:extLst>
          </a:blip>
          <a:srcRect l="6483" t="6298" r="8698" b="2423"/>
          <a:stretch/>
        </p:blipFill>
        <p:spPr>
          <a:xfrm>
            <a:off x="295563" y="2421885"/>
            <a:ext cx="6311714" cy="3396196"/>
          </a:xfrm>
          <a:prstGeom prst="rect">
            <a:avLst/>
          </a:prstGeom>
        </p:spPr>
      </p:pic>
      <p:pic>
        <p:nvPicPr>
          <p:cNvPr id="13" name="Рисунок 12" descr="Изображение выглядит как текст, снимок экрана, диаграмма, Прямоугольник&#10;&#10;Автоматически созданное описание">
            <a:extLst>
              <a:ext uri="{FF2B5EF4-FFF2-40B4-BE49-F238E27FC236}">
                <a16:creationId xmlns:a16="http://schemas.microsoft.com/office/drawing/2014/main" id="{F09249AB-8C94-586C-F5EE-4FCC4593C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2453" y="2143305"/>
            <a:ext cx="5000687" cy="3750515"/>
          </a:xfrm>
          <a:prstGeom prst="rect">
            <a:avLst/>
          </a:prstGeom>
        </p:spPr>
      </p:pic>
    </p:spTree>
    <p:extLst>
      <p:ext uri="{BB962C8B-B14F-4D97-AF65-F5344CB8AC3E}">
        <p14:creationId xmlns:p14="http://schemas.microsoft.com/office/powerpoint/2010/main" val="238217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13FB529B-10B9-296E-4512-52F429CEB733}"/>
              </a:ext>
            </a:extLst>
          </p:cNvPr>
          <p:cNvSpPr txBox="1"/>
          <p:nvPr/>
        </p:nvSpPr>
        <p:spPr>
          <a:xfrm>
            <a:off x="1669157" y="1179068"/>
            <a:ext cx="8876959" cy="507190"/>
          </a:xfrm>
          <a:prstGeom prst="rect">
            <a:avLst/>
          </a:prstGeom>
          <a:noFill/>
        </p:spPr>
        <p:txBody>
          <a:bodyPr wrap="square">
            <a:spAutoFit/>
          </a:bodyPr>
          <a:lstStyle/>
          <a:p>
            <a:pPr algn="ctr">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обучения модели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на </a:t>
            </a:r>
            <a:r>
              <a:rPr lang="ru-RU" sz="20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аугментированных</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данных</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1E02CD5-125F-5618-D11C-1324BB7BF565}"/>
              </a:ext>
            </a:extLst>
          </p:cNvPr>
          <p:cNvSpPr txBox="1"/>
          <p:nvPr/>
        </p:nvSpPr>
        <p:spPr>
          <a:xfrm>
            <a:off x="1363357" y="1738440"/>
            <a:ext cx="9516584" cy="369332"/>
          </a:xfrm>
          <a:prstGeom prst="rect">
            <a:avLst/>
          </a:prstGeom>
          <a:noFill/>
        </p:spPr>
        <p:txBody>
          <a:bodyPr wrap="square">
            <a:spAutoFit/>
          </a:bodyPr>
          <a:lstStyle/>
          <a:p>
            <a:pPr algn="ctr"/>
            <a:r>
              <a:rPr lang="ru-RU" sz="1800" b="1" dirty="0">
                <a:solidFill>
                  <a:srgbClr val="000392"/>
                </a:solidFill>
                <a:effectLst/>
                <a:latin typeface="Times New Roman" panose="02020603050405020304" pitchFamily="18" charset="0"/>
                <a:ea typeface="Aptos" panose="020B0004020202020204" pitchFamily="34" charset="0"/>
              </a:rPr>
              <a:t>Аугментация путем добавления </a:t>
            </a:r>
            <a:r>
              <a:rPr lang="en-US" sz="1800" b="1" dirty="0">
                <a:solidFill>
                  <a:srgbClr val="000392"/>
                </a:solidFill>
                <a:effectLst/>
                <a:latin typeface="Times New Roman" panose="02020603050405020304" pitchFamily="18" charset="0"/>
                <a:ea typeface="Aptos" panose="020B0004020202020204" pitchFamily="34" charset="0"/>
              </a:rPr>
              <a:t>S</a:t>
            </a:r>
            <a:r>
              <a:rPr lang="ru-RU" sz="1800" b="1" dirty="0">
                <a:solidFill>
                  <a:srgbClr val="000392"/>
                </a:solidFill>
                <a:effectLst/>
                <a:latin typeface="Times New Roman" panose="02020603050405020304" pitchFamily="18" charset="0"/>
                <a:ea typeface="Aptos" panose="020B0004020202020204" pitchFamily="34" charset="0"/>
              </a:rPr>
              <a:t>-выражений</a:t>
            </a:r>
            <a:endParaRPr lang="ru-RU" b="1" dirty="0">
              <a:solidFill>
                <a:srgbClr val="000392"/>
              </a:solidFill>
            </a:endParaRPr>
          </a:p>
        </p:txBody>
      </p:sp>
      <p:sp>
        <p:nvSpPr>
          <p:cNvPr id="8" name="Номер слайда 7">
            <a:extLst>
              <a:ext uri="{FF2B5EF4-FFF2-40B4-BE49-F238E27FC236}">
                <a16:creationId xmlns:a16="http://schemas.microsoft.com/office/drawing/2014/main" id="{9652F151-B0F3-6B66-1BF2-616122453040}"/>
              </a:ext>
            </a:extLst>
          </p:cNvPr>
          <p:cNvSpPr>
            <a:spLocks noGrp="1"/>
          </p:cNvSpPr>
          <p:nvPr>
            <p:ph type="sldNum" sz="quarter" idx="12"/>
          </p:nvPr>
        </p:nvSpPr>
        <p:spPr/>
        <p:txBody>
          <a:bodyPr/>
          <a:lstStyle/>
          <a:p>
            <a:fld id="{FF9AC15E-FCD1-4167-800F-1DB8497ABFCE}" type="slidenum">
              <a:rPr lang="ru-RU" sz="1800" b="1" smtClean="0">
                <a:solidFill>
                  <a:schemeClr val="tx1"/>
                </a:solidFill>
              </a:rPr>
              <a:t>17</a:t>
            </a:fld>
            <a:endParaRPr lang="ru-RU" sz="1800" b="1" dirty="0">
              <a:solidFill>
                <a:schemeClr val="tx1"/>
              </a:solidFill>
            </a:endParaRPr>
          </a:p>
        </p:txBody>
      </p:sp>
      <p:sp>
        <p:nvSpPr>
          <p:cNvPr id="18" name="TextBox 17">
            <a:extLst>
              <a:ext uri="{FF2B5EF4-FFF2-40B4-BE49-F238E27FC236}">
                <a16:creationId xmlns:a16="http://schemas.microsoft.com/office/drawing/2014/main" id="{5CE071B0-DDC3-1841-CB53-8B29AB05D579}"/>
              </a:ext>
            </a:extLst>
          </p:cNvPr>
          <p:cNvSpPr txBox="1"/>
          <p:nvPr/>
        </p:nvSpPr>
        <p:spPr>
          <a:xfrm>
            <a:off x="1323981" y="5985229"/>
            <a:ext cx="4373246" cy="646331"/>
          </a:xfrm>
          <a:prstGeom prst="rect">
            <a:avLst/>
          </a:prstGeom>
          <a:noFill/>
        </p:spPr>
        <p:txBody>
          <a:bodyPr wrap="square">
            <a:spAutoFit/>
          </a:bodyPr>
          <a:lstStyle/>
          <a:p>
            <a:pPr algn="ct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Графики точности на </a:t>
            </a:r>
            <a:r>
              <a:rPr lang="ru-RU" sz="1800"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обучающем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 </a:t>
            </a:r>
            <a:r>
              <a:rPr lang="ru-RU" sz="1800" kern="100" dirty="0">
                <a:solidFill>
                  <a:srgbClr val="D2A604"/>
                </a:solidFill>
                <a:effectLst/>
                <a:latin typeface="Times New Roman" panose="02020603050405020304" pitchFamily="18" charset="0"/>
                <a:ea typeface="Aptos" panose="020B0004020202020204" pitchFamily="34" charset="0"/>
                <a:cs typeface="Times New Roman" panose="02020603050405020304" pitchFamily="18" charset="0"/>
              </a:rPr>
              <a:t>проверочном</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наборах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02D874BE-C557-E50E-E308-9CC1CB9CFF02}"/>
              </a:ext>
            </a:extLst>
          </p:cNvPr>
          <p:cNvSpPr txBox="1"/>
          <p:nvPr/>
        </p:nvSpPr>
        <p:spPr>
          <a:xfrm>
            <a:off x="7328176" y="6078017"/>
            <a:ext cx="4172260" cy="369332"/>
          </a:xfrm>
          <a:prstGeom prst="rect">
            <a:avLst/>
          </a:prstGeom>
          <a:noFill/>
        </p:spPr>
        <p:txBody>
          <a:bodyPr wrap="square">
            <a:spAutoFit/>
          </a:bodyPr>
          <a:lstStyle/>
          <a:p>
            <a:pPr algn="ctr"/>
            <a:r>
              <a:rPr lang="ru-RU" kern="100" dirty="0">
                <a:latin typeface="Times New Roman" panose="02020603050405020304" pitchFamily="18" charset="0"/>
                <a:ea typeface="Aptos" panose="020B0004020202020204" pitchFamily="34" charset="0"/>
                <a:cs typeface="Times New Roman" panose="02020603050405020304" pitchFamily="18" charset="0"/>
              </a:rPr>
              <a:t>Матрица ошибок модели</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6" name="Рисунок 5" descr="Изображение выглядит как текст, линия, диаграмма, График&#10;&#10;Автоматически созданное описание">
            <a:extLst>
              <a:ext uri="{FF2B5EF4-FFF2-40B4-BE49-F238E27FC236}">
                <a16:creationId xmlns:a16="http://schemas.microsoft.com/office/drawing/2014/main" id="{AF1136BD-5C50-8518-CF6F-A2E1ACF05143}"/>
              </a:ext>
            </a:extLst>
          </p:cNvPr>
          <p:cNvPicPr>
            <a:picLocks noChangeAspect="1"/>
          </p:cNvPicPr>
          <p:nvPr/>
        </p:nvPicPr>
        <p:blipFill rotWithShape="1">
          <a:blip r:embed="rId4">
            <a:extLst>
              <a:ext uri="{28A0092B-C50C-407E-A947-70E740481C1C}">
                <a14:useLocalDpi xmlns:a14="http://schemas.microsoft.com/office/drawing/2010/main" val="0"/>
              </a:ext>
            </a:extLst>
          </a:blip>
          <a:srcRect l="6263" t="6654" r="8657"/>
          <a:stretch/>
        </p:blipFill>
        <p:spPr>
          <a:xfrm>
            <a:off x="275299" y="2201438"/>
            <a:ext cx="6577780" cy="3849865"/>
          </a:xfrm>
          <a:prstGeom prst="rect">
            <a:avLst/>
          </a:prstGeom>
        </p:spPr>
      </p:pic>
      <p:pic>
        <p:nvPicPr>
          <p:cNvPr id="12" name="Рисунок 11" descr="Изображение выглядит как текст, снимок экрана, диаграмма, прямоугольный&#10;&#10;Автоматически созданное описание">
            <a:extLst>
              <a:ext uri="{FF2B5EF4-FFF2-40B4-BE49-F238E27FC236}">
                <a16:creationId xmlns:a16="http://schemas.microsoft.com/office/drawing/2014/main" id="{D6B7A7C9-2017-4677-166C-66D3E0E7C394}"/>
              </a:ext>
            </a:extLst>
          </p:cNvPr>
          <p:cNvPicPr>
            <a:picLocks noChangeAspect="1"/>
          </p:cNvPicPr>
          <p:nvPr/>
        </p:nvPicPr>
        <p:blipFill rotWithShape="1">
          <a:blip r:embed="rId5">
            <a:extLst>
              <a:ext uri="{28A0092B-C50C-407E-A947-70E740481C1C}">
                <a14:useLocalDpi xmlns:a14="http://schemas.microsoft.com/office/drawing/2010/main" val="0"/>
              </a:ext>
            </a:extLst>
          </a:blip>
          <a:srcRect l="8279" t="7758" r="6893"/>
          <a:stretch/>
        </p:blipFill>
        <p:spPr>
          <a:xfrm>
            <a:off x="7226709" y="2198313"/>
            <a:ext cx="4757129" cy="3879704"/>
          </a:xfrm>
          <a:prstGeom prst="rect">
            <a:avLst/>
          </a:prstGeom>
        </p:spPr>
      </p:pic>
    </p:spTree>
    <p:extLst>
      <p:ext uri="{BB962C8B-B14F-4D97-AF65-F5344CB8AC3E}">
        <p14:creationId xmlns:p14="http://schemas.microsoft.com/office/powerpoint/2010/main" val="4211182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998190" y="172324"/>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graphicFrame>
        <p:nvGraphicFramePr>
          <p:cNvPr id="6" name="Таблица 5">
            <a:extLst>
              <a:ext uri="{FF2B5EF4-FFF2-40B4-BE49-F238E27FC236}">
                <a16:creationId xmlns:a16="http://schemas.microsoft.com/office/drawing/2014/main" id="{FDA0B55B-1A0E-DA8B-C188-E3AB73FDB378}"/>
              </a:ext>
            </a:extLst>
          </p:cNvPr>
          <p:cNvGraphicFramePr>
            <a:graphicFrameLocks noGrp="1"/>
          </p:cNvGraphicFramePr>
          <p:nvPr>
            <p:extLst>
              <p:ext uri="{D42A27DB-BD31-4B8C-83A1-F6EECF244321}">
                <p14:modId xmlns:p14="http://schemas.microsoft.com/office/powerpoint/2010/main" val="1416175912"/>
              </p:ext>
            </p:extLst>
          </p:nvPr>
        </p:nvGraphicFramePr>
        <p:xfrm>
          <a:off x="2062782" y="2147464"/>
          <a:ext cx="8339747" cy="3812838"/>
        </p:xfrm>
        <a:graphic>
          <a:graphicData uri="http://schemas.openxmlformats.org/drawingml/2006/table">
            <a:tbl>
              <a:tblPr firstRow="1" firstCol="1" bandRow="1"/>
              <a:tblGrid>
                <a:gridCol w="5491217">
                  <a:extLst>
                    <a:ext uri="{9D8B030D-6E8A-4147-A177-3AD203B41FA5}">
                      <a16:colId xmlns:a16="http://schemas.microsoft.com/office/drawing/2014/main" val="3583879320"/>
                    </a:ext>
                  </a:extLst>
                </a:gridCol>
                <a:gridCol w="1403188">
                  <a:extLst>
                    <a:ext uri="{9D8B030D-6E8A-4147-A177-3AD203B41FA5}">
                      <a16:colId xmlns:a16="http://schemas.microsoft.com/office/drawing/2014/main" val="2217858460"/>
                    </a:ext>
                  </a:extLst>
                </a:gridCol>
                <a:gridCol w="1445342">
                  <a:extLst>
                    <a:ext uri="{9D8B030D-6E8A-4147-A177-3AD203B41FA5}">
                      <a16:colId xmlns:a16="http://schemas.microsoft.com/office/drawing/2014/main" val="950577731"/>
                    </a:ext>
                  </a:extLst>
                </a:gridCol>
              </a:tblGrid>
              <a:tr h="372744">
                <a:tc>
                  <a:txBody>
                    <a:bodyPr/>
                    <a:lstStyle/>
                    <a:p>
                      <a:pPr algn="ctr">
                        <a:lnSpc>
                          <a:spcPct val="107000"/>
                        </a:lnSpc>
                        <a:spcAft>
                          <a:spcPts val="800"/>
                        </a:spcAft>
                      </a:pPr>
                      <a:r>
                        <a:rPr lang="ru-RU" sz="1800" b="1"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Тип Эксперимента</a:t>
                      </a:r>
                      <a:endParaRPr lang="ru-RU" sz="1800" b="1"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en-US" sz="1800" b="1"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F-Score</a:t>
                      </a:r>
                      <a:endParaRPr lang="ru-RU" sz="1800" b="1"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en-US" sz="1800" b="1"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Accuracy</a:t>
                      </a:r>
                      <a:endParaRPr lang="ru-RU" sz="1800" b="1"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extLst>
                  <a:ext uri="{0D108BD9-81ED-4DB2-BD59-A6C34878D82A}">
                    <a16:rowId xmlns:a16="http://schemas.microsoft.com/office/drawing/2014/main" val="1585500421"/>
                  </a:ext>
                </a:extLst>
              </a:tr>
              <a:tr h="298468">
                <a:tc>
                  <a:txBody>
                    <a:bodyPr/>
                    <a:lstStyle/>
                    <a:p>
                      <a:pPr>
                        <a:lnSpc>
                          <a:spcPct val="107000"/>
                        </a:lnSpc>
                        <a:spcAft>
                          <a:spcPts val="800"/>
                        </a:spcAft>
                      </a:pP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Модель </a:t>
                      </a:r>
                      <a:r>
                        <a:rPr lang="en-US" sz="1800" b="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3878248"/>
                  </a:ext>
                </a:extLst>
              </a:tr>
              <a:tr h="343878">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Оригинальные данные</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0,798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0,800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2582777"/>
                  </a:ext>
                </a:extLst>
              </a:tr>
              <a:tr h="333160">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ru-RU" sz="1800" kern="100" dirty="0">
                          <a:effectLst/>
                          <a:highlight>
                            <a:srgbClr val="FFF4E7"/>
                          </a:highlight>
                          <a:latin typeface="Times New Roman" panose="02020603050405020304" pitchFamily="18" charset="0"/>
                          <a:ea typeface="Aptos" panose="020B0004020202020204" pitchFamily="34" charset="0"/>
                          <a:cs typeface="Times New Roman" panose="02020603050405020304" pitchFamily="18" charset="0"/>
                        </a:rPr>
                        <a:t>Аугментация </a:t>
                      </a:r>
                      <a:r>
                        <a:rPr lang="en-US" sz="1800" kern="100" dirty="0">
                          <a:effectLst/>
                          <a:highlight>
                            <a:srgbClr val="FFF4E7"/>
                          </a:highlight>
                          <a:latin typeface="Times New Roman" panose="02020603050405020304" pitchFamily="18" charset="0"/>
                          <a:ea typeface="Aptos" panose="020B0004020202020204" pitchFamily="34" charset="0"/>
                          <a:cs typeface="Times New Roman" panose="02020603050405020304" pitchFamily="18" charset="0"/>
                        </a:rPr>
                        <a:t>S-</a:t>
                      </a:r>
                      <a:r>
                        <a:rPr lang="ru-RU" sz="1800" kern="100" dirty="0">
                          <a:effectLst/>
                          <a:highlight>
                            <a:srgbClr val="FFF4E7"/>
                          </a:highlight>
                          <a:latin typeface="Times New Roman" panose="02020603050405020304" pitchFamily="18" charset="0"/>
                          <a:ea typeface="Aptos" panose="020B0004020202020204" pitchFamily="34" charset="0"/>
                          <a:cs typeface="Times New Roman" panose="02020603050405020304" pitchFamily="18" charset="0"/>
                        </a:rPr>
                        <a:t>выражениями</a:t>
                      </a:r>
                      <a:endParaRPr lang="ru-RU" sz="1800" kern="100" dirty="0">
                        <a:effectLst/>
                        <a:highlight>
                          <a:srgbClr val="FFF4E7"/>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highlight>
                            <a:srgbClr val="FFF4E7"/>
                          </a:highlight>
                          <a:latin typeface="Aptos" panose="020B0004020202020204" pitchFamily="34" charset="0"/>
                          <a:ea typeface="Aptos" panose="020B0004020202020204" pitchFamily="34" charset="0"/>
                          <a:cs typeface="Times New Roman" panose="02020603050405020304" pitchFamily="18" charset="0"/>
                        </a:rPr>
                        <a:t>0,839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highlight>
                            <a:srgbClr val="FFF4E7"/>
                          </a:highlight>
                          <a:latin typeface="Aptos" panose="020B0004020202020204" pitchFamily="34" charset="0"/>
                          <a:ea typeface="Aptos" panose="020B0004020202020204" pitchFamily="34" charset="0"/>
                          <a:cs typeface="Times New Roman" panose="02020603050405020304" pitchFamily="18" charset="0"/>
                        </a:rPr>
                        <a:t>0,812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9762416"/>
                  </a:ext>
                </a:extLst>
              </a:tr>
              <a:tr h="340822">
                <a:tc>
                  <a:txBody>
                    <a:bodyPr/>
                    <a:lstStyle/>
                    <a:p>
                      <a:pPr marL="0" marR="0" lvl="0" indent="0" algn="l" defTabSz="914400" rtl="0" eaLnBrk="1" fontAlgn="auto" latinLnBrk="0" hangingPunct="1">
                        <a:lnSpc>
                          <a:spcPct val="107000"/>
                        </a:lnSpc>
                        <a:spcBef>
                          <a:spcPts val="0"/>
                        </a:spcBef>
                        <a:spcAft>
                          <a:spcPts val="6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обход в глубину</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0,924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0,929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737875"/>
                  </a:ext>
                </a:extLst>
              </a:tr>
              <a:tr h="353961">
                <a:tc>
                  <a:txBody>
                    <a:bodyPr/>
                    <a:lstStyle/>
                    <a:p>
                      <a:pPr>
                        <a:lnSpc>
                          <a:spcPct val="107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обход в ширину</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0,532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0,672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7083348"/>
                  </a:ext>
                </a:extLst>
              </a:tr>
              <a:tr h="353961">
                <a:tc>
                  <a:txBody>
                    <a:bodyPr/>
                    <a:lstStyle/>
                    <a:p>
                      <a:pPr marL="0" marR="0" lvl="0" indent="0" algn="l" defTabSz="914400" rtl="0" eaLnBrk="1" fontAlgn="auto" latinLnBrk="0" hangingPunct="1">
                        <a:lnSpc>
                          <a:spcPct val="107000"/>
                        </a:lnSpc>
                        <a:spcBef>
                          <a:spcPts val="0"/>
                        </a:spcBef>
                        <a:spcAft>
                          <a:spcPts val="600"/>
                        </a:spcAft>
                        <a:buClrTx/>
                        <a:buSzTx/>
                        <a:buFontTx/>
                        <a:buNone/>
                        <a:tabLst/>
                        <a:defRPr/>
                      </a:pP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Модель </a:t>
                      </a:r>
                      <a:r>
                        <a:rPr lang="en-US"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0079310"/>
                  </a:ext>
                </a:extLst>
              </a:tr>
              <a:tr h="353961">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Оригинальные данные</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0.725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0.781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6957050"/>
                  </a:ext>
                </a:extLst>
              </a:tr>
              <a:tr h="353961">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Аугментация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выражениями</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0.865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0.866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6010220"/>
                  </a:ext>
                </a:extLst>
              </a:tr>
              <a:tr h="353961">
                <a:tc>
                  <a:txBody>
                    <a:bodyPr/>
                    <a:lstStyle/>
                    <a:p>
                      <a:pPr marL="0" marR="0" lvl="0" indent="0" algn="l" defTabSz="914400" rtl="0" eaLnBrk="1" fontAlgn="auto" latinLnBrk="0" hangingPunct="1">
                        <a:lnSpc>
                          <a:spcPct val="107000"/>
                        </a:lnSpc>
                        <a:spcBef>
                          <a:spcPts val="0"/>
                        </a:spcBef>
                        <a:spcAft>
                          <a:spcPts val="60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обход в глубину</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0.061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0.518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8195069"/>
                  </a:ext>
                </a:extLst>
              </a:tr>
              <a:tr h="353961">
                <a:tc>
                  <a:txBody>
                    <a:bodyPr/>
                    <a:lstStyle/>
                    <a:p>
                      <a:pPr>
                        <a:lnSpc>
                          <a:spcPct val="107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обход в ширину</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0.574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Aptos" panose="020B0004020202020204" pitchFamily="34" charset="0"/>
                          <a:ea typeface="Aptos" panose="020B0004020202020204" pitchFamily="34" charset="0"/>
                          <a:cs typeface="Times New Roman" panose="02020603050405020304" pitchFamily="18" charset="0"/>
                        </a:rPr>
                        <a:t>0.696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1975962"/>
                  </a:ext>
                </a:extLst>
              </a:tr>
            </a:tbl>
          </a:graphicData>
        </a:graphic>
      </p:graphicFrame>
      <p:sp>
        <p:nvSpPr>
          <p:cNvPr id="9" name="TextBox 8">
            <a:extLst>
              <a:ext uri="{FF2B5EF4-FFF2-40B4-BE49-F238E27FC236}">
                <a16:creationId xmlns:a16="http://schemas.microsoft.com/office/drawing/2014/main" id="{00A11C17-D04B-368B-5932-2E20ECDF770A}"/>
              </a:ext>
            </a:extLst>
          </p:cNvPr>
          <p:cNvSpPr txBox="1"/>
          <p:nvPr/>
        </p:nvSpPr>
        <p:spPr>
          <a:xfrm>
            <a:off x="2068476" y="1198445"/>
            <a:ext cx="8055048" cy="734688"/>
          </a:xfrm>
          <a:prstGeom prst="rect">
            <a:avLst/>
          </a:prstGeom>
          <a:noFill/>
        </p:spPr>
        <p:txBody>
          <a:bodyPr wrap="square">
            <a:spAutoFit/>
          </a:bodyPr>
          <a:lstStyle/>
          <a:p>
            <a:pPr algn="ctr">
              <a:lnSpc>
                <a:spcPct val="107000"/>
              </a:lnSpc>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Результаты для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F</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Score</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и </a:t>
            </a:r>
            <a:r>
              <a:rPr lang="en-US"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Accuracy </a:t>
            </a: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при использовании аугментаций вместе с оригинальными данными</a:t>
            </a:r>
            <a:endParaRPr lang="ru-RU" sz="2000" dirty="0"/>
          </a:p>
        </p:txBody>
      </p:sp>
      <p:sp>
        <p:nvSpPr>
          <p:cNvPr id="5" name="Номер слайда 4">
            <a:extLst>
              <a:ext uri="{FF2B5EF4-FFF2-40B4-BE49-F238E27FC236}">
                <a16:creationId xmlns:a16="http://schemas.microsoft.com/office/drawing/2014/main" id="{0551C81F-9FE1-ED28-6C87-80A2CA665A3C}"/>
              </a:ext>
            </a:extLst>
          </p:cNvPr>
          <p:cNvSpPr>
            <a:spLocks noGrp="1"/>
          </p:cNvSpPr>
          <p:nvPr>
            <p:ph type="sldNum" sz="quarter" idx="12"/>
          </p:nvPr>
        </p:nvSpPr>
        <p:spPr/>
        <p:txBody>
          <a:bodyPr/>
          <a:lstStyle/>
          <a:p>
            <a:fld id="{FF9AC15E-FCD1-4167-800F-1DB8497ABFCE}" type="slidenum">
              <a:rPr lang="ru-RU" sz="1800" b="1" smtClean="0">
                <a:solidFill>
                  <a:schemeClr val="tx1"/>
                </a:solidFill>
              </a:rPr>
              <a:t>18</a:t>
            </a:fld>
            <a:endParaRPr lang="ru-RU" sz="1800" b="1" dirty="0">
              <a:solidFill>
                <a:schemeClr val="tx1"/>
              </a:solidFill>
            </a:endParaRPr>
          </a:p>
        </p:txBody>
      </p:sp>
    </p:spTree>
    <p:extLst>
      <p:ext uri="{BB962C8B-B14F-4D97-AF65-F5344CB8AC3E}">
        <p14:creationId xmlns:p14="http://schemas.microsoft.com/office/powerpoint/2010/main" val="2262326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998264" y="2217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Заключение и выводы</a:t>
            </a:r>
            <a:endParaRPr lang="ru-RU" sz="5400" b="1" dirty="0">
              <a:solidFill>
                <a:srgbClr val="000392"/>
              </a:solidFill>
              <a:cs typeface="Latha" panose="020B0502040204020203" pitchFamily="34" charset="0"/>
            </a:endParaRPr>
          </a:p>
        </p:txBody>
      </p:sp>
      <p:sp>
        <p:nvSpPr>
          <p:cNvPr id="6" name="TextBox 5">
            <a:extLst>
              <a:ext uri="{FF2B5EF4-FFF2-40B4-BE49-F238E27FC236}">
                <a16:creationId xmlns:a16="http://schemas.microsoft.com/office/drawing/2014/main" id="{B5C5B9E6-A619-E1BF-D45B-4BE3ABC5E2CB}"/>
              </a:ext>
            </a:extLst>
          </p:cNvPr>
          <p:cNvSpPr txBox="1"/>
          <p:nvPr/>
        </p:nvSpPr>
        <p:spPr>
          <a:xfrm>
            <a:off x="1753984" y="1810097"/>
            <a:ext cx="8645237" cy="703911"/>
          </a:xfrm>
          <a:prstGeom prst="rect">
            <a:avLst/>
          </a:prstGeom>
          <a:noFill/>
        </p:spPr>
        <p:txBody>
          <a:bodyPr wrap="square">
            <a:spAutoFit/>
          </a:bodyPr>
          <a:lstStyle/>
          <a:p>
            <a:pPr algn="just">
              <a:lnSpc>
                <a:spcPct val="115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Гипотеза о том, что использование дополнительных видов аугментации на этапе дообучения способно повысить показатели модели, </a:t>
            </a:r>
            <a:r>
              <a:rPr lang="ru-RU" sz="1800" b="1" kern="100" dirty="0">
                <a:solidFill>
                  <a:srgbClr val="000392"/>
                </a:solidFill>
                <a:effectLst/>
                <a:latin typeface="Times New Roman" panose="02020603050405020304" pitchFamily="18" charset="0"/>
                <a:ea typeface="Aptos" panose="020B0004020202020204" pitchFamily="34" charset="0"/>
                <a:cs typeface="Times New Roman" panose="02020603050405020304" pitchFamily="18" charset="0"/>
              </a:rPr>
              <a:t>подтвердилась</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kern="100" dirty="0">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768D7144-FB05-0196-99BD-DC281965FB79}"/>
              </a:ext>
            </a:extLst>
          </p:cNvPr>
          <p:cNvSpPr>
            <a:spLocks noGrp="1"/>
          </p:cNvSpPr>
          <p:nvPr>
            <p:ph type="sldNum" sz="quarter" idx="12"/>
          </p:nvPr>
        </p:nvSpPr>
        <p:spPr/>
        <p:txBody>
          <a:bodyPr/>
          <a:lstStyle/>
          <a:p>
            <a:fld id="{FF9AC15E-FCD1-4167-800F-1DB8497ABFCE}" type="slidenum">
              <a:rPr lang="ru-RU" sz="1800" b="1" smtClean="0">
                <a:solidFill>
                  <a:schemeClr val="tx1"/>
                </a:solidFill>
              </a:rPr>
              <a:t>19</a:t>
            </a:fld>
            <a:endParaRPr lang="ru-RU" sz="1800" b="1" dirty="0">
              <a:solidFill>
                <a:schemeClr val="tx1"/>
              </a:solidFill>
            </a:endParaRPr>
          </a:p>
        </p:txBody>
      </p:sp>
      <p:pic>
        <p:nvPicPr>
          <p:cNvPr id="1026" name="Picture 2" descr="Picture background">
            <a:extLst>
              <a:ext uri="{FF2B5EF4-FFF2-40B4-BE49-F238E27FC236}">
                <a16:creationId xmlns:a16="http://schemas.microsoft.com/office/drawing/2014/main" id="{85055D25-89D9-1ED6-DFE7-44A4BD5E5C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2662" y="3400353"/>
            <a:ext cx="4915438" cy="2764934"/>
          </a:xfrm>
          <a:prstGeom prst="rect">
            <a:avLst/>
          </a:prstGeom>
          <a:noFill/>
          <a:extLst>
            <a:ext uri="{909E8E84-426E-40DD-AFC4-6F175D3DCCD1}">
              <a14:hiddenFill xmlns:a14="http://schemas.microsoft.com/office/drawing/2010/main">
                <a:solidFill>
                  <a:srgbClr val="FFFFFF"/>
                </a:solidFill>
              </a14:hiddenFill>
            </a:ext>
          </a:extLst>
        </p:spPr>
      </p:pic>
      <p:pic>
        <p:nvPicPr>
          <p:cNvPr id="9" name="Grafik 1" descr="Checkmark">
            <a:extLst>
              <a:ext uri="{FF2B5EF4-FFF2-40B4-BE49-F238E27FC236}">
                <a16:creationId xmlns:a16="http://schemas.microsoft.com/office/drawing/2014/main" id="{149E6CE2-B218-5D4A-B131-4A0D897D001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49296" y="1910278"/>
            <a:ext cx="298223" cy="298223"/>
          </a:xfrm>
          <a:prstGeom prst="rect">
            <a:avLst/>
          </a:prstGeom>
        </p:spPr>
      </p:pic>
    </p:spTree>
    <p:extLst>
      <p:ext uri="{BB962C8B-B14F-4D97-AF65-F5344CB8AC3E}">
        <p14:creationId xmlns:p14="http://schemas.microsoft.com/office/powerpoint/2010/main" val="132568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968015" y="178996"/>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Область исследования</a:t>
            </a:r>
            <a:endParaRPr lang="ru-RU" sz="5400" b="1" dirty="0">
              <a:solidFill>
                <a:srgbClr val="000392"/>
              </a:solidFill>
              <a:cs typeface="Latha" panose="020B0502040204020203" pitchFamily="34" charset="0"/>
            </a:endParaRPr>
          </a:p>
        </p:txBody>
      </p:sp>
      <p:sp>
        <p:nvSpPr>
          <p:cNvPr id="11" name="TextBox 10">
            <a:extLst>
              <a:ext uri="{FF2B5EF4-FFF2-40B4-BE49-F238E27FC236}">
                <a16:creationId xmlns:a16="http://schemas.microsoft.com/office/drawing/2014/main" id="{9D014663-4C78-2A4F-DB0C-1BBE31A67436}"/>
              </a:ext>
            </a:extLst>
          </p:cNvPr>
          <p:cNvSpPr txBox="1"/>
          <p:nvPr/>
        </p:nvSpPr>
        <p:spPr>
          <a:xfrm>
            <a:off x="795864" y="1339486"/>
            <a:ext cx="10515601" cy="2378536"/>
          </a:xfrm>
          <a:prstGeom prst="rect">
            <a:avLst/>
          </a:prstGeom>
          <a:noFill/>
        </p:spPr>
        <p:txBody>
          <a:bodyPr wrap="square">
            <a:spAutoFit/>
          </a:bodyPr>
          <a:lstStyle/>
          <a:p>
            <a:pPr marL="342900" lvl="0" indent="-342900" algn="just">
              <a:lnSpc>
                <a:spcPct val="130000"/>
              </a:lnSpc>
              <a:spcAft>
                <a:spcPts val="12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 области</a:t>
            </a:r>
            <a:r>
              <a:rPr lang="ru-RU" sz="18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NLP </a:t>
            </a: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задач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выделяется направление работы с искусственными языками, в первую очередь с языками программирования.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30000"/>
              </a:lnSpc>
              <a:spcAft>
                <a:spcPts val="8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Одной из отличительных особенностей искусственных языков является возможность построить структуры данных, отражающие семантические связи частей программы, дающие представление об алгоритме её работы. Использование таких структур может повысить ценность отдельных фрагментов данных, позволяя модели лучше обучаться.</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9A2872F1-B6D5-FE41-CA16-787BD008D059}"/>
              </a:ext>
            </a:extLst>
          </p:cNvPr>
          <p:cNvSpPr>
            <a:spLocks noGrp="1"/>
          </p:cNvSpPr>
          <p:nvPr>
            <p:ph type="sldNum" sz="quarter" idx="12"/>
          </p:nvPr>
        </p:nvSpPr>
        <p:spPr/>
        <p:txBody>
          <a:bodyPr/>
          <a:lstStyle/>
          <a:p>
            <a:fld id="{FF9AC15E-FCD1-4167-800F-1DB8497ABFCE}" type="slidenum">
              <a:rPr lang="ru-RU" sz="1800" b="1" smtClean="0">
                <a:solidFill>
                  <a:schemeClr val="tx1"/>
                </a:solidFill>
              </a:rPr>
              <a:t>2</a:t>
            </a:fld>
            <a:endParaRPr lang="ru-RU" sz="1800" b="1" dirty="0">
              <a:solidFill>
                <a:schemeClr val="tx1"/>
              </a:solidFill>
            </a:endParaRPr>
          </a:p>
        </p:txBody>
      </p:sp>
    </p:spTree>
    <p:extLst>
      <p:ext uri="{BB962C8B-B14F-4D97-AF65-F5344CB8AC3E}">
        <p14:creationId xmlns:p14="http://schemas.microsoft.com/office/powerpoint/2010/main" val="39495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03883" y="1440361"/>
            <a:ext cx="10184234" cy="1200329"/>
          </a:xfrm>
          <a:prstGeom prst="rect">
            <a:avLst/>
          </a:prstGeom>
          <a:noFill/>
        </p:spPr>
        <p:txBody>
          <a:bodyPr wrap="square" rtlCol="0">
            <a:spAutoFit/>
          </a:bodyPr>
          <a:lstStyle/>
          <a:p>
            <a:pPr algn="ctr"/>
            <a:r>
              <a:rPr lang="ru-RU" sz="7200" b="1" dirty="0">
                <a:solidFill>
                  <a:srgbClr val="000392"/>
                </a:solidFill>
                <a:cs typeface="Latha" panose="020B0502040204020203" pitchFamily="34" charset="0"/>
              </a:rPr>
              <a:t>Спасибо за внимание!</a:t>
            </a:r>
            <a:endParaRPr lang="ru-RU" sz="8800" b="1" dirty="0">
              <a:solidFill>
                <a:srgbClr val="000392"/>
              </a:solidFill>
              <a:cs typeface="Latha" panose="020B0502040204020203" pitchFamily="34" charset="0"/>
            </a:endParaRPr>
          </a:p>
        </p:txBody>
      </p:sp>
      <p:pic>
        <p:nvPicPr>
          <p:cNvPr id="1026" name="Picture 2">
            <a:extLst>
              <a:ext uri="{FF2B5EF4-FFF2-40B4-BE49-F238E27FC236}">
                <a16:creationId xmlns:a16="http://schemas.microsoft.com/office/drawing/2014/main" id="{3A38D118-2588-001B-271F-7C9A21E3E5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808"/>
          <a:stretch/>
        </p:blipFill>
        <p:spPr bwMode="auto">
          <a:xfrm>
            <a:off x="3378123" y="3035300"/>
            <a:ext cx="5435754" cy="3165995"/>
          </a:xfrm>
          <a:prstGeom prst="rect">
            <a:avLst/>
          </a:prstGeom>
          <a:noFill/>
          <a:extLst>
            <a:ext uri="{909E8E84-426E-40DD-AFC4-6F175D3DCCD1}">
              <a14:hiddenFill xmlns:a14="http://schemas.microsoft.com/office/drawing/2010/main">
                <a:solidFill>
                  <a:srgbClr val="FFFFFF"/>
                </a:solidFill>
              </a14:hiddenFill>
            </a:ext>
          </a:extLst>
        </p:spPr>
      </p:pic>
      <p:sp>
        <p:nvSpPr>
          <p:cNvPr id="5" name="Номер слайда 4">
            <a:extLst>
              <a:ext uri="{FF2B5EF4-FFF2-40B4-BE49-F238E27FC236}">
                <a16:creationId xmlns:a16="http://schemas.microsoft.com/office/drawing/2014/main" id="{B5F55CE3-0DEA-0C59-C263-4166439E104E}"/>
              </a:ext>
            </a:extLst>
          </p:cNvPr>
          <p:cNvSpPr>
            <a:spLocks noGrp="1"/>
          </p:cNvSpPr>
          <p:nvPr>
            <p:ph type="sldNum" sz="quarter" idx="12"/>
          </p:nvPr>
        </p:nvSpPr>
        <p:spPr/>
        <p:txBody>
          <a:bodyPr/>
          <a:lstStyle/>
          <a:p>
            <a:fld id="{FF9AC15E-FCD1-4167-800F-1DB8497ABFCE}" type="slidenum">
              <a:rPr lang="ru-RU" sz="1800" b="1" smtClean="0">
                <a:solidFill>
                  <a:schemeClr val="tx1"/>
                </a:solidFill>
              </a:rPr>
              <a:t>20</a:t>
            </a:fld>
            <a:endParaRPr lang="ru-RU" sz="1800" b="1" dirty="0">
              <a:solidFill>
                <a:schemeClr val="tx1"/>
              </a:solidFill>
            </a:endParaRPr>
          </a:p>
        </p:txBody>
      </p:sp>
    </p:spTree>
    <p:extLst>
      <p:ext uri="{BB962C8B-B14F-4D97-AF65-F5344CB8AC3E}">
        <p14:creationId xmlns:p14="http://schemas.microsoft.com/office/powerpoint/2010/main" val="3454478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998264" y="2217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Результаты</a:t>
            </a:r>
            <a:endParaRPr lang="ru-RU" sz="5400" b="1" dirty="0">
              <a:solidFill>
                <a:srgbClr val="000392"/>
              </a:solidFill>
              <a:cs typeface="Latha" panose="020B0502040204020203" pitchFamily="34" charset="0"/>
            </a:endParaRPr>
          </a:p>
        </p:txBody>
      </p:sp>
      <p:graphicFrame>
        <p:nvGraphicFramePr>
          <p:cNvPr id="4" name="Таблица 3">
            <a:extLst>
              <a:ext uri="{FF2B5EF4-FFF2-40B4-BE49-F238E27FC236}">
                <a16:creationId xmlns:a16="http://schemas.microsoft.com/office/drawing/2014/main" id="{98362C26-027B-0D62-1498-7953300DC85C}"/>
              </a:ext>
            </a:extLst>
          </p:cNvPr>
          <p:cNvGraphicFramePr>
            <a:graphicFrameLocks noGrp="1"/>
          </p:cNvGraphicFramePr>
          <p:nvPr/>
        </p:nvGraphicFramePr>
        <p:xfrm>
          <a:off x="1212718" y="2370396"/>
          <a:ext cx="9737556" cy="3068484"/>
        </p:xfrm>
        <a:graphic>
          <a:graphicData uri="http://schemas.openxmlformats.org/drawingml/2006/table">
            <a:tbl>
              <a:tblPr firstRow="1" firstCol="1" bandRow="1"/>
              <a:tblGrid>
                <a:gridCol w="2669326">
                  <a:extLst>
                    <a:ext uri="{9D8B030D-6E8A-4147-A177-3AD203B41FA5}">
                      <a16:colId xmlns:a16="http://schemas.microsoft.com/office/drawing/2014/main" val="45551016"/>
                    </a:ext>
                  </a:extLst>
                </a:gridCol>
                <a:gridCol w="2718261">
                  <a:extLst>
                    <a:ext uri="{9D8B030D-6E8A-4147-A177-3AD203B41FA5}">
                      <a16:colId xmlns:a16="http://schemas.microsoft.com/office/drawing/2014/main" val="3892612323"/>
                    </a:ext>
                  </a:extLst>
                </a:gridCol>
                <a:gridCol w="1058297">
                  <a:extLst>
                    <a:ext uri="{9D8B030D-6E8A-4147-A177-3AD203B41FA5}">
                      <a16:colId xmlns:a16="http://schemas.microsoft.com/office/drawing/2014/main" val="3296603863"/>
                    </a:ext>
                  </a:extLst>
                </a:gridCol>
                <a:gridCol w="1122954">
                  <a:extLst>
                    <a:ext uri="{9D8B030D-6E8A-4147-A177-3AD203B41FA5}">
                      <a16:colId xmlns:a16="http://schemas.microsoft.com/office/drawing/2014/main" val="2504728765"/>
                    </a:ext>
                  </a:extLst>
                </a:gridCol>
                <a:gridCol w="2168718">
                  <a:extLst>
                    <a:ext uri="{9D8B030D-6E8A-4147-A177-3AD203B41FA5}">
                      <a16:colId xmlns:a16="http://schemas.microsoft.com/office/drawing/2014/main" val="891610499"/>
                    </a:ext>
                  </a:extLst>
                </a:gridCol>
              </a:tblGrid>
              <a:tr h="1195764">
                <a:tc>
                  <a:txBody>
                    <a:bodyPr/>
                    <a:lstStyle/>
                    <a:p>
                      <a:pPr algn="ctr">
                        <a:lnSpc>
                          <a:spcPct val="107000"/>
                        </a:lnSpc>
                        <a:spcAft>
                          <a:spcPts val="800"/>
                        </a:spcAft>
                      </a:pP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Тип аугментации</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Значение </a:t>
                      </a:r>
                      <a:r>
                        <a:rPr lang="en-US"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p</a:t>
                      </a: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value</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en-US"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Accuracy</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800"/>
                        </a:spcAft>
                      </a:pPr>
                      <a:r>
                        <a:rPr lang="en-US"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F-score</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tc>
                  <a:txBody>
                    <a:bodyPr/>
                    <a:lstStyle/>
                    <a:p>
                      <a:pPr algn="ctr">
                        <a:lnSpc>
                          <a:spcPct val="107000"/>
                        </a:lnSpc>
                        <a:spcAft>
                          <a:spcPts val="0"/>
                        </a:spcAft>
                      </a:pP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Принимается ли аугментация </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0"/>
                        </a:spcAft>
                      </a:pPr>
                      <a:r>
                        <a:rPr lang="ru-RU" sz="1800" kern="100" dirty="0">
                          <a:solidFill>
                            <a:srgbClr val="000000"/>
                          </a:solidFill>
                          <a:effectLst/>
                          <a:highlight>
                            <a:srgbClr val="D9F2D0"/>
                          </a:highlight>
                          <a:latin typeface="Times New Roman" panose="02020603050405020304" pitchFamily="18" charset="0"/>
                          <a:ea typeface="Aptos" panose="020B0004020202020204" pitchFamily="34" charset="0"/>
                          <a:cs typeface="Times New Roman" panose="02020603050405020304" pitchFamily="18" charset="0"/>
                        </a:rPr>
                        <a:t>статистически значимой</a:t>
                      </a:r>
                      <a:endParaRPr lang="ru-RU" sz="1800" kern="100" dirty="0">
                        <a:effectLst/>
                        <a:highlight>
                          <a:srgbClr val="D9F2D0"/>
                        </a:highligh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2D0"/>
                    </a:solidFill>
                  </a:tcPr>
                </a:tc>
                <a:extLst>
                  <a:ext uri="{0D108BD9-81ED-4DB2-BD59-A6C34878D82A}">
                    <a16:rowId xmlns:a16="http://schemas.microsoft.com/office/drawing/2014/main" val="830028330"/>
                  </a:ext>
                </a:extLst>
              </a:tr>
              <a:tr h="888430">
                <a:tc>
                  <a:txBody>
                    <a:bodyPr/>
                    <a:lstStyle/>
                    <a:p>
                      <a:pPr>
                        <a:lnSpc>
                          <a:spcPct val="107000"/>
                        </a:lnSpc>
                        <a:spcAft>
                          <a:spcPts val="800"/>
                        </a:spcAft>
                      </a:pPr>
                      <a:r>
                        <a:rPr lang="ru-RU" sz="1800" kern="100">
                          <a:effectLst/>
                          <a:latin typeface="Times New Roman" panose="02020603050405020304" pitchFamily="18" charset="0"/>
                          <a:ea typeface="Aptos" panose="020B0004020202020204" pitchFamily="34" charset="0"/>
                          <a:cs typeface="Times New Roman" panose="02020603050405020304" pitchFamily="18" charset="0"/>
                        </a:rPr>
                        <a:t>Добавление S-выражений</a:t>
                      </a:r>
                      <a:endParaRPr lang="ru-RU"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tabLst>
                          <a:tab pos="646430" algn="ctr"/>
                        </a:tabLs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0.</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725863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tabLst>
                          <a:tab pos="646430" algn="ctr"/>
                        </a:tabLst>
                      </a:pPr>
                      <a:r>
                        <a:rPr lang="en-US" sz="1800" b="0" i="0" kern="1200" dirty="0">
                          <a:solidFill>
                            <a:schemeClr val="tx1"/>
                          </a:solidFill>
                          <a:effectLst/>
                          <a:latin typeface="+mn-lt"/>
                          <a:ea typeface="+mn-ea"/>
                          <a:cs typeface="+mn-cs"/>
                        </a:rPr>
                        <a:t>p-value: 0.00041273672335529447</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0.800</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a:effectLst/>
                          <a:latin typeface="Times New Roman" panose="02020603050405020304" pitchFamily="18" charset="0"/>
                          <a:ea typeface="Aptos" panose="020B0004020202020204" pitchFamily="34" charset="0"/>
                          <a:cs typeface="Times New Roman" panose="02020603050405020304" pitchFamily="18" charset="0"/>
                        </a:rPr>
                        <a:t>0.78</a:t>
                      </a:r>
                      <a:r>
                        <a:rPr lang="ru-RU" sz="1800" kern="100">
                          <a:effectLst/>
                          <a:latin typeface="Times New Roman" panose="02020603050405020304" pitchFamily="18" charset="0"/>
                          <a:ea typeface="Aptos" panose="020B0004020202020204" pitchFamily="34" charset="0"/>
                          <a:cs typeface="Times New Roman" panose="02020603050405020304" pitchFamily="18" charset="0"/>
                        </a:rPr>
                        <a:t>5</a:t>
                      </a:r>
                      <a:endParaRPr lang="ru-RU"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Нет</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p-value &gt; 0.05)</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2793068"/>
                  </a:ext>
                </a:extLst>
              </a:tr>
              <a:tr h="901360">
                <a:tc>
                  <a:txBody>
                    <a:bodyPr/>
                    <a:lstStyle/>
                    <a:p>
                      <a:pPr>
                        <a:lnSpc>
                          <a:spcPct val="107000"/>
                        </a:lnSpc>
                        <a:spcAft>
                          <a:spcPts val="800"/>
                        </a:spcAft>
                      </a:pPr>
                      <a:r>
                        <a:rPr lang="ru-RU" sz="1800" kern="100">
                          <a:effectLst/>
                          <a:latin typeface="Times New Roman" panose="02020603050405020304" pitchFamily="18" charset="0"/>
                          <a:ea typeface="Aptos" panose="020B0004020202020204" pitchFamily="34" charset="0"/>
                          <a:cs typeface="Times New Roman" panose="02020603050405020304" pitchFamily="18" charset="0"/>
                        </a:rPr>
                        <a:t>Модифицированный </a:t>
                      </a:r>
                      <a:endParaRPr lang="ru-RU"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ru-RU" sz="1800" kern="100">
                          <a:effectLst/>
                          <a:latin typeface="Times New Roman" panose="02020603050405020304" pitchFamily="18" charset="0"/>
                          <a:ea typeface="Aptos" panose="020B0004020202020204" pitchFamily="34" charset="0"/>
                          <a:cs typeface="Times New Roman" panose="02020603050405020304" pitchFamily="18" charset="0"/>
                        </a:rPr>
                        <a:t>обход в глубину</a:t>
                      </a:r>
                      <a:endParaRPr lang="ru-RU"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0.0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0.929</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0.92</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4</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Да</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6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p-value &lt;= 0.05)</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089080"/>
                  </a:ext>
                </a:extLst>
              </a:tr>
            </a:tbl>
          </a:graphicData>
        </a:graphic>
      </p:graphicFrame>
      <p:sp>
        <p:nvSpPr>
          <p:cNvPr id="9" name="TextBox 8">
            <a:extLst>
              <a:ext uri="{FF2B5EF4-FFF2-40B4-BE49-F238E27FC236}">
                <a16:creationId xmlns:a16="http://schemas.microsoft.com/office/drawing/2014/main" id="{14D45095-6717-332C-C543-FA89523662BE}"/>
              </a:ext>
            </a:extLst>
          </p:cNvPr>
          <p:cNvSpPr txBox="1"/>
          <p:nvPr/>
        </p:nvSpPr>
        <p:spPr>
          <a:xfrm>
            <a:off x="998264" y="1396778"/>
            <a:ext cx="10184234" cy="707886"/>
          </a:xfrm>
          <a:prstGeom prst="rect">
            <a:avLst/>
          </a:prstGeom>
          <a:noFill/>
        </p:spPr>
        <p:txBody>
          <a:bodyPr wrap="square">
            <a:spAutoFit/>
          </a:bodyPr>
          <a:lstStyle/>
          <a:p>
            <a:pPr algn="ctr"/>
            <a:r>
              <a:rPr lang="ru-RU" sz="2000" b="1" dirty="0">
                <a:solidFill>
                  <a:srgbClr val="FF0000"/>
                </a:solidFill>
                <a:effectLst/>
                <a:latin typeface="Times New Roman" panose="02020603050405020304" pitchFamily="18" charset="0"/>
                <a:ea typeface="Aptos" panose="020B0004020202020204" pitchFamily="34" charset="0"/>
              </a:rPr>
              <a:t>Значения </a:t>
            </a:r>
            <a:r>
              <a:rPr lang="en-US" sz="2000" b="1" dirty="0">
                <a:solidFill>
                  <a:srgbClr val="FF0000"/>
                </a:solidFill>
                <a:effectLst/>
                <a:latin typeface="Times New Roman" panose="02020603050405020304" pitchFamily="18" charset="0"/>
                <a:ea typeface="Aptos" panose="020B0004020202020204" pitchFamily="34" charset="0"/>
              </a:rPr>
              <a:t>p</a:t>
            </a:r>
            <a:r>
              <a:rPr lang="ru-RU" sz="2000" b="1" dirty="0">
                <a:solidFill>
                  <a:srgbClr val="FF0000"/>
                </a:solidFill>
                <a:effectLst/>
                <a:latin typeface="Times New Roman" panose="02020603050405020304" pitchFamily="18" charset="0"/>
                <a:ea typeface="Aptos" panose="020B0004020202020204" pitchFamily="34" charset="0"/>
              </a:rPr>
              <a:t>-</a:t>
            </a:r>
            <a:r>
              <a:rPr lang="en-US" sz="2000" b="1" dirty="0">
                <a:solidFill>
                  <a:srgbClr val="FF0000"/>
                </a:solidFill>
                <a:effectLst/>
                <a:latin typeface="Times New Roman" panose="02020603050405020304" pitchFamily="18" charset="0"/>
                <a:ea typeface="Aptos" panose="020B0004020202020204" pitchFamily="34" charset="0"/>
              </a:rPr>
              <a:t>value</a:t>
            </a:r>
            <a:r>
              <a:rPr lang="ru-RU" sz="2000" b="1" dirty="0">
                <a:solidFill>
                  <a:srgbClr val="FF0000"/>
                </a:solidFill>
                <a:effectLst/>
                <a:latin typeface="Times New Roman" panose="02020603050405020304" pitchFamily="18" charset="0"/>
                <a:ea typeface="Aptos" panose="020B0004020202020204" pitchFamily="34" charset="0"/>
              </a:rPr>
              <a:t> для типов аугментаций, показывающих преимущества перед оригинальными данными</a:t>
            </a:r>
            <a:endParaRPr lang="ru-RU" sz="2000" b="1" dirty="0">
              <a:solidFill>
                <a:srgbClr val="FF0000"/>
              </a:solidFill>
            </a:endParaRPr>
          </a:p>
        </p:txBody>
      </p:sp>
      <p:sp>
        <p:nvSpPr>
          <p:cNvPr id="8" name="TextBox 7">
            <a:extLst>
              <a:ext uri="{FF2B5EF4-FFF2-40B4-BE49-F238E27FC236}">
                <a16:creationId xmlns:a16="http://schemas.microsoft.com/office/drawing/2014/main" id="{FC7DC8B8-E5DA-6006-1868-65BD0BD9BC26}"/>
              </a:ext>
            </a:extLst>
          </p:cNvPr>
          <p:cNvSpPr txBox="1"/>
          <p:nvPr/>
        </p:nvSpPr>
        <p:spPr>
          <a:xfrm>
            <a:off x="1193800" y="5596214"/>
            <a:ext cx="6096000" cy="465705"/>
          </a:xfrm>
          <a:prstGeom prst="rect">
            <a:avLst/>
          </a:prstGeom>
          <a:noFill/>
        </p:spPr>
        <p:txBody>
          <a:bodyPr wrap="square">
            <a:spAutoFit/>
          </a:bodyPr>
          <a:lstStyle/>
          <a:p>
            <a:pPr>
              <a:lnSpc>
                <a:spcPct val="150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с точностью до 6 знака после запятой</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96E47C79-163E-5077-2A03-4DAFEDD0F22E}"/>
              </a:ext>
            </a:extLst>
          </p:cNvPr>
          <p:cNvSpPr>
            <a:spLocks noGrp="1"/>
          </p:cNvSpPr>
          <p:nvPr>
            <p:ph type="sldNum" sz="quarter" idx="12"/>
          </p:nvPr>
        </p:nvSpPr>
        <p:spPr/>
        <p:txBody>
          <a:bodyPr/>
          <a:lstStyle/>
          <a:p>
            <a:fld id="{FF9AC15E-FCD1-4167-800F-1DB8497ABFCE}" type="slidenum">
              <a:rPr lang="ru-RU" sz="1800" b="1" smtClean="0">
                <a:solidFill>
                  <a:schemeClr val="tx1"/>
                </a:solidFill>
              </a:rPr>
              <a:t>21</a:t>
            </a:fld>
            <a:endParaRPr lang="ru-RU" sz="1800" b="1" dirty="0">
              <a:solidFill>
                <a:schemeClr val="tx1"/>
              </a:solidFill>
            </a:endParaRPr>
          </a:p>
        </p:txBody>
      </p:sp>
    </p:spTree>
    <p:extLst>
      <p:ext uri="{BB962C8B-B14F-4D97-AF65-F5344CB8AC3E}">
        <p14:creationId xmlns:p14="http://schemas.microsoft.com/office/powerpoint/2010/main" val="1463140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pic>
        <p:nvPicPr>
          <p:cNvPr id="4" name="Рисунок 3" descr="Picture background">
            <a:extLst>
              <a:ext uri="{FF2B5EF4-FFF2-40B4-BE49-F238E27FC236}">
                <a16:creationId xmlns:a16="http://schemas.microsoft.com/office/drawing/2014/main" id="{1E0E3278-7859-36EB-5EC1-5BBC19BA4C1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8599" y="1875972"/>
            <a:ext cx="7271015" cy="2880000"/>
          </a:xfrm>
          <a:prstGeom prst="rect">
            <a:avLst/>
          </a:prstGeom>
          <a:noFill/>
          <a:ln>
            <a:noFill/>
          </a:ln>
        </p:spPr>
      </p:pic>
      <p:sp>
        <p:nvSpPr>
          <p:cNvPr id="6" name="TextBox 5">
            <a:extLst>
              <a:ext uri="{FF2B5EF4-FFF2-40B4-BE49-F238E27FC236}">
                <a16:creationId xmlns:a16="http://schemas.microsoft.com/office/drawing/2014/main" id="{234A4771-4EF1-BE37-F0AB-BBD561680666}"/>
              </a:ext>
            </a:extLst>
          </p:cNvPr>
          <p:cNvSpPr txBox="1"/>
          <p:nvPr/>
        </p:nvSpPr>
        <p:spPr>
          <a:xfrm>
            <a:off x="3048000" y="5396079"/>
            <a:ext cx="6096000" cy="369332"/>
          </a:xfrm>
          <a:prstGeom prst="rect">
            <a:avLst/>
          </a:prstGeom>
          <a:noFill/>
        </p:spPr>
        <p:txBody>
          <a:bodyPr wrap="square">
            <a:spAutoFit/>
          </a:bodyPr>
          <a:lstStyle/>
          <a:p>
            <a:pPr algn="ctr"/>
            <a:r>
              <a:rPr lang="ru-RU" sz="1800" b="1" dirty="0">
                <a:solidFill>
                  <a:srgbClr val="000000"/>
                </a:solidFill>
                <a:effectLst/>
                <a:latin typeface="Times New Roman" panose="02020603050405020304" pitchFamily="18" charset="0"/>
                <a:ea typeface="Aptos" panose="020B0004020202020204" pitchFamily="34" charset="0"/>
              </a:rPr>
              <a:t>Типичное представление матрицы ошибок</a:t>
            </a:r>
            <a:endParaRPr lang="ru-RU" b="1" dirty="0"/>
          </a:p>
        </p:txBody>
      </p:sp>
      <p:sp>
        <p:nvSpPr>
          <p:cNvPr id="7" name="Номер слайда 6">
            <a:extLst>
              <a:ext uri="{FF2B5EF4-FFF2-40B4-BE49-F238E27FC236}">
                <a16:creationId xmlns:a16="http://schemas.microsoft.com/office/drawing/2014/main" id="{2C5AA173-146F-DCF0-DD64-C70133025347}"/>
              </a:ext>
            </a:extLst>
          </p:cNvPr>
          <p:cNvSpPr>
            <a:spLocks noGrp="1"/>
          </p:cNvSpPr>
          <p:nvPr>
            <p:ph type="sldNum" sz="quarter" idx="12"/>
          </p:nvPr>
        </p:nvSpPr>
        <p:spPr/>
        <p:txBody>
          <a:bodyPr/>
          <a:lstStyle/>
          <a:p>
            <a:r>
              <a:rPr lang="ru-RU" sz="1800" b="1" dirty="0">
                <a:solidFill>
                  <a:schemeClr val="tx1"/>
                </a:solidFill>
              </a:rPr>
              <a:t>21 (доп.)</a:t>
            </a:r>
          </a:p>
        </p:txBody>
      </p:sp>
    </p:spTree>
    <p:extLst>
      <p:ext uri="{BB962C8B-B14F-4D97-AF65-F5344CB8AC3E}">
        <p14:creationId xmlns:p14="http://schemas.microsoft.com/office/powerpoint/2010/main" val="2169543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6" name="Номер слайда 5">
            <a:extLst>
              <a:ext uri="{FF2B5EF4-FFF2-40B4-BE49-F238E27FC236}">
                <a16:creationId xmlns:a16="http://schemas.microsoft.com/office/drawing/2014/main" id="{DDBF9800-B569-B337-9A20-36B538AC9FAB}"/>
              </a:ext>
            </a:extLst>
          </p:cNvPr>
          <p:cNvSpPr>
            <a:spLocks noGrp="1"/>
          </p:cNvSpPr>
          <p:nvPr>
            <p:ph type="sldNum" sz="quarter" idx="12"/>
          </p:nvPr>
        </p:nvSpPr>
        <p:spPr/>
        <p:txBody>
          <a:bodyPr/>
          <a:lstStyle/>
          <a:p>
            <a:fld id="{FF9AC15E-FCD1-4167-800F-1DB8497ABFCE}" type="slidenum">
              <a:rPr lang="ru-RU" sz="1800" b="1" smtClean="0">
                <a:solidFill>
                  <a:schemeClr val="tx1"/>
                </a:solidFill>
              </a:rPr>
              <a:t>23</a:t>
            </a:fld>
            <a:r>
              <a:rPr lang="ru-RU" sz="1800" b="1" dirty="0">
                <a:solidFill>
                  <a:schemeClr val="tx1"/>
                </a:solidFill>
              </a:rPr>
              <a:t> (доп.)</a:t>
            </a:r>
          </a:p>
        </p:txBody>
      </p:sp>
      <p:pic>
        <p:nvPicPr>
          <p:cNvPr id="9" name="Рисунок 8">
            <a:extLst>
              <a:ext uri="{FF2B5EF4-FFF2-40B4-BE49-F238E27FC236}">
                <a16:creationId xmlns:a16="http://schemas.microsoft.com/office/drawing/2014/main" id="{3A344A5A-5D23-FCFF-1A80-1DA5D8607AA7}"/>
              </a:ext>
            </a:extLst>
          </p:cNvPr>
          <p:cNvPicPr>
            <a:picLocks noChangeAspect="1"/>
          </p:cNvPicPr>
          <p:nvPr/>
        </p:nvPicPr>
        <p:blipFill>
          <a:blip r:embed="rId3"/>
          <a:stretch>
            <a:fillRect/>
          </a:stretch>
        </p:blipFill>
        <p:spPr>
          <a:xfrm>
            <a:off x="2619375" y="2500312"/>
            <a:ext cx="6953250" cy="1857375"/>
          </a:xfrm>
          <a:prstGeom prst="rect">
            <a:avLst/>
          </a:prstGeom>
        </p:spPr>
      </p:pic>
      <p:pic>
        <p:nvPicPr>
          <p:cNvPr id="11" name="Рисунок 10">
            <a:extLst>
              <a:ext uri="{FF2B5EF4-FFF2-40B4-BE49-F238E27FC236}">
                <a16:creationId xmlns:a16="http://schemas.microsoft.com/office/drawing/2014/main" id="{6D4B8129-088F-CD30-ACCA-8D2D5BB79C2F}"/>
              </a:ext>
            </a:extLst>
          </p:cNvPr>
          <p:cNvPicPr>
            <a:picLocks noChangeAspect="1"/>
          </p:cNvPicPr>
          <p:nvPr/>
        </p:nvPicPr>
        <p:blipFill>
          <a:blip r:embed="rId4"/>
          <a:stretch>
            <a:fillRect/>
          </a:stretch>
        </p:blipFill>
        <p:spPr>
          <a:xfrm>
            <a:off x="2619375" y="4722148"/>
            <a:ext cx="5562600" cy="1885950"/>
          </a:xfrm>
          <a:prstGeom prst="rect">
            <a:avLst/>
          </a:prstGeom>
        </p:spPr>
      </p:pic>
    </p:spTree>
    <p:extLst>
      <p:ext uri="{BB962C8B-B14F-4D97-AF65-F5344CB8AC3E}">
        <p14:creationId xmlns:p14="http://schemas.microsoft.com/office/powerpoint/2010/main" val="96758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17437" y="207348"/>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Проблема и актуальность</a:t>
            </a:r>
            <a:endParaRPr lang="ru-RU" sz="5400" b="1" dirty="0">
              <a:solidFill>
                <a:srgbClr val="000392"/>
              </a:solidFill>
              <a:cs typeface="Latha" panose="020B0502040204020203" pitchFamily="34" charset="0"/>
            </a:endParaRPr>
          </a:p>
        </p:txBody>
      </p:sp>
      <p:pic>
        <p:nvPicPr>
          <p:cNvPr id="4" name="Picture 2">
            <a:extLst>
              <a:ext uri="{FF2B5EF4-FFF2-40B4-BE49-F238E27FC236}">
                <a16:creationId xmlns:a16="http://schemas.microsoft.com/office/drawing/2014/main" id="{1A3934C5-DF73-9C32-6C22-8FA2DD269AEA}"/>
              </a:ext>
            </a:extLst>
          </p:cNvPr>
          <p:cNvPicPr>
            <a:picLocks noChangeArrowheads="1"/>
          </p:cNvPicPr>
          <p:nvPr/>
        </p:nvPicPr>
        <p:blipFill rotWithShape="1">
          <a:blip r:embed="rId3" cstate="print">
            <a:extLst>
              <a:ext uri="{28A0092B-C50C-407E-A947-70E740481C1C}">
                <a14:useLocalDpi xmlns:a14="http://schemas.microsoft.com/office/drawing/2010/main" val="0"/>
              </a:ext>
            </a:extLst>
          </a:blip>
          <a:srcRect l="41667"/>
          <a:stretch/>
        </p:blipFill>
        <p:spPr bwMode="auto">
          <a:xfrm>
            <a:off x="9542115" y="1907113"/>
            <a:ext cx="2160000" cy="216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00E9E44-5A6D-F785-77A7-86A3EB333493}"/>
              </a:ext>
            </a:extLst>
          </p:cNvPr>
          <p:cNvSpPr txBox="1"/>
          <p:nvPr/>
        </p:nvSpPr>
        <p:spPr>
          <a:xfrm>
            <a:off x="1068710" y="1599010"/>
            <a:ext cx="7844140" cy="4332917"/>
          </a:xfrm>
          <a:prstGeom prst="rect">
            <a:avLst/>
          </a:prstGeom>
          <a:noFill/>
        </p:spPr>
        <p:txBody>
          <a:bodyPr wrap="square">
            <a:spAutoFit/>
          </a:bodyPr>
          <a:lstStyle/>
          <a:p>
            <a:pPr algn="just">
              <a:lnSpc>
                <a:spcPct val="130000"/>
              </a:lnSpc>
            </a:pPr>
            <a:r>
              <a:rPr lang="ru-RU" sz="1800"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Проблема:</a:t>
            </a: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p>
          <a:p>
            <a:pPr algn="just">
              <a:lnSpc>
                <a:spcPct val="130000"/>
              </a:lnSpc>
              <a:spcAft>
                <a:spcPts val="800"/>
              </a:spcAft>
            </a:pPr>
            <a:r>
              <a:rPr lang="ru-RU" kern="100" dirty="0">
                <a:latin typeface="Times New Roman" panose="02020603050405020304" pitchFamily="18" charset="0"/>
                <a:ea typeface="Aptos" panose="020B0004020202020204" pitchFamily="34" charset="0"/>
                <a:cs typeface="Times New Roman" panose="02020603050405020304" pitchFamily="18" charset="0"/>
              </a:rPr>
              <a:t>С</a:t>
            </a:r>
            <a:r>
              <a:rPr lang="en-US" kern="100" dirty="0">
                <a:latin typeface="Times New Roman" panose="02020603050405020304" pitchFamily="18" charset="0"/>
                <a:ea typeface="Aptos" panose="020B0004020202020204" pitchFamily="34" charset="0"/>
                <a:cs typeface="Times New Roman" panose="02020603050405020304" pitchFamily="18" charset="0"/>
              </a:rPr>
              <a:t>lone Detection</a:t>
            </a:r>
            <a:r>
              <a:rPr lang="ru-RU" kern="100" dirty="0">
                <a:latin typeface="Times New Roman" panose="02020603050405020304" pitchFamily="18" charset="0"/>
                <a:ea typeface="Aptos" panose="020B0004020202020204" pitchFamily="34" charset="0"/>
                <a:cs typeface="Times New Roman" panose="02020603050405020304" pitchFamily="18" charset="0"/>
              </a:rPr>
              <a:t> (определение, является ли одна из представленных программ клоном другой).</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30000"/>
              </a:lnSpc>
            </a:pPr>
            <a:r>
              <a:rPr lang="ru-RU" sz="1800"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Актуальность: </a:t>
            </a:r>
            <a:endParaRPr lang="ru-RU" sz="1400" i="1"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30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Решение задачи детекции клонов позволяет:</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30000"/>
              </a:lnSpc>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определять плагиат,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30000"/>
              </a:lnSpc>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искать баги и уязвимости в программе,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30000"/>
              </a:lnSpc>
              <a:spcAft>
                <a:spcPts val="8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находить плохие паттерны программирования, дублирование кода, которое может достигать значительных объемов в крупных проектах, что приводит к усложнению их модификации и затрудняет понимание внутренних взаимосвязей.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Номер слайда 8">
            <a:extLst>
              <a:ext uri="{FF2B5EF4-FFF2-40B4-BE49-F238E27FC236}">
                <a16:creationId xmlns:a16="http://schemas.microsoft.com/office/drawing/2014/main" id="{ADD5ABD9-9B06-AA93-2FEA-8818DA048022}"/>
              </a:ext>
            </a:extLst>
          </p:cNvPr>
          <p:cNvSpPr>
            <a:spLocks noGrp="1"/>
          </p:cNvSpPr>
          <p:nvPr>
            <p:ph type="sldNum" sz="quarter" idx="12"/>
          </p:nvPr>
        </p:nvSpPr>
        <p:spPr/>
        <p:txBody>
          <a:bodyPr/>
          <a:lstStyle/>
          <a:p>
            <a:fld id="{FF9AC15E-FCD1-4167-800F-1DB8497ABFCE}" type="slidenum">
              <a:rPr lang="ru-RU" sz="1800" b="1" smtClean="0">
                <a:solidFill>
                  <a:schemeClr val="tx1"/>
                </a:solidFill>
              </a:rPr>
              <a:t>3</a:t>
            </a:fld>
            <a:endParaRPr lang="ru-RU" sz="1800" b="1" dirty="0">
              <a:solidFill>
                <a:schemeClr val="tx1"/>
              </a:solidFill>
            </a:endParaRPr>
          </a:p>
        </p:txBody>
      </p:sp>
    </p:spTree>
    <p:extLst>
      <p:ext uri="{BB962C8B-B14F-4D97-AF65-F5344CB8AC3E}">
        <p14:creationId xmlns:p14="http://schemas.microsoft.com/office/powerpoint/2010/main" val="211849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17437" y="207348"/>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Проблема и актуальность</a:t>
            </a:r>
            <a:endParaRPr lang="ru-RU" sz="5400" b="1" dirty="0">
              <a:solidFill>
                <a:srgbClr val="000392"/>
              </a:solidFill>
              <a:cs typeface="Latha" panose="020B0502040204020203" pitchFamily="34" charset="0"/>
            </a:endParaRPr>
          </a:p>
        </p:txBody>
      </p:sp>
      <p:sp>
        <p:nvSpPr>
          <p:cNvPr id="11" name="TextBox 10">
            <a:extLst>
              <a:ext uri="{FF2B5EF4-FFF2-40B4-BE49-F238E27FC236}">
                <a16:creationId xmlns:a16="http://schemas.microsoft.com/office/drawing/2014/main" id="{6F2C73F0-6924-E6D4-0474-EEED61AC501E}"/>
              </a:ext>
            </a:extLst>
          </p:cNvPr>
          <p:cNvSpPr txBox="1"/>
          <p:nvPr/>
        </p:nvSpPr>
        <p:spPr>
          <a:xfrm>
            <a:off x="401053" y="1134811"/>
            <a:ext cx="11389894" cy="4862870"/>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Под</a:t>
            </a:r>
            <a:r>
              <a:rPr lang="ru-RU" sz="1800" dirty="0">
                <a:solidFill>
                  <a:srgbClr val="FF0000"/>
                </a:solidFill>
                <a:effectLst/>
                <a:latin typeface="Times New Roman" panose="02020603050405020304" pitchFamily="18" charset="0"/>
                <a:ea typeface="Times New Roman" panose="02020603050405020304" pitchFamily="18" charset="0"/>
              </a:rPr>
              <a:t> </a:t>
            </a:r>
            <a:r>
              <a:rPr lang="ru-RU" sz="1800" b="1" i="1" dirty="0">
                <a:solidFill>
                  <a:srgbClr val="FF0000"/>
                </a:solidFill>
                <a:effectLst/>
                <a:latin typeface="Times New Roman" panose="02020603050405020304" pitchFamily="18" charset="0"/>
                <a:ea typeface="Times New Roman" panose="02020603050405020304" pitchFamily="18" charset="0"/>
              </a:rPr>
              <a:t>клонами</a:t>
            </a:r>
            <a:r>
              <a:rPr lang="ru-RU" sz="1800" dirty="0">
                <a:effectLst/>
                <a:latin typeface="Times New Roman" panose="02020603050405020304" pitchFamily="18" charset="0"/>
                <a:ea typeface="Times New Roman" panose="02020603050405020304" pitchFamily="18" charset="0"/>
              </a:rPr>
              <a:t> в общем смысле понимают фрагменты кода, схожие по синтаксису или семантике. </a:t>
            </a:r>
          </a:p>
          <a:p>
            <a:pPr indent="450215" algn="just">
              <a:lnSpc>
                <a:spcPct val="150000"/>
              </a:lnSpc>
              <a:spcAft>
                <a:spcPts val="1200"/>
              </a:spcAft>
            </a:pPr>
            <a:r>
              <a:rPr lang="ru-RU" sz="1800" dirty="0">
                <a:effectLst/>
                <a:latin typeface="Times New Roman" panose="02020603050405020304" pitchFamily="18" charset="0"/>
                <a:ea typeface="Times New Roman" panose="02020603050405020304" pitchFamily="18" charset="0"/>
              </a:rPr>
              <a:t>Выделяют </a:t>
            </a:r>
            <a:r>
              <a:rPr lang="ru-RU" sz="1800" b="1" dirty="0">
                <a:effectLst/>
                <a:latin typeface="Times New Roman" panose="02020603050405020304" pitchFamily="18" charset="0"/>
                <a:ea typeface="Times New Roman" panose="02020603050405020304" pitchFamily="18" charset="0"/>
              </a:rPr>
              <a:t>4 различных типа</a:t>
            </a:r>
            <a:r>
              <a:rPr lang="ru-RU" sz="1800" dirty="0">
                <a:effectLst/>
                <a:latin typeface="Times New Roman" panose="02020603050405020304" pitchFamily="18" charset="0"/>
                <a:ea typeface="Times New Roman" panose="02020603050405020304" pitchFamily="18" charset="0"/>
              </a:rPr>
              <a:t> клонов:</a:t>
            </a:r>
          </a:p>
          <a:p>
            <a:pPr marL="812800" lvl="0" indent="-363538" algn="just">
              <a:spcAft>
                <a:spcPts val="600"/>
              </a:spcAft>
              <a:buFont typeface="+mj-lt"/>
              <a:buAutoNum type="arabicParenR"/>
            </a:pPr>
            <a:r>
              <a:rPr lang="ru-RU" sz="1800" dirty="0">
                <a:effectLst/>
                <a:latin typeface="Times New Roman" panose="02020603050405020304" pitchFamily="18" charset="0"/>
                <a:ea typeface="Times New Roman" panose="02020603050405020304" pitchFamily="18" charset="0"/>
              </a:rPr>
              <a:t>Полностью идентичные фрагменты кода (</a:t>
            </a:r>
            <a:r>
              <a:rPr lang="en-US" sz="1800" b="1" i="1" dirty="0">
                <a:solidFill>
                  <a:srgbClr val="FF0000"/>
                </a:solidFill>
                <a:effectLst/>
                <a:latin typeface="Times New Roman" panose="02020603050405020304" pitchFamily="18" charset="0"/>
                <a:ea typeface="Times New Roman" panose="02020603050405020304" pitchFamily="18" charset="0"/>
              </a:rPr>
              <a:t>Exact Clones</a:t>
            </a:r>
            <a:r>
              <a:rPr lang="ru-RU" sz="1800" dirty="0">
                <a:effectLst/>
                <a:latin typeface="Times New Roman" panose="02020603050405020304" pitchFamily="18" charset="0"/>
                <a:ea typeface="Times New Roman" panose="02020603050405020304" pitchFamily="18" charset="0"/>
              </a:rPr>
              <a:t>) – фрагменты кода отличаются только различиями в табуляции и комментариях.</a:t>
            </a:r>
          </a:p>
          <a:p>
            <a:pPr marL="812800" lvl="0" indent="-363538" algn="just">
              <a:spcAft>
                <a:spcPts val="600"/>
              </a:spcAft>
              <a:buFont typeface="+mj-lt"/>
              <a:buAutoNum type="arabicParenR"/>
            </a:pPr>
            <a:r>
              <a:rPr lang="ru-RU" sz="1800" dirty="0">
                <a:effectLst/>
                <a:latin typeface="Times New Roman" panose="02020603050405020304" pitchFamily="18" charset="0"/>
                <a:ea typeface="Times New Roman" panose="02020603050405020304" pitchFamily="18" charset="0"/>
              </a:rPr>
              <a:t>Клоны, ограниченные переименованием (</a:t>
            </a:r>
            <a:r>
              <a:rPr lang="en-US" sz="1800" b="1" i="1" dirty="0">
                <a:solidFill>
                  <a:srgbClr val="FF0000"/>
                </a:solidFill>
                <a:effectLst/>
                <a:latin typeface="Times New Roman" panose="02020603050405020304" pitchFamily="18" charset="0"/>
                <a:ea typeface="Times New Roman" panose="02020603050405020304" pitchFamily="18" charset="0"/>
              </a:rPr>
              <a:t>Renamed Clones</a:t>
            </a:r>
            <a:r>
              <a:rPr lang="ru-RU" sz="1800" dirty="0">
                <a:effectLst/>
                <a:latin typeface="Times New Roman" panose="02020603050405020304" pitchFamily="18" charset="0"/>
                <a:ea typeface="Times New Roman" panose="02020603050405020304" pitchFamily="18" charset="0"/>
              </a:rPr>
              <a:t>) – фрагменты кода могут также отличаться различиями в именах идентификаторов и переменных.</a:t>
            </a:r>
          </a:p>
          <a:p>
            <a:pPr marL="812800" lvl="0" indent="-363538" algn="just">
              <a:spcAft>
                <a:spcPts val="600"/>
              </a:spcAft>
              <a:buFont typeface="+mj-lt"/>
              <a:buAutoNum type="arabicParenR"/>
            </a:pPr>
            <a:r>
              <a:rPr lang="ru-RU" sz="1800" dirty="0">
                <a:effectLst/>
                <a:latin typeface="Times New Roman" panose="02020603050405020304" pitchFamily="18" charset="0"/>
                <a:ea typeface="Times New Roman" panose="02020603050405020304" pitchFamily="18" charset="0"/>
              </a:rPr>
              <a:t>Клоны, ограниченные пропусками (</a:t>
            </a:r>
            <a:r>
              <a:rPr lang="en-US" sz="1800" b="1" i="1" dirty="0">
                <a:solidFill>
                  <a:srgbClr val="FF0000"/>
                </a:solidFill>
                <a:effectLst/>
                <a:latin typeface="Times New Roman" panose="02020603050405020304" pitchFamily="18" charset="0"/>
                <a:ea typeface="Times New Roman" panose="02020603050405020304" pitchFamily="18" charset="0"/>
              </a:rPr>
              <a:t>Gapped Clones</a:t>
            </a:r>
            <a:r>
              <a:rPr lang="ru-RU" sz="1800" dirty="0">
                <a:effectLst/>
                <a:latin typeface="Times New Roman" panose="02020603050405020304" pitchFamily="18" charset="0"/>
                <a:ea typeface="Times New Roman" panose="02020603050405020304" pitchFamily="18" charset="0"/>
              </a:rPr>
              <a:t>) – фрагменты кода могут также отличаться в последовательности операторов и операндов, включая добавление новых операндов и удаление оригинальных.</a:t>
            </a:r>
          </a:p>
          <a:p>
            <a:pPr marL="812800" lvl="0" indent="-363538" algn="just">
              <a:buFont typeface="+mj-lt"/>
              <a:buAutoNum type="arabicParenR"/>
            </a:pPr>
            <a:r>
              <a:rPr lang="ru-RU" sz="1800" dirty="0">
                <a:effectLst/>
                <a:latin typeface="Times New Roman" panose="02020603050405020304" pitchFamily="18" charset="0"/>
                <a:ea typeface="Times New Roman" panose="02020603050405020304" pitchFamily="18" charset="0"/>
              </a:rPr>
              <a:t>Семантические клоны (</a:t>
            </a:r>
            <a:r>
              <a:rPr lang="en-US" sz="1800" b="1" i="1" dirty="0">
                <a:solidFill>
                  <a:srgbClr val="FF0000"/>
                </a:solidFill>
                <a:effectLst/>
                <a:latin typeface="Times New Roman" panose="02020603050405020304" pitchFamily="18" charset="0"/>
                <a:ea typeface="Times New Roman" panose="02020603050405020304" pitchFamily="18" charset="0"/>
              </a:rPr>
              <a:t>Semantic Clones</a:t>
            </a:r>
            <a:r>
              <a:rPr lang="ru-RU" sz="1800" dirty="0">
                <a:effectLst/>
                <a:latin typeface="Times New Roman" panose="02020603050405020304" pitchFamily="18" charset="0"/>
                <a:ea typeface="Times New Roman" panose="02020603050405020304" pitchFamily="18" charset="0"/>
              </a:rPr>
              <a:t>) – фрагменты различны синтаксически, однако, обладают общей семантикой.</a:t>
            </a:r>
          </a:p>
          <a:p>
            <a:pPr indent="540385" algn="just">
              <a:spcBef>
                <a:spcPts val="1800"/>
              </a:spcBef>
            </a:pPr>
            <a:r>
              <a:rPr lang="ru-RU" sz="1800" dirty="0">
                <a:effectLst/>
                <a:latin typeface="Times New Roman" panose="02020603050405020304" pitchFamily="18" charset="0"/>
                <a:ea typeface="Times New Roman" panose="02020603050405020304" pitchFamily="18" charset="0"/>
              </a:rPr>
              <a:t>Тип №4 является наиболее трудным в обнаружении, поскольку в этом случае клоны могут не иметь ничего общего. Обнаружение подобных клонов требует алгоритмов, учитывающих внутреннюю семантику кода. Модели машинного обучения являются одним из средств, способных решить эту задачу.</a:t>
            </a:r>
          </a:p>
        </p:txBody>
      </p:sp>
      <p:sp>
        <p:nvSpPr>
          <p:cNvPr id="5" name="Номер слайда 4">
            <a:extLst>
              <a:ext uri="{FF2B5EF4-FFF2-40B4-BE49-F238E27FC236}">
                <a16:creationId xmlns:a16="http://schemas.microsoft.com/office/drawing/2014/main" id="{93C40FAD-5A79-FFAC-9DBF-550D771583CB}"/>
              </a:ext>
            </a:extLst>
          </p:cNvPr>
          <p:cNvSpPr>
            <a:spLocks noGrp="1"/>
          </p:cNvSpPr>
          <p:nvPr>
            <p:ph type="sldNum" sz="quarter" idx="12"/>
          </p:nvPr>
        </p:nvSpPr>
        <p:spPr/>
        <p:txBody>
          <a:bodyPr/>
          <a:lstStyle/>
          <a:p>
            <a:fld id="{FF9AC15E-FCD1-4167-800F-1DB8497ABFCE}" type="slidenum">
              <a:rPr lang="ru-RU" sz="1800" b="1" smtClean="0">
                <a:solidFill>
                  <a:schemeClr val="tx1"/>
                </a:solidFill>
              </a:rPr>
              <a:t>4</a:t>
            </a:fld>
            <a:endParaRPr lang="ru-RU" sz="1800" b="1" dirty="0">
              <a:solidFill>
                <a:schemeClr val="tx1"/>
              </a:solidFill>
            </a:endParaRPr>
          </a:p>
        </p:txBody>
      </p:sp>
    </p:spTree>
    <p:extLst>
      <p:ext uri="{BB962C8B-B14F-4D97-AF65-F5344CB8AC3E}">
        <p14:creationId xmlns:p14="http://schemas.microsoft.com/office/powerpoint/2010/main" val="209031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1446550"/>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Обзор существующих </a:t>
            </a:r>
          </a:p>
          <a:p>
            <a:pPr algn="ctr"/>
            <a:r>
              <a:rPr lang="ru-RU" sz="4400" b="1" dirty="0">
                <a:solidFill>
                  <a:srgbClr val="000392"/>
                </a:solidFill>
                <a:cs typeface="Latha" panose="020B0502040204020203" pitchFamily="34" charset="0"/>
              </a:rPr>
              <a:t>способов аугментации</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920AE4D9-2124-79A4-F85E-BDCAB02179B9}"/>
              </a:ext>
            </a:extLst>
          </p:cNvPr>
          <p:cNvSpPr txBox="1"/>
          <p:nvPr/>
        </p:nvSpPr>
        <p:spPr>
          <a:xfrm>
            <a:off x="1029531" y="1953281"/>
            <a:ext cx="10184233" cy="3707618"/>
          </a:xfrm>
          <a:prstGeom prst="rect">
            <a:avLst/>
          </a:prstGeom>
          <a:noFill/>
        </p:spPr>
        <p:txBody>
          <a:bodyPr wrap="square">
            <a:spAutoFit/>
          </a:bodyPr>
          <a:lstStyle/>
          <a:p>
            <a:pPr algn="just">
              <a:lnSpc>
                <a:spcPct val="150000"/>
              </a:lnSpc>
              <a:spcAft>
                <a:spcPts val="1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Исследования в области задачи </a:t>
            </a:r>
            <a:r>
              <a:rPr lang="ru-RU" kern="100" dirty="0">
                <a:latin typeface="Times New Roman" panose="02020603050405020304" pitchFamily="18" charset="0"/>
                <a:ea typeface="Aptos" panose="020B0004020202020204" pitchFamily="34" charset="0"/>
                <a:cs typeface="Times New Roman" panose="02020603050405020304" pitchFamily="18" charset="0"/>
              </a:rPr>
              <a:t>С</a:t>
            </a:r>
            <a:r>
              <a:rPr lang="en-US" kern="100" dirty="0">
                <a:latin typeface="Times New Roman" panose="02020603050405020304" pitchFamily="18" charset="0"/>
                <a:ea typeface="Aptos" panose="020B0004020202020204" pitchFamily="34" charset="0"/>
                <a:cs typeface="Times New Roman" panose="02020603050405020304" pitchFamily="18" charset="0"/>
              </a:rPr>
              <a:t>lone Detection</a:t>
            </a:r>
            <a:r>
              <a:rPr lang="ru-RU" kern="100" dirty="0">
                <a:latin typeface="Times New Roman" panose="02020603050405020304" pitchFamily="18" charset="0"/>
                <a:ea typeface="Aptos" panose="020B0004020202020204" pitchFamily="34" charset="0"/>
                <a:cs typeface="Times New Roman" panose="02020603050405020304" pitchFamily="18" charset="0"/>
              </a:rPr>
              <a:t> для поиска клонов 1-3 типа чаще всего используют аугментации в виде непосредственного изменения программного кода через замену переменных, внедрения не имеющего значения кода, подмены значений и аргументов.</a:t>
            </a: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Для повышенных результатов в области поиска клонов 4-го типа применяются модели, использующие при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предобучении</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построение на основе кода </a:t>
            </a:r>
            <a:r>
              <a:rPr lang="ru-RU" sz="1800" b="1" kern="100" dirty="0">
                <a:effectLst/>
                <a:latin typeface="Times New Roman" panose="02020603050405020304" pitchFamily="18" charset="0"/>
                <a:ea typeface="Aptos" panose="020B0004020202020204" pitchFamily="34" charset="0"/>
                <a:cs typeface="Times New Roman" panose="02020603050405020304" pitchFamily="18" charset="0"/>
              </a:rPr>
              <a:t>графа потока данных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i="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или </a:t>
            </a:r>
            <a:r>
              <a:rPr lang="ru-RU" sz="1800" b="1" kern="100" dirty="0">
                <a:effectLst/>
                <a:latin typeface="Times New Roman" panose="02020603050405020304" pitchFamily="18" charset="0"/>
                <a:ea typeface="Aptos" panose="020B0004020202020204" pitchFamily="34" charset="0"/>
                <a:cs typeface="Times New Roman" panose="02020603050405020304" pitchFamily="18" charset="0"/>
              </a:rPr>
              <a:t>графа потока управления</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i="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DeeperGCN</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kern="100" dirty="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spcAft>
                <a:spcPts val="800"/>
              </a:spcAft>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Однако, такие модели учитывают только одно специализированное представление данных и только на этапе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предобучения</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8FF1B413-BB13-C4F3-B208-BF6543BDCDF4}"/>
              </a:ext>
            </a:extLst>
          </p:cNvPr>
          <p:cNvSpPr>
            <a:spLocks noGrp="1"/>
          </p:cNvSpPr>
          <p:nvPr>
            <p:ph type="sldNum" sz="quarter" idx="12"/>
          </p:nvPr>
        </p:nvSpPr>
        <p:spPr/>
        <p:txBody>
          <a:bodyPr/>
          <a:lstStyle/>
          <a:p>
            <a:fld id="{FF9AC15E-FCD1-4167-800F-1DB8497ABFCE}" type="slidenum">
              <a:rPr lang="ru-RU" sz="1800" b="1" smtClean="0">
                <a:solidFill>
                  <a:schemeClr val="tx1"/>
                </a:solidFill>
              </a:rPr>
              <a:t>5</a:t>
            </a:fld>
            <a:endParaRPr lang="ru-RU" sz="1800" b="1" dirty="0">
              <a:solidFill>
                <a:schemeClr val="tx1"/>
              </a:solidFill>
            </a:endParaRPr>
          </a:p>
        </p:txBody>
      </p:sp>
    </p:spTree>
    <p:extLst>
      <p:ext uri="{BB962C8B-B14F-4D97-AF65-F5344CB8AC3E}">
        <p14:creationId xmlns:p14="http://schemas.microsoft.com/office/powerpoint/2010/main" val="3375856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32" y="25814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Обзор исследований</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920AE4D9-2124-79A4-F85E-BDCAB02179B9}"/>
              </a:ext>
            </a:extLst>
          </p:cNvPr>
          <p:cNvSpPr txBox="1"/>
          <p:nvPr/>
        </p:nvSpPr>
        <p:spPr>
          <a:xfrm>
            <a:off x="1003883" y="1107951"/>
            <a:ext cx="10184233" cy="5878532"/>
          </a:xfrm>
          <a:prstGeom prst="rect">
            <a:avLst/>
          </a:prstGeom>
          <a:noFill/>
        </p:spPr>
        <p:txBody>
          <a:bodyPr wrap="square">
            <a:spAutoFit/>
          </a:bodyPr>
          <a:lstStyle/>
          <a:p>
            <a:pPr marL="357188" indent="-174625" algn="just">
              <a:buAutoNum type="arabicParenR"/>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Evaluation of Contrastive Learning with Various Code Representations for Code Clone:</a:t>
            </a:r>
          </a:p>
          <a:p>
            <a:pPr marL="357188" indent="-357188" algn="just"/>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600" b="1" kern="100" dirty="0" err="1">
                <a:effectLst/>
                <a:latin typeface="Times New Roman" panose="02020603050405020304" pitchFamily="18" charset="0"/>
                <a:ea typeface="Aptos" panose="020B0004020202020204" pitchFamily="34" charset="0"/>
                <a:cs typeface="Times New Roman" panose="02020603050405020304" pitchFamily="18" charset="0"/>
              </a:rPr>
              <a:t>датасет</a:t>
            </a:r>
            <a:r>
              <a:rPr lang="ru-RU" sz="1600" b="1" kern="100" dirty="0">
                <a:effectLst/>
                <a:latin typeface="Times New Roman" panose="02020603050405020304" pitchFamily="18" charset="0"/>
                <a:ea typeface="Aptos" panose="020B0004020202020204" pitchFamily="34" charset="0"/>
                <a:cs typeface="Times New Roman" panose="02020603050405020304" pitchFamily="18" charset="0"/>
              </a:rPr>
              <a:t> подвергается набору трансформаций:</a:t>
            </a:r>
          </a:p>
          <a:p>
            <a:pPr marL="623888" indent="-266700" algn="just">
              <a:buFont typeface="Courier New" panose="02070309020205020404" pitchFamily="49" charset="0"/>
              <a:buChar char="o"/>
              <a:tabLst>
                <a:tab pos="623888" algn="l"/>
              </a:tabLst>
            </a:pPr>
            <a:r>
              <a:rPr lang="ru-RU" sz="1400" kern="100" dirty="0">
                <a:latin typeface="Times New Roman" panose="02020603050405020304" pitchFamily="18" charset="0"/>
                <a:ea typeface="Aptos" panose="020B0004020202020204" pitchFamily="34" charset="0"/>
                <a:cs typeface="Times New Roman" panose="02020603050405020304" pitchFamily="18" charset="0"/>
              </a:rPr>
              <a:t>добавление и удаление комментариев;</a:t>
            </a:r>
          </a:p>
          <a:p>
            <a:pPr marL="623888" indent="-266700" algn="just">
              <a:buFont typeface="Courier New" panose="02070309020205020404" pitchFamily="49" charset="0"/>
              <a:buChar char="o"/>
              <a:tabLst>
                <a:tab pos="623888" algn="l"/>
              </a:tabLst>
            </a:pPr>
            <a:r>
              <a:rPr lang="ru-RU" sz="1400" kern="100" dirty="0">
                <a:latin typeface="Times New Roman" panose="02020603050405020304" pitchFamily="18" charset="0"/>
                <a:ea typeface="Aptos" panose="020B0004020202020204" pitchFamily="34" charset="0"/>
                <a:cs typeface="Times New Roman" panose="02020603050405020304" pitchFamily="18" charset="0"/>
              </a:rPr>
              <a:t>переименование переменных и методов;</a:t>
            </a:r>
          </a:p>
          <a:p>
            <a:pPr marL="623888" indent="-266700" algn="just">
              <a:buFont typeface="Courier New" panose="02070309020205020404" pitchFamily="49" charset="0"/>
              <a:buChar char="o"/>
              <a:tabLst>
                <a:tab pos="623888" algn="l"/>
              </a:tabLst>
            </a:pPr>
            <a:r>
              <a:rPr lang="ru-RU" sz="1400" kern="100" dirty="0">
                <a:latin typeface="Times New Roman" panose="02020603050405020304" pitchFamily="18" charset="0"/>
                <a:ea typeface="Aptos" panose="020B0004020202020204" pitchFamily="34" charset="0"/>
                <a:cs typeface="Times New Roman" panose="02020603050405020304" pitchFamily="18" charset="0"/>
              </a:rPr>
              <a:t>замена</a:t>
            </a:r>
            <a:r>
              <a:rPr lang="en-US" sz="1400" kern="100" dirty="0">
                <a:latin typeface="Times New Roman" panose="02020603050405020304" pitchFamily="18" charset="0"/>
                <a:ea typeface="Aptos" panose="020B0004020202020204" pitchFamily="34" charset="0"/>
                <a:cs typeface="Times New Roman" panose="02020603050405020304" pitchFamily="18" charset="0"/>
              </a:rPr>
              <a:t> if-else</a:t>
            </a:r>
            <a:r>
              <a:rPr lang="ru-RU" sz="1400" kern="100" dirty="0">
                <a:latin typeface="Times New Roman" panose="02020603050405020304" pitchFamily="18" charset="0"/>
                <a:ea typeface="Aptos" panose="020B0004020202020204" pitchFamily="34" charset="0"/>
                <a:cs typeface="Times New Roman" panose="02020603050405020304" pitchFamily="18" charset="0"/>
              </a:rPr>
              <a:t> местами и замена </a:t>
            </a:r>
            <a:r>
              <a:rPr lang="en-US" sz="1400" kern="100" dirty="0">
                <a:latin typeface="Times New Roman" panose="02020603050405020304" pitchFamily="18" charset="0"/>
                <a:ea typeface="Aptos" panose="020B0004020202020204" pitchFamily="34" charset="0"/>
                <a:cs typeface="Times New Roman" panose="02020603050405020304" pitchFamily="18" charset="0"/>
              </a:rPr>
              <a:t>for</a:t>
            </a:r>
            <a:r>
              <a:rPr lang="ru-RU" sz="1400" kern="100" dirty="0">
                <a:latin typeface="Times New Roman" panose="02020603050405020304" pitchFamily="18" charset="0"/>
                <a:ea typeface="Aptos" panose="020B0004020202020204" pitchFamily="34" charset="0"/>
                <a:cs typeface="Times New Roman" panose="02020603050405020304" pitchFamily="18" charset="0"/>
              </a:rPr>
              <a:t> на </a:t>
            </a:r>
            <a:r>
              <a:rPr lang="en-US" sz="1400" kern="100" dirty="0">
                <a:latin typeface="Times New Roman" panose="02020603050405020304" pitchFamily="18" charset="0"/>
                <a:ea typeface="Aptos" panose="020B0004020202020204" pitchFamily="34" charset="0"/>
                <a:cs typeface="Times New Roman" panose="02020603050405020304" pitchFamily="18" charset="0"/>
              </a:rPr>
              <a:t>while</a:t>
            </a:r>
            <a:r>
              <a:rPr lang="ru-RU" sz="1400" kern="100" dirty="0">
                <a:latin typeface="Times New Roman" panose="02020603050405020304" pitchFamily="18" charset="0"/>
                <a:ea typeface="Aptos" panose="020B0004020202020204" pitchFamily="34" charset="0"/>
                <a:cs typeface="Times New Roman" panose="02020603050405020304" pitchFamily="18" charset="0"/>
              </a:rPr>
              <a:t>;</a:t>
            </a:r>
          </a:p>
          <a:p>
            <a:pPr marL="623888" indent="-266700" algn="just">
              <a:buFont typeface="Courier New" panose="02070309020205020404" pitchFamily="49" charset="0"/>
              <a:buChar char="o"/>
              <a:tabLst>
                <a:tab pos="623888" algn="l"/>
              </a:tabLst>
            </a:pPr>
            <a:r>
              <a:rPr lang="ru-RU" sz="1400" kern="100" dirty="0">
                <a:latin typeface="Times New Roman" panose="02020603050405020304" pitchFamily="18" charset="0"/>
                <a:ea typeface="Aptos" panose="020B0004020202020204" pitchFamily="34" charset="0"/>
                <a:cs typeface="Times New Roman" panose="02020603050405020304" pitchFamily="18" charset="0"/>
              </a:rPr>
              <a:t>модификация порядка передачи аргументов в функцию</a:t>
            </a:r>
          </a:p>
          <a:p>
            <a:pPr marL="357188" indent="-174625" algn="just">
              <a:spcBef>
                <a:spcPts val="600"/>
              </a:spcBef>
            </a:pPr>
            <a:r>
              <a:rPr lang="ru-RU" sz="1400" b="1" kern="100" dirty="0">
                <a:latin typeface="Times New Roman" panose="02020603050405020304" pitchFamily="18" charset="0"/>
                <a:ea typeface="Aptos" panose="020B0004020202020204" pitchFamily="34" charset="0"/>
                <a:cs typeface="Times New Roman" panose="02020603050405020304" pitchFamily="18" charset="0"/>
              </a:rPr>
              <a:t>2) </a:t>
            </a:r>
            <a:r>
              <a:rPr lang="en-US" sz="1600" b="1" u="none" strike="noStrike" baseline="0" dirty="0" err="1">
                <a:solidFill>
                  <a:srgbClr val="000000"/>
                </a:solidFill>
                <a:latin typeface="Times New Roman" panose="02020603050405020304" pitchFamily="18" charset="0"/>
                <a:cs typeface="Times New Roman" panose="02020603050405020304" pitchFamily="18" charset="0"/>
              </a:rPr>
              <a:t>ContraBERT</a:t>
            </a:r>
            <a:r>
              <a:rPr lang="en-US" sz="1600" b="1" u="none" strike="noStrike" baseline="0" dirty="0">
                <a:solidFill>
                  <a:srgbClr val="000000"/>
                </a:solidFill>
                <a:latin typeface="Times New Roman" panose="02020603050405020304" pitchFamily="18" charset="0"/>
                <a:cs typeface="Times New Roman" panose="02020603050405020304" pitchFamily="18" charset="0"/>
              </a:rPr>
              <a:t>: Enhancing Code Pre-trained Models via Contras-</a:t>
            </a:r>
            <a:r>
              <a:rPr lang="en-US" sz="1600" b="1" u="none" strike="noStrike" baseline="0" dirty="0" err="1">
                <a:solidFill>
                  <a:srgbClr val="000000"/>
                </a:solidFill>
                <a:latin typeface="Times New Roman" panose="02020603050405020304" pitchFamily="18" charset="0"/>
                <a:cs typeface="Times New Roman" panose="02020603050405020304" pitchFamily="18" charset="0"/>
              </a:rPr>
              <a:t>tive</a:t>
            </a:r>
            <a:r>
              <a:rPr lang="en-US" sz="1600" b="1" u="none" strike="noStrike" baseline="0" dirty="0">
                <a:solidFill>
                  <a:srgbClr val="000000"/>
                </a:solidFill>
                <a:latin typeface="Times New Roman" panose="02020603050405020304" pitchFamily="18" charset="0"/>
                <a:cs typeface="Times New Roman" panose="02020603050405020304" pitchFamily="18" charset="0"/>
              </a:rPr>
              <a:t> Learning:</a:t>
            </a:r>
          </a:p>
          <a:p>
            <a:pPr marL="623888" indent="-266700" algn="just">
              <a:buFont typeface="Courier New" panose="02070309020205020404" pitchFamily="49" charset="0"/>
              <a:buChar char="o"/>
            </a:pPr>
            <a:r>
              <a:rPr lang="ru-RU" sz="1400" kern="100" dirty="0">
                <a:solidFill>
                  <a:srgbClr val="000000"/>
                </a:solidFill>
                <a:latin typeface="Times New Roman" panose="02020603050405020304" pitchFamily="18" charset="0"/>
                <a:cs typeface="Times New Roman" panose="02020603050405020304" pitchFamily="18" charset="0"/>
              </a:rPr>
              <a:t>улучшенное нахождение клонов первого рода;</a:t>
            </a:r>
          </a:p>
          <a:p>
            <a:pPr marL="623888" indent="-266700" algn="just">
              <a:buFont typeface="Courier New" panose="02070309020205020404" pitchFamily="49" charset="0"/>
              <a:buChar char="o"/>
            </a:pPr>
            <a:r>
              <a:rPr lang="ru-RU" sz="1400" kern="100" dirty="0">
                <a:solidFill>
                  <a:srgbClr val="000000"/>
                </a:solidFill>
                <a:latin typeface="Times New Roman" panose="02020603050405020304" pitchFamily="18" charset="0"/>
                <a:cs typeface="Times New Roman" panose="02020603050405020304" pitchFamily="18" charset="0"/>
              </a:rPr>
              <a:t>п</a:t>
            </a:r>
            <a:r>
              <a:rPr lang="ru-RU" sz="1400" b="0" u="none" strike="noStrike" kern="100" baseline="0" dirty="0">
                <a:solidFill>
                  <a:srgbClr val="000000"/>
                </a:solidFill>
                <a:latin typeface="Times New Roman" panose="02020603050405020304" pitchFamily="18" charset="0"/>
                <a:cs typeface="Times New Roman" panose="02020603050405020304" pitchFamily="18" charset="0"/>
              </a:rPr>
              <a:t>оследовательный перевод;</a:t>
            </a:r>
          </a:p>
          <a:p>
            <a:pPr marL="623888" indent="-266700" algn="just">
              <a:buFont typeface="Courier New" panose="02070309020205020404" pitchFamily="49" charset="0"/>
              <a:buChar char="o"/>
            </a:pPr>
            <a:r>
              <a:rPr lang="ru-RU" sz="1400" kern="100" dirty="0">
                <a:solidFill>
                  <a:srgbClr val="000000"/>
                </a:solidFill>
                <a:latin typeface="Times New Roman" panose="02020603050405020304" pitchFamily="18" charset="0"/>
                <a:cs typeface="Times New Roman" panose="02020603050405020304" pitchFamily="18" charset="0"/>
              </a:rPr>
              <a:t>добавление и изменение комментариев;</a:t>
            </a:r>
          </a:p>
          <a:p>
            <a:pPr marL="623888" indent="-266700" algn="just">
              <a:buFont typeface="Courier New" panose="02070309020205020404" pitchFamily="49" charset="0"/>
              <a:buChar char="o"/>
            </a:pPr>
            <a:r>
              <a:rPr lang="ru-RU" sz="1400" kern="100" dirty="0">
                <a:solidFill>
                  <a:srgbClr val="000000"/>
                </a:solidFill>
                <a:latin typeface="Times New Roman" panose="02020603050405020304" pitchFamily="18" charset="0"/>
                <a:cs typeface="Times New Roman" panose="02020603050405020304" pitchFamily="18" charset="0"/>
              </a:rPr>
              <a:t>с</a:t>
            </a:r>
            <a:r>
              <a:rPr lang="ru-RU" sz="1400" b="0" u="none" strike="noStrike" kern="100" baseline="0" dirty="0">
                <a:solidFill>
                  <a:srgbClr val="000000"/>
                </a:solidFill>
                <a:latin typeface="Times New Roman" panose="02020603050405020304" pitchFamily="18" charset="0"/>
                <a:cs typeface="Times New Roman" panose="02020603050405020304" pitchFamily="18" charset="0"/>
              </a:rPr>
              <a:t>оздание незначимого кода(</a:t>
            </a:r>
            <a:r>
              <a:rPr lang="en-US" sz="1400" b="0" u="none" strike="noStrike" kern="100" baseline="0" dirty="0">
                <a:solidFill>
                  <a:srgbClr val="000000"/>
                </a:solidFill>
                <a:latin typeface="Times New Roman" panose="02020603050405020304" pitchFamily="18" charset="0"/>
                <a:cs typeface="Times New Roman" panose="02020603050405020304" pitchFamily="18" charset="0"/>
              </a:rPr>
              <a:t>Dead Code)</a:t>
            </a:r>
            <a:endParaRPr lang="ru-RU" sz="1400" b="0" u="none" strike="noStrike" kern="100" baseline="0" dirty="0">
              <a:solidFill>
                <a:srgbClr val="000000"/>
              </a:solidFill>
              <a:latin typeface="Times New Roman" panose="02020603050405020304" pitchFamily="18" charset="0"/>
              <a:cs typeface="Times New Roman" panose="02020603050405020304" pitchFamily="18" charset="0"/>
            </a:endParaRPr>
          </a:p>
          <a:p>
            <a:pPr marL="357188" indent="-174625" algn="just">
              <a:spcBef>
                <a:spcPts val="600"/>
              </a:spcBef>
            </a:pPr>
            <a:r>
              <a:rPr lang="ru-RU" sz="1400" b="1" u="none" strike="noStrike" kern="100" baseline="0" dirty="0">
                <a:solidFill>
                  <a:srgbClr val="000000"/>
                </a:solidFill>
                <a:latin typeface="Times New Roman" panose="02020603050405020304" pitchFamily="18" charset="0"/>
                <a:cs typeface="Times New Roman" panose="02020603050405020304" pitchFamily="18" charset="0"/>
              </a:rPr>
              <a:t>3) </a:t>
            </a:r>
            <a:r>
              <a:rPr lang="en-US" sz="1600" b="1" u="none" strike="noStrike" baseline="0" dirty="0">
                <a:solidFill>
                  <a:srgbClr val="000000"/>
                </a:solidFill>
                <a:latin typeface="Times New Roman" panose="02020603050405020304" pitchFamily="18" charset="0"/>
                <a:cs typeface="Times New Roman" panose="02020603050405020304" pitchFamily="18" charset="0"/>
              </a:rPr>
              <a:t>Towards Learning (Dis)-Similarity of Source Code from Program Contrasts:</a:t>
            </a:r>
          </a:p>
          <a:p>
            <a:pPr marL="623888" indent="-266700" algn="just">
              <a:buFont typeface="Courier New" panose="02070309020205020404" pitchFamily="49" charset="0"/>
              <a:buChar char="o"/>
            </a:pPr>
            <a:r>
              <a:rPr lang="ru-RU" sz="1400" kern="100" dirty="0">
                <a:solidFill>
                  <a:srgbClr val="000000"/>
                </a:solidFill>
                <a:latin typeface="Times New Roman" panose="02020603050405020304" pitchFamily="18" charset="0"/>
                <a:cs typeface="Times New Roman" panose="02020603050405020304" pitchFamily="18" charset="0"/>
              </a:rPr>
              <a:t>прямое изменение кода(например операторов присваивания и сравнения);</a:t>
            </a:r>
          </a:p>
          <a:p>
            <a:pPr marL="623888" indent="-266700" algn="just">
              <a:buFont typeface="Courier New" panose="02070309020205020404" pitchFamily="49" charset="0"/>
              <a:buChar char="o"/>
            </a:pPr>
            <a:r>
              <a:rPr lang="ru-RU" sz="1400" kern="100" dirty="0">
                <a:solidFill>
                  <a:srgbClr val="000000"/>
                </a:solidFill>
                <a:latin typeface="Times New Roman" panose="02020603050405020304" pitchFamily="18" charset="0"/>
                <a:cs typeface="Times New Roman" panose="02020603050405020304" pitchFamily="18" charset="0"/>
              </a:rPr>
              <a:t>з</a:t>
            </a:r>
            <a:r>
              <a:rPr lang="ru-RU" sz="1400" b="0" u="none" strike="noStrike" kern="100" baseline="0" dirty="0">
                <a:solidFill>
                  <a:srgbClr val="000000"/>
                </a:solidFill>
                <a:latin typeface="Times New Roman" panose="02020603050405020304" pitchFamily="18" charset="0"/>
                <a:cs typeface="Times New Roman" panose="02020603050405020304" pitchFamily="18" charset="0"/>
              </a:rPr>
              <a:t>амена типа данных;</a:t>
            </a:r>
          </a:p>
          <a:p>
            <a:pPr marL="623888" indent="-266700" algn="just">
              <a:buFont typeface="Courier New" panose="02070309020205020404" pitchFamily="49" charset="0"/>
              <a:buChar char="o"/>
            </a:pPr>
            <a:r>
              <a:rPr lang="ru-RU" sz="1400" kern="100" dirty="0">
                <a:solidFill>
                  <a:srgbClr val="000000"/>
                </a:solidFill>
                <a:latin typeface="Times New Roman" panose="02020603050405020304" pitchFamily="18" charset="0"/>
                <a:cs typeface="Times New Roman" panose="02020603050405020304" pitchFamily="18" charset="0"/>
              </a:rPr>
              <a:t>пропуск инициализации( присвоение </a:t>
            </a:r>
            <a:r>
              <a:rPr lang="en-US" sz="1400" kern="100" dirty="0">
                <a:solidFill>
                  <a:srgbClr val="000000"/>
                </a:solidFill>
                <a:latin typeface="Times New Roman" panose="02020603050405020304" pitchFamily="18" charset="0"/>
                <a:cs typeface="Times New Roman" panose="02020603050405020304" pitchFamily="18" charset="0"/>
              </a:rPr>
              <a:t>Null</a:t>
            </a:r>
            <a:r>
              <a:rPr lang="ru-RU" sz="1400" kern="100" dirty="0">
                <a:solidFill>
                  <a:srgbClr val="000000"/>
                </a:solidFill>
                <a:latin typeface="Times New Roman" panose="02020603050405020304" pitchFamily="18" charset="0"/>
                <a:cs typeface="Times New Roman" panose="02020603050405020304" pitchFamily="18" charset="0"/>
              </a:rPr>
              <a:t> переменной)</a:t>
            </a:r>
          </a:p>
          <a:p>
            <a:pPr marL="357188" indent="-174625" algn="just">
              <a:spcBef>
                <a:spcPts val="600"/>
              </a:spcBef>
            </a:pPr>
            <a:r>
              <a:rPr lang="en-US" sz="1400" b="1" i="0" u="none" strike="noStrike" kern="100" baseline="0" dirty="0">
                <a:solidFill>
                  <a:srgbClr val="000000"/>
                </a:solidFill>
                <a:latin typeface="Times New Roman" panose="02020603050405020304" pitchFamily="18" charset="0"/>
                <a:cs typeface="Times New Roman" panose="02020603050405020304" pitchFamily="18" charset="0"/>
              </a:rPr>
              <a:t>4) </a:t>
            </a:r>
            <a:r>
              <a:rPr lang="en-US" sz="1600" b="1" dirty="0">
                <a:latin typeface="Times New Roman" panose="02020603050405020304" pitchFamily="18" charset="0"/>
                <a:cs typeface="Times New Roman" panose="02020603050405020304" pitchFamily="18" charset="0"/>
              </a:rPr>
              <a:t>Bridging Pre-trained Models and Downstream Tasks for Source Code Understanding</a:t>
            </a:r>
            <a:endParaRPr lang="ru-RU" sz="1600" b="1" dirty="0">
              <a:latin typeface="Times New Roman" panose="02020603050405020304" pitchFamily="18" charset="0"/>
              <a:cs typeface="Times New Roman" panose="02020603050405020304" pitchFamily="18" charset="0"/>
            </a:endParaRPr>
          </a:p>
          <a:p>
            <a:pPr marL="623888" indent="-266700" algn="just">
              <a:spcBef>
                <a:spcPts val="600"/>
              </a:spcBef>
              <a:buFont typeface="Courier New" panose="02070309020205020404" pitchFamily="49" charset="0"/>
              <a:buChar char="o"/>
            </a:pPr>
            <a:r>
              <a:rPr lang="ru-RU" sz="1400" kern="100" dirty="0">
                <a:solidFill>
                  <a:srgbClr val="000000"/>
                </a:solidFill>
                <a:latin typeface="Times New Roman" panose="02020603050405020304" pitchFamily="18" charset="0"/>
                <a:cs typeface="Times New Roman" panose="02020603050405020304" pitchFamily="18" charset="0"/>
              </a:rPr>
              <a:t>Исследование ухудшения качества модели при аугментации </a:t>
            </a:r>
            <a:r>
              <a:rPr lang="ru-RU" sz="1400" kern="100" dirty="0" err="1">
                <a:solidFill>
                  <a:srgbClr val="000000"/>
                </a:solidFill>
                <a:latin typeface="Times New Roman" panose="02020603050405020304" pitchFamily="18" charset="0"/>
                <a:cs typeface="Times New Roman" panose="02020603050405020304" pitchFamily="18" charset="0"/>
              </a:rPr>
              <a:t>датасета</a:t>
            </a:r>
            <a:r>
              <a:rPr lang="ru-RU" sz="1400" kern="100" dirty="0">
                <a:solidFill>
                  <a:srgbClr val="000000"/>
                </a:solidFill>
                <a:latin typeface="Times New Roman" panose="02020603050405020304" pitchFamily="18" charset="0"/>
                <a:cs typeface="Times New Roman" panose="02020603050405020304" pitchFamily="18" charset="0"/>
              </a:rPr>
              <a:t> </a:t>
            </a:r>
            <a:r>
              <a:rPr lang="en-US" sz="1400" kern="100" dirty="0">
                <a:solidFill>
                  <a:srgbClr val="000000"/>
                </a:solidFill>
                <a:latin typeface="Times New Roman" panose="02020603050405020304" pitchFamily="18" charset="0"/>
                <a:cs typeface="Times New Roman" panose="02020603050405020304" pitchFamily="18" charset="0"/>
              </a:rPr>
              <a:t>POJ-104</a:t>
            </a:r>
            <a:endParaRPr lang="ru-RU" sz="1400" kern="100" dirty="0">
              <a:solidFill>
                <a:srgbClr val="000000"/>
              </a:solidFill>
              <a:latin typeface="Times New Roman" panose="02020603050405020304" pitchFamily="18" charset="0"/>
              <a:cs typeface="Times New Roman" panose="02020603050405020304" pitchFamily="18" charset="0"/>
            </a:endParaRPr>
          </a:p>
          <a:p>
            <a:pPr marL="623888" indent="-266700" algn="just">
              <a:spcBef>
                <a:spcPts val="600"/>
              </a:spcBef>
              <a:buFont typeface="Courier New" panose="02070309020205020404" pitchFamily="49" charset="0"/>
              <a:buChar char="o"/>
            </a:pPr>
            <a:r>
              <a:rPr lang="ru-RU" sz="1400" i="0" u="none" strike="noStrike" kern="100" baseline="0" dirty="0">
                <a:solidFill>
                  <a:srgbClr val="000000"/>
                </a:solidFill>
                <a:latin typeface="Times New Roman" panose="02020603050405020304" pitchFamily="18" charset="0"/>
                <a:cs typeface="Times New Roman" panose="02020603050405020304" pitchFamily="18" charset="0"/>
              </a:rPr>
              <a:t>Предложение способа снизить издержки путем обучения вначале на оригинальных и только за тем на </a:t>
            </a:r>
            <a:r>
              <a:rPr lang="ru-RU" sz="1400" i="0" u="none" strike="noStrike" kern="100" baseline="0" dirty="0" err="1">
                <a:solidFill>
                  <a:srgbClr val="000000"/>
                </a:solidFill>
                <a:latin typeface="Times New Roman" panose="02020603050405020304" pitchFamily="18" charset="0"/>
                <a:cs typeface="Times New Roman" panose="02020603050405020304" pitchFamily="18" charset="0"/>
              </a:rPr>
              <a:t>аугментированных</a:t>
            </a:r>
            <a:r>
              <a:rPr lang="ru-RU" sz="1400" i="0" u="none" strike="noStrike" kern="100" baseline="0" dirty="0">
                <a:solidFill>
                  <a:srgbClr val="000000"/>
                </a:solidFill>
                <a:latin typeface="Times New Roman" panose="02020603050405020304" pitchFamily="18" charset="0"/>
                <a:cs typeface="Times New Roman" panose="02020603050405020304" pitchFamily="18" charset="0"/>
              </a:rPr>
              <a:t> данных</a:t>
            </a:r>
          </a:p>
          <a:p>
            <a:pPr marL="357188" indent="-174625" algn="just">
              <a:spcBef>
                <a:spcPts val="600"/>
              </a:spcBef>
            </a:pPr>
            <a:r>
              <a:rPr lang="ru-RU" sz="1400" b="1" kern="100" dirty="0">
                <a:solidFill>
                  <a:srgbClr val="000000"/>
                </a:solidFill>
                <a:latin typeface="Times New Roman" panose="02020603050405020304" pitchFamily="18" charset="0"/>
                <a:cs typeface="Times New Roman" panose="02020603050405020304" pitchFamily="18" charset="0"/>
              </a:rPr>
              <a:t>5)</a:t>
            </a:r>
            <a:r>
              <a:rPr lang="en-US" sz="1400" dirty="0"/>
              <a:t> </a:t>
            </a:r>
            <a:r>
              <a:rPr lang="en-US" sz="1600" b="1" dirty="0">
                <a:latin typeface="Times New Roman" panose="02020603050405020304" pitchFamily="18" charset="0"/>
                <a:cs typeface="Times New Roman" panose="02020603050405020304" pitchFamily="18" charset="0"/>
              </a:rPr>
              <a:t>GRAPHCODEBERT: PRE-TRAINING CODE REPRESENTATIONS WITH DATA FLOW</a:t>
            </a:r>
            <a:endParaRPr lang="ru-RU" sz="1600" b="1" dirty="0">
              <a:latin typeface="Times New Roman" panose="02020603050405020304" pitchFamily="18" charset="0"/>
              <a:cs typeface="Times New Roman" panose="02020603050405020304" pitchFamily="18" charset="0"/>
            </a:endParaRPr>
          </a:p>
          <a:p>
            <a:pPr marL="623888" indent="-266700" algn="just">
              <a:spcBef>
                <a:spcPts val="600"/>
              </a:spcBef>
              <a:buFont typeface="Courier New" panose="02070309020205020404" pitchFamily="49" charset="0"/>
              <a:buChar char="o"/>
            </a:pPr>
            <a:r>
              <a:rPr lang="en-US" sz="1400" b="1"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На этапе </a:t>
            </a:r>
            <a:r>
              <a:rPr lang="ru-RU" sz="1400" dirty="0" err="1">
                <a:latin typeface="Times New Roman" panose="02020603050405020304" pitchFamily="18" charset="0"/>
                <a:cs typeface="Times New Roman" panose="02020603050405020304" pitchFamily="18" charset="0"/>
              </a:rPr>
              <a:t>предобучения</a:t>
            </a:r>
            <a:r>
              <a:rPr lang="ru-RU" sz="1400" dirty="0">
                <a:latin typeface="Times New Roman" panose="02020603050405020304" pitchFamily="18" charset="0"/>
                <a:cs typeface="Times New Roman" panose="02020603050405020304" pitchFamily="18" charset="0"/>
              </a:rPr>
              <a:t> модели используется аугментация представления в виде </a:t>
            </a:r>
            <a:r>
              <a:rPr lang="en-US" sz="1400" dirty="0">
                <a:latin typeface="Times New Roman" panose="02020603050405020304" pitchFamily="18" charset="0"/>
                <a:cs typeface="Times New Roman" panose="02020603050405020304" pitchFamily="18" charset="0"/>
              </a:rPr>
              <a:t>Control Flow</a:t>
            </a:r>
            <a:r>
              <a:rPr lang="ru-RU" sz="1400" dirty="0">
                <a:latin typeface="Times New Roman" panose="02020603050405020304" pitchFamily="18" charset="0"/>
                <a:cs typeface="Times New Roman" panose="02020603050405020304" pitchFamily="18" charset="0"/>
              </a:rPr>
              <a:t> графов(графов потока управления), чтобы расширить обучающую выборку.</a:t>
            </a:r>
            <a:endParaRPr lang="ru-RU" sz="1400" b="1" kern="100" dirty="0">
              <a:solidFill>
                <a:srgbClr val="000000"/>
              </a:solidFill>
              <a:latin typeface="Times New Roman" panose="02020603050405020304" pitchFamily="18" charset="0"/>
              <a:cs typeface="Times New Roman" panose="02020603050405020304" pitchFamily="18" charset="0"/>
            </a:endParaRPr>
          </a:p>
          <a:p>
            <a:pPr marL="357188" indent="-174625" algn="just">
              <a:spcBef>
                <a:spcPts val="600"/>
              </a:spcBef>
            </a:pPr>
            <a:endParaRPr lang="ru-RU" sz="1400" b="1" i="0" u="none" strike="noStrike" kern="100" baseline="0" dirty="0">
              <a:solidFill>
                <a:srgbClr val="000000"/>
              </a:solidFill>
              <a:latin typeface="Times New Roman" panose="02020603050405020304" pitchFamily="18"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8FF1B413-BB13-C4F3-B208-BF6543BDCDF4}"/>
              </a:ext>
            </a:extLst>
          </p:cNvPr>
          <p:cNvSpPr>
            <a:spLocks noGrp="1"/>
          </p:cNvSpPr>
          <p:nvPr>
            <p:ph type="sldNum" sz="quarter" idx="12"/>
          </p:nvPr>
        </p:nvSpPr>
        <p:spPr/>
        <p:txBody>
          <a:bodyPr/>
          <a:lstStyle/>
          <a:p>
            <a:fld id="{FF9AC15E-FCD1-4167-800F-1DB8497ABFCE}" type="slidenum">
              <a:rPr lang="ru-RU" sz="1800" b="1" smtClean="0">
                <a:solidFill>
                  <a:schemeClr val="tx1"/>
                </a:solidFill>
              </a:rPr>
              <a:t>6</a:t>
            </a:fld>
            <a:endParaRPr lang="ru-RU" sz="1800" b="1" dirty="0">
              <a:solidFill>
                <a:schemeClr val="tx1"/>
              </a:solidFill>
            </a:endParaRPr>
          </a:p>
        </p:txBody>
      </p:sp>
    </p:spTree>
    <p:extLst>
      <p:ext uri="{BB962C8B-B14F-4D97-AF65-F5344CB8AC3E}">
        <p14:creationId xmlns:p14="http://schemas.microsoft.com/office/powerpoint/2010/main" val="43634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29525" y="258147"/>
            <a:ext cx="10184234" cy="1446550"/>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Постановка </a:t>
            </a:r>
          </a:p>
          <a:p>
            <a:pPr algn="ctr"/>
            <a:r>
              <a:rPr lang="ru-RU" sz="4400" b="1" dirty="0">
                <a:solidFill>
                  <a:srgbClr val="000392"/>
                </a:solidFill>
                <a:cs typeface="Latha" panose="020B0502040204020203" pitchFamily="34" charset="0"/>
              </a:rPr>
              <a:t>исследовательской задачи</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A77F75F2-CA70-C21E-795F-CA2E8B81A85F}"/>
              </a:ext>
            </a:extLst>
          </p:cNvPr>
          <p:cNvSpPr txBox="1"/>
          <p:nvPr/>
        </p:nvSpPr>
        <p:spPr>
          <a:xfrm>
            <a:off x="1029525" y="2089479"/>
            <a:ext cx="10030361" cy="2627642"/>
          </a:xfrm>
          <a:prstGeom prst="rect">
            <a:avLst/>
          </a:prstGeom>
          <a:noFill/>
        </p:spPr>
        <p:txBody>
          <a:bodyPr wrap="square">
            <a:spAutoFit/>
          </a:bodyPr>
          <a:lstStyle/>
          <a:p>
            <a:pPr indent="357188" algn="just">
              <a:lnSpc>
                <a:spcPct val="150000"/>
              </a:lnSpc>
              <a:spcAft>
                <a:spcPts val="800"/>
              </a:spcAft>
            </a:pPr>
            <a:r>
              <a:rPr lang="ru-RU" sz="20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Исследовательские задачи: </a:t>
            </a:r>
            <a:endParaRPr lang="ru-RU"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проверить перспективность расширения входных данных моделей структурами, отличающимися от структур, использованных на этапе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предобучения</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провести эксперименты с различными типами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дополнитетельных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аугментационных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структур и проанализировать результаты обучения различных моделей на измененном </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датасете</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Courier New" panose="02070309020205020404" pitchFamily="49" charset="0"/>
              <a:buChar char="o"/>
            </a:pPr>
            <a:r>
              <a:rPr lang="ru-RU" kern="100" dirty="0">
                <a:latin typeface="Times New Roman" panose="02020603050405020304" pitchFamily="18" charset="0"/>
                <a:ea typeface="Aptos" panose="020B0004020202020204" pitchFamily="34" charset="0"/>
                <a:cs typeface="Times New Roman" panose="02020603050405020304" pitchFamily="18" charset="0"/>
              </a:rPr>
              <a:t>п</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ри необходимости выполнить статистическую обработку полученных результатов</a:t>
            </a:r>
            <a:r>
              <a:rPr lang="ru-RU" sz="1800" dirty="0">
                <a:effectLst/>
                <a:latin typeface="Times New Roman" panose="02020603050405020304" pitchFamily="18" charset="0"/>
                <a:ea typeface="Aptos" panose="020B0004020202020204" pitchFamily="34" charset="0"/>
              </a:rPr>
              <a:t> с помощью критерия статистической значимости Мак-</a:t>
            </a:r>
            <a:r>
              <a:rPr lang="ru-RU" sz="1800" dirty="0" err="1">
                <a:effectLst/>
                <a:latin typeface="Times New Roman" panose="02020603050405020304" pitchFamily="18" charset="0"/>
                <a:ea typeface="Aptos" panose="020B0004020202020204" pitchFamily="34" charset="0"/>
              </a:rPr>
              <a:t>Немара</a:t>
            </a:r>
            <a:r>
              <a:rPr lang="ru-RU" kern="100" dirty="0">
                <a:latin typeface="Times New Roman" panose="02020603050405020304" pitchFamily="18" charset="0"/>
                <a:ea typeface="Aptos" panose="020B0004020202020204" pitchFamily="34" charset="0"/>
                <a:cs typeface="Times New Roman" panose="02020603050405020304" pitchFamily="18" charset="0"/>
              </a:rPr>
              <a:t>.</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C4AFF5F4-620E-65B1-66A5-3FEFC4155F0C}"/>
              </a:ext>
            </a:extLst>
          </p:cNvPr>
          <p:cNvSpPr>
            <a:spLocks noGrp="1"/>
          </p:cNvSpPr>
          <p:nvPr>
            <p:ph type="sldNum" sz="quarter" idx="12"/>
          </p:nvPr>
        </p:nvSpPr>
        <p:spPr/>
        <p:txBody>
          <a:bodyPr/>
          <a:lstStyle/>
          <a:p>
            <a:fld id="{FF9AC15E-FCD1-4167-800F-1DB8497ABFCE}" type="slidenum">
              <a:rPr lang="ru-RU" sz="1800" b="1" smtClean="0">
                <a:solidFill>
                  <a:schemeClr val="tx1"/>
                </a:solidFill>
              </a:rPr>
              <a:t>7</a:t>
            </a:fld>
            <a:endParaRPr lang="ru-RU" sz="1800" b="1" dirty="0">
              <a:solidFill>
                <a:schemeClr val="tx1"/>
              </a:solidFill>
            </a:endParaRPr>
          </a:p>
        </p:txBody>
      </p:sp>
    </p:spTree>
    <p:extLst>
      <p:ext uri="{BB962C8B-B14F-4D97-AF65-F5344CB8AC3E}">
        <p14:creationId xmlns:p14="http://schemas.microsoft.com/office/powerpoint/2010/main" val="290437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36788" y="184095"/>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Параметры эксперимента</a:t>
            </a:r>
            <a:endParaRPr lang="ru-RU" sz="5400" b="1" dirty="0">
              <a:solidFill>
                <a:srgbClr val="000392"/>
              </a:solidFill>
              <a:cs typeface="Latha" panose="020B0502040204020203" pitchFamily="34" charset="0"/>
            </a:endParaRPr>
          </a:p>
        </p:txBody>
      </p:sp>
      <p:sp>
        <p:nvSpPr>
          <p:cNvPr id="10" name="TextBox 9">
            <a:extLst>
              <a:ext uri="{FF2B5EF4-FFF2-40B4-BE49-F238E27FC236}">
                <a16:creationId xmlns:a16="http://schemas.microsoft.com/office/drawing/2014/main" id="{62744745-0683-CE87-668E-11DB1537D05B}"/>
              </a:ext>
            </a:extLst>
          </p:cNvPr>
          <p:cNvSpPr txBox="1"/>
          <p:nvPr/>
        </p:nvSpPr>
        <p:spPr>
          <a:xfrm>
            <a:off x="457959" y="1207337"/>
            <a:ext cx="11342157" cy="5345053"/>
          </a:xfrm>
          <a:prstGeom prst="rect">
            <a:avLst/>
          </a:prstGeom>
          <a:noFill/>
        </p:spPr>
        <p:txBody>
          <a:bodyPr wrap="square">
            <a:spAutoFit/>
          </a:bodyPr>
          <a:lstStyle/>
          <a:p>
            <a:pPr algn="just">
              <a:spcAft>
                <a:spcPts val="800"/>
              </a:spcAft>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Исследовательские задачи выполнялись на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датасете</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POJ</a:t>
            </a:r>
            <a:r>
              <a:rPr lang="ru-RU"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-104</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предподготовленном</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на предварительном этапе. Была выбрана модель машинного обучения </a:t>
            </a:r>
            <a:r>
              <a:rPr lang="en-US" b="1" i="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GraphCodeBert</a:t>
            </a:r>
            <a:r>
              <a:rPr lang="ru-RU"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b="1" i="1" kern="100" dirty="0" err="1">
                <a:effectLst/>
                <a:latin typeface="Times New Roman" panose="02020603050405020304" pitchFamily="18" charset="0"/>
                <a:ea typeface="Aptos" panose="020B0004020202020204" pitchFamily="34" charset="0"/>
                <a:cs typeface="Times New Roman" panose="02020603050405020304" pitchFamily="18" charset="0"/>
              </a:rPr>
              <a:t>предобученная</a:t>
            </a:r>
            <a:r>
              <a:rPr lang="ru-RU" b="1" i="1" kern="100" dirty="0">
                <a:effectLst/>
                <a:latin typeface="Times New Roman" panose="02020603050405020304" pitchFamily="18" charset="0"/>
                <a:ea typeface="Aptos" panose="020B0004020202020204" pitchFamily="34" charset="0"/>
                <a:cs typeface="Times New Roman" panose="02020603050405020304" pitchFamily="18" charset="0"/>
              </a:rPr>
              <a:t> на основе кода графов потока данных.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Также дополнительно была выполнена проверка работы аугментации на модел</a:t>
            </a:r>
            <a:r>
              <a:rPr lang="ru-RU" kern="100" dirty="0">
                <a:latin typeface="Times New Roman" panose="02020603050405020304" pitchFamily="18" charset="0"/>
                <a:ea typeface="Aptos" panose="020B0004020202020204" pitchFamily="34" charset="0"/>
                <a:cs typeface="Times New Roman" panose="02020603050405020304" pitchFamily="18" charset="0"/>
              </a:rPr>
              <a:t>ях</a:t>
            </a:r>
            <a:r>
              <a:rPr lang="ru-RU" i="1" kern="100" dirty="0">
                <a:latin typeface="Times New Roman" panose="02020603050405020304" pitchFamily="18" charset="0"/>
                <a:ea typeface="Aptos" panose="020B0004020202020204" pitchFamily="34" charset="0"/>
                <a:cs typeface="Times New Roman" panose="02020603050405020304" pitchFamily="18" charset="0"/>
              </a:rPr>
              <a:t> </a:t>
            </a:r>
            <a:r>
              <a:rPr lang="en-US"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Bert</a:t>
            </a:r>
            <a:r>
              <a:rPr lang="ru-RU"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и</a:t>
            </a:r>
            <a:r>
              <a:rPr lang="ru-RU" b="1" i="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b="1" i="1"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UnixCoder</a:t>
            </a:r>
            <a:r>
              <a:rPr lang="ru-RU" i="1" kern="100" dirty="0">
                <a:latin typeface="Times New Roman" panose="02020603050405020304" pitchFamily="18" charset="0"/>
                <a:ea typeface="Aptos" panose="020B0004020202020204" pitchFamily="34" charset="0"/>
                <a:cs typeface="Times New Roman" panose="02020603050405020304" pitchFamily="18" charset="0"/>
              </a:rPr>
              <a:t>.</a:t>
            </a:r>
            <a:endParaRPr lang="ru-RU" sz="1400" i="1" kern="100" dirty="0">
              <a:latin typeface="Aptos" panose="020B0004020202020204" pitchFamily="34" charset="0"/>
              <a:ea typeface="Aptos" panose="020B0004020202020204" pitchFamily="34" charset="0"/>
              <a:cs typeface="Times New Roman" panose="02020603050405020304" pitchFamily="18" charset="0"/>
            </a:endParaRPr>
          </a:p>
          <a:p>
            <a:pPr indent="363538" algn="just">
              <a:spcAft>
                <a:spcPts val="800"/>
              </a:spcAft>
            </a:pPr>
            <a:r>
              <a:rPr lang="ru-RU"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Принятые параметры эксперимента:</a:t>
            </a:r>
            <a:endParaRPr lang="ru-RU" sz="1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Из 12 классов, содержащих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сниппеты</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являющиеся клонами друг друга внутри класса, выбраны </a:t>
            </a:r>
          </a:p>
          <a:p>
            <a:pPr lvl="0" algn="just">
              <a:spcAft>
                <a:spcPts val="800"/>
              </a:spcAft>
            </a:pPr>
            <a:r>
              <a:rPr lang="ru-RU" kern="100" dirty="0">
                <a:latin typeface="Times New Roman" panose="02020603050405020304" pitchFamily="18" charset="0"/>
                <a:ea typeface="Aptos" panose="020B0004020202020204" pitchFamily="34" charset="0"/>
                <a:cs typeface="Times New Roman" panose="02020603050405020304" pitchFamily="18" charset="0"/>
              </a:rPr>
              <a:t>      </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1200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сниппетов</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кода.</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Сниппеты</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были объединены в </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118800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пар, разбитых на два равных класса по признаку принадлежности обоих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сниппетов</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в паре к одному классу из 12.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На основе каждого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сниппета</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из пары формировался соответствующий ему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эмбеддинг</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предоставленный моделью, длиной </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512</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которые затем объединялись в единый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эмбеддинг</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В единый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эмбеддинг</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также добавлялись данные о скаляре косинусного расстояния между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эмбеддингами</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сниппетов</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Итоговые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эмбединги</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разделялись в соотношении </a:t>
            </a:r>
            <a:r>
              <a:rPr lang="ru-RU" b="1" kern="100" dirty="0">
                <a:latin typeface="Times New Roman" panose="02020603050405020304" pitchFamily="18" charset="0"/>
                <a:ea typeface="Aptos" panose="020B0004020202020204" pitchFamily="34" charset="0"/>
                <a:cs typeface="Times New Roman" panose="02020603050405020304" pitchFamily="18" charset="0"/>
              </a:rPr>
              <a:t>0,7</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:0,09:0,21</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на обучающую, </a:t>
            </a:r>
            <a:r>
              <a:rPr lang="ru-RU" kern="100" dirty="0" err="1">
                <a:effectLst/>
                <a:latin typeface="Times New Roman" panose="02020603050405020304" pitchFamily="18" charset="0"/>
                <a:ea typeface="Aptos" panose="020B0004020202020204" pitchFamily="34" charset="0"/>
                <a:cs typeface="Times New Roman" panose="02020603050405020304" pitchFamily="18" charset="0"/>
              </a:rPr>
              <a:t>валидационную</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 и тестовую выборку соответственно для обучения классификационной нейросети.</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Обучение нейросети происходило на </a:t>
            </a:r>
            <a:r>
              <a:rPr lang="ru-RU" b="1" kern="100" dirty="0">
                <a:effectLst/>
                <a:latin typeface="Times New Roman" panose="02020603050405020304" pitchFamily="18" charset="0"/>
                <a:ea typeface="Aptos" panose="020B0004020202020204" pitchFamily="34" charset="0"/>
                <a:cs typeface="Times New Roman" panose="02020603050405020304" pitchFamily="18" charset="0"/>
              </a:rPr>
              <a:t>1000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эпохах с условием ранней остановки при признаках переобучения.</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spcAft>
                <a:spcPts val="800"/>
              </a:spcAft>
              <a:buFont typeface="Courier New" panose="02070309020205020404" pitchFamily="49" charset="0"/>
              <a:buChar char="o"/>
            </a:pPr>
            <a:r>
              <a:rPr lang="ru-RU" kern="100" dirty="0">
                <a:effectLst/>
                <a:latin typeface="Times New Roman" panose="02020603050405020304" pitchFamily="18" charset="0"/>
                <a:ea typeface="Aptos" panose="020B0004020202020204" pitchFamily="34" charset="0"/>
                <a:cs typeface="Times New Roman" panose="02020603050405020304" pitchFamily="18" charset="0"/>
              </a:rPr>
              <a:t>Перспективность видов аугментации определялась посредством сравнения значений метрик </a:t>
            </a:r>
            <a:r>
              <a:rPr lang="en-US" b="1" kern="100" dirty="0">
                <a:latin typeface="Times New Roman" panose="02020603050405020304" pitchFamily="18" charset="0"/>
                <a:ea typeface="Aptos" panose="020B0004020202020204" pitchFamily="34" charset="0"/>
                <a:cs typeface="Times New Roman" panose="02020603050405020304" pitchFamily="18" charset="0"/>
              </a:rPr>
              <a:t>F</a:t>
            </a:r>
            <a:r>
              <a:rPr lang="ru-RU" b="1" kern="100" dirty="0">
                <a:latin typeface="Times New Roman" panose="02020603050405020304" pitchFamily="18" charset="0"/>
                <a:ea typeface="Aptos" panose="020B0004020202020204" pitchFamily="34" charset="0"/>
                <a:cs typeface="Times New Roman" panose="02020603050405020304" pitchFamily="18" charset="0"/>
              </a:rPr>
              <a:t>-</a:t>
            </a:r>
            <a:r>
              <a:rPr lang="en-US" b="1" kern="100" dirty="0">
                <a:latin typeface="Times New Roman" panose="02020603050405020304" pitchFamily="18" charset="0"/>
                <a:ea typeface="Aptos" panose="020B0004020202020204" pitchFamily="34" charset="0"/>
                <a:cs typeface="Times New Roman" panose="02020603050405020304" pitchFamily="18" charset="0"/>
              </a:rPr>
              <a:t>score </a:t>
            </a:r>
            <a:r>
              <a:rPr lang="ru-RU" kern="100" dirty="0">
                <a:latin typeface="Times New Roman" panose="02020603050405020304" pitchFamily="18" charset="0"/>
                <a:ea typeface="Aptos" panose="020B0004020202020204" pitchFamily="34" charset="0"/>
                <a:cs typeface="Times New Roman" panose="02020603050405020304" pitchFamily="18" charset="0"/>
              </a:rPr>
              <a:t>и </a:t>
            </a:r>
            <a:r>
              <a:rPr lang="en-US" b="1" kern="100" dirty="0">
                <a:latin typeface="Times New Roman" panose="02020603050405020304" pitchFamily="18" charset="0"/>
                <a:ea typeface="Aptos" panose="020B0004020202020204" pitchFamily="34" charset="0"/>
                <a:cs typeface="Times New Roman" panose="02020603050405020304" pitchFamily="18" charset="0"/>
              </a:rPr>
              <a:t>Accuracy</a:t>
            </a:r>
            <a:r>
              <a:rPr lang="ru-RU" b="1" kern="100" dirty="0">
                <a:latin typeface="Times New Roman" panose="02020603050405020304" pitchFamily="18" charset="0"/>
                <a:ea typeface="Aptos" panose="020B0004020202020204" pitchFamily="34" charset="0"/>
                <a:cs typeface="Times New Roman" panose="02020603050405020304" pitchFamily="18" charset="0"/>
              </a:rPr>
              <a:t> </a:t>
            </a:r>
            <a:r>
              <a:rPr lang="ru-RU" kern="100" dirty="0">
                <a:effectLst/>
                <a:latin typeface="Times New Roman" panose="02020603050405020304" pitchFamily="18" charset="0"/>
                <a:ea typeface="Aptos" panose="020B0004020202020204" pitchFamily="34" charset="0"/>
                <a:cs typeface="Times New Roman" panose="02020603050405020304" pitchFamily="18" charset="0"/>
              </a:rPr>
              <a:t>со значениями, полученными на оригинальных данных.</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42BDA4EE-33A5-9FEA-4F56-1F38F49F0973}"/>
              </a:ext>
            </a:extLst>
          </p:cNvPr>
          <p:cNvSpPr>
            <a:spLocks noGrp="1"/>
          </p:cNvSpPr>
          <p:nvPr>
            <p:ph type="sldNum" sz="quarter" idx="12"/>
          </p:nvPr>
        </p:nvSpPr>
        <p:spPr/>
        <p:txBody>
          <a:bodyPr/>
          <a:lstStyle/>
          <a:p>
            <a:fld id="{FF9AC15E-FCD1-4167-800F-1DB8497ABFCE}" type="slidenum">
              <a:rPr lang="ru-RU" sz="1800" b="1" smtClean="0">
                <a:solidFill>
                  <a:schemeClr val="tx1"/>
                </a:solidFill>
              </a:rPr>
              <a:t>8</a:t>
            </a:fld>
            <a:endParaRPr lang="ru-RU" sz="1800" b="1" dirty="0">
              <a:solidFill>
                <a:schemeClr val="tx1"/>
              </a:solidFill>
            </a:endParaRPr>
          </a:p>
        </p:txBody>
      </p:sp>
    </p:spTree>
    <p:extLst>
      <p:ext uri="{BB962C8B-B14F-4D97-AF65-F5344CB8AC3E}">
        <p14:creationId xmlns:p14="http://schemas.microsoft.com/office/powerpoint/2010/main" val="119149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Объект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40340"/>
          <a:stretch/>
        </p:blipFill>
        <p:spPr>
          <a:xfrm>
            <a:off x="603100" y="319559"/>
            <a:ext cx="1342931" cy="434420"/>
          </a:xfrm>
        </p:spPr>
      </p:pic>
      <p:sp>
        <p:nvSpPr>
          <p:cNvPr id="3" name="Прямоугольник 2"/>
          <p:cNvSpPr/>
          <p:nvPr/>
        </p:nvSpPr>
        <p:spPr>
          <a:xfrm flipV="1">
            <a:off x="925620" y="920165"/>
            <a:ext cx="10865327" cy="21600"/>
          </a:xfrm>
          <a:prstGeom prst="rect">
            <a:avLst/>
          </a:prstGeom>
          <a:solidFill>
            <a:srgbClr val="E204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rgbClr val="E20443"/>
              </a:solidFill>
            </a:endParaRPr>
          </a:p>
        </p:txBody>
      </p:sp>
      <p:sp>
        <p:nvSpPr>
          <p:cNvPr id="7" name="TextBox 6">
            <a:extLst>
              <a:ext uri="{FF2B5EF4-FFF2-40B4-BE49-F238E27FC236}">
                <a16:creationId xmlns:a16="http://schemas.microsoft.com/office/drawing/2014/main" id="{64F13B2E-9612-48F5-B1E5-19CAC67F0E83}"/>
              </a:ext>
            </a:extLst>
          </p:cNvPr>
          <p:cNvSpPr txBox="1"/>
          <p:nvPr/>
        </p:nvSpPr>
        <p:spPr>
          <a:xfrm>
            <a:off x="1012782" y="288867"/>
            <a:ext cx="10184234" cy="769441"/>
          </a:xfrm>
          <a:prstGeom prst="rect">
            <a:avLst/>
          </a:prstGeom>
          <a:noFill/>
        </p:spPr>
        <p:txBody>
          <a:bodyPr wrap="square" rtlCol="0">
            <a:spAutoFit/>
          </a:bodyPr>
          <a:lstStyle/>
          <a:p>
            <a:pPr algn="ctr"/>
            <a:r>
              <a:rPr lang="ru-RU" sz="4400" b="1" dirty="0">
                <a:solidFill>
                  <a:srgbClr val="000392"/>
                </a:solidFill>
                <a:cs typeface="Latha" panose="020B0502040204020203" pitchFamily="34" charset="0"/>
              </a:rPr>
              <a:t>Способы решения</a:t>
            </a:r>
            <a:endParaRPr lang="ru-RU" sz="5400" b="1" dirty="0">
              <a:solidFill>
                <a:srgbClr val="000392"/>
              </a:solidFill>
              <a:cs typeface="Latha" panose="020B0502040204020203" pitchFamily="34" charset="0"/>
            </a:endParaRPr>
          </a:p>
        </p:txBody>
      </p:sp>
      <p:sp>
        <p:nvSpPr>
          <p:cNvPr id="5" name="TextBox 4">
            <a:extLst>
              <a:ext uri="{FF2B5EF4-FFF2-40B4-BE49-F238E27FC236}">
                <a16:creationId xmlns:a16="http://schemas.microsoft.com/office/drawing/2014/main" id="{37CBBCB5-5F71-9459-A4EB-6904434D1720}"/>
              </a:ext>
            </a:extLst>
          </p:cNvPr>
          <p:cNvSpPr txBox="1"/>
          <p:nvPr/>
        </p:nvSpPr>
        <p:spPr>
          <a:xfrm>
            <a:off x="603100" y="1578659"/>
            <a:ext cx="10985800" cy="4013022"/>
          </a:xfrm>
          <a:prstGeom prst="rect">
            <a:avLst/>
          </a:prstGeom>
          <a:noFill/>
        </p:spPr>
        <p:txBody>
          <a:bodyPr wrap="square">
            <a:spAutoFit/>
          </a:bodyPr>
          <a:lstStyle/>
          <a:p>
            <a:pPr algn="just">
              <a:lnSpc>
                <a:spcPct val="115000"/>
              </a:lnSpc>
              <a:spcAft>
                <a:spcPts val="800"/>
              </a:spcAft>
            </a:pPr>
            <a:r>
              <a:rPr lang="ru-RU" sz="18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Принятые для дообучения модели способы представления семантической структуры:</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S</a:t>
            </a:r>
            <a:r>
              <a:rPr lang="ru-RU" sz="1800" b="1" kern="100" dirty="0">
                <a:effectLst/>
                <a:latin typeface="Times New Roman" panose="02020603050405020304" pitchFamily="18" charset="0"/>
                <a:ea typeface="Aptos" panose="020B0004020202020204" pitchFamily="34" charset="0"/>
                <a:cs typeface="Times New Roman" panose="02020603050405020304" pitchFamily="18" charset="0"/>
              </a:rPr>
              <a:t>-выражения –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обход древовидной структуры кода, где корень и все вершины являются операторами, а листья - операндами с изначально инициализированными значениями. Основным отличием выступает запись в виде польской нотации, где оператор выносится перед операндами.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-выражения строились на основе использования метода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sexp</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библиотеки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Tree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sitter</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gn="just">
              <a:lnSpc>
                <a:spcPct val="115000"/>
              </a:lnSpc>
              <a:spcAft>
                <a:spcPts val="800"/>
              </a:spcAft>
            </a:pP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AST</a:t>
            </a:r>
            <a:r>
              <a:rPr lang="ru-RU" sz="1800" b="1" kern="100" dirty="0">
                <a:effectLst/>
                <a:latin typeface="Times New Roman" panose="02020603050405020304" pitchFamily="18" charset="0"/>
                <a:ea typeface="Aptos" panose="020B0004020202020204" pitchFamily="34" charset="0"/>
                <a:cs typeface="Times New Roman" panose="02020603050405020304" pitchFamily="18" charset="0"/>
              </a:rPr>
              <a:t>-деревья -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конечное ориентированное дерево, с внутренними вершинами, соответствующими операторам языка программирования, а листья – операндам. </a:t>
            </a:r>
            <a:endParaRPr lang="ru-RU"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 эксперименте использовались модифицированные представления, основанные на обход</a:t>
            </a:r>
            <a:r>
              <a:rPr lang="ru-RU" kern="100" dirty="0">
                <a:latin typeface="Times New Roman" panose="02020603050405020304" pitchFamily="18" charset="0"/>
                <a:ea typeface="Aptos" panose="020B0004020202020204" pitchFamily="34" charset="0"/>
                <a:cs typeface="Times New Roman" panose="02020603050405020304" pitchFamily="18" charset="0"/>
              </a:rPr>
              <a:t>ах</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в глубину и в ширину. </a:t>
            </a:r>
          </a:p>
          <a:p>
            <a:pPr algn="just">
              <a:lnSpc>
                <a:spcPct val="115000"/>
              </a:lnSpc>
            </a:pPr>
            <a:endParaRPr lang="ru-RU"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Номер слайда 5">
            <a:extLst>
              <a:ext uri="{FF2B5EF4-FFF2-40B4-BE49-F238E27FC236}">
                <a16:creationId xmlns:a16="http://schemas.microsoft.com/office/drawing/2014/main" id="{21B0C3BB-F02F-5FDC-C397-07809E473E53}"/>
              </a:ext>
            </a:extLst>
          </p:cNvPr>
          <p:cNvSpPr>
            <a:spLocks noGrp="1"/>
          </p:cNvSpPr>
          <p:nvPr>
            <p:ph type="sldNum" sz="quarter" idx="12"/>
          </p:nvPr>
        </p:nvSpPr>
        <p:spPr/>
        <p:txBody>
          <a:bodyPr/>
          <a:lstStyle/>
          <a:p>
            <a:fld id="{FF9AC15E-FCD1-4167-800F-1DB8497ABFCE}" type="slidenum">
              <a:rPr lang="ru-RU" sz="1800" b="1" smtClean="0">
                <a:solidFill>
                  <a:schemeClr val="tx1"/>
                </a:solidFill>
              </a:rPr>
              <a:t>9</a:t>
            </a:fld>
            <a:endParaRPr lang="ru-RU" sz="1800" b="1" dirty="0">
              <a:solidFill>
                <a:schemeClr val="tx1"/>
              </a:solidFill>
            </a:endParaRPr>
          </a:p>
        </p:txBody>
      </p:sp>
    </p:spTree>
    <p:extLst>
      <p:ext uri="{BB962C8B-B14F-4D97-AF65-F5344CB8AC3E}">
        <p14:creationId xmlns:p14="http://schemas.microsoft.com/office/powerpoint/2010/main" val="3233558694"/>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1661</TotalTime>
  <Words>1327</Words>
  <Application>Microsoft Office PowerPoint</Application>
  <PresentationFormat>Широкоэкранный</PresentationFormat>
  <Paragraphs>206</Paragraphs>
  <Slides>23</Slides>
  <Notes>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23</vt:i4>
      </vt:variant>
    </vt:vector>
  </HeadingPairs>
  <TitlesOfParts>
    <vt:vector size="31" baseType="lpstr">
      <vt:lpstr>Aptos</vt:lpstr>
      <vt:lpstr>Arial</vt:lpstr>
      <vt:lpstr>Calibri</vt:lpstr>
      <vt:lpstr>Calibri Light</vt:lpstr>
      <vt:lpstr>Courier New</vt:lpstr>
      <vt:lpstr>Latha</vt:lpstr>
      <vt:lpstr>Times New Roman</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Design</dc:creator>
  <cp:lastModifiedBy>Сливный Артём Олегович</cp:lastModifiedBy>
  <cp:revision>166</cp:revision>
  <dcterms:created xsi:type="dcterms:W3CDTF">2019-05-31T06:38:44Z</dcterms:created>
  <dcterms:modified xsi:type="dcterms:W3CDTF">2024-06-27T04:32:03Z</dcterms:modified>
</cp:coreProperties>
</file>