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458" r:id="rId5"/>
    <p:sldId id="647" r:id="rId6"/>
    <p:sldId id="700" r:id="rId7"/>
    <p:sldId id="701" r:id="rId8"/>
    <p:sldId id="696" r:id="rId9"/>
    <p:sldId id="683" r:id="rId10"/>
    <p:sldId id="650" r:id="rId11"/>
    <p:sldId id="651" r:id="rId12"/>
    <p:sldId id="675" r:id="rId13"/>
    <p:sldId id="698" r:id="rId14"/>
    <p:sldId id="699" r:id="rId15"/>
    <p:sldId id="664" r:id="rId16"/>
    <p:sldId id="681" r:id="rId17"/>
    <p:sldId id="665" r:id="rId18"/>
    <p:sldId id="666" r:id="rId19"/>
    <p:sldId id="655" r:id="rId20"/>
    <p:sldId id="676" r:id="rId21"/>
    <p:sldId id="667" r:id="rId22"/>
    <p:sldId id="668" r:id="rId23"/>
    <p:sldId id="669" r:id="rId24"/>
    <p:sldId id="682" r:id="rId25"/>
    <p:sldId id="670" r:id="rId26"/>
    <p:sldId id="661" r:id="rId27"/>
    <p:sldId id="646" r:id="rId28"/>
    <p:sldId id="695" r:id="rId29"/>
    <p:sldId id="691" r:id="rId30"/>
    <p:sldId id="692" r:id="rId31"/>
    <p:sldId id="693" r:id="rId32"/>
    <p:sldId id="694" r:id="rId33"/>
    <p:sldId id="680" r:id="rId34"/>
    <p:sldId id="660" r:id="rId35"/>
    <p:sldId id="678" r:id="rId36"/>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660">
          <p15:clr>
            <a:srgbClr val="A4A3A4"/>
          </p15:clr>
        </p15:guide>
        <p15:guide id="2" pos="288">
          <p15:clr>
            <a:srgbClr val="A4A3A4"/>
          </p15:clr>
        </p15:guide>
        <p15:guide id="3" pos="547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wdeaner" initials="" lastIdx="9" clrIdx="0"/>
  <p:cmAuthor id="1" name="Kister, Merlin D"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37021"/>
    <a:srgbClr val="FFC000"/>
    <a:srgbClr val="061922"/>
    <a:srgbClr val="B4BABD"/>
    <a:srgbClr val="D7DF23"/>
    <a:srgbClr val="8DC63F"/>
    <a:srgbClr val="0071C5"/>
    <a:srgbClr val="DDDDDD"/>
    <a:srgbClr val="F1F6F9"/>
    <a:srgbClr val="E2ECF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29" autoAdjust="0"/>
    <p:restoredTop sz="92593" autoAdjust="0"/>
  </p:normalViewPr>
  <p:slideViewPr>
    <p:cSldViewPr snapToGrid="0">
      <p:cViewPr varScale="1">
        <p:scale>
          <a:sx n="114" d="100"/>
          <a:sy n="114" d="100"/>
        </p:scale>
        <p:origin x="-528" y="-102"/>
      </p:cViewPr>
      <p:guideLst>
        <p:guide orient="horz" pos="660"/>
        <p:guide pos="288"/>
        <p:guide pos="54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5" d="100"/>
        <a:sy n="105" d="100"/>
      </p:scale>
      <p:origin x="0" y="3768"/>
    </p:cViewPr>
  </p:sorterViewPr>
  <p:notesViewPr>
    <p:cSldViewPr snapToGrid="0">
      <p:cViewPr>
        <p:scale>
          <a:sx n="100" d="100"/>
          <a:sy n="100" d="100"/>
        </p:scale>
        <p:origin x="-780" y="264"/>
      </p:cViewPr>
      <p:guideLst>
        <p:guide orient="horz" pos="2880"/>
        <p:guide pos="2160"/>
      </p:guideLst>
    </p:cSldViewPr>
  </p:notesViewPr>
  <p:gridSpacing cx="93633925" cy="9363392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3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dirty="0"/>
          </a:p>
        </p:txBody>
      </p:sp>
      <p:sp>
        <p:nvSpPr>
          <p:cNvPr id="8335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fld id="{914B7C32-9169-49F6-BD7A-5067B8DB0A44}" type="datetimeFigureOut">
              <a:rPr lang="en-US"/>
              <a:pPr>
                <a:defRPr/>
              </a:pPr>
              <a:t>6/22/2014</a:t>
            </a:fld>
            <a:endParaRPr lang="en-US" dirty="0"/>
          </a:p>
        </p:txBody>
      </p:sp>
      <p:sp>
        <p:nvSpPr>
          <p:cNvPr id="8335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dirty="0"/>
          </a:p>
        </p:txBody>
      </p:sp>
      <p:sp>
        <p:nvSpPr>
          <p:cNvPr id="8335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8375B05B-E607-4D82-B97C-98BFBC661260}" type="slidenum">
              <a:rPr lang="en-US"/>
              <a:pPr>
                <a:defRPr/>
              </a:pPr>
              <a:t>‹#›</a:t>
            </a:fld>
            <a:endParaRPr lang="en-US" dirty="0"/>
          </a:p>
        </p:txBody>
      </p:sp>
    </p:spTree>
    <p:extLst>
      <p:ext uri="{BB962C8B-B14F-4D97-AF65-F5344CB8AC3E}">
        <p14:creationId xmlns="" xmlns:p14="http://schemas.microsoft.com/office/powerpoint/2010/main" val="534546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b="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b="0">
                <a:latin typeface="+mn-lt"/>
                <a:cs typeface="+mn-cs"/>
              </a:defRPr>
            </a:lvl1pPr>
          </a:lstStyle>
          <a:p>
            <a:pPr>
              <a:defRPr/>
            </a:pPr>
            <a:fld id="{991E29C4-32EF-49E6-A487-83605AD0B038}" type="datetimeFigureOut">
              <a:rPr lang="en-US"/>
              <a:pPr>
                <a:defRPr/>
              </a:pPr>
              <a:t>6/22/2014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b="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b="0">
                <a:latin typeface="+mn-lt"/>
                <a:cs typeface="+mn-cs"/>
              </a:defRPr>
            </a:lvl1pPr>
          </a:lstStyle>
          <a:p>
            <a:pPr>
              <a:defRPr/>
            </a:pPr>
            <a:fld id="{C6B57032-B76D-4852-ACCF-DA5A3151FAE3}" type="slidenum">
              <a:rPr lang="en-US"/>
              <a:pPr>
                <a:defRPr/>
              </a:pPr>
              <a:t>‹#›</a:t>
            </a:fld>
            <a:endParaRPr lang="en-US" dirty="0"/>
          </a:p>
        </p:txBody>
      </p:sp>
    </p:spTree>
    <p:extLst>
      <p:ext uri="{BB962C8B-B14F-4D97-AF65-F5344CB8AC3E}">
        <p14:creationId xmlns="" xmlns:p14="http://schemas.microsoft.com/office/powerpoint/2010/main" val="23997906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F6F85-E3D6-40CA-A2F1-845BF03D04E6}" type="slidenum">
              <a:rPr lang="en-US" smtClean="0"/>
              <a:pPr/>
              <a:t>3</a:t>
            </a:fld>
            <a:endParaRPr lang="en-US"/>
          </a:p>
        </p:txBody>
      </p:sp>
    </p:spTree>
    <p:extLst>
      <p:ext uri="{BB962C8B-B14F-4D97-AF65-F5344CB8AC3E}">
        <p14:creationId xmlns:p14="http://schemas.microsoft.com/office/powerpoint/2010/main" xmlns="" val="2003180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F6F85-E3D6-40CA-A2F1-845BF03D04E6}" type="slidenum">
              <a:rPr lang="en-US" smtClean="0"/>
              <a:pPr/>
              <a:t>12</a:t>
            </a:fld>
            <a:endParaRPr lang="en-US"/>
          </a:p>
        </p:txBody>
      </p:sp>
    </p:spTree>
    <p:extLst>
      <p:ext uri="{BB962C8B-B14F-4D97-AF65-F5344CB8AC3E}">
        <p14:creationId xmlns="" xmlns:p14="http://schemas.microsoft.com/office/powerpoint/2010/main" val="2003180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F6F85-E3D6-40CA-A2F1-845BF03D04E6}" type="slidenum">
              <a:rPr lang="en-US" smtClean="0"/>
              <a:pPr/>
              <a:t>13</a:t>
            </a:fld>
            <a:endParaRPr lang="en-US"/>
          </a:p>
        </p:txBody>
      </p:sp>
    </p:spTree>
    <p:extLst>
      <p:ext uri="{BB962C8B-B14F-4D97-AF65-F5344CB8AC3E}">
        <p14:creationId xmlns="" xmlns:p14="http://schemas.microsoft.com/office/powerpoint/2010/main" val="2003180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F6F85-E3D6-40CA-A2F1-845BF03D04E6}" type="slidenum">
              <a:rPr lang="en-US" smtClean="0"/>
              <a:pPr/>
              <a:t>14</a:t>
            </a:fld>
            <a:endParaRPr lang="en-US"/>
          </a:p>
        </p:txBody>
      </p:sp>
    </p:spTree>
    <p:extLst>
      <p:ext uri="{BB962C8B-B14F-4D97-AF65-F5344CB8AC3E}">
        <p14:creationId xmlns="" xmlns:p14="http://schemas.microsoft.com/office/powerpoint/2010/main" val="2003180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F6F85-E3D6-40CA-A2F1-845BF03D04E6}" type="slidenum">
              <a:rPr lang="en-US" smtClean="0"/>
              <a:pPr/>
              <a:t>15</a:t>
            </a:fld>
            <a:endParaRPr lang="en-US"/>
          </a:p>
        </p:txBody>
      </p:sp>
    </p:spTree>
    <p:extLst>
      <p:ext uri="{BB962C8B-B14F-4D97-AF65-F5344CB8AC3E}">
        <p14:creationId xmlns="" xmlns:p14="http://schemas.microsoft.com/office/powerpoint/2010/main" val="2003180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F6F85-E3D6-40CA-A2F1-845BF03D04E6}" type="slidenum">
              <a:rPr lang="en-US" smtClean="0"/>
              <a:pPr/>
              <a:t>16</a:t>
            </a:fld>
            <a:endParaRPr lang="en-US"/>
          </a:p>
        </p:txBody>
      </p:sp>
    </p:spTree>
    <p:extLst>
      <p:ext uri="{BB962C8B-B14F-4D97-AF65-F5344CB8AC3E}">
        <p14:creationId xmlns="" xmlns:p14="http://schemas.microsoft.com/office/powerpoint/2010/main" val="2003180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F6F85-E3D6-40CA-A2F1-845BF03D04E6}" type="slidenum">
              <a:rPr lang="en-US" smtClean="0"/>
              <a:pPr/>
              <a:t>17</a:t>
            </a:fld>
            <a:endParaRPr lang="en-US"/>
          </a:p>
        </p:txBody>
      </p:sp>
    </p:spTree>
    <p:extLst>
      <p:ext uri="{BB962C8B-B14F-4D97-AF65-F5344CB8AC3E}">
        <p14:creationId xmlns="" xmlns:p14="http://schemas.microsoft.com/office/powerpoint/2010/main" val="2003180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F6F85-E3D6-40CA-A2F1-845BF03D04E6}" type="slidenum">
              <a:rPr lang="en-US" smtClean="0"/>
              <a:pPr/>
              <a:t>18</a:t>
            </a:fld>
            <a:endParaRPr lang="en-US"/>
          </a:p>
        </p:txBody>
      </p:sp>
    </p:spTree>
    <p:extLst>
      <p:ext uri="{BB962C8B-B14F-4D97-AF65-F5344CB8AC3E}">
        <p14:creationId xmlns="" xmlns:p14="http://schemas.microsoft.com/office/powerpoint/2010/main" val="2003180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F6F85-E3D6-40CA-A2F1-845BF03D04E6}" type="slidenum">
              <a:rPr lang="en-US" smtClean="0"/>
              <a:pPr/>
              <a:t>19</a:t>
            </a:fld>
            <a:endParaRPr lang="en-US"/>
          </a:p>
        </p:txBody>
      </p:sp>
    </p:spTree>
    <p:extLst>
      <p:ext uri="{BB962C8B-B14F-4D97-AF65-F5344CB8AC3E}">
        <p14:creationId xmlns="" xmlns:p14="http://schemas.microsoft.com/office/powerpoint/2010/main" val="2003180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F6F85-E3D6-40CA-A2F1-845BF03D04E6}" type="slidenum">
              <a:rPr lang="en-US" smtClean="0"/>
              <a:pPr/>
              <a:t>20</a:t>
            </a:fld>
            <a:endParaRPr lang="en-US"/>
          </a:p>
        </p:txBody>
      </p:sp>
    </p:spTree>
    <p:extLst>
      <p:ext uri="{BB962C8B-B14F-4D97-AF65-F5344CB8AC3E}">
        <p14:creationId xmlns="" xmlns:p14="http://schemas.microsoft.com/office/powerpoint/2010/main" val="2003180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F6F85-E3D6-40CA-A2F1-845BF03D04E6}" type="slidenum">
              <a:rPr lang="en-US" smtClean="0"/>
              <a:pPr/>
              <a:t>21</a:t>
            </a:fld>
            <a:endParaRPr lang="en-US"/>
          </a:p>
        </p:txBody>
      </p:sp>
    </p:spTree>
    <p:extLst>
      <p:ext uri="{BB962C8B-B14F-4D97-AF65-F5344CB8AC3E}">
        <p14:creationId xmlns="" xmlns:p14="http://schemas.microsoft.com/office/powerpoint/2010/main" val="2003180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F6F85-E3D6-40CA-A2F1-845BF03D04E6}" type="slidenum">
              <a:rPr lang="en-US" smtClean="0"/>
              <a:pPr/>
              <a:t>4</a:t>
            </a:fld>
            <a:endParaRPr lang="en-US"/>
          </a:p>
        </p:txBody>
      </p:sp>
    </p:spTree>
    <p:extLst>
      <p:ext uri="{BB962C8B-B14F-4D97-AF65-F5344CB8AC3E}">
        <p14:creationId xmlns:p14="http://schemas.microsoft.com/office/powerpoint/2010/main" xmlns="" val="2003180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F6F85-E3D6-40CA-A2F1-845BF03D04E6}" type="slidenum">
              <a:rPr lang="en-US" smtClean="0"/>
              <a:pPr/>
              <a:t>22</a:t>
            </a:fld>
            <a:endParaRPr lang="en-US"/>
          </a:p>
        </p:txBody>
      </p:sp>
    </p:spTree>
    <p:extLst>
      <p:ext uri="{BB962C8B-B14F-4D97-AF65-F5344CB8AC3E}">
        <p14:creationId xmlns="" xmlns:p14="http://schemas.microsoft.com/office/powerpoint/2010/main" val="2003180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F6F85-E3D6-40CA-A2F1-845BF03D04E6}" type="slidenum">
              <a:rPr lang="en-US" smtClean="0"/>
              <a:pPr/>
              <a:t>5</a:t>
            </a:fld>
            <a:endParaRPr lang="en-US"/>
          </a:p>
        </p:txBody>
      </p:sp>
    </p:spTree>
    <p:extLst>
      <p:ext uri="{BB962C8B-B14F-4D97-AF65-F5344CB8AC3E}">
        <p14:creationId xmlns="" xmlns:p14="http://schemas.microsoft.com/office/powerpoint/2010/main" val="2003180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F6F85-E3D6-40CA-A2F1-845BF03D04E6}" type="slidenum">
              <a:rPr lang="en-US" smtClean="0"/>
              <a:pPr/>
              <a:t>6</a:t>
            </a:fld>
            <a:endParaRPr lang="en-US"/>
          </a:p>
        </p:txBody>
      </p:sp>
    </p:spTree>
    <p:extLst>
      <p:ext uri="{BB962C8B-B14F-4D97-AF65-F5344CB8AC3E}">
        <p14:creationId xmlns="" xmlns:p14="http://schemas.microsoft.com/office/powerpoint/2010/main" val="2003180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F6F85-E3D6-40CA-A2F1-845BF03D04E6}" type="slidenum">
              <a:rPr lang="en-US" smtClean="0"/>
              <a:pPr/>
              <a:t>7</a:t>
            </a:fld>
            <a:endParaRPr lang="en-US"/>
          </a:p>
        </p:txBody>
      </p:sp>
    </p:spTree>
    <p:extLst>
      <p:ext uri="{BB962C8B-B14F-4D97-AF65-F5344CB8AC3E}">
        <p14:creationId xmlns="" xmlns:p14="http://schemas.microsoft.com/office/powerpoint/2010/main" val="2003180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F6F85-E3D6-40CA-A2F1-845BF03D04E6}" type="slidenum">
              <a:rPr lang="en-US" smtClean="0"/>
              <a:pPr/>
              <a:t>8</a:t>
            </a:fld>
            <a:endParaRPr lang="en-US"/>
          </a:p>
        </p:txBody>
      </p:sp>
    </p:spTree>
    <p:extLst>
      <p:ext uri="{BB962C8B-B14F-4D97-AF65-F5344CB8AC3E}">
        <p14:creationId xmlns="" xmlns:p14="http://schemas.microsoft.com/office/powerpoint/2010/main" val="2003180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F6F85-E3D6-40CA-A2F1-845BF03D04E6}" type="slidenum">
              <a:rPr lang="en-US" smtClean="0"/>
              <a:pPr/>
              <a:t>9</a:t>
            </a:fld>
            <a:endParaRPr lang="en-US"/>
          </a:p>
        </p:txBody>
      </p:sp>
    </p:spTree>
    <p:extLst>
      <p:ext uri="{BB962C8B-B14F-4D97-AF65-F5344CB8AC3E}">
        <p14:creationId xmlns="" xmlns:p14="http://schemas.microsoft.com/office/powerpoint/2010/main" val="2003180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F6F85-E3D6-40CA-A2F1-845BF03D04E6}" type="slidenum">
              <a:rPr lang="en-US" smtClean="0"/>
              <a:pPr/>
              <a:t>10</a:t>
            </a:fld>
            <a:endParaRPr lang="en-US"/>
          </a:p>
        </p:txBody>
      </p:sp>
    </p:spTree>
    <p:extLst>
      <p:ext uri="{BB962C8B-B14F-4D97-AF65-F5344CB8AC3E}">
        <p14:creationId xmlns="" xmlns:p14="http://schemas.microsoft.com/office/powerpoint/2010/main" val="2003180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F6F85-E3D6-40CA-A2F1-845BF03D04E6}" type="slidenum">
              <a:rPr lang="en-US" smtClean="0"/>
              <a:pPr/>
              <a:t>11</a:t>
            </a:fld>
            <a:endParaRPr lang="en-US"/>
          </a:p>
        </p:txBody>
      </p:sp>
    </p:spTree>
    <p:extLst>
      <p:ext uri="{BB962C8B-B14F-4D97-AF65-F5344CB8AC3E}">
        <p14:creationId xmlns="" xmlns:p14="http://schemas.microsoft.com/office/powerpoint/2010/main" val="2003180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8" name="Rectangle 3"/>
          <p:cNvSpPr>
            <a:spLocks noGrp="1" noChangeArrowheads="1"/>
          </p:cNvSpPr>
          <p:nvPr>
            <p:ph type="ctrTitle"/>
          </p:nvPr>
        </p:nvSpPr>
        <p:spPr>
          <a:xfrm>
            <a:off x="457201" y="1715272"/>
            <a:ext cx="5700278" cy="553998"/>
          </a:xfrm>
        </p:spPr>
        <p:txBody>
          <a:bodyPr wrap="none" anchor="ctr" anchorCtr="0">
            <a:spAutoFit/>
          </a:bodyPr>
          <a:lstStyle>
            <a:lvl1pPr algn="l">
              <a:lnSpc>
                <a:spcPct val="100000"/>
              </a:lnSpc>
              <a:defRPr sz="3600" b="0">
                <a:solidFill>
                  <a:schemeClr val="accent3"/>
                </a:solidFill>
                <a:latin typeface="+mn-lt"/>
                <a:cs typeface="Verdana"/>
              </a:defRPr>
            </a:lvl1pPr>
          </a:lstStyle>
          <a:p>
            <a:r>
              <a:rPr lang="en-US" altLang="ja-JP" dirty="0" smtClean="0"/>
              <a:t>Click to edit Master title style</a:t>
            </a:r>
            <a:endParaRPr lang="en-US" altLang="ja-JP" dirty="0"/>
          </a:p>
        </p:txBody>
      </p:sp>
      <p:sp>
        <p:nvSpPr>
          <p:cNvPr id="10" name="Rectangle 4"/>
          <p:cNvSpPr>
            <a:spLocks noGrp="1" noChangeArrowheads="1"/>
          </p:cNvSpPr>
          <p:nvPr>
            <p:ph type="subTitle" idx="1" hasCustomPrompt="1"/>
          </p:nvPr>
        </p:nvSpPr>
        <p:spPr>
          <a:xfrm>
            <a:off x="460188" y="2448139"/>
            <a:ext cx="4343400" cy="595035"/>
          </a:xfrm>
        </p:spPr>
        <p:txBody>
          <a:bodyPr wrap="square">
            <a:spAutoFit/>
          </a:bodyPr>
          <a:lstStyle>
            <a:lvl1pPr marL="0" marR="0" indent="0" algn="l" defTabSz="914400" rtl="0" eaLnBrk="1" fontAlgn="base" latinLnBrk="0" hangingPunct="1">
              <a:lnSpc>
                <a:spcPct val="80000"/>
              </a:lnSpc>
              <a:spcBef>
                <a:spcPts val="0"/>
              </a:spcBef>
              <a:spcAft>
                <a:spcPts val="800"/>
              </a:spcAft>
              <a:buClrTx/>
              <a:buSzTx/>
              <a:buFontTx/>
              <a:buNone/>
              <a:tabLst/>
              <a:defRPr sz="2000">
                <a:solidFill>
                  <a:schemeClr val="accent3"/>
                </a:solidFill>
                <a:latin typeface="+mn-lt"/>
                <a:ea typeface="Segoe UI Symbol" pitchFamily="34" charset="0"/>
                <a:cs typeface="Verdana"/>
              </a:defRPr>
            </a:lvl1pPr>
          </a:lstStyle>
          <a:p>
            <a:pPr>
              <a:lnSpc>
                <a:spcPct val="80000"/>
              </a:lnSpc>
              <a:spcAft>
                <a:spcPts val="800"/>
              </a:spcAft>
            </a:pPr>
            <a:r>
              <a:rPr lang="en-US" sz="2000" dirty="0" smtClean="0">
                <a:latin typeface="+mn-lt"/>
              </a:rPr>
              <a:t>Subtitle</a:t>
            </a:r>
          </a:p>
          <a:p>
            <a:pPr>
              <a:lnSpc>
                <a:spcPct val="80000"/>
              </a:lnSpc>
              <a:spcAft>
                <a:spcPts val="800"/>
              </a:spcAft>
            </a:pPr>
            <a:r>
              <a:rPr lang="en-US" sz="2000" dirty="0" smtClean="0">
                <a:latin typeface="+mn-lt"/>
              </a:rPr>
              <a:t>Additional Info</a:t>
            </a:r>
          </a:p>
        </p:txBody>
      </p:sp>
      <p:sp>
        <p:nvSpPr>
          <p:cNvPr id="6" name="TextBox 5"/>
          <p:cNvSpPr txBox="1"/>
          <p:nvPr userDrawn="1"/>
        </p:nvSpPr>
        <p:spPr>
          <a:xfrm>
            <a:off x="0" y="4901574"/>
            <a:ext cx="352982" cy="246221"/>
          </a:xfrm>
          <a:prstGeom prst="rect">
            <a:avLst/>
          </a:prstGeom>
          <a:noFill/>
        </p:spPr>
        <p:txBody>
          <a:bodyPr wrap="none" rtlCol="0">
            <a:spAutoFit/>
          </a:bodyPr>
          <a:lstStyle/>
          <a:p>
            <a:fld id="{435EC5FB-0C8E-4818-A81D-78796ABB4840}" type="slidenum">
              <a:rPr lang="en-US" sz="1000" smtClean="0">
                <a:solidFill>
                  <a:schemeClr val="bg2"/>
                </a:solidFill>
                <a:latin typeface="+mn-lt"/>
                <a:ea typeface="Verdana" pitchFamily="34" charset="0"/>
                <a:cs typeface="Verdana" pitchFamily="34" charset="0"/>
              </a:rPr>
              <a:pPr/>
              <a:t>‹#›</a:t>
            </a:fld>
            <a:endParaRPr lang="en-US" sz="1000" dirty="0">
              <a:solidFill>
                <a:schemeClr val="bg2"/>
              </a:solidFill>
              <a:latin typeface="+mn-lt"/>
              <a:ea typeface="Verdana" pitchFamily="34" charset="0"/>
              <a:cs typeface="Verdana" pitchFamily="34" charset="0"/>
            </a:endParaRPr>
          </a:p>
        </p:txBody>
      </p:sp>
    </p:spTree>
    <p:extLst>
      <p:ext uri="{BB962C8B-B14F-4D97-AF65-F5344CB8AC3E}">
        <p14:creationId xmlns="" xmlns:p14="http://schemas.microsoft.com/office/powerpoint/2010/main" val="274363880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85951"/>
            <a:ext cx="6477000" cy="1021556"/>
          </a:xfrm>
        </p:spPr>
        <p:txBody>
          <a:bodyPr anchor="ctr" anchorCtr="0"/>
          <a:lstStyle>
            <a:lvl1pPr algn="l">
              <a:lnSpc>
                <a:spcPct val="100000"/>
              </a:lnSpc>
              <a:defRPr sz="3800" b="0" cap="none">
                <a:solidFill>
                  <a:srgbClr val="FFFFFF"/>
                </a:solidFill>
                <a:latin typeface="+mn-lt"/>
              </a:defRPr>
            </a:lvl1pPr>
          </a:lstStyle>
          <a:p>
            <a:r>
              <a:rPr lang="en-US" dirty="0" smtClean="0"/>
              <a:t>Thank You</a:t>
            </a:r>
            <a:endParaRPr lang="en-US" dirty="0"/>
          </a:p>
        </p:txBody>
      </p:sp>
      <p:sp>
        <p:nvSpPr>
          <p:cNvPr id="7" name="TextBox 6"/>
          <p:cNvSpPr txBox="1"/>
          <p:nvPr userDrawn="1"/>
        </p:nvSpPr>
        <p:spPr>
          <a:xfrm>
            <a:off x="0" y="4901574"/>
            <a:ext cx="352982" cy="246221"/>
          </a:xfrm>
          <a:prstGeom prst="rect">
            <a:avLst/>
          </a:prstGeom>
          <a:noFill/>
        </p:spPr>
        <p:txBody>
          <a:bodyPr wrap="none" rtlCol="0">
            <a:spAutoFit/>
          </a:bodyPr>
          <a:lstStyle/>
          <a:p>
            <a:fld id="{435EC5FB-0C8E-4818-A81D-78796ABB4840}" type="slidenum">
              <a:rPr lang="en-US" sz="1000" smtClean="0">
                <a:solidFill>
                  <a:schemeClr val="bg1"/>
                </a:solidFill>
                <a:latin typeface="+mn-lt"/>
                <a:ea typeface="Verdana" pitchFamily="34" charset="0"/>
                <a:cs typeface="Verdana" pitchFamily="34" charset="0"/>
              </a:rPr>
              <a:pPr/>
              <a:t>‹#›</a:t>
            </a:fld>
            <a:endParaRPr lang="en-US" sz="1000" dirty="0">
              <a:solidFill>
                <a:schemeClr val="bg1"/>
              </a:solidFill>
              <a:latin typeface="+mn-lt"/>
              <a:ea typeface="Verdana" pitchFamily="34" charset="0"/>
              <a:cs typeface="Verdana" pitchFamily="34" charset="0"/>
            </a:endParaRPr>
          </a:p>
        </p:txBody>
      </p:sp>
    </p:spTree>
    <p:extLst>
      <p:ext uri="{BB962C8B-B14F-4D97-AF65-F5344CB8AC3E}">
        <p14:creationId xmlns="" xmlns:p14="http://schemas.microsoft.com/office/powerpoint/2010/main" val="394009940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85951"/>
            <a:ext cx="6477000" cy="1021556"/>
          </a:xfrm>
        </p:spPr>
        <p:txBody>
          <a:bodyPr anchor="ctr" anchorCtr="0"/>
          <a:lstStyle>
            <a:lvl1pPr algn="l">
              <a:lnSpc>
                <a:spcPct val="100000"/>
              </a:lnSpc>
              <a:defRPr sz="3600" b="0" cap="none">
                <a:solidFill>
                  <a:srgbClr val="FFFFFF"/>
                </a:solidFill>
                <a:latin typeface="+mn-lt"/>
                <a:cs typeface="Verdana"/>
              </a:defRPr>
            </a:lvl1pPr>
          </a:lstStyle>
          <a:p>
            <a:r>
              <a:rPr lang="en-US" dirty="0" smtClean="0"/>
              <a:t>Click To Edit Section Divider title Style</a:t>
            </a:r>
            <a:endParaRPr lang="en-US" dirty="0"/>
          </a:p>
        </p:txBody>
      </p:sp>
      <p:sp>
        <p:nvSpPr>
          <p:cNvPr id="4" name="TextBox 3"/>
          <p:cNvSpPr txBox="1"/>
          <p:nvPr userDrawn="1"/>
        </p:nvSpPr>
        <p:spPr>
          <a:xfrm>
            <a:off x="0" y="4901574"/>
            <a:ext cx="352982" cy="246221"/>
          </a:xfrm>
          <a:prstGeom prst="rect">
            <a:avLst/>
          </a:prstGeom>
          <a:noFill/>
        </p:spPr>
        <p:txBody>
          <a:bodyPr wrap="none" rtlCol="0">
            <a:spAutoFit/>
          </a:bodyPr>
          <a:lstStyle/>
          <a:p>
            <a:fld id="{435EC5FB-0C8E-4818-A81D-78796ABB4840}" type="slidenum">
              <a:rPr lang="en-US" sz="1000" smtClean="0">
                <a:solidFill>
                  <a:schemeClr val="bg1"/>
                </a:solidFill>
                <a:latin typeface="+mn-lt"/>
                <a:ea typeface="Verdana" pitchFamily="34" charset="0"/>
                <a:cs typeface="Verdana" pitchFamily="34" charset="0"/>
              </a:rPr>
              <a:pPr/>
              <a:t>‹#›</a:t>
            </a:fld>
            <a:endParaRPr lang="en-US" sz="1000" dirty="0">
              <a:solidFill>
                <a:schemeClr val="bg1"/>
              </a:solidFill>
              <a:latin typeface="+mn-lt"/>
              <a:ea typeface="Verdana" pitchFamily="34" charset="0"/>
              <a:cs typeface="Verdana" pitchFamily="34" charset="0"/>
            </a:endParaRP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vider-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85951"/>
            <a:ext cx="4627756" cy="1021556"/>
          </a:xfrm>
        </p:spPr>
        <p:txBody>
          <a:bodyPr anchor="ctr" anchorCtr="0"/>
          <a:lstStyle>
            <a:lvl1pPr algn="l">
              <a:lnSpc>
                <a:spcPct val="100000"/>
              </a:lnSpc>
              <a:defRPr sz="3600" b="0" cap="none">
                <a:solidFill>
                  <a:srgbClr val="FFFFFF"/>
                </a:solidFill>
                <a:latin typeface="+mn-lt"/>
                <a:cs typeface="Verdana"/>
              </a:defRPr>
            </a:lvl1pPr>
          </a:lstStyle>
          <a:p>
            <a:r>
              <a:rPr lang="en-US" dirty="0" smtClean="0"/>
              <a:t>Click To Edit Section Divider title Style</a:t>
            </a:r>
            <a:endParaRPr lang="en-US" dirty="0"/>
          </a:p>
        </p:txBody>
      </p:sp>
      <p:sp>
        <p:nvSpPr>
          <p:cNvPr id="6" name="Picture Placeholder 7"/>
          <p:cNvSpPr>
            <a:spLocks noGrp="1"/>
          </p:cNvSpPr>
          <p:nvPr>
            <p:ph type="pic" sz="quarter" idx="10" hasCustomPrompt="1"/>
          </p:nvPr>
        </p:nvSpPr>
        <p:spPr>
          <a:xfrm>
            <a:off x="5353050" y="0"/>
            <a:ext cx="3790950" cy="5143500"/>
          </a:xfrm>
          <a:solidFill>
            <a:schemeClr val="tx2"/>
          </a:solidFill>
        </p:spPr>
        <p:txBody>
          <a:bodyPr anchor="ctr" anchorCtr="0"/>
          <a:lstStyle>
            <a:lvl1pPr algn="ctr">
              <a:defRPr lang="en-US" sz="1600" b="0" i="0" baseline="0" smtClean="0">
                <a:latin typeface="+mn-lt"/>
              </a:defRPr>
            </a:lvl1pPr>
          </a:lstStyle>
          <a:p>
            <a:r>
              <a:rPr lang="en-US" dirty="0" smtClean="0"/>
              <a:t>Photo goes here</a:t>
            </a:r>
            <a:endParaRPr lang="en-US" dirty="0"/>
          </a:p>
        </p:txBody>
      </p:sp>
      <p:sp>
        <p:nvSpPr>
          <p:cNvPr id="5" name="TextBox 4"/>
          <p:cNvSpPr txBox="1"/>
          <p:nvPr userDrawn="1"/>
        </p:nvSpPr>
        <p:spPr>
          <a:xfrm>
            <a:off x="0" y="4901574"/>
            <a:ext cx="352982" cy="246221"/>
          </a:xfrm>
          <a:prstGeom prst="rect">
            <a:avLst/>
          </a:prstGeom>
          <a:noFill/>
        </p:spPr>
        <p:txBody>
          <a:bodyPr wrap="none" rtlCol="0">
            <a:spAutoFit/>
          </a:bodyPr>
          <a:lstStyle/>
          <a:p>
            <a:fld id="{435EC5FB-0C8E-4818-A81D-78796ABB4840}" type="slidenum">
              <a:rPr lang="en-US" sz="1000" smtClean="0">
                <a:solidFill>
                  <a:schemeClr val="bg1"/>
                </a:solidFill>
                <a:latin typeface="+mn-lt"/>
                <a:ea typeface="Verdana" pitchFamily="34" charset="0"/>
                <a:cs typeface="Verdana" pitchFamily="34" charset="0"/>
              </a:rPr>
              <a:pPr/>
              <a:t>‹#›</a:t>
            </a:fld>
            <a:endParaRPr lang="en-US" sz="1000" dirty="0">
              <a:solidFill>
                <a:schemeClr val="bg1"/>
              </a:solidFill>
              <a:latin typeface="+mn-lt"/>
              <a:ea typeface="Verdana" pitchFamily="34" charset="0"/>
              <a:cs typeface="Verdana" pitchFamily="34" charset="0"/>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vider-option 3">
    <p:spTree>
      <p:nvGrpSpPr>
        <p:cNvPr id="1" name=""/>
        <p:cNvGrpSpPr/>
        <p:nvPr/>
      </p:nvGrpSpPr>
      <p:grpSpPr>
        <a:xfrm>
          <a:off x="0" y="0"/>
          <a:ext cx="0" cy="0"/>
          <a:chOff x="0" y="0"/>
          <a:chExt cx="0" cy="0"/>
        </a:xfrm>
      </p:grpSpPr>
      <p:sp>
        <p:nvSpPr>
          <p:cNvPr id="14" name="Text Box 5"/>
          <p:cNvSpPr txBox="1">
            <a:spLocks noChangeArrowheads="1"/>
          </p:cNvSpPr>
          <p:nvPr userDrawn="1"/>
        </p:nvSpPr>
        <p:spPr bwMode="auto">
          <a:xfrm>
            <a:off x="524794" y="4983036"/>
            <a:ext cx="2890838" cy="123111"/>
          </a:xfrm>
          <a:prstGeom prst="rect">
            <a:avLst/>
          </a:prstGeom>
          <a:noFill/>
          <a:ln w="50800" algn="ctr">
            <a:noFill/>
            <a:miter lim="800000"/>
            <a:headEnd type="none" w="sm" len="sm"/>
            <a:tailEnd type="none" w="sm" len="sm"/>
          </a:ln>
          <a:effectLst/>
        </p:spPr>
        <p:txBody>
          <a:bodyPr wrap="square" lIns="0" tIns="0" rIns="0" bIns="0">
            <a:spAutoFit/>
          </a:bodyPr>
          <a:lstStyle/>
          <a:p>
            <a:pPr eaLnBrk="0" hangingPunct="0">
              <a:spcBef>
                <a:spcPct val="50000"/>
              </a:spcBef>
              <a:defRPr/>
            </a:pPr>
            <a:r>
              <a:rPr lang="en-US" sz="800" dirty="0" smtClean="0">
                <a:solidFill>
                  <a:schemeClr val="bg1"/>
                </a:solidFill>
                <a:latin typeface="Verdana"/>
                <a:cs typeface="Verdana"/>
              </a:rPr>
              <a:t>INTEL CONFIDENTIAL</a:t>
            </a:r>
            <a:endParaRPr lang="en-US" sz="800" dirty="0">
              <a:solidFill>
                <a:schemeClr val="bg1"/>
              </a:solidFill>
              <a:latin typeface="Verdana"/>
              <a:cs typeface="Verdana"/>
            </a:endParaRPr>
          </a:p>
        </p:txBody>
      </p:sp>
      <p:sp>
        <p:nvSpPr>
          <p:cNvPr id="15" name="Rectangle 4"/>
          <p:cNvSpPr>
            <a:spLocks noGrp="1" noChangeArrowheads="1"/>
          </p:cNvSpPr>
          <p:nvPr>
            <p:ph type="sldNum" sz="quarter" idx="4"/>
          </p:nvPr>
        </p:nvSpPr>
        <p:spPr bwMode="auto">
          <a:xfrm>
            <a:off x="76203" y="4914900"/>
            <a:ext cx="415925" cy="228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eaLnBrk="0" hangingPunct="0">
              <a:defRPr sz="800" b="0">
                <a:solidFill>
                  <a:schemeClr val="bg1"/>
                </a:solidFill>
                <a:latin typeface="Neo Sans Intel Light" pitchFamily="34" charset="0"/>
                <a:ea typeface="MS PGothic" pitchFamily="34" charset="-128"/>
                <a:cs typeface="Arial" pitchFamily="34" charset="0"/>
              </a:defRPr>
            </a:lvl1pPr>
          </a:lstStyle>
          <a:p>
            <a:pPr>
              <a:defRPr/>
            </a:pPr>
            <a:fld id="{B44C7BE5-B578-44C2-B697-AD60B2F34A37}" type="slidenum">
              <a:rPr lang="ja-JP" altLang="en-US" smtClean="0"/>
              <a:pPr>
                <a:defRPr/>
              </a:pPr>
              <a:t>‹#›</a:t>
            </a:fld>
            <a:endParaRPr lang="en-US" altLang="ja-JP" dirty="0"/>
          </a:p>
        </p:txBody>
      </p:sp>
      <p:sp>
        <p:nvSpPr>
          <p:cNvPr id="6" name="Picture Placeholder 7"/>
          <p:cNvSpPr>
            <a:spLocks noGrp="1"/>
          </p:cNvSpPr>
          <p:nvPr>
            <p:ph type="pic" sz="quarter" idx="10" hasCustomPrompt="1"/>
          </p:nvPr>
        </p:nvSpPr>
        <p:spPr>
          <a:xfrm>
            <a:off x="0" y="0"/>
            <a:ext cx="9144000" cy="5143500"/>
          </a:xfrm>
          <a:solidFill>
            <a:schemeClr val="tx2"/>
          </a:solidFill>
        </p:spPr>
        <p:txBody>
          <a:bodyPr anchor="ctr" anchorCtr="0"/>
          <a:lstStyle>
            <a:lvl1pPr marL="0" marR="0" indent="0" algn="ctr" defTabSz="914400" rtl="0" eaLnBrk="1" fontAlgn="base" latinLnBrk="0" hangingPunct="1">
              <a:lnSpc>
                <a:spcPct val="100000"/>
              </a:lnSpc>
              <a:spcBef>
                <a:spcPct val="75000"/>
              </a:spcBef>
              <a:spcAft>
                <a:spcPct val="0"/>
              </a:spcAft>
              <a:buClrTx/>
              <a:buSzTx/>
              <a:buFontTx/>
              <a:buNone/>
              <a:tabLst/>
              <a:defRPr/>
            </a:lvl1pPr>
          </a:lstStyle>
          <a:p>
            <a:r>
              <a:rPr lang="en-US" dirty="0" smtClean="0"/>
              <a:t>Photo goes here</a:t>
            </a:r>
          </a:p>
          <a:p>
            <a:endParaRPr lang="en-US" dirty="0"/>
          </a:p>
        </p:txBody>
      </p:sp>
      <p:sp>
        <p:nvSpPr>
          <p:cNvPr id="9" name="Title 1"/>
          <p:cNvSpPr>
            <a:spLocks noGrp="1"/>
          </p:cNvSpPr>
          <p:nvPr>
            <p:ph type="title" hasCustomPrompt="1"/>
          </p:nvPr>
        </p:nvSpPr>
        <p:spPr>
          <a:xfrm>
            <a:off x="262466" y="438151"/>
            <a:ext cx="4627756" cy="1021556"/>
          </a:xfrm>
        </p:spPr>
        <p:txBody>
          <a:bodyPr anchor="ctr" anchorCtr="0"/>
          <a:lstStyle>
            <a:lvl1pPr algn="l">
              <a:lnSpc>
                <a:spcPct val="100000"/>
              </a:lnSpc>
              <a:defRPr sz="3200" b="0" cap="none">
                <a:solidFill>
                  <a:srgbClr val="FFFFFF"/>
                </a:solidFill>
                <a:latin typeface="+mn-lt"/>
                <a:cs typeface="Verdana"/>
              </a:defRPr>
            </a:lvl1pPr>
          </a:lstStyle>
          <a:p>
            <a:r>
              <a:rPr lang="en-US" dirty="0" smtClean="0"/>
              <a:t>Click To Edit Section Divider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000">
                <a:solidFill>
                  <a:schemeClr val="accent1"/>
                </a:solidFill>
              </a:defRPr>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0" y="4901574"/>
            <a:ext cx="352982" cy="246221"/>
          </a:xfrm>
          <a:prstGeom prst="rect">
            <a:avLst/>
          </a:prstGeom>
          <a:noFill/>
        </p:spPr>
        <p:txBody>
          <a:bodyPr wrap="none" rtlCol="0">
            <a:spAutoFit/>
          </a:bodyPr>
          <a:lstStyle/>
          <a:p>
            <a:fld id="{435EC5FB-0C8E-4818-A81D-78796ABB4840}" type="slidenum">
              <a:rPr lang="en-US" sz="1000" smtClean="0">
                <a:solidFill>
                  <a:schemeClr val="bg2"/>
                </a:solidFill>
                <a:latin typeface="+mn-lt"/>
                <a:ea typeface="Verdana" pitchFamily="34" charset="0"/>
                <a:cs typeface="Verdana" pitchFamily="34" charset="0"/>
              </a:rPr>
              <a:pPr/>
              <a:t>‹#›</a:t>
            </a:fld>
            <a:endParaRPr lang="en-US" sz="1000" dirty="0">
              <a:solidFill>
                <a:schemeClr val="bg2"/>
              </a:solidFill>
              <a:latin typeface="+mn-lt"/>
              <a:ea typeface="Verdana" pitchFamily="34" charset="0"/>
              <a:cs typeface="Verdana" pitchFamily="34" charset="0"/>
            </a:endParaRPr>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4025" y="307181"/>
            <a:ext cx="6674431" cy="666750"/>
          </a:xfrm>
        </p:spPr>
        <p:txBody>
          <a:bodyPr/>
          <a:lstStyle/>
          <a:p>
            <a:r>
              <a:rPr lang="en-US" smtClean="0"/>
              <a:t>Click to edit Master title style</a:t>
            </a:r>
            <a:endParaRPr lang="en-US"/>
          </a:p>
        </p:txBody>
      </p:sp>
      <p:sp>
        <p:nvSpPr>
          <p:cNvPr id="3" name="Content Placeholder 2"/>
          <p:cNvSpPr>
            <a:spLocks noGrp="1"/>
          </p:cNvSpPr>
          <p:nvPr>
            <p:ph idx="1"/>
          </p:nvPr>
        </p:nvSpPr>
        <p:spPr>
          <a:xfrm>
            <a:off x="455612" y="1034655"/>
            <a:ext cx="6672843" cy="3402806"/>
          </a:xfrm>
        </p:spPr>
        <p:txBody>
          <a:bodyPr/>
          <a:lstStyle>
            <a:lvl1pPr>
              <a:defRPr sz="2000">
                <a:solidFill>
                  <a:schemeClr val="accent1"/>
                </a:solidFill>
              </a:defRPr>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0" y="4901574"/>
            <a:ext cx="352982" cy="246221"/>
          </a:xfrm>
          <a:prstGeom prst="rect">
            <a:avLst/>
          </a:prstGeom>
          <a:noFill/>
        </p:spPr>
        <p:txBody>
          <a:bodyPr wrap="none" rtlCol="0">
            <a:spAutoFit/>
          </a:bodyPr>
          <a:lstStyle/>
          <a:p>
            <a:fld id="{435EC5FB-0C8E-4818-A81D-78796ABB4840}" type="slidenum">
              <a:rPr lang="en-US" sz="1000" smtClean="0">
                <a:solidFill>
                  <a:schemeClr val="bg2"/>
                </a:solidFill>
                <a:latin typeface="+mn-lt"/>
                <a:ea typeface="Verdana" pitchFamily="34" charset="0"/>
                <a:cs typeface="Verdana" pitchFamily="34" charset="0"/>
              </a:rPr>
              <a:pPr/>
              <a:t>‹#›</a:t>
            </a:fld>
            <a:endParaRPr lang="en-US" sz="1000" dirty="0">
              <a:solidFill>
                <a:schemeClr val="bg2"/>
              </a:solidFill>
              <a:latin typeface="+mn-lt"/>
              <a:ea typeface="Verdana" pitchFamily="34" charset="0"/>
              <a:cs typeface="Verdana" pitchFamily="34" charset="0"/>
            </a:endParaRPr>
          </a:p>
        </p:txBody>
      </p:sp>
    </p:spTree>
    <p:extLst>
      <p:ext uri="{BB962C8B-B14F-4D97-AF65-F5344CB8AC3E}">
        <p14:creationId xmlns="" xmlns:p14="http://schemas.microsoft.com/office/powerpoint/2010/main" val="310881713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034655"/>
            <a:ext cx="4037012" cy="3402806"/>
          </a:xfr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025" y="1034655"/>
            <a:ext cx="4038600" cy="3402806"/>
          </a:xfr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0" y="4901574"/>
            <a:ext cx="352982" cy="246221"/>
          </a:xfrm>
          <a:prstGeom prst="rect">
            <a:avLst/>
          </a:prstGeom>
          <a:noFill/>
        </p:spPr>
        <p:txBody>
          <a:bodyPr wrap="none" rtlCol="0">
            <a:spAutoFit/>
          </a:bodyPr>
          <a:lstStyle/>
          <a:p>
            <a:fld id="{435EC5FB-0C8E-4818-A81D-78796ABB4840}" type="slidenum">
              <a:rPr lang="en-US" sz="1000" smtClean="0">
                <a:solidFill>
                  <a:schemeClr val="bg2"/>
                </a:solidFill>
                <a:latin typeface="+mn-lt"/>
                <a:ea typeface="Verdana" pitchFamily="34" charset="0"/>
                <a:cs typeface="Verdana" pitchFamily="34" charset="0"/>
              </a:rPr>
              <a:pPr/>
              <a:t>‹#›</a:t>
            </a:fld>
            <a:endParaRPr lang="en-US" sz="1000" dirty="0">
              <a:solidFill>
                <a:schemeClr val="bg2"/>
              </a:solidFill>
              <a:latin typeface="+mn-lt"/>
              <a:ea typeface="Verdana" pitchFamily="34" charset="0"/>
              <a:cs typeface="Verdana" pitchFamily="34" charset="0"/>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3"/>
          <p:cNvSpPr txBox="1"/>
          <p:nvPr userDrawn="1"/>
        </p:nvSpPr>
        <p:spPr>
          <a:xfrm>
            <a:off x="0" y="4901574"/>
            <a:ext cx="352982" cy="246221"/>
          </a:xfrm>
          <a:prstGeom prst="rect">
            <a:avLst/>
          </a:prstGeom>
          <a:noFill/>
        </p:spPr>
        <p:txBody>
          <a:bodyPr wrap="none" rtlCol="0">
            <a:spAutoFit/>
          </a:bodyPr>
          <a:lstStyle/>
          <a:p>
            <a:fld id="{435EC5FB-0C8E-4818-A81D-78796ABB4840}" type="slidenum">
              <a:rPr lang="en-US" sz="1000" smtClean="0">
                <a:solidFill>
                  <a:schemeClr val="bg2"/>
                </a:solidFill>
                <a:latin typeface="+mn-lt"/>
                <a:ea typeface="Verdana" pitchFamily="34" charset="0"/>
                <a:cs typeface="Verdana" pitchFamily="34" charset="0"/>
              </a:rPr>
              <a:pPr/>
              <a:t>‹#›</a:t>
            </a:fld>
            <a:endParaRPr lang="en-US" sz="1000" dirty="0">
              <a:solidFill>
                <a:schemeClr val="bg2"/>
              </a:solidFill>
              <a:latin typeface="+mn-lt"/>
              <a:ea typeface="Verdana" pitchFamily="34" charset="0"/>
              <a:cs typeface="Verdana" pitchFamily="34" charset="0"/>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extBox 2"/>
          <p:cNvSpPr txBox="1"/>
          <p:nvPr userDrawn="1"/>
        </p:nvSpPr>
        <p:spPr>
          <a:xfrm>
            <a:off x="0" y="4901574"/>
            <a:ext cx="352982" cy="246221"/>
          </a:xfrm>
          <a:prstGeom prst="rect">
            <a:avLst/>
          </a:prstGeom>
          <a:noFill/>
        </p:spPr>
        <p:txBody>
          <a:bodyPr wrap="none" rtlCol="0">
            <a:spAutoFit/>
          </a:bodyPr>
          <a:lstStyle/>
          <a:p>
            <a:fld id="{435EC5FB-0C8E-4818-A81D-78796ABB4840}" type="slidenum">
              <a:rPr lang="en-US" sz="1000" smtClean="0">
                <a:solidFill>
                  <a:schemeClr val="bg2"/>
                </a:solidFill>
                <a:latin typeface="+mn-lt"/>
                <a:ea typeface="Verdana" pitchFamily="34" charset="0"/>
                <a:cs typeface="Verdana" pitchFamily="34" charset="0"/>
              </a:rPr>
              <a:pPr/>
              <a:t>‹#›</a:t>
            </a:fld>
            <a:endParaRPr lang="en-US" sz="1000" dirty="0">
              <a:solidFill>
                <a:schemeClr val="bg2"/>
              </a:solidFill>
              <a:latin typeface="+mn-lt"/>
              <a:ea typeface="Verdana" pitchFamily="34" charset="0"/>
              <a:cs typeface="Verdana" pitchFamily="34" charset="0"/>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4025" y="307181"/>
            <a:ext cx="8229600" cy="6667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ja-JP" dirty="0" smtClean="0"/>
              <a:t>Click to edit Master title style</a:t>
            </a:r>
          </a:p>
        </p:txBody>
      </p:sp>
      <p:sp>
        <p:nvSpPr>
          <p:cNvPr id="1027" name="Rectangle 3"/>
          <p:cNvSpPr>
            <a:spLocks noGrp="1" noChangeArrowheads="1"/>
          </p:cNvSpPr>
          <p:nvPr>
            <p:ph type="body" idx="1"/>
          </p:nvPr>
        </p:nvSpPr>
        <p:spPr bwMode="auto">
          <a:xfrm>
            <a:off x="455613" y="1034655"/>
            <a:ext cx="8228012" cy="34028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p>
        </p:txBody>
      </p:sp>
      <p:sp>
        <p:nvSpPr>
          <p:cNvPr id="8" name="TextBox 7"/>
          <p:cNvSpPr txBox="1"/>
          <p:nvPr/>
        </p:nvSpPr>
        <p:spPr>
          <a:xfrm>
            <a:off x="1" y="4947292"/>
            <a:ext cx="446567" cy="261610"/>
          </a:xfrm>
          <a:prstGeom prst="rect">
            <a:avLst/>
          </a:prstGeom>
          <a:noFill/>
        </p:spPr>
        <p:txBody>
          <a:bodyPr wrap="square" rtlCol="0">
            <a:spAutoFit/>
          </a:bodyPr>
          <a:lstStyle/>
          <a:p>
            <a:fld id="{435EC5FB-0C8E-4818-A81D-78796ABB4840}" type="slidenum">
              <a:rPr lang="en-US" sz="1100" smtClean="0">
                <a:solidFill>
                  <a:schemeClr val="bg1"/>
                </a:solidFill>
                <a:latin typeface="+mn-lt"/>
                <a:ea typeface="Verdana" pitchFamily="34" charset="0"/>
                <a:cs typeface="Verdana" pitchFamily="34" charset="0"/>
              </a:rPr>
              <a:pPr/>
              <a:t>‹#›</a:t>
            </a:fld>
            <a:endParaRPr lang="en-US" sz="1100" dirty="0">
              <a:solidFill>
                <a:schemeClr val="bg1"/>
              </a:solidFill>
              <a:latin typeface="+mn-lt"/>
              <a:ea typeface="Verdana" pitchFamily="34" charset="0"/>
              <a:cs typeface="Verdana" pitchFamily="34" charset="0"/>
            </a:endParaRPr>
          </a:p>
        </p:txBody>
      </p:sp>
    </p:spTree>
  </p:cSld>
  <p:clrMap bg1="lt1" tx1="dk1" bg2="lt2" tx2="dk2" accent1="accent1" accent2="accent2" accent3="accent3" accent4="accent4" accent5="accent5" accent6="accent6" hlink="hlink" folHlink="folHlink"/>
  <p:sldLayoutIdLst>
    <p:sldLayoutId id="2147485972" r:id="rId1"/>
    <p:sldLayoutId id="2147485963" r:id="rId2"/>
    <p:sldLayoutId id="2147485976" r:id="rId3"/>
    <p:sldLayoutId id="2147485977" r:id="rId4"/>
    <p:sldLayoutId id="2147485957" r:id="rId5"/>
    <p:sldLayoutId id="2147485978" r:id="rId6"/>
    <p:sldLayoutId id="2147485959" r:id="rId7"/>
    <p:sldLayoutId id="2147485961" r:id="rId8"/>
    <p:sldLayoutId id="2147485962" r:id="rId9"/>
    <p:sldLayoutId id="2147485975" r:id="rId10"/>
  </p:sldLayoutIdLst>
  <p:transition>
    <p:fade/>
  </p:transition>
  <p:timing>
    <p:tnLst>
      <p:par>
        <p:cTn id="1" dur="indefinite" restart="never" nodeType="tmRoot"/>
      </p:par>
    </p:tnLst>
  </p:timing>
  <p:hf hdr="0" ftr="0" dt="0"/>
  <p:txStyles>
    <p:titleStyle>
      <a:lvl1pPr algn="l" rtl="0" eaLnBrk="1" fontAlgn="base" hangingPunct="1">
        <a:lnSpc>
          <a:spcPts val="2600"/>
        </a:lnSpc>
        <a:spcBef>
          <a:spcPct val="0"/>
        </a:spcBef>
        <a:spcAft>
          <a:spcPct val="0"/>
        </a:spcAft>
        <a:defRPr sz="2600" b="0" i="0">
          <a:solidFill>
            <a:schemeClr val="accent1"/>
          </a:solidFill>
          <a:latin typeface="+mj-lt"/>
          <a:ea typeface="+mj-ea"/>
          <a:cs typeface="Verdana"/>
        </a:defRPr>
      </a:lvl1pPr>
      <a:lvl2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2pPr>
      <a:lvl3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3pPr>
      <a:lvl4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4pPr>
      <a:lvl5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5pPr>
      <a:lvl6pPr marL="4572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6pPr>
      <a:lvl7pPr marL="9144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7pPr>
      <a:lvl8pPr marL="13716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8pPr>
      <a:lvl9pPr marL="18288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9pPr>
    </p:titleStyle>
    <p:bodyStyle>
      <a:lvl1pPr marL="0" indent="0" algn="l" rtl="0" eaLnBrk="1" fontAlgn="base" hangingPunct="1">
        <a:spcBef>
          <a:spcPct val="75000"/>
        </a:spcBef>
        <a:spcAft>
          <a:spcPct val="0"/>
        </a:spcAft>
        <a:defRPr sz="2000">
          <a:solidFill>
            <a:schemeClr val="tx1"/>
          </a:solidFill>
          <a:latin typeface="+mn-lt"/>
          <a:ea typeface="+mn-ea"/>
          <a:cs typeface="Verdana"/>
        </a:defRPr>
      </a:lvl1pPr>
      <a:lvl2pPr marL="185738" indent="-184150" algn="l" rtl="0" eaLnBrk="1" fontAlgn="base" hangingPunct="1">
        <a:spcBef>
          <a:spcPct val="40000"/>
        </a:spcBef>
        <a:spcAft>
          <a:spcPct val="0"/>
        </a:spcAft>
        <a:buClr>
          <a:schemeClr val="tx1"/>
        </a:buClr>
        <a:buFont typeface="Times" pitchFamily="18" charset="0"/>
        <a:buChar char="•"/>
        <a:defRPr sz="2000">
          <a:solidFill>
            <a:schemeClr val="tx1"/>
          </a:solidFill>
          <a:latin typeface="+mn-lt"/>
          <a:cs typeface="Verdana"/>
        </a:defRPr>
      </a:lvl2pPr>
      <a:lvl3pPr marL="414338" indent="-227013" algn="l" rtl="0" eaLnBrk="1" fontAlgn="base" hangingPunct="1">
        <a:spcBef>
          <a:spcPct val="20000"/>
        </a:spcBef>
        <a:spcAft>
          <a:spcPct val="0"/>
        </a:spcAft>
        <a:buClr>
          <a:schemeClr val="bg2"/>
        </a:buClr>
        <a:buFont typeface="Neo Sans Intel" pitchFamily="34" charset="0"/>
        <a:buChar char="–"/>
        <a:defRPr sz="1800">
          <a:solidFill>
            <a:schemeClr val="tx1"/>
          </a:solidFill>
          <a:latin typeface="+mn-lt"/>
          <a:cs typeface="Verdana"/>
        </a:defRPr>
      </a:lvl3pPr>
      <a:lvl4pPr marL="568325" indent="-152400" algn="l" rtl="0" eaLnBrk="1" fontAlgn="base" hangingPunct="1">
        <a:spcBef>
          <a:spcPct val="20000"/>
        </a:spcBef>
        <a:spcAft>
          <a:spcPct val="0"/>
        </a:spcAft>
        <a:buClr>
          <a:schemeClr val="bg2"/>
        </a:buClr>
        <a:buFont typeface="Neo Sans Intel" pitchFamily="34" charset="0"/>
        <a:buChar char="–"/>
        <a:defRPr sz="1800" b="0" i="0">
          <a:solidFill>
            <a:schemeClr val="tx1"/>
          </a:solidFill>
          <a:latin typeface="+mn-lt"/>
          <a:cs typeface="Verdana"/>
        </a:defRPr>
      </a:lvl4pPr>
      <a:lvl5pPr marL="762000" indent="-192088" algn="l" rtl="0" eaLnBrk="1" fontAlgn="base" hangingPunct="1">
        <a:spcBef>
          <a:spcPct val="20000"/>
        </a:spcBef>
        <a:spcAft>
          <a:spcPct val="0"/>
        </a:spcAft>
        <a:buClr>
          <a:schemeClr val="bg2"/>
        </a:buClr>
        <a:buChar char="–"/>
        <a:defRPr sz="1800">
          <a:solidFill>
            <a:schemeClr val="tx1"/>
          </a:solidFill>
          <a:latin typeface="+mn-lt"/>
          <a:cs typeface="Verdana"/>
        </a:defRPr>
      </a:lvl5pPr>
      <a:lvl6pPr marL="1219200" indent="-192088" algn="l" rtl="0" eaLnBrk="1" fontAlgn="base" hangingPunct="1">
        <a:spcBef>
          <a:spcPct val="20000"/>
        </a:spcBef>
        <a:spcAft>
          <a:spcPct val="0"/>
        </a:spcAft>
        <a:buClr>
          <a:schemeClr val="bg2"/>
        </a:buClr>
        <a:buChar char="–"/>
        <a:defRPr sz="1600">
          <a:solidFill>
            <a:schemeClr val="tx1"/>
          </a:solidFill>
          <a:latin typeface="+mn-lt"/>
          <a:cs typeface="+mn-cs"/>
        </a:defRPr>
      </a:lvl6pPr>
      <a:lvl7pPr marL="1676400" indent="-192088" algn="l" rtl="0" eaLnBrk="1" fontAlgn="base" hangingPunct="1">
        <a:spcBef>
          <a:spcPct val="20000"/>
        </a:spcBef>
        <a:spcAft>
          <a:spcPct val="0"/>
        </a:spcAft>
        <a:buClr>
          <a:schemeClr val="bg2"/>
        </a:buClr>
        <a:buChar char="–"/>
        <a:defRPr sz="1600">
          <a:solidFill>
            <a:schemeClr val="tx1"/>
          </a:solidFill>
          <a:latin typeface="+mn-lt"/>
          <a:cs typeface="+mn-cs"/>
        </a:defRPr>
      </a:lvl7pPr>
      <a:lvl8pPr marL="2133600" indent="-192088" algn="l" rtl="0" eaLnBrk="1" fontAlgn="base" hangingPunct="1">
        <a:spcBef>
          <a:spcPct val="20000"/>
        </a:spcBef>
        <a:spcAft>
          <a:spcPct val="0"/>
        </a:spcAft>
        <a:buClr>
          <a:schemeClr val="bg2"/>
        </a:buClr>
        <a:buChar char="–"/>
        <a:defRPr sz="1600">
          <a:solidFill>
            <a:schemeClr val="tx1"/>
          </a:solidFill>
          <a:latin typeface="+mn-lt"/>
          <a:cs typeface="+mn-cs"/>
        </a:defRPr>
      </a:lvl8pPr>
      <a:lvl9pPr marL="2590800" indent="-192088" algn="l" rtl="0" eaLnBrk="1" fontAlgn="base" hangingPunct="1">
        <a:spcBef>
          <a:spcPct val="20000"/>
        </a:spcBef>
        <a:spcAft>
          <a:spcPct val="0"/>
        </a:spcAft>
        <a:buClr>
          <a:schemeClr val="bg2"/>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6.jpeg"/></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6.jpeg"/></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6.jpeg"/></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6.jpeg"/></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6.jpeg"/></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716" y="657803"/>
            <a:ext cx="6301405" cy="861774"/>
          </a:xfrm>
        </p:spPr>
        <p:txBody>
          <a:bodyPr/>
          <a:lstStyle/>
          <a:p>
            <a:r>
              <a:rPr lang="en-US" sz="2800" dirty="0" smtClean="0"/>
              <a:t>Exploiting Local Orientation Similarity for </a:t>
            </a:r>
            <a:br>
              <a:rPr lang="en-US" sz="2800" dirty="0" smtClean="0"/>
            </a:br>
            <a:r>
              <a:rPr lang="en-US" sz="2800" dirty="0" smtClean="0"/>
              <a:t>Efficient Ray Traversal of Hair and Fur</a:t>
            </a:r>
            <a:endParaRPr lang="en-US" sz="2800" dirty="0"/>
          </a:p>
        </p:txBody>
      </p:sp>
      <p:sp>
        <p:nvSpPr>
          <p:cNvPr id="3" name="TextBox 2"/>
          <p:cNvSpPr txBox="1"/>
          <p:nvPr/>
        </p:nvSpPr>
        <p:spPr>
          <a:xfrm>
            <a:off x="380803" y="1763762"/>
            <a:ext cx="5597303" cy="584775"/>
          </a:xfrm>
          <a:prstGeom prst="rect">
            <a:avLst/>
          </a:prstGeom>
          <a:noFill/>
        </p:spPr>
        <p:txBody>
          <a:bodyPr wrap="square" rtlCol="0">
            <a:spAutoFit/>
          </a:bodyPr>
          <a:lstStyle/>
          <a:p>
            <a:r>
              <a:rPr lang="de-DE" sz="1600" dirty="0" smtClean="0">
                <a:solidFill>
                  <a:schemeClr val="accent3"/>
                </a:solidFill>
                <a:latin typeface="+mn-lt"/>
              </a:rPr>
              <a:t>Sven Woop, </a:t>
            </a:r>
            <a:r>
              <a:rPr lang="de-DE" sz="1600" dirty="0" smtClean="0">
                <a:solidFill>
                  <a:schemeClr val="accent3"/>
                </a:solidFill>
              </a:rPr>
              <a:t>Carsten Benthin, </a:t>
            </a:r>
            <a:r>
              <a:rPr lang="de-DE" sz="1600" dirty="0" smtClean="0">
                <a:solidFill>
                  <a:schemeClr val="accent3"/>
                </a:solidFill>
                <a:latin typeface="+mn-lt"/>
              </a:rPr>
              <a:t>Ingo Wald, Gregory S. Johnson</a:t>
            </a:r>
          </a:p>
          <a:p>
            <a:r>
              <a:rPr lang="de-DE" sz="1600" dirty="0" smtClean="0">
                <a:solidFill>
                  <a:schemeClr val="accent3"/>
                </a:solidFill>
              </a:rPr>
              <a:t>Intel Corporation</a:t>
            </a:r>
            <a:endParaRPr lang="en-US" sz="1600" dirty="0" err="1" smtClean="0">
              <a:solidFill>
                <a:schemeClr val="accent3"/>
              </a:solidFill>
              <a:latin typeface="+mn-lt"/>
            </a:endParaRPr>
          </a:p>
        </p:txBody>
      </p:sp>
      <p:pic>
        <p:nvPicPr>
          <p:cNvPr id="7" name="Picture 6" descr="yeti_zoomed.jpg"/>
          <p:cNvPicPr>
            <a:picLocks noChangeAspect="1"/>
          </p:cNvPicPr>
          <p:nvPr/>
        </p:nvPicPr>
        <p:blipFill>
          <a:blip r:embed="rId2" cstate="print"/>
          <a:stretch>
            <a:fillRect/>
          </a:stretch>
        </p:blipFill>
        <p:spPr>
          <a:xfrm>
            <a:off x="1310910" y="2870824"/>
            <a:ext cx="6570733" cy="1881334"/>
          </a:xfrm>
          <a:prstGeom prst="rect">
            <a:avLst/>
          </a:prstGeom>
        </p:spPr>
      </p:pic>
      <p:sp>
        <p:nvSpPr>
          <p:cNvPr id="5" name="TextBox 4"/>
          <p:cNvSpPr txBox="1"/>
          <p:nvPr/>
        </p:nvSpPr>
        <p:spPr>
          <a:xfrm>
            <a:off x="6055745" y="1763762"/>
            <a:ext cx="2743200" cy="584775"/>
          </a:xfrm>
          <a:prstGeom prst="rect">
            <a:avLst/>
          </a:prstGeom>
          <a:noFill/>
        </p:spPr>
        <p:txBody>
          <a:bodyPr wrap="square" rtlCol="0">
            <a:spAutoFit/>
          </a:bodyPr>
          <a:lstStyle/>
          <a:p>
            <a:r>
              <a:rPr lang="de-DE" sz="1600" dirty="0" smtClean="0">
                <a:solidFill>
                  <a:schemeClr val="accent3"/>
                </a:solidFill>
                <a:latin typeface="+mn-lt"/>
              </a:rPr>
              <a:t>Eric Tabellion</a:t>
            </a:r>
            <a:endParaRPr lang="de-DE" sz="1600" baseline="30000" dirty="0" smtClean="0">
              <a:solidFill>
                <a:schemeClr val="accent3"/>
              </a:solidFill>
              <a:latin typeface="Times New Roman"/>
              <a:cs typeface="Times New Roman"/>
            </a:endParaRPr>
          </a:p>
          <a:p>
            <a:r>
              <a:rPr lang="de-DE" sz="1600" dirty="0" smtClean="0">
                <a:solidFill>
                  <a:schemeClr val="accent3"/>
                </a:solidFill>
              </a:rPr>
              <a:t>DreamWorks Animation</a:t>
            </a:r>
            <a:endParaRPr lang="en-US" sz="1600" dirty="0" err="1" smtClean="0">
              <a:solidFill>
                <a:schemeClr val="accent3"/>
              </a:solidFill>
              <a:latin typeface="+mn-lt"/>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bodyPr>
          <a:lstStyle/>
          <a:p>
            <a:r>
              <a:rPr lang="en-US" dirty="0" smtClean="0"/>
              <a:t>Bounding Groups of Similarly Oriented Hairs</a:t>
            </a:r>
          </a:p>
        </p:txBody>
      </p:sp>
      <p:sp>
        <p:nvSpPr>
          <p:cNvPr id="3" name="Content Placeholder 2"/>
          <p:cNvSpPr>
            <a:spLocks noGrp="1"/>
          </p:cNvSpPr>
          <p:nvPr>
            <p:ph idx="1"/>
          </p:nvPr>
        </p:nvSpPr>
        <p:spPr>
          <a:xfrm>
            <a:off x="455614" y="1034654"/>
            <a:ext cx="5827740" cy="3738681"/>
          </a:xfrm>
        </p:spPr>
        <p:txBody>
          <a:bodyPr>
            <a:noAutofit/>
          </a:bodyPr>
          <a:lstStyle/>
          <a:p>
            <a:pPr marL="177800" indent="-177800">
              <a:lnSpc>
                <a:spcPct val="120000"/>
              </a:lnSpc>
              <a:buFont typeface="Arial" pitchFamily="34" charset="0"/>
              <a:buChar char="•"/>
            </a:pPr>
            <a:r>
              <a:rPr lang="de-DE" dirty="0" smtClean="0"/>
              <a:t>Groups of equally oriented </a:t>
            </a:r>
            <a:r>
              <a:rPr lang="de-DE" dirty="0" smtClean="0"/>
              <a:t>hair segments </a:t>
            </a:r>
            <a:r>
              <a:rPr lang="de-DE" dirty="0" smtClean="0"/>
              <a:t>are effectively bounded by OBBs</a:t>
            </a:r>
          </a:p>
          <a:p>
            <a:pPr marL="361950" indent="-361950">
              <a:lnSpc>
                <a:spcPct val="120000"/>
              </a:lnSpc>
            </a:pPr>
            <a:r>
              <a:rPr lang="de-DE" dirty="0" smtClean="0">
                <a:sym typeface="Wingdings" pitchFamily="2" charset="2"/>
              </a:rPr>
              <a:t>OBB hierarchy </a:t>
            </a:r>
            <a:r>
              <a:rPr lang="de-DE" dirty="0" smtClean="0">
                <a:sym typeface="Wingdings" pitchFamily="2" charset="2"/>
              </a:rPr>
              <a:t>efficient for similarly oriented hair segments</a:t>
            </a:r>
            <a:endParaRPr lang="de-DE" dirty="0" smtClean="0">
              <a:sym typeface="Wingdings" pitchFamily="2" charset="2"/>
            </a:endParaRPr>
          </a:p>
          <a:p>
            <a:pPr>
              <a:buNone/>
            </a:pPr>
            <a:endParaRPr lang="de-DE" dirty="0"/>
          </a:p>
        </p:txBody>
      </p:sp>
      <p:grpSp>
        <p:nvGrpSpPr>
          <p:cNvPr id="94" name="Group 93"/>
          <p:cNvGrpSpPr/>
          <p:nvPr/>
        </p:nvGrpSpPr>
        <p:grpSpPr>
          <a:xfrm>
            <a:off x="7506644" y="-153658"/>
            <a:ext cx="942384" cy="2249876"/>
            <a:chOff x="7138500" y="-127778"/>
            <a:chExt cx="1120746" cy="2675702"/>
          </a:xfrm>
        </p:grpSpPr>
        <p:grpSp>
          <p:nvGrpSpPr>
            <p:cNvPr id="82" name="Group 10"/>
            <p:cNvGrpSpPr/>
            <p:nvPr/>
          </p:nvGrpSpPr>
          <p:grpSpPr>
            <a:xfrm>
              <a:off x="7138500" y="-127778"/>
              <a:ext cx="663546" cy="2218502"/>
              <a:chOff x="3364940" y="669007"/>
              <a:chExt cx="663546" cy="2218502"/>
            </a:xfrm>
          </p:grpSpPr>
          <p:sp>
            <p:nvSpPr>
              <p:cNvPr id="89" name="Rectangle 88"/>
              <p:cNvSpPr/>
              <p:nvPr/>
            </p:nvSpPr>
            <p:spPr bwMode="auto">
              <a:xfrm rot="18843649">
                <a:off x="2538361" y="1680652"/>
                <a:ext cx="2205801" cy="182512"/>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90" name="Freeform 89"/>
              <p:cNvSpPr/>
              <p:nvPr/>
            </p:nvSpPr>
            <p:spPr bwMode="auto">
              <a:xfrm rot="12392528">
                <a:off x="3364940" y="783579"/>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1">
                    <a:lumMod val="40000"/>
                    <a:lumOff val="60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grpSp>
        <p:grpSp>
          <p:nvGrpSpPr>
            <p:cNvPr id="83" name="Group 10"/>
            <p:cNvGrpSpPr/>
            <p:nvPr/>
          </p:nvGrpSpPr>
          <p:grpSpPr>
            <a:xfrm>
              <a:off x="7290900" y="24622"/>
              <a:ext cx="663546" cy="2218502"/>
              <a:chOff x="3364940" y="669007"/>
              <a:chExt cx="663546" cy="2218502"/>
            </a:xfrm>
          </p:grpSpPr>
          <p:sp>
            <p:nvSpPr>
              <p:cNvPr id="87" name="Rectangle 86"/>
              <p:cNvSpPr/>
              <p:nvPr/>
            </p:nvSpPr>
            <p:spPr bwMode="auto">
              <a:xfrm rot="18843649">
                <a:off x="2538361" y="1680652"/>
                <a:ext cx="2205801" cy="182512"/>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88" name="Freeform 87"/>
              <p:cNvSpPr/>
              <p:nvPr/>
            </p:nvSpPr>
            <p:spPr bwMode="auto">
              <a:xfrm rot="12392528">
                <a:off x="3364940" y="783579"/>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1">
                    <a:lumMod val="60000"/>
                    <a:lumOff val="40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grpSp>
        <p:grpSp>
          <p:nvGrpSpPr>
            <p:cNvPr id="84" name="Group 10"/>
            <p:cNvGrpSpPr/>
            <p:nvPr/>
          </p:nvGrpSpPr>
          <p:grpSpPr>
            <a:xfrm>
              <a:off x="7443300" y="177022"/>
              <a:ext cx="663546" cy="2218502"/>
              <a:chOff x="3364940" y="669007"/>
              <a:chExt cx="663546" cy="2218502"/>
            </a:xfrm>
          </p:grpSpPr>
          <p:sp>
            <p:nvSpPr>
              <p:cNvPr id="85" name="Rectangle 84"/>
              <p:cNvSpPr/>
              <p:nvPr/>
            </p:nvSpPr>
            <p:spPr bwMode="auto">
              <a:xfrm rot="18843649">
                <a:off x="2538361" y="1680652"/>
                <a:ext cx="2205801" cy="182512"/>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86" name="Freeform 85"/>
              <p:cNvSpPr/>
              <p:nvPr/>
            </p:nvSpPr>
            <p:spPr bwMode="auto">
              <a:xfrm rot="12392528">
                <a:off x="3364940" y="783579"/>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1">
                    <a:lumMod val="75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grpSp>
        <p:sp>
          <p:nvSpPr>
            <p:cNvPr id="91" name="Rectangle 90"/>
            <p:cNvSpPr/>
            <p:nvPr/>
          </p:nvSpPr>
          <p:spPr bwMode="auto">
            <a:xfrm rot="18843649">
              <a:off x="6769121" y="1341067"/>
              <a:ext cx="2205801" cy="182512"/>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92" name="Freeform 91"/>
            <p:cNvSpPr/>
            <p:nvPr/>
          </p:nvSpPr>
          <p:spPr bwMode="auto">
            <a:xfrm rot="12392528">
              <a:off x="7595700" y="443994"/>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1">
                  <a:lumMod val="75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grpSp>
      <p:grpSp>
        <p:nvGrpSpPr>
          <p:cNvPr id="95" name="Group 94"/>
          <p:cNvGrpSpPr/>
          <p:nvPr/>
        </p:nvGrpSpPr>
        <p:grpSpPr>
          <a:xfrm>
            <a:off x="7633165" y="1447797"/>
            <a:ext cx="942384" cy="2189669"/>
            <a:chOff x="7138500" y="-56176"/>
            <a:chExt cx="1120746" cy="2604100"/>
          </a:xfrm>
        </p:grpSpPr>
        <p:grpSp>
          <p:nvGrpSpPr>
            <p:cNvPr id="96" name="Group 10"/>
            <p:cNvGrpSpPr/>
            <p:nvPr/>
          </p:nvGrpSpPr>
          <p:grpSpPr>
            <a:xfrm>
              <a:off x="7138500" y="-56176"/>
              <a:ext cx="663546" cy="2205801"/>
              <a:chOff x="3364940" y="740609"/>
              <a:chExt cx="663546" cy="2205801"/>
            </a:xfrm>
          </p:grpSpPr>
          <p:sp>
            <p:nvSpPr>
              <p:cNvPr id="105" name="Rectangle 104"/>
              <p:cNvSpPr/>
              <p:nvPr/>
            </p:nvSpPr>
            <p:spPr bwMode="auto">
              <a:xfrm rot="18843649">
                <a:off x="2612350" y="1649291"/>
                <a:ext cx="2205801" cy="388437"/>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106" name="Freeform 105"/>
              <p:cNvSpPr/>
              <p:nvPr/>
            </p:nvSpPr>
            <p:spPr bwMode="auto">
              <a:xfrm rot="12392528">
                <a:off x="3364940" y="783579"/>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1">
                    <a:lumMod val="40000"/>
                    <a:lumOff val="60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grpSp>
        <p:sp>
          <p:nvSpPr>
            <p:cNvPr id="104" name="Freeform 103"/>
            <p:cNvSpPr/>
            <p:nvPr/>
          </p:nvSpPr>
          <p:spPr bwMode="auto">
            <a:xfrm rot="12392528">
              <a:off x="7290900" y="139193"/>
              <a:ext cx="663545"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1">
                  <a:lumMod val="60000"/>
                  <a:lumOff val="40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grpSp>
          <p:nvGrpSpPr>
            <p:cNvPr id="98" name="Group 10"/>
            <p:cNvGrpSpPr/>
            <p:nvPr/>
          </p:nvGrpSpPr>
          <p:grpSpPr>
            <a:xfrm>
              <a:off x="7443300" y="250002"/>
              <a:ext cx="663546" cy="2205801"/>
              <a:chOff x="3364940" y="741987"/>
              <a:chExt cx="663546" cy="2205801"/>
            </a:xfrm>
          </p:grpSpPr>
          <p:sp>
            <p:nvSpPr>
              <p:cNvPr id="101" name="Rectangle 100"/>
              <p:cNvSpPr/>
              <p:nvPr/>
            </p:nvSpPr>
            <p:spPr bwMode="auto">
              <a:xfrm rot="18843649">
                <a:off x="2613775" y="1648685"/>
                <a:ext cx="2205801" cy="392405"/>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102" name="Freeform 101"/>
              <p:cNvSpPr/>
              <p:nvPr/>
            </p:nvSpPr>
            <p:spPr bwMode="auto">
              <a:xfrm rot="12392528">
                <a:off x="3364940" y="783579"/>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1">
                    <a:lumMod val="75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grpSp>
        <p:sp>
          <p:nvSpPr>
            <p:cNvPr id="100" name="Freeform 99"/>
            <p:cNvSpPr/>
            <p:nvPr/>
          </p:nvSpPr>
          <p:spPr bwMode="auto">
            <a:xfrm rot="12392528">
              <a:off x="7595700" y="443994"/>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1">
                  <a:lumMod val="75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grpSp>
      <p:grpSp>
        <p:nvGrpSpPr>
          <p:cNvPr id="107" name="Group 106"/>
          <p:cNvGrpSpPr/>
          <p:nvPr/>
        </p:nvGrpSpPr>
        <p:grpSpPr>
          <a:xfrm>
            <a:off x="7710802" y="3084848"/>
            <a:ext cx="942384" cy="2153538"/>
            <a:chOff x="7138500" y="-13206"/>
            <a:chExt cx="1120746" cy="2561130"/>
          </a:xfrm>
        </p:grpSpPr>
        <p:grpSp>
          <p:nvGrpSpPr>
            <p:cNvPr id="108" name="Group 10"/>
            <p:cNvGrpSpPr/>
            <p:nvPr/>
          </p:nvGrpSpPr>
          <p:grpSpPr>
            <a:xfrm>
              <a:off x="7138500" y="-13206"/>
              <a:ext cx="921662" cy="2315436"/>
              <a:chOff x="3364940" y="783579"/>
              <a:chExt cx="921662" cy="2315436"/>
            </a:xfrm>
          </p:grpSpPr>
          <p:sp>
            <p:nvSpPr>
              <p:cNvPr id="117" name="Rectangle 116"/>
              <p:cNvSpPr/>
              <p:nvPr/>
            </p:nvSpPr>
            <p:spPr bwMode="auto">
              <a:xfrm rot="18843649">
                <a:off x="2770041" y="1582454"/>
                <a:ext cx="2205801" cy="827321"/>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118" name="Freeform 117"/>
              <p:cNvSpPr/>
              <p:nvPr/>
            </p:nvSpPr>
            <p:spPr bwMode="auto">
              <a:xfrm rot="12392528">
                <a:off x="3364940" y="783579"/>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1">
                    <a:lumMod val="40000"/>
                    <a:lumOff val="60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grpSp>
        <p:sp>
          <p:nvSpPr>
            <p:cNvPr id="116" name="Freeform 115"/>
            <p:cNvSpPr/>
            <p:nvPr/>
          </p:nvSpPr>
          <p:spPr bwMode="auto">
            <a:xfrm rot="12392528">
              <a:off x="7290900" y="139193"/>
              <a:ext cx="663545"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1">
                  <a:lumMod val="60000"/>
                  <a:lumOff val="40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114" name="Freeform 113"/>
            <p:cNvSpPr/>
            <p:nvPr/>
          </p:nvSpPr>
          <p:spPr bwMode="auto">
            <a:xfrm rot="12392528">
              <a:off x="7443300" y="291593"/>
              <a:ext cx="663545"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1">
                  <a:lumMod val="75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112" name="Freeform 111"/>
            <p:cNvSpPr/>
            <p:nvPr/>
          </p:nvSpPr>
          <p:spPr bwMode="auto">
            <a:xfrm rot="12392528">
              <a:off x="7595700" y="443994"/>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1">
                  <a:lumMod val="75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grpSp>
    </p:spTree>
    <p:extLst>
      <p:ext uri="{BB962C8B-B14F-4D97-AF65-F5344CB8AC3E}">
        <p14:creationId xmlns="" xmlns:p14="http://schemas.microsoft.com/office/powerpoint/2010/main" val="8176711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bodyPr>
          <a:lstStyle/>
          <a:p>
            <a:r>
              <a:rPr lang="en-US" dirty="0" smtClean="0"/>
              <a:t>Our Approach</a:t>
            </a:r>
          </a:p>
        </p:txBody>
      </p:sp>
      <p:sp>
        <p:nvSpPr>
          <p:cNvPr id="3" name="Content Placeholder 2"/>
          <p:cNvSpPr>
            <a:spLocks noGrp="1"/>
          </p:cNvSpPr>
          <p:nvPr>
            <p:ph idx="1"/>
          </p:nvPr>
        </p:nvSpPr>
        <p:spPr>
          <a:xfrm>
            <a:off x="455613" y="1034654"/>
            <a:ext cx="6402387" cy="3738681"/>
          </a:xfrm>
        </p:spPr>
        <p:txBody>
          <a:bodyPr>
            <a:noAutofit/>
          </a:bodyPr>
          <a:lstStyle/>
          <a:p>
            <a:pPr marL="177800" indent="-177800">
              <a:lnSpc>
                <a:spcPct val="120000"/>
              </a:lnSpc>
              <a:buFont typeface="Arial" pitchFamily="34" charset="0"/>
              <a:buChar char="•"/>
            </a:pPr>
            <a:r>
              <a:rPr lang="de-DE" dirty="0" smtClean="0"/>
              <a:t>Use mixed AABB/OBB hierarchy with fast direct ray/curve intersection</a:t>
            </a:r>
          </a:p>
          <a:p>
            <a:pPr marL="177800" indent="-177800">
              <a:lnSpc>
                <a:spcPct val="120000"/>
              </a:lnSpc>
              <a:buFont typeface="Arial" pitchFamily="34" charset="0"/>
              <a:buChar char="•"/>
            </a:pPr>
            <a:r>
              <a:rPr lang="de-DE" dirty="0" smtClean="0"/>
              <a:t>Exploits local orientation similarity to be efficient.</a:t>
            </a:r>
          </a:p>
          <a:p>
            <a:pPr marL="177800" indent="-177800">
              <a:lnSpc>
                <a:spcPct val="120000"/>
              </a:lnSpc>
              <a:buFont typeface="Arial" pitchFamily="34" charset="0"/>
              <a:buChar char="•"/>
            </a:pPr>
            <a:r>
              <a:rPr lang="de-DE" dirty="0" smtClean="0"/>
              <a:t>No advantage for random hair distributions.</a:t>
            </a:r>
            <a:endParaRPr lang="de-DE" dirty="0"/>
          </a:p>
          <a:p>
            <a:pPr marL="177800" indent="-177800">
              <a:lnSpc>
                <a:spcPct val="120000"/>
              </a:lnSpc>
              <a:buFont typeface="Arial" pitchFamily="34" charset="0"/>
              <a:buChar char="•"/>
            </a:pPr>
            <a:endParaRPr lang="de-DE" dirty="0" smtClean="0"/>
          </a:p>
        </p:txBody>
      </p:sp>
      <p:sp>
        <p:nvSpPr>
          <p:cNvPr id="15" name="Freeform 14"/>
          <p:cNvSpPr/>
          <p:nvPr/>
        </p:nvSpPr>
        <p:spPr bwMode="auto">
          <a:xfrm rot="12392528">
            <a:off x="7163490" y="33646"/>
            <a:ext cx="597192" cy="1893537"/>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rgbClr val="00B050"/>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13" name="Freeform 12"/>
          <p:cNvSpPr/>
          <p:nvPr/>
        </p:nvSpPr>
        <p:spPr bwMode="auto">
          <a:xfrm rot="12392528">
            <a:off x="7300650" y="170806"/>
            <a:ext cx="597192" cy="1893537"/>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rgbClr val="00B050"/>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18" name="Freeform 17"/>
          <p:cNvSpPr/>
          <p:nvPr/>
        </p:nvSpPr>
        <p:spPr bwMode="auto">
          <a:xfrm rot="12392528">
            <a:off x="7453050" y="323206"/>
            <a:ext cx="597192" cy="1893537"/>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rgbClr val="00B050"/>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19" name="Freeform 18"/>
          <p:cNvSpPr/>
          <p:nvPr/>
        </p:nvSpPr>
        <p:spPr bwMode="auto">
          <a:xfrm rot="12392528">
            <a:off x="7605450" y="475606"/>
            <a:ext cx="597192" cy="1893537"/>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rgbClr val="00B050"/>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20" name="Freeform 19"/>
          <p:cNvSpPr/>
          <p:nvPr/>
        </p:nvSpPr>
        <p:spPr bwMode="auto">
          <a:xfrm rot="13747882">
            <a:off x="7220992" y="2473289"/>
            <a:ext cx="597192" cy="1893537"/>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noFill/>
          <a:ln w="25400" cap="flat" cmpd="sng" algn="ctr">
            <a:solidFill>
              <a:srgbClr val="00B050"/>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21" name="Freeform 20"/>
          <p:cNvSpPr/>
          <p:nvPr/>
        </p:nvSpPr>
        <p:spPr bwMode="auto">
          <a:xfrm rot="12392528">
            <a:off x="7358152" y="2610449"/>
            <a:ext cx="597192" cy="1893537"/>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noFill/>
          <a:ln w="25400" cap="flat" cmpd="sng" algn="ctr">
            <a:solidFill>
              <a:srgbClr val="00B050"/>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22" name="Freeform 21"/>
          <p:cNvSpPr/>
          <p:nvPr/>
        </p:nvSpPr>
        <p:spPr bwMode="auto">
          <a:xfrm rot="9882612">
            <a:off x="7510552" y="2762849"/>
            <a:ext cx="597192" cy="1893537"/>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noFill/>
          <a:ln w="25400" cap="flat" cmpd="sng" algn="ctr">
            <a:solidFill>
              <a:srgbClr val="00B050"/>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23" name="Freeform 22"/>
          <p:cNvSpPr/>
          <p:nvPr/>
        </p:nvSpPr>
        <p:spPr bwMode="auto">
          <a:xfrm rot="5400000">
            <a:off x="7421412" y="2803107"/>
            <a:ext cx="597192" cy="1893537"/>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noFill/>
          <a:ln w="25400" cap="flat" cmpd="sng" algn="ctr">
            <a:solidFill>
              <a:srgbClr val="00B050"/>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14" name="TextBox 13"/>
          <p:cNvSpPr txBox="1"/>
          <p:nvPr/>
        </p:nvSpPr>
        <p:spPr>
          <a:xfrm>
            <a:off x="7780514" y="1696772"/>
            <a:ext cx="668773" cy="369332"/>
          </a:xfrm>
          <a:prstGeom prst="rect">
            <a:avLst/>
          </a:prstGeom>
          <a:noFill/>
        </p:spPr>
        <p:txBody>
          <a:bodyPr wrap="none" rtlCol="0">
            <a:spAutoFit/>
          </a:bodyPr>
          <a:lstStyle/>
          <a:p>
            <a:r>
              <a:rPr lang="de-DE" dirty="0" smtClean="0">
                <a:latin typeface="+mn-lt"/>
              </a:rPr>
              <a:t>good</a:t>
            </a:r>
            <a:endParaRPr lang="en-US" dirty="0" err="1" smtClean="0">
              <a:latin typeface="+mn-lt"/>
            </a:endParaRPr>
          </a:p>
        </p:txBody>
      </p:sp>
      <p:sp>
        <p:nvSpPr>
          <p:cNvPr id="16" name="TextBox 15"/>
          <p:cNvSpPr txBox="1"/>
          <p:nvPr/>
        </p:nvSpPr>
        <p:spPr>
          <a:xfrm>
            <a:off x="7526322" y="4615345"/>
            <a:ext cx="1512273" cy="369332"/>
          </a:xfrm>
          <a:prstGeom prst="rect">
            <a:avLst/>
          </a:prstGeom>
          <a:noFill/>
        </p:spPr>
        <p:txBody>
          <a:bodyPr wrap="none" rtlCol="0">
            <a:spAutoFit/>
          </a:bodyPr>
          <a:lstStyle/>
          <a:p>
            <a:r>
              <a:rPr lang="de-DE" dirty="0" smtClean="0">
                <a:latin typeface="+mn-lt"/>
              </a:rPr>
              <a:t>no advantage</a:t>
            </a:r>
            <a:endParaRPr lang="en-US" dirty="0" err="1" smtClean="0">
              <a:latin typeface="+mn-lt"/>
            </a:endParaRPr>
          </a:p>
        </p:txBody>
      </p:sp>
    </p:spTree>
    <p:extLst>
      <p:ext uri="{BB962C8B-B14F-4D97-AF65-F5344CB8AC3E}">
        <p14:creationId xmlns="" xmlns:p14="http://schemas.microsoft.com/office/powerpoint/2010/main" val="8176711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bodyPr>
          <a:lstStyle/>
          <a:p>
            <a:r>
              <a:rPr lang="en-US" dirty="0" smtClean="0"/>
              <a:t>Mixed AABB/OBB Hierarchy</a:t>
            </a:r>
          </a:p>
        </p:txBody>
      </p:sp>
      <p:sp>
        <p:nvSpPr>
          <p:cNvPr id="3" name="Content Placeholder 2"/>
          <p:cNvSpPr>
            <a:spLocks noGrp="1"/>
          </p:cNvSpPr>
          <p:nvPr>
            <p:ph idx="1"/>
          </p:nvPr>
        </p:nvSpPr>
        <p:spPr>
          <a:xfrm>
            <a:off x="455613" y="1034654"/>
            <a:ext cx="5315459" cy="3738681"/>
          </a:xfrm>
        </p:spPr>
        <p:txBody>
          <a:bodyPr>
            <a:noAutofit/>
          </a:bodyPr>
          <a:lstStyle/>
          <a:p>
            <a:pPr marL="177800" indent="-177800">
              <a:buFont typeface="Arial" pitchFamily="34" charset="0"/>
              <a:buChar char="•"/>
            </a:pPr>
            <a:r>
              <a:rPr lang="de-DE" dirty="0" smtClean="0">
                <a:sym typeface="Wingdings" pitchFamily="2" charset="2"/>
              </a:rPr>
              <a:t>4 wide Bounding Volume Hierarchy to make effective use of 4-wide SSE</a:t>
            </a:r>
          </a:p>
          <a:p>
            <a:pPr marL="177800" indent="-177800">
              <a:buFont typeface="Arial" pitchFamily="34" charset="0"/>
              <a:buChar char="•"/>
            </a:pPr>
            <a:r>
              <a:rPr lang="de-DE" dirty="0" smtClean="0">
                <a:sym typeface="Wingdings" pitchFamily="2" charset="2"/>
              </a:rPr>
              <a:t>Node types</a:t>
            </a:r>
          </a:p>
          <a:p>
            <a:pPr marL="363538" lvl="1" indent="-177800">
              <a:buFont typeface="Arial" pitchFamily="34" charset="0"/>
              <a:buChar char="•"/>
            </a:pPr>
            <a:r>
              <a:rPr lang="de-DE" sz="1600" b="1" dirty="0" smtClean="0">
                <a:sym typeface="Wingdings" pitchFamily="2" charset="2"/>
              </a:rPr>
              <a:t>AABB nodes </a:t>
            </a:r>
            <a:r>
              <a:rPr lang="de-DE" sz="1600" dirty="0" smtClean="0">
                <a:sym typeface="Wingdings" pitchFamily="2" charset="2"/>
              </a:rPr>
              <a:t>store 4 AABBs plus 4 child references</a:t>
            </a:r>
          </a:p>
          <a:p>
            <a:pPr marL="363538" lvl="1" indent="-177800">
              <a:buFont typeface="Arial" pitchFamily="34" charset="0"/>
              <a:buChar char="•"/>
            </a:pPr>
            <a:r>
              <a:rPr lang="de-DE" sz="1600" b="1" dirty="0" smtClean="0">
                <a:sym typeface="Wingdings" pitchFamily="2" charset="2"/>
              </a:rPr>
              <a:t>OBB nodes </a:t>
            </a:r>
            <a:r>
              <a:rPr lang="de-DE" sz="1600" dirty="0" smtClean="0">
                <a:sym typeface="Wingdings" pitchFamily="2" charset="2"/>
              </a:rPr>
              <a:t>store 4 OBBs plus 4 child references</a:t>
            </a:r>
          </a:p>
          <a:p>
            <a:pPr marL="363538" lvl="1" indent="-177800">
              <a:buFont typeface="Arial" pitchFamily="34" charset="0"/>
              <a:buChar char="•"/>
            </a:pPr>
            <a:r>
              <a:rPr lang="de-DE" sz="1600" b="1" dirty="0" smtClean="0">
                <a:sym typeface="Wingdings" pitchFamily="2" charset="2"/>
              </a:rPr>
              <a:t>Leaf nodes </a:t>
            </a:r>
            <a:r>
              <a:rPr lang="de-DE" sz="1600" dirty="0" smtClean="0">
                <a:sym typeface="Wingdings" pitchFamily="2" charset="2"/>
              </a:rPr>
              <a:t>store short lists of individual cubic bezier curves</a:t>
            </a:r>
          </a:p>
          <a:p>
            <a:pPr marL="177800" indent="-177800">
              <a:buFont typeface="Arial" pitchFamily="34" charset="0"/>
              <a:buChar char="•"/>
            </a:pPr>
            <a:r>
              <a:rPr lang="de-DE" dirty="0" smtClean="0">
                <a:sym typeface="Wingdings" pitchFamily="2" charset="2"/>
              </a:rPr>
              <a:t>Triangles handled in separate BVH simplifies the implementation.</a:t>
            </a:r>
          </a:p>
          <a:p>
            <a:pPr marL="177800" indent="-177800"/>
            <a:endParaRPr lang="en-US" sz="1800" dirty="0"/>
          </a:p>
          <a:p>
            <a:pPr>
              <a:buNone/>
            </a:pPr>
            <a:endParaRPr lang="de-DE" dirty="0"/>
          </a:p>
        </p:txBody>
      </p:sp>
      <p:sp>
        <p:nvSpPr>
          <p:cNvPr id="4" name="Rectangle 3"/>
          <p:cNvSpPr/>
          <p:nvPr/>
        </p:nvSpPr>
        <p:spPr bwMode="auto">
          <a:xfrm>
            <a:off x="6995983" y="1147299"/>
            <a:ext cx="345057" cy="362310"/>
          </a:xfrm>
          <a:prstGeom prst="rect">
            <a:avLst/>
          </a:prstGeom>
          <a:no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5" name="Rectangle 4"/>
          <p:cNvSpPr/>
          <p:nvPr/>
        </p:nvSpPr>
        <p:spPr bwMode="auto">
          <a:xfrm>
            <a:off x="7338164" y="1144423"/>
            <a:ext cx="345057" cy="362310"/>
          </a:xfrm>
          <a:prstGeom prst="rect">
            <a:avLst/>
          </a:prstGeom>
          <a:no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6" name="Rectangle 5"/>
          <p:cNvSpPr/>
          <p:nvPr/>
        </p:nvSpPr>
        <p:spPr bwMode="auto">
          <a:xfrm>
            <a:off x="7688972" y="1150174"/>
            <a:ext cx="345057" cy="362310"/>
          </a:xfrm>
          <a:prstGeom prst="rect">
            <a:avLst/>
          </a:prstGeom>
          <a:no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7" name="Rectangle 6"/>
          <p:cNvSpPr/>
          <p:nvPr/>
        </p:nvSpPr>
        <p:spPr bwMode="auto">
          <a:xfrm>
            <a:off x="8034028" y="1150174"/>
            <a:ext cx="345057" cy="362310"/>
          </a:xfrm>
          <a:prstGeom prst="rect">
            <a:avLst/>
          </a:prstGeom>
          <a:no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8" name="Rectangle 7"/>
          <p:cNvSpPr/>
          <p:nvPr/>
        </p:nvSpPr>
        <p:spPr bwMode="auto">
          <a:xfrm rot="20355221">
            <a:off x="6208104" y="2162340"/>
            <a:ext cx="345057" cy="362310"/>
          </a:xfrm>
          <a:prstGeom prst="rect">
            <a:avLst/>
          </a:prstGeom>
          <a:no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9" name="Rectangle 8"/>
          <p:cNvSpPr/>
          <p:nvPr/>
        </p:nvSpPr>
        <p:spPr bwMode="auto">
          <a:xfrm rot="606337">
            <a:off x="6550285" y="2168090"/>
            <a:ext cx="345057" cy="362310"/>
          </a:xfrm>
          <a:prstGeom prst="rect">
            <a:avLst/>
          </a:prstGeom>
          <a:no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10" name="Rectangle 9"/>
          <p:cNvSpPr/>
          <p:nvPr/>
        </p:nvSpPr>
        <p:spPr bwMode="auto">
          <a:xfrm rot="20430672">
            <a:off x="6891554" y="2109668"/>
            <a:ext cx="345057" cy="419495"/>
          </a:xfrm>
          <a:prstGeom prst="rect">
            <a:avLst/>
          </a:prstGeom>
          <a:no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11" name="Rectangle 10"/>
          <p:cNvSpPr/>
          <p:nvPr/>
        </p:nvSpPr>
        <p:spPr bwMode="auto">
          <a:xfrm rot="1680557">
            <a:off x="7246149" y="2165215"/>
            <a:ext cx="345057" cy="362310"/>
          </a:xfrm>
          <a:prstGeom prst="rect">
            <a:avLst/>
          </a:prstGeom>
          <a:no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cxnSp>
        <p:nvCxnSpPr>
          <p:cNvPr id="13" name="Straight Arrow Connector 12"/>
          <p:cNvCxnSpPr>
            <a:stCxn id="4" idx="2"/>
          </p:cNvCxnSpPr>
          <p:nvPr/>
        </p:nvCxnSpPr>
        <p:spPr bwMode="auto">
          <a:xfrm flipH="1">
            <a:off x="6909718" y="1509609"/>
            <a:ext cx="258794" cy="534838"/>
          </a:xfrm>
          <a:prstGeom prst="straightConnector1">
            <a:avLst/>
          </a:prstGeom>
          <a:solidFill>
            <a:schemeClr val="bg1"/>
          </a:solidFill>
          <a:ln w="19050" cap="flat" cmpd="sng" algn="ctr">
            <a:solidFill>
              <a:schemeClr val="tx1"/>
            </a:solidFill>
            <a:prstDash val="solid"/>
            <a:round/>
            <a:headEnd type="none" w="sm" len="sm"/>
            <a:tailEnd type="arrow"/>
          </a:ln>
          <a:effectLst/>
        </p:spPr>
      </p:cxnSp>
      <p:cxnSp>
        <p:nvCxnSpPr>
          <p:cNvPr id="16" name="Straight Arrow Connector 15"/>
          <p:cNvCxnSpPr>
            <a:stCxn id="6" idx="2"/>
          </p:cNvCxnSpPr>
          <p:nvPr/>
        </p:nvCxnSpPr>
        <p:spPr bwMode="auto">
          <a:xfrm>
            <a:off x="7861501" y="1512484"/>
            <a:ext cx="31656" cy="264558"/>
          </a:xfrm>
          <a:prstGeom prst="straightConnector1">
            <a:avLst/>
          </a:prstGeom>
          <a:solidFill>
            <a:schemeClr val="bg1"/>
          </a:solidFill>
          <a:ln w="19050" cap="flat" cmpd="sng" algn="ctr">
            <a:solidFill>
              <a:schemeClr val="tx1"/>
            </a:solidFill>
            <a:prstDash val="solid"/>
            <a:round/>
            <a:headEnd type="none" w="sm" len="sm"/>
            <a:tailEnd type="arrow"/>
          </a:ln>
          <a:effectLst/>
        </p:spPr>
      </p:cxnSp>
      <p:sp>
        <p:nvSpPr>
          <p:cNvPr id="18" name="Freeform 17"/>
          <p:cNvSpPr/>
          <p:nvPr/>
        </p:nvSpPr>
        <p:spPr bwMode="auto">
          <a:xfrm>
            <a:off x="7598393" y="3079616"/>
            <a:ext cx="406880" cy="646981"/>
          </a:xfrm>
          <a:custGeom>
            <a:avLst/>
            <a:gdLst>
              <a:gd name="connsiteX0" fmla="*/ 406880 w 406880"/>
              <a:gd name="connsiteY0" fmla="*/ 0 h 646981"/>
              <a:gd name="connsiteX1" fmla="*/ 27317 w 406880"/>
              <a:gd name="connsiteY1" fmla="*/ 362309 h 646981"/>
              <a:gd name="connsiteX2" fmla="*/ 242978 w 406880"/>
              <a:gd name="connsiteY2" fmla="*/ 646981 h 646981"/>
            </a:gdLst>
            <a:ahLst/>
            <a:cxnLst>
              <a:cxn ang="0">
                <a:pos x="connsiteX0" y="connsiteY0"/>
              </a:cxn>
              <a:cxn ang="0">
                <a:pos x="connsiteX1" y="connsiteY1"/>
              </a:cxn>
              <a:cxn ang="0">
                <a:pos x="connsiteX2" y="connsiteY2"/>
              </a:cxn>
            </a:cxnLst>
            <a:rect l="l" t="t" r="r" b="b"/>
            <a:pathLst>
              <a:path w="406880" h="646981">
                <a:moveTo>
                  <a:pt x="406880" y="0"/>
                </a:moveTo>
                <a:cubicBezTo>
                  <a:pt x="230757" y="127239"/>
                  <a:pt x="54634" y="254479"/>
                  <a:pt x="27317" y="362309"/>
                </a:cubicBezTo>
                <a:cubicBezTo>
                  <a:pt x="0" y="470139"/>
                  <a:pt x="207035" y="526211"/>
                  <a:pt x="242978" y="646981"/>
                </a:cubicBezTo>
              </a:path>
            </a:pathLst>
          </a:custGeom>
          <a:solidFill>
            <a:schemeClr val="bg1"/>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cxnSp>
        <p:nvCxnSpPr>
          <p:cNvPr id="20" name="Straight Arrow Connector 19"/>
          <p:cNvCxnSpPr/>
          <p:nvPr/>
        </p:nvCxnSpPr>
        <p:spPr bwMode="auto">
          <a:xfrm flipH="1">
            <a:off x="6026948" y="2610914"/>
            <a:ext cx="258794" cy="534838"/>
          </a:xfrm>
          <a:prstGeom prst="straightConnector1">
            <a:avLst/>
          </a:prstGeom>
          <a:solidFill>
            <a:schemeClr val="bg1"/>
          </a:solidFill>
          <a:ln w="19050" cap="flat" cmpd="sng" algn="ctr">
            <a:solidFill>
              <a:schemeClr val="tx1"/>
            </a:solidFill>
            <a:prstDash val="solid"/>
            <a:round/>
            <a:headEnd type="none" w="sm" len="sm"/>
            <a:tailEnd type="arrow"/>
          </a:ln>
          <a:effectLst/>
        </p:spPr>
      </p:cxnSp>
      <p:cxnSp>
        <p:nvCxnSpPr>
          <p:cNvPr id="21" name="Straight Arrow Connector 20"/>
          <p:cNvCxnSpPr/>
          <p:nvPr/>
        </p:nvCxnSpPr>
        <p:spPr bwMode="auto">
          <a:xfrm flipH="1">
            <a:off x="6668179" y="2559156"/>
            <a:ext cx="74764" cy="615351"/>
          </a:xfrm>
          <a:prstGeom prst="straightConnector1">
            <a:avLst/>
          </a:prstGeom>
          <a:solidFill>
            <a:schemeClr val="bg1"/>
          </a:solidFill>
          <a:ln w="19050" cap="flat" cmpd="sng" algn="ctr">
            <a:solidFill>
              <a:schemeClr val="tx1"/>
            </a:solidFill>
            <a:prstDash val="solid"/>
            <a:round/>
            <a:headEnd type="none" w="sm" len="sm"/>
            <a:tailEnd type="arrow"/>
          </a:ln>
          <a:effectLst/>
        </p:spPr>
      </p:cxnSp>
      <p:cxnSp>
        <p:nvCxnSpPr>
          <p:cNvPr id="23" name="Straight Arrow Connector 22"/>
          <p:cNvCxnSpPr/>
          <p:nvPr/>
        </p:nvCxnSpPr>
        <p:spPr bwMode="auto">
          <a:xfrm>
            <a:off x="7105252" y="2559156"/>
            <a:ext cx="28753" cy="606725"/>
          </a:xfrm>
          <a:prstGeom prst="straightConnector1">
            <a:avLst/>
          </a:prstGeom>
          <a:solidFill>
            <a:schemeClr val="bg1"/>
          </a:solidFill>
          <a:ln w="19050" cap="flat" cmpd="sng" algn="ctr">
            <a:solidFill>
              <a:schemeClr val="tx1"/>
            </a:solidFill>
            <a:prstDash val="solid"/>
            <a:round/>
            <a:headEnd type="none" w="sm" len="sm"/>
            <a:tailEnd type="arrow"/>
          </a:ln>
          <a:effectLst/>
        </p:spPr>
      </p:cxnSp>
      <p:cxnSp>
        <p:nvCxnSpPr>
          <p:cNvPr id="25" name="Straight Arrow Connector 24"/>
          <p:cNvCxnSpPr/>
          <p:nvPr/>
        </p:nvCxnSpPr>
        <p:spPr bwMode="auto">
          <a:xfrm>
            <a:off x="7433055" y="2593662"/>
            <a:ext cx="261695" cy="598112"/>
          </a:xfrm>
          <a:prstGeom prst="straightConnector1">
            <a:avLst/>
          </a:prstGeom>
          <a:solidFill>
            <a:schemeClr val="bg1"/>
          </a:solidFill>
          <a:ln w="19050" cap="flat" cmpd="sng" algn="ctr">
            <a:solidFill>
              <a:schemeClr val="tx1"/>
            </a:solidFill>
            <a:prstDash val="solid"/>
            <a:round/>
            <a:headEnd type="none" w="sm" len="sm"/>
            <a:tailEnd type="arrow"/>
          </a:ln>
          <a:effectLst/>
        </p:spPr>
      </p:cxnSp>
      <p:cxnSp>
        <p:nvCxnSpPr>
          <p:cNvPr id="27" name="Straight Arrow Connector 26"/>
          <p:cNvCxnSpPr>
            <a:stCxn id="5" idx="2"/>
          </p:cNvCxnSpPr>
          <p:nvPr/>
        </p:nvCxnSpPr>
        <p:spPr bwMode="auto">
          <a:xfrm flipH="1">
            <a:off x="7504941" y="1506733"/>
            <a:ext cx="5752" cy="218537"/>
          </a:xfrm>
          <a:prstGeom prst="straightConnector1">
            <a:avLst/>
          </a:prstGeom>
          <a:solidFill>
            <a:schemeClr val="bg1"/>
          </a:solidFill>
          <a:ln w="19050" cap="flat" cmpd="sng" algn="ctr">
            <a:solidFill>
              <a:schemeClr val="tx1"/>
            </a:solidFill>
            <a:prstDash val="solid"/>
            <a:round/>
            <a:headEnd type="none" w="sm" len="sm"/>
            <a:tailEnd type="arrow"/>
          </a:ln>
          <a:effectLst/>
        </p:spPr>
      </p:cxnSp>
      <p:cxnSp>
        <p:nvCxnSpPr>
          <p:cNvPr id="30" name="Straight Arrow Connector 29"/>
          <p:cNvCxnSpPr>
            <a:stCxn id="7" idx="2"/>
          </p:cNvCxnSpPr>
          <p:nvPr/>
        </p:nvCxnSpPr>
        <p:spPr bwMode="auto">
          <a:xfrm>
            <a:off x="8206557" y="1512484"/>
            <a:ext cx="74761" cy="247291"/>
          </a:xfrm>
          <a:prstGeom prst="straightConnector1">
            <a:avLst/>
          </a:prstGeom>
          <a:solidFill>
            <a:schemeClr val="bg1"/>
          </a:solidFill>
          <a:ln w="19050" cap="flat" cmpd="sng" algn="ctr">
            <a:solidFill>
              <a:schemeClr val="tx1"/>
            </a:solidFill>
            <a:prstDash val="solid"/>
            <a:round/>
            <a:headEnd type="none" w="sm" len="sm"/>
            <a:tailEnd type="arrow"/>
          </a:ln>
          <a:effectLst/>
        </p:spPr>
      </p:cxnSp>
      <p:sp>
        <p:nvSpPr>
          <p:cNvPr id="33" name="Freeform 32"/>
          <p:cNvSpPr/>
          <p:nvPr/>
        </p:nvSpPr>
        <p:spPr bwMode="auto">
          <a:xfrm>
            <a:off x="7699037" y="3085374"/>
            <a:ext cx="406880" cy="646981"/>
          </a:xfrm>
          <a:custGeom>
            <a:avLst/>
            <a:gdLst>
              <a:gd name="connsiteX0" fmla="*/ 406880 w 406880"/>
              <a:gd name="connsiteY0" fmla="*/ 0 h 646981"/>
              <a:gd name="connsiteX1" fmla="*/ 27317 w 406880"/>
              <a:gd name="connsiteY1" fmla="*/ 362309 h 646981"/>
              <a:gd name="connsiteX2" fmla="*/ 242978 w 406880"/>
              <a:gd name="connsiteY2" fmla="*/ 646981 h 646981"/>
            </a:gdLst>
            <a:ahLst/>
            <a:cxnLst>
              <a:cxn ang="0">
                <a:pos x="connsiteX0" y="connsiteY0"/>
              </a:cxn>
              <a:cxn ang="0">
                <a:pos x="connsiteX1" y="connsiteY1"/>
              </a:cxn>
              <a:cxn ang="0">
                <a:pos x="connsiteX2" y="connsiteY2"/>
              </a:cxn>
            </a:cxnLst>
            <a:rect l="l" t="t" r="r" b="b"/>
            <a:pathLst>
              <a:path w="406880" h="646981">
                <a:moveTo>
                  <a:pt x="406880" y="0"/>
                </a:moveTo>
                <a:cubicBezTo>
                  <a:pt x="230757" y="127239"/>
                  <a:pt x="54634" y="254479"/>
                  <a:pt x="27317" y="362309"/>
                </a:cubicBezTo>
                <a:cubicBezTo>
                  <a:pt x="0" y="470139"/>
                  <a:pt x="207035" y="526211"/>
                  <a:pt x="242978" y="646981"/>
                </a:cubicBezTo>
              </a:path>
            </a:pathLst>
          </a:custGeom>
          <a:solidFill>
            <a:schemeClr val="bg1"/>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34" name="TextBox 33"/>
          <p:cNvSpPr txBox="1"/>
          <p:nvPr/>
        </p:nvSpPr>
        <p:spPr>
          <a:xfrm>
            <a:off x="7341039" y="1578620"/>
            <a:ext cx="314510" cy="369332"/>
          </a:xfrm>
          <a:prstGeom prst="rect">
            <a:avLst/>
          </a:prstGeom>
          <a:noFill/>
        </p:spPr>
        <p:txBody>
          <a:bodyPr wrap="none" rtlCol="0">
            <a:spAutoFit/>
          </a:bodyPr>
          <a:lstStyle/>
          <a:p>
            <a:r>
              <a:rPr lang="de-DE" dirty="0" smtClean="0">
                <a:latin typeface="+mn-lt"/>
              </a:rPr>
              <a:t>...</a:t>
            </a:r>
            <a:endParaRPr lang="en-US" dirty="0" err="1" smtClean="0">
              <a:latin typeface="+mn-lt"/>
            </a:endParaRPr>
          </a:p>
        </p:txBody>
      </p:sp>
      <p:sp>
        <p:nvSpPr>
          <p:cNvPr id="35" name="TextBox 34"/>
          <p:cNvSpPr txBox="1"/>
          <p:nvPr/>
        </p:nvSpPr>
        <p:spPr>
          <a:xfrm>
            <a:off x="8140420" y="1601624"/>
            <a:ext cx="314510" cy="369332"/>
          </a:xfrm>
          <a:prstGeom prst="rect">
            <a:avLst/>
          </a:prstGeom>
          <a:noFill/>
        </p:spPr>
        <p:txBody>
          <a:bodyPr wrap="none" rtlCol="0">
            <a:spAutoFit/>
          </a:bodyPr>
          <a:lstStyle/>
          <a:p>
            <a:r>
              <a:rPr lang="de-DE" dirty="0" smtClean="0">
                <a:latin typeface="+mn-lt"/>
              </a:rPr>
              <a:t>...</a:t>
            </a:r>
            <a:endParaRPr lang="en-US" dirty="0" err="1" smtClean="0">
              <a:latin typeface="+mn-lt"/>
            </a:endParaRPr>
          </a:p>
        </p:txBody>
      </p:sp>
      <p:sp>
        <p:nvSpPr>
          <p:cNvPr id="36" name="TextBox 35"/>
          <p:cNvSpPr txBox="1"/>
          <p:nvPr/>
        </p:nvSpPr>
        <p:spPr>
          <a:xfrm>
            <a:off x="5894677" y="3004854"/>
            <a:ext cx="314510" cy="369332"/>
          </a:xfrm>
          <a:prstGeom prst="rect">
            <a:avLst/>
          </a:prstGeom>
          <a:noFill/>
        </p:spPr>
        <p:txBody>
          <a:bodyPr wrap="none" rtlCol="0">
            <a:spAutoFit/>
          </a:bodyPr>
          <a:lstStyle/>
          <a:p>
            <a:r>
              <a:rPr lang="de-DE" dirty="0" smtClean="0">
                <a:latin typeface="+mn-lt"/>
              </a:rPr>
              <a:t>...</a:t>
            </a:r>
            <a:endParaRPr lang="en-US" dirty="0" err="1" smtClean="0">
              <a:latin typeface="+mn-lt"/>
            </a:endParaRPr>
          </a:p>
        </p:txBody>
      </p:sp>
      <p:sp>
        <p:nvSpPr>
          <p:cNvPr id="37" name="TextBox 36"/>
          <p:cNvSpPr txBox="1"/>
          <p:nvPr/>
        </p:nvSpPr>
        <p:spPr>
          <a:xfrm>
            <a:off x="6461145" y="3036485"/>
            <a:ext cx="314510" cy="369332"/>
          </a:xfrm>
          <a:prstGeom prst="rect">
            <a:avLst/>
          </a:prstGeom>
          <a:noFill/>
        </p:spPr>
        <p:txBody>
          <a:bodyPr wrap="none" rtlCol="0">
            <a:spAutoFit/>
          </a:bodyPr>
          <a:lstStyle/>
          <a:p>
            <a:r>
              <a:rPr lang="de-DE" dirty="0" smtClean="0">
                <a:latin typeface="+mn-lt"/>
              </a:rPr>
              <a:t>...</a:t>
            </a:r>
            <a:endParaRPr lang="en-US" dirty="0" err="1" smtClean="0">
              <a:latin typeface="+mn-lt"/>
            </a:endParaRPr>
          </a:p>
        </p:txBody>
      </p:sp>
      <p:sp>
        <p:nvSpPr>
          <p:cNvPr id="38" name="TextBox 37"/>
          <p:cNvSpPr txBox="1"/>
          <p:nvPr/>
        </p:nvSpPr>
        <p:spPr>
          <a:xfrm>
            <a:off x="6978729" y="3019232"/>
            <a:ext cx="314510" cy="369332"/>
          </a:xfrm>
          <a:prstGeom prst="rect">
            <a:avLst/>
          </a:prstGeom>
          <a:noFill/>
        </p:spPr>
        <p:txBody>
          <a:bodyPr wrap="none" rtlCol="0">
            <a:spAutoFit/>
          </a:bodyPr>
          <a:lstStyle/>
          <a:p>
            <a:r>
              <a:rPr lang="de-DE" dirty="0" smtClean="0">
                <a:latin typeface="+mn-lt"/>
              </a:rPr>
              <a:t>...</a:t>
            </a:r>
            <a:endParaRPr lang="en-US" dirty="0" err="1" smtClean="0">
              <a:latin typeface="+mn-lt"/>
            </a:endParaRPr>
          </a:p>
        </p:txBody>
      </p:sp>
      <p:sp>
        <p:nvSpPr>
          <p:cNvPr id="42" name="TextBox 41"/>
          <p:cNvSpPr txBox="1"/>
          <p:nvPr/>
        </p:nvSpPr>
        <p:spPr>
          <a:xfrm>
            <a:off x="7740729" y="1616001"/>
            <a:ext cx="314510" cy="369332"/>
          </a:xfrm>
          <a:prstGeom prst="rect">
            <a:avLst/>
          </a:prstGeom>
          <a:noFill/>
        </p:spPr>
        <p:txBody>
          <a:bodyPr wrap="none" rtlCol="0">
            <a:spAutoFit/>
          </a:bodyPr>
          <a:lstStyle/>
          <a:p>
            <a:r>
              <a:rPr lang="de-DE" dirty="0" smtClean="0">
                <a:latin typeface="+mn-lt"/>
              </a:rPr>
              <a:t>...</a:t>
            </a:r>
            <a:endParaRPr lang="en-US" dirty="0" err="1" smtClean="0">
              <a:latin typeface="+mn-lt"/>
            </a:endParaRPr>
          </a:p>
        </p:txBody>
      </p:sp>
    </p:spTree>
    <p:extLst>
      <p:ext uri="{BB962C8B-B14F-4D97-AF65-F5344CB8AC3E}">
        <p14:creationId xmlns="" xmlns:p14="http://schemas.microsoft.com/office/powerpoint/2010/main" val="8176711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bodyPr>
          <a:lstStyle/>
          <a:p>
            <a:r>
              <a:rPr lang="en-US" dirty="0" smtClean="0"/>
              <a:t>AABBs versus OBBs</a:t>
            </a:r>
          </a:p>
        </p:txBody>
      </p:sp>
      <p:sp>
        <p:nvSpPr>
          <p:cNvPr id="3" name="Content Placeholder 2"/>
          <p:cNvSpPr>
            <a:spLocks noGrp="1"/>
          </p:cNvSpPr>
          <p:nvPr>
            <p:ph idx="1"/>
          </p:nvPr>
        </p:nvSpPr>
        <p:spPr>
          <a:xfrm>
            <a:off x="455613" y="1034654"/>
            <a:ext cx="6683418" cy="3738681"/>
          </a:xfrm>
        </p:spPr>
        <p:txBody>
          <a:bodyPr>
            <a:noAutofit/>
          </a:bodyPr>
          <a:lstStyle/>
          <a:p>
            <a:pPr marL="177800" indent="-177800">
              <a:buFont typeface="Arial" pitchFamily="34" charset="0"/>
              <a:buChar char="•"/>
            </a:pPr>
            <a:r>
              <a:rPr lang="de-DE" dirty="0" smtClean="0"/>
              <a:t>OBBs bound better, but more expensive </a:t>
            </a:r>
            <a:r>
              <a:rPr lang="de-DE" dirty="0" smtClean="0">
                <a:sym typeface="Wingdings" pitchFamily="2" charset="2"/>
              </a:rPr>
              <a:t> tradeoff</a:t>
            </a:r>
            <a:endParaRPr lang="de-DE" dirty="0" smtClean="0"/>
          </a:p>
          <a:p>
            <a:pPr marL="363538" lvl="1" indent="-177800">
              <a:buFont typeface="Arial" pitchFamily="34" charset="0"/>
              <a:buChar char="•"/>
            </a:pPr>
            <a:r>
              <a:rPr lang="de-DE" sz="1600" dirty="0" smtClean="0"/>
              <a:t>Towards </a:t>
            </a:r>
            <a:r>
              <a:rPr lang="de-DE" sz="1600" dirty="0" smtClean="0"/>
              <a:t>the root AABBs are best as hair segments are small relative to bounding box</a:t>
            </a:r>
          </a:p>
          <a:p>
            <a:pPr marL="363538" lvl="1" indent="-177800">
              <a:buFont typeface="Arial" pitchFamily="34" charset="0"/>
              <a:buChar char="•"/>
            </a:pPr>
            <a:r>
              <a:rPr lang="de-DE" sz="1600" dirty="0" smtClean="0"/>
              <a:t>Towards the leaves OBBs are best as oriented bounds can tightly enclose hair strands</a:t>
            </a:r>
          </a:p>
          <a:p>
            <a:pPr marL="177800" indent="-177800">
              <a:buFont typeface="Wingdings"/>
              <a:buChar char="è"/>
            </a:pPr>
            <a:r>
              <a:rPr lang="de-DE" sz="1800" dirty="0" smtClean="0">
                <a:sym typeface="Wingdings" pitchFamily="2" charset="2"/>
              </a:rPr>
              <a:t>Few nodes store AABBs and many OBBs</a:t>
            </a:r>
          </a:p>
          <a:p>
            <a:pPr marL="177800" indent="-177800">
              <a:buFont typeface="Wingdings"/>
              <a:buChar char="è"/>
            </a:pPr>
            <a:r>
              <a:rPr lang="de-DE" sz="1800" dirty="0" smtClean="0">
                <a:sym typeface="Wingdings" pitchFamily="2" charset="2"/>
              </a:rPr>
              <a:t> Many AABB nodes and few OBB nodes get traversed</a:t>
            </a:r>
            <a:endParaRPr lang="de-DE" sz="1800" dirty="0" smtClean="0"/>
          </a:p>
          <a:p>
            <a:pPr>
              <a:buNone/>
            </a:pPr>
            <a:endParaRPr lang="de-DE" dirty="0"/>
          </a:p>
        </p:txBody>
      </p:sp>
      <p:graphicFrame>
        <p:nvGraphicFramePr>
          <p:cNvPr id="4" name="Table 3"/>
          <p:cNvGraphicFramePr>
            <a:graphicFrameLocks noGrp="1"/>
          </p:cNvGraphicFramePr>
          <p:nvPr/>
        </p:nvGraphicFramePr>
        <p:xfrm>
          <a:off x="549216" y="3597215"/>
          <a:ext cx="5403009" cy="1259457"/>
        </p:xfrm>
        <a:graphic>
          <a:graphicData uri="http://schemas.openxmlformats.org/drawingml/2006/table">
            <a:tbl>
              <a:tblPr firstRow="1" bandRow="1">
                <a:tableStyleId>{5C22544A-7EE6-4342-B048-85BDC9FD1C3A}</a:tableStyleId>
              </a:tblPr>
              <a:tblGrid>
                <a:gridCol w="1443486"/>
                <a:gridCol w="1319841"/>
                <a:gridCol w="1173193"/>
                <a:gridCol w="1466489"/>
              </a:tblGrid>
              <a:tr h="539134">
                <a:tc>
                  <a:txBody>
                    <a:bodyPr/>
                    <a:lstStyle/>
                    <a:p>
                      <a:r>
                        <a:rPr lang="de-DE" dirty="0" smtClean="0"/>
                        <a:t>Performance</a:t>
                      </a:r>
                      <a:endParaRPr lang="en-US" dirty="0"/>
                    </a:p>
                  </a:txBody>
                  <a:tcPr/>
                </a:tc>
                <a:tc>
                  <a:txBody>
                    <a:bodyPr/>
                    <a:lstStyle/>
                    <a:p>
                      <a:r>
                        <a:rPr lang="de-DE" dirty="0" smtClean="0"/>
                        <a:t>AABB</a:t>
                      </a:r>
                      <a:r>
                        <a:rPr lang="de-DE" baseline="0" dirty="0" smtClean="0"/>
                        <a:t> only</a:t>
                      </a:r>
                      <a:endParaRPr lang="en-US" dirty="0"/>
                    </a:p>
                  </a:txBody>
                  <a:tcPr/>
                </a:tc>
                <a:tc>
                  <a:txBody>
                    <a:bodyPr/>
                    <a:lstStyle/>
                    <a:p>
                      <a:r>
                        <a:rPr lang="de-DE" dirty="0" smtClean="0"/>
                        <a:t>OBB</a:t>
                      </a:r>
                      <a:r>
                        <a:rPr lang="de-DE" baseline="0" dirty="0" smtClean="0"/>
                        <a:t> only</a:t>
                      </a:r>
                      <a:endParaRPr lang="en-US" dirty="0"/>
                    </a:p>
                  </a:txBody>
                  <a:tcPr/>
                </a:tc>
                <a:tc>
                  <a:txBody>
                    <a:bodyPr/>
                    <a:lstStyle/>
                    <a:p>
                      <a:r>
                        <a:rPr lang="de-DE" dirty="0" smtClean="0"/>
                        <a:t>AABB+OBB</a:t>
                      </a:r>
                      <a:endParaRPr lang="en-US" dirty="0"/>
                    </a:p>
                  </a:txBody>
                  <a:tcPr/>
                </a:tc>
              </a:tr>
              <a:tr h="720323">
                <a:tc>
                  <a:txBody>
                    <a:bodyPr/>
                    <a:lstStyle/>
                    <a:p>
                      <a:endParaRPr lang="en-US" dirty="0"/>
                    </a:p>
                  </a:txBody>
                  <a:tcPr/>
                </a:tc>
                <a:tc>
                  <a:txBody>
                    <a:bodyPr/>
                    <a:lstStyle/>
                    <a:p>
                      <a:r>
                        <a:rPr lang="de-DE" dirty="0" smtClean="0"/>
                        <a:t>100%</a:t>
                      </a:r>
                      <a:endParaRPr lang="en-US" dirty="0"/>
                    </a:p>
                  </a:txBody>
                  <a:tcPr/>
                </a:tc>
                <a:tc>
                  <a:txBody>
                    <a:bodyPr/>
                    <a:lstStyle/>
                    <a:p>
                      <a:r>
                        <a:rPr lang="de-DE" dirty="0" smtClean="0"/>
                        <a:t>146%</a:t>
                      </a:r>
                      <a:endParaRPr lang="en-US" dirty="0"/>
                    </a:p>
                  </a:txBody>
                  <a:tcPr/>
                </a:tc>
                <a:tc>
                  <a:txBody>
                    <a:bodyPr/>
                    <a:lstStyle/>
                    <a:p>
                      <a:r>
                        <a:rPr lang="de-DE" dirty="0" smtClean="0"/>
                        <a:t>186%</a:t>
                      </a:r>
                      <a:endParaRPr lang="en-US" dirty="0"/>
                    </a:p>
                  </a:txBody>
                  <a:tcPr/>
                </a:tc>
              </a:tr>
            </a:tbl>
          </a:graphicData>
        </a:graphic>
      </p:graphicFrame>
      <p:pic>
        <p:nvPicPr>
          <p:cNvPr id="5" name="Picture 4" descr="tighten.jpg"/>
          <p:cNvPicPr>
            <a:picLocks noChangeAspect="1"/>
          </p:cNvPicPr>
          <p:nvPr/>
        </p:nvPicPr>
        <p:blipFill>
          <a:blip r:embed="rId3" cstate="print"/>
          <a:srcRect t="3419" b="3072"/>
          <a:stretch>
            <a:fillRect/>
          </a:stretch>
        </p:blipFill>
        <p:spPr>
          <a:xfrm>
            <a:off x="855439" y="4192436"/>
            <a:ext cx="560993" cy="612477"/>
          </a:xfrm>
          <a:prstGeom prst="rect">
            <a:avLst/>
          </a:prstGeom>
        </p:spPr>
      </p:pic>
    </p:spTree>
    <p:extLst>
      <p:ext uri="{BB962C8B-B14F-4D97-AF65-F5344CB8AC3E}">
        <p14:creationId xmlns="" xmlns:p14="http://schemas.microsoft.com/office/powerpoint/2010/main" val="8176711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bodyPr>
          <a:lstStyle/>
          <a:p>
            <a:r>
              <a:rPr lang="en-US" dirty="0" smtClean="0"/>
              <a:t>Uncompressed OBB Nodes</a:t>
            </a:r>
          </a:p>
        </p:txBody>
      </p:sp>
      <p:sp>
        <p:nvSpPr>
          <p:cNvPr id="3" name="Content Placeholder 2"/>
          <p:cNvSpPr>
            <a:spLocks noGrp="1"/>
          </p:cNvSpPr>
          <p:nvPr>
            <p:ph idx="1"/>
          </p:nvPr>
        </p:nvSpPr>
        <p:spPr>
          <a:xfrm>
            <a:off x="455613" y="1034654"/>
            <a:ext cx="4254409" cy="3738681"/>
          </a:xfrm>
        </p:spPr>
        <p:txBody>
          <a:bodyPr>
            <a:noAutofit/>
          </a:bodyPr>
          <a:lstStyle/>
          <a:p>
            <a:pPr marL="180975" indent="-180975">
              <a:buFont typeface="Arial" pitchFamily="34" charset="0"/>
              <a:buChar char="•"/>
            </a:pPr>
            <a:r>
              <a:rPr lang="de-DE" sz="1800" dirty="0" smtClean="0">
                <a:solidFill>
                  <a:srgbClr val="FF0000"/>
                </a:solidFill>
              </a:rPr>
              <a:t>Stores 4 OBBs in Struct of Array Layout for effective use of SSE</a:t>
            </a:r>
          </a:p>
          <a:p>
            <a:pPr marL="180975" indent="-180975">
              <a:buFont typeface="Arial" pitchFamily="34" charset="0"/>
              <a:buChar char="•"/>
            </a:pPr>
            <a:r>
              <a:rPr lang="de-DE" sz="1800" dirty="0" smtClean="0">
                <a:solidFill>
                  <a:srgbClr val="FF0000"/>
                </a:solidFill>
              </a:rPr>
              <a:t>OBB stored as affine transformation (3x4 matrices) that transforms OBB to unit AABB</a:t>
            </a:r>
          </a:p>
          <a:p>
            <a:pPr marL="180975" indent="-180975">
              <a:buFont typeface="Arial" pitchFamily="34" charset="0"/>
              <a:buChar char="•"/>
            </a:pPr>
            <a:r>
              <a:rPr lang="de-DE" sz="1800" dirty="0" smtClean="0">
                <a:solidFill>
                  <a:schemeClr val="tx1"/>
                </a:solidFill>
              </a:rPr>
              <a:t>Fast ray/OBB intersection by first transforming ray and then intersecting with unit AABB</a:t>
            </a:r>
          </a:p>
          <a:p>
            <a:pPr marL="180975" indent="-180975">
              <a:buFont typeface="Arial" pitchFamily="34" charset="0"/>
              <a:buChar char="•"/>
            </a:pPr>
            <a:r>
              <a:rPr lang="de-DE" sz="1800" dirty="0" smtClean="0">
                <a:solidFill>
                  <a:schemeClr val="tx1"/>
                </a:solidFill>
              </a:rPr>
              <a:t>Requires 224 bytes per node</a:t>
            </a:r>
          </a:p>
          <a:p>
            <a:pPr marL="361950" indent="-361950"/>
            <a:r>
              <a:rPr lang="de-DE" sz="1800" dirty="0" smtClean="0">
                <a:solidFill>
                  <a:schemeClr val="tx1"/>
                </a:solidFill>
                <a:sym typeface="Wingdings" pitchFamily="2" charset="2"/>
              </a:rPr>
              <a:t> about 2x the size of an AABB node</a:t>
            </a:r>
            <a:endParaRPr lang="de-DE" sz="1800" dirty="0" smtClean="0">
              <a:solidFill>
                <a:schemeClr val="tx1"/>
              </a:solidFill>
            </a:endParaRPr>
          </a:p>
        </p:txBody>
      </p:sp>
      <p:sp>
        <p:nvSpPr>
          <p:cNvPr id="4" name="Rectangle 3"/>
          <p:cNvSpPr/>
          <p:nvPr/>
        </p:nvSpPr>
        <p:spPr bwMode="auto">
          <a:xfrm>
            <a:off x="7487684" y="1104167"/>
            <a:ext cx="345057" cy="362310"/>
          </a:xfrm>
          <a:prstGeom prst="rect">
            <a:avLst/>
          </a:prstGeom>
          <a:no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8" name="Rectangle 7"/>
          <p:cNvSpPr/>
          <p:nvPr/>
        </p:nvSpPr>
        <p:spPr bwMode="auto">
          <a:xfrm rot="20355221">
            <a:off x="5535219" y="717060"/>
            <a:ext cx="545190" cy="1275537"/>
          </a:xfrm>
          <a:prstGeom prst="rect">
            <a:avLst/>
          </a:prstGeom>
          <a:no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28" name="Down Arrow 27"/>
          <p:cNvSpPr/>
          <p:nvPr/>
        </p:nvSpPr>
        <p:spPr bwMode="auto">
          <a:xfrm rot="16200000">
            <a:off x="6625083" y="966158"/>
            <a:ext cx="293298" cy="646981"/>
          </a:xfrm>
          <a:prstGeom prst="downArrow">
            <a:avLst/>
          </a:prstGeom>
          <a:solidFill>
            <a:srgbClr val="FF0000"/>
          </a:soli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29" name="TextBox 28"/>
          <p:cNvSpPr txBox="1"/>
          <p:nvPr/>
        </p:nvSpPr>
        <p:spPr>
          <a:xfrm>
            <a:off x="4977441" y="2389517"/>
            <a:ext cx="3795623" cy="1477328"/>
          </a:xfrm>
          <a:prstGeom prst="rect">
            <a:avLst/>
          </a:prstGeom>
          <a:noFill/>
        </p:spPr>
        <p:txBody>
          <a:bodyPr wrap="square" rtlCol="0">
            <a:spAutoFit/>
          </a:bodyPr>
          <a:lstStyle/>
          <a:p>
            <a:r>
              <a:rPr lang="de-DE" dirty="0" smtClean="0">
                <a:latin typeface="+mn-lt"/>
              </a:rPr>
              <a:t>struct UncompressedOBBNode </a:t>
            </a:r>
          </a:p>
          <a:p>
            <a:r>
              <a:rPr lang="de-DE" dirty="0" smtClean="0">
                <a:latin typeface="+mn-lt"/>
              </a:rPr>
              <a:t>{</a:t>
            </a:r>
          </a:p>
          <a:p>
            <a:r>
              <a:rPr lang="de-DE" dirty="0" smtClean="0">
                <a:latin typeface="+mn-lt"/>
              </a:rPr>
              <a:t>   </a:t>
            </a:r>
            <a:r>
              <a:rPr lang="de-DE" dirty="0" smtClean="0">
                <a:solidFill>
                  <a:srgbClr val="FF0000"/>
                </a:solidFill>
                <a:latin typeface="+mn-lt"/>
              </a:rPr>
              <a:t>float[4] matrix[3][4];</a:t>
            </a:r>
          </a:p>
          <a:p>
            <a:r>
              <a:rPr lang="de-DE" dirty="0" smtClean="0">
                <a:latin typeface="+mn-lt"/>
              </a:rPr>
              <a:t>   Node* children[4];</a:t>
            </a:r>
          </a:p>
          <a:p>
            <a:r>
              <a:rPr lang="de-DE" dirty="0" smtClean="0">
                <a:latin typeface="+mn-lt"/>
              </a:rPr>
              <a:t>}</a:t>
            </a:r>
            <a:endParaRPr lang="en-US" dirty="0" err="1" smtClean="0">
              <a:latin typeface="+mn-lt"/>
            </a:endParaRPr>
          </a:p>
        </p:txBody>
      </p:sp>
    </p:spTree>
    <p:extLst>
      <p:ext uri="{BB962C8B-B14F-4D97-AF65-F5344CB8AC3E}">
        <p14:creationId xmlns="" xmlns:p14="http://schemas.microsoft.com/office/powerpoint/2010/main" val="8176711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bodyPr>
          <a:lstStyle/>
          <a:p>
            <a:r>
              <a:rPr lang="en-US" dirty="0" smtClean="0"/>
              <a:t>Compressed OBB Nodes</a:t>
            </a:r>
          </a:p>
        </p:txBody>
      </p:sp>
      <p:sp>
        <p:nvSpPr>
          <p:cNvPr id="3" name="Content Placeholder 2"/>
          <p:cNvSpPr>
            <a:spLocks noGrp="1"/>
          </p:cNvSpPr>
          <p:nvPr>
            <p:ph idx="1"/>
          </p:nvPr>
        </p:nvSpPr>
        <p:spPr>
          <a:xfrm>
            <a:off x="455613" y="1034654"/>
            <a:ext cx="3667813" cy="3738681"/>
          </a:xfrm>
        </p:spPr>
        <p:txBody>
          <a:bodyPr>
            <a:noAutofit/>
          </a:bodyPr>
          <a:lstStyle/>
          <a:p>
            <a:pPr marL="177800" indent="-177800">
              <a:buFont typeface="Arial" pitchFamily="34" charset="0"/>
              <a:buChar char="•"/>
            </a:pPr>
            <a:r>
              <a:rPr lang="de-DE" sz="1800" dirty="0" smtClean="0">
                <a:solidFill>
                  <a:srgbClr val="FF0000"/>
                </a:solidFill>
                <a:sym typeface="Wingdings" pitchFamily="2" charset="2"/>
              </a:rPr>
              <a:t>Stores one shared </a:t>
            </a:r>
            <a:r>
              <a:rPr lang="de-DE" sz="1800" dirty="0" smtClean="0">
                <a:solidFill>
                  <a:srgbClr val="FF0000"/>
                </a:solidFill>
                <a:sym typeface="Wingdings" pitchFamily="2" charset="2"/>
              </a:rPr>
              <a:t>quantized </a:t>
            </a:r>
            <a:r>
              <a:rPr lang="de-DE" sz="1800" dirty="0" smtClean="0">
                <a:solidFill>
                  <a:srgbClr val="FF0000"/>
                </a:solidFill>
                <a:sym typeface="Wingdings" pitchFamily="2" charset="2"/>
              </a:rPr>
              <a:t>(signed chars) rotation that transforms the OBBs to AABBs</a:t>
            </a:r>
          </a:p>
          <a:p>
            <a:pPr marL="177800" indent="-177800">
              <a:buFont typeface="Arial" pitchFamily="34" charset="0"/>
              <a:buChar char="•"/>
            </a:pPr>
            <a:r>
              <a:rPr lang="de-DE" sz="1800" dirty="0" smtClean="0">
                <a:sym typeface="Wingdings" pitchFamily="2" charset="2"/>
              </a:rPr>
              <a:t>Stores merged AABBs (after rotation) of all 4 children using floating point</a:t>
            </a:r>
          </a:p>
          <a:p>
            <a:pPr marL="177800" indent="-177800">
              <a:buFont typeface="Arial" pitchFamily="34" charset="0"/>
              <a:buChar char="•"/>
            </a:pPr>
            <a:r>
              <a:rPr lang="de-DE" sz="1800" dirty="0" smtClean="0">
                <a:solidFill>
                  <a:srgbClr val="92D050"/>
                </a:solidFill>
                <a:sym typeface="Wingdings" pitchFamily="2" charset="2"/>
              </a:rPr>
              <a:t>Stores quantisized (unsigned chars) AABBs of each child relative to merged AABB</a:t>
            </a:r>
          </a:p>
          <a:p>
            <a:pPr marL="177800" indent="-177800">
              <a:buFont typeface="Arial" pitchFamily="34" charset="0"/>
              <a:buChar char="•"/>
            </a:pPr>
            <a:r>
              <a:rPr lang="de-DE" sz="1800" dirty="0" smtClean="0">
                <a:solidFill>
                  <a:schemeClr val="tx1"/>
                </a:solidFill>
              </a:rPr>
              <a:t>Requires only 96 bytes per node </a:t>
            </a:r>
            <a:br>
              <a:rPr lang="de-DE" sz="1800" dirty="0" smtClean="0">
                <a:solidFill>
                  <a:schemeClr val="tx1"/>
                </a:solidFill>
              </a:rPr>
            </a:br>
            <a:r>
              <a:rPr lang="de-DE" sz="1800" dirty="0" smtClean="0">
                <a:solidFill>
                  <a:schemeClr val="tx1"/>
                </a:solidFill>
              </a:rPr>
              <a:t>(less than half of uncompressed)</a:t>
            </a:r>
          </a:p>
          <a:p>
            <a:pPr marL="177800" indent="-177800">
              <a:buFont typeface="Arial" pitchFamily="34" charset="0"/>
              <a:buChar char="•"/>
            </a:pPr>
            <a:endParaRPr lang="de-DE" sz="1800" dirty="0" smtClean="0">
              <a:solidFill>
                <a:srgbClr val="92D050"/>
              </a:solidFill>
              <a:sym typeface="Wingdings" pitchFamily="2" charset="2"/>
            </a:endParaRPr>
          </a:p>
          <a:p>
            <a:pPr marL="177800" indent="-177800"/>
            <a:endParaRPr lang="de-DE" sz="1800" dirty="0" smtClean="0">
              <a:solidFill>
                <a:srgbClr val="92D050"/>
              </a:solidFill>
              <a:sym typeface="Wingdings" pitchFamily="2" charset="2"/>
            </a:endParaRPr>
          </a:p>
          <a:p>
            <a:pPr marL="177800" indent="-177800">
              <a:buFont typeface="Arial" pitchFamily="34" charset="0"/>
              <a:buChar char="•"/>
            </a:pPr>
            <a:endParaRPr lang="de-DE" sz="1800" dirty="0" smtClean="0">
              <a:solidFill>
                <a:srgbClr val="92D050"/>
              </a:solidFill>
              <a:sym typeface="Wingdings" pitchFamily="2" charset="2"/>
            </a:endParaRPr>
          </a:p>
          <a:p>
            <a:pPr marL="177800" indent="-177800">
              <a:buFont typeface="Arial" pitchFamily="34" charset="0"/>
              <a:buChar char="•"/>
            </a:pPr>
            <a:endParaRPr lang="de-DE" sz="1800" dirty="0" smtClean="0">
              <a:solidFill>
                <a:srgbClr val="92D050"/>
              </a:solidFill>
              <a:sym typeface="Wingdings" pitchFamily="2" charset="2"/>
            </a:endParaRPr>
          </a:p>
          <a:p>
            <a:pPr marL="177800" indent="-177800">
              <a:buFont typeface="Arial" pitchFamily="34" charset="0"/>
              <a:buChar char="•"/>
            </a:pPr>
            <a:endParaRPr lang="en-US" sz="1800" dirty="0" smtClean="0">
              <a:solidFill>
                <a:srgbClr val="92D050"/>
              </a:solidFill>
            </a:endParaRPr>
          </a:p>
          <a:p>
            <a:pPr>
              <a:buNone/>
            </a:pPr>
            <a:endParaRPr lang="de-DE" dirty="0"/>
          </a:p>
        </p:txBody>
      </p:sp>
      <p:grpSp>
        <p:nvGrpSpPr>
          <p:cNvPr id="45" name="Group 44"/>
          <p:cNvGrpSpPr/>
          <p:nvPr/>
        </p:nvGrpSpPr>
        <p:grpSpPr>
          <a:xfrm>
            <a:off x="4314244" y="772421"/>
            <a:ext cx="1478704" cy="1118140"/>
            <a:chOff x="6600274" y="246187"/>
            <a:chExt cx="1478704" cy="1118140"/>
          </a:xfrm>
        </p:grpSpPr>
        <p:sp>
          <p:nvSpPr>
            <p:cNvPr id="8" name="Rectangle 7"/>
            <p:cNvSpPr/>
            <p:nvPr/>
          </p:nvSpPr>
          <p:spPr bwMode="auto">
            <a:xfrm rot="20355221">
              <a:off x="6600274" y="587131"/>
              <a:ext cx="487885" cy="777196"/>
            </a:xfrm>
            <a:prstGeom prst="rect">
              <a:avLst/>
            </a:prstGeom>
            <a:no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28" name="Rectangle 27"/>
            <p:cNvSpPr/>
            <p:nvPr/>
          </p:nvSpPr>
          <p:spPr bwMode="auto">
            <a:xfrm rot="20355221">
              <a:off x="6881285" y="667015"/>
              <a:ext cx="606699" cy="502277"/>
            </a:xfrm>
            <a:prstGeom prst="rect">
              <a:avLst/>
            </a:prstGeom>
            <a:no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29" name="Rectangle 28"/>
            <p:cNvSpPr/>
            <p:nvPr/>
          </p:nvSpPr>
          <p:spPr bwMode="auto">
            <a:xfrm rot="20355221">
              <a:off x="7330140" y="656516"/>
              <a:ext cx="487885" cy="676941"/>
            </a:xfrm>
            <a:prstGeom prst="rect">
              <a:avLst/>
            </a:prstGeom>
            <a:no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31" name="Rectangle 30"/>
            <p:cNvSpPr/>
            <p:nvPr/>
          </p:nvSpPr>
          <p:spPr bwMode="auto">
            <a:xfrm rot="20355221">
              <a:off x="7764872" y="246187"/>
              <a:ext cx="314106" cy="810507"/>
            </a:xfrm>
            <a:prstGeom prst="rect">
              <a:avLst/>
            </a:prstGeom>
            <a:no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grpSp>
      <p:sp>
        <p:nvSpPr>
          <p:cNvPr id="32" name="Down Arrow 31"/>
          <p:cNvSpPr/>
          <p:nvPr/>
        </p:nvSpPr>
        <p:spPr bwMode="auto">
          <a:xfrm rot="16200000">
            <a:off x="6487036" y="940303"/>
            <a:ext cx="336430" cy="759125"/>
          </a:xfrm>
          <a:prstGeom prst="downArrow">
            <a:avLst/>
          </a:prstGeom>
          <a:solidFill>
            <a:srgbClr val="FF0000"/>
          </a:soli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grpSp>
        <p:nvGrpSpPr>
          <p:cNvPr id="44" name="Group 43"/>
          <p:cNvGrpSpPr/>
          <p:nvPr/>
        </p:nvGrpSpPr>
        <p:grpSpPr>
          <a:xfrm rot="1266546">
            <a:off x="7347868" y="726413"/>
            <a:ext cx="1478704" cy="1118140"/>
            <a:chOff x="6769927" y="2382662"/>
            <a:chExt cx="1478704" cy="1118140"/>
          </a:xfrm>
        </p:grpSpPr>
        <p:sp>
          <p:nvSpPr>
            <p:cNvPr id="39" name="Rectangle 38"/>
            <p:cNvSpPr/>
            <p:nvPr/>
          </p:nvSpPr>
          <p:spPr bwMode="auto">
            <a:xfrm rot="20355221">
              <a:off x="6769927" y="2723606"/>
              <a:ext cx="487885" cy="777196"/>
            </a:xfrm>
            <a:prstGeom prst="rect">
              <a:avLst/>
            </a:prstGeom>
            <a:noFill/>
            <a:ln w="19050" cap="flat" cmpd="sng" algn="ctr">
              <a:solidFill>
                <a:srgbClr val="92D050"/>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40" name="Rectangle 39"/>
            <p:cNvSpPr/>
            <p:nvPr/>
          </p:nvSpPr>
          <p:spPr bwMode="auto">
            <a:xfrm rot="20355221">
              <a:off x="7050938" y="2803490"/>
              <a:ext cx="606699" cy="502277"/>
            </a:xfrm>
            <a:prstGeom prst="rect">
              <a:avLst/>
            </a:prstGeom>
            <a:noFill/>
            <a:ln w="19050" cap="flat" cmpd="sng" algn="ctr">
              <a:solidFill>
                <a:srgbClr val="92D050"/>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41" name="Rectangle 40"/>
            <p:cNvSpPr/>
            <p:nvPr/>
          </p:nvSpPr>
          <p:spPr bwMode="auto">
            <a:xfrm rot="20355221">
              <a:off x="7499793" y="2792991"/>
              <a:ext cx="487885" cy="676941"/>
            </a:xfrm>
            <a:prstGeom prst="rect">
              <a:avLst/>
            </a:prstGeom>
            <a:noFill/>
            <a:ln w="19050" cap="flat" cmpd="sng" algn="ctr">
              <a:solidFill>
                <a:srgbClr val="92D050"/>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43" name="Rectangle 42"/>
            <p:cNvSpPr/>
            <p:nvPr/>
          </p:nvSpPr>
          <p:spPr bwMode="auto">
            <a:xfrm rot="20355221">
              <a:off x="7934525" y="2382662"/>
              <a:ext cx="314106" cy="810507"/>
            </a:xfrm>
            <a:prstGeom prst="rect">
              <a:avLst/>
            </a:prstGeom>
            <a:noFill/>
            <a:ln w="19050" cap="flat" cmpd="sng" algn="ctr">
              <a:solidFill>
                <a:srgbClr val="92D050"/>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grpSp>
      <p:sp>
        <p:nvSpPr>
          <p:cNvPr id="46" name="Rectangle 45"/>
          <p:cNvSpPr/>
          <p:nvPr/>
        </p:nvSpPr>
        <p:spPr bwMode="auto">
          <a:xfrm>
            <a:off x="7263408" y="836785"/>
            <a:ext cx="1621800" cy="1086929"/>
          </a:xfrm>
          <a:prstGeom prst="rect">
            <a:avLst/>
          </a:prstGeom>
          <a:noFill/>
          <a:ln w="57150" cap="flat" cmpd="sng" algn="ctr">
            <a:solidFill>
              <a:schemeClr val="accent3">
                <a:lumMod val="60000"/>
                <a:lumOff val="40000"/>
              </a:schemeClr>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50" name="TextBox 49"/>
          <p:cNvSpPr txBox="1"/>
          <p:nvPr/>
        </p:nvSpPr>
        <p:spPr>
          <a:xfrm>
            <a:off x="4701395" y="2389517"/>
            <a:ext cx="4333547" cy="2585323"/>
          </a:xfrm>
          <a:prstGeom prst="rect">
            <a:avLst/>
          </a:prstGeom>
          <a:noFill/>
        </p:spPr>
        <p:txBody>
          <a:bodyPr wrap="square" rtlCol="0">
            <a:spAutoFit/>
          </a:bodyPr>
          <a:lstStyle/>
          <a:p>
            <a:r>
              <a:rPr lang="de-DE" dirty="0" smtClean="0">
                <a:latin typeface="+mn-lt"/>
              </a:rPr>
              <a:t>struct CompressedOBBNode </a:t>
            </a:r>
          </a:p>
          <a:p>
            <a:r>
              <a:rPr lang="de-DE" dirty="0" smtClean="0">
                <a:latin typeface="+mn-lt"/>
              </a:rPr>
              <a:t>{</a:t>
            </a:r>
          </a:p>
          <a:p>
            <a:r>
              <a:rPr lang="de-DE" dirty="0" smtClean="0">
                <a:latin typeface="+mn-lt"/>
              </a:rPr>
              <a:t>   </a:t>
            </a:r>
            <a:r>
              <a:rPr lang="de-DE" dirty="0" smtClean="0">
                <a:solidFill>
                  <a:srgbClr val="FF0000"/>
                </a:solidFill>
                <a:latin typeface="+mn-lt"/>
              </a:rPr>
              <a:t>char matrix[3][4];</a:t>
            </a:r>
          </a:p>
          <a:p>
            <a:r>
              <a:rPr lang="de-DE" dirty="0" smtClean="0">
                <a:latin typeface="+mn-lt"/>
              </a:rPr>
              <a:t>   </a:t>
            </a:r>
            <a:r>
              <a:rPr lang="de-DE" dirty="0" smtClean="0">
                <a:solidFill>
                  <a:schemeClr val="accent3">
                    <a:lumMod val="60000"/>
                    <a:lumOff val="40000"/>
                  </a:schemeClr>
                </a:solidFill>
                <a:latin typeface="+mn-lt"/>
              </a:rPr>
              <a:t>float min_x,min_y,min_z;</a:t>
            </a:r>
          </a:p>
          <a:p>
            <a:r>
              <a:rPr lang="de-DE" dirty="0" smtClean="0">
                <a:solidFill>
                  <a:schemeClr val="accent3">
                    <a:lumMod val="60000"/>
                    <a:lumOff val="40000"/>
                  </a:schemeClr>
                </a:solidFill>
                <a:latin typeface="+mn-lt"/>
              </a:rPr>
              <a:t>   float max_x,max_y,max_y;</a:t>
            </a:r>
          </a:p>
          <a:p>
            <a:r>
              <a:rPr lang="de-DE" dirty="0" smtClean="0">
                <a:latin typeface="+mn-lt"/>
              </a:rPr>
              <a:t>   </a:t>
            </a:r>
            <a:r>
              <a:rPr lang="de-DE" dirty="0" smtClean="0">
                <a:solidFill>
                  <a:schemeClr val="accent5">
                    <a:lumMod val="75000"/>
                  </a:schemeClr>
                </a:solidFill>
                <a:latin typeface="+mn-lt"/>
              </a:rPr>
              <a:t>uchar cmin_x[4],cmin_y[4],cmin_z[4];</a:t>
            </a:r>
          </a:p>
          <a:p>
            <a:r>
              <a:rPr lang="de-DE" dirty="0" smtClean="0">
                <a:solidFill>
                  <a:schemeClr val="accent5">
                    <a:lumMod val="75000"/>
                  </a:schemeClr>
                </a:solidFill>
              </a:rPr>
              <a:t>   uchar </a:t>
            </a:r>
            <a:r>
              <a:rPr lang="de-DE" dirty="0" smtClean="0">
                <a:solidFill>
                  <a:schemeClr val="accent5">
                    <a:lumMod val="75000"/>
                  </a:schemeClr>
                </a:solidFill>
              </a:rPr>
              <a:t>cmax_x[4</a:t>
            </a:r>
            <a:r>
              <a:rPr lang="de-DE" dirty="0" smtClean="0">
                <a:solidFill>
                  <a:schemeClr val="accent5">
                    <a:lumMod val="75000"/>
                  </a:schemeClr>
                </a:solidFill>
              </a:rPr>
              <a:t>],cmax_y[4],cmax_z[4];</a:t>
            </a:r>
          </a:p>
          <a:p>
            <a:r>
              <a:rPr lang="de-DE" dirty="0" smtClean="0">
                <a:latin typeface="+mn-lt"/>
              </a:rPr>
              <a:t>   Node* children[4];</a:t>
            </a:r>
          </a:p>
          <a:p>
            <a:r>
              <a:rPr lang="de-DE" dirty="0" smtClean="0">
                <a:latin typeface="+mn-lt"/>
              </a:rPr>
              <a:t>}</a:t>
            </a:r>
            <a:endParaRPr lang="en-US" dirty="0" err="1" smtClean="0">
              <a:latin typeface="+mn-lt"/>
            </a:endParaRPr>
          </a:p>
        </p:txBody>
      </p:sp>
    </p:spTree>
    <p:extLst>
      <p:ext uri="{BB962C8B-B14F-4D97-AF65-F5344CB8AC3E}">
        <p14:creationId xmlns="" xmlns:p14="http://schemas.microsoft.com/office/powerpoint/2010/main" val="8176711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bodyPr>
          <a:lstStyle/>
          <a:p>
            <a:r>
              <a:rPr lang="en-US" dirty="0" smtClean="0"/>
              <a:t>AABB/OBB Hierarchy Construction</a:t>
            </a:r>
          </a:p>
        </p:txBody>
      </p:sp>
      <p:sp>
        <p:nvSpPr>
          <p:cNvPr id="3" name="Content Placeholder 2"/>
          <p:cNvSpPr>
            <a:spLocks noGrp="1"/>
          </p:cNvSpPr>
          <p:nvPr>
            <p:ph idx="1"/>
          </p:nvPr>
        </p:nvSpPr>
        <p:spPr>
          <a:xfrm>
            <a:off x="455613" y="1034654"/>
            <a:ext cx="8025657" cy="3738681"/>
          </a:xfrm>
        </p:spPr>
        <p:txBody>
          <a:bodyPr>
            <a:noAutofit/>
          </a:bodyPr>
          <a:lstStyle/>
          <a:p>
            <a:pPr marL="177800" indent="-177800">
              <a:buFont typeface="Arial" pitchFamily="34" charset="0"/>
              <a:buChar char="•"/>
            </a:pPr>
            <a:r>
              <a:rPr lang="de-DE" sz="1800" dirty="0" smtClean="0"/>
              <a:t>Traditional top down build using SAH heuristic [Wald 2007]</a:t>
            </a:r>
          </a:p>
          <a:p>
            <a:pPr marL="177800" indent="-177800">
              <a:buFont typeface="Arial" pitchFamily="34" charset="0"/>
              <a:buChar char="•"/>
            </a:pPr>
            <a:r>
              <a:rPr lang="de-DE" sz="1800" dirty="0" smtClean="0"/>
              <a:t>Handling lists of bezier curves (not lists of bounding boxes) </a:t>
            </a:r>
            <a:br>
              <a:rPr lang="de-DE" sz="1800" dirty="0" smtClean="0"/>
            </a:br>
            <a:r>
              <a:rPr lang="de-DE" sz="1800" dirty="0" smtClean="0">
                <a:sym typeface="Wingdings" pitchFamily="2" charset="2"/>
              </a:rPr>
              <a:t> control points needed for spatial splits</a:t>
            </a:r>
            <a:br>
              <a:rPr lang="de-DE" sz="1800" dirty="0" smtClean="0">
                <a:sym typeface="Wingdings" pitchFamily="2" charset="2"/>
              </a:rPr>
            </a:br>
            <a:r>
              <a:rPr lang="de-DE" sz="1800" dirty="0" smtClean="0">
                <a:sym typeface="Wingdings" pitchFamily="2" charset="2"/>
              </a:rPr>
              <a:t> control points allow to compute </a:t>
            </a:r>
            <a:r>
              <a:rPr lang="de-DE" sz="1800" dirty="0" smtClean="0"/>
              <a:t>precise bounds in different spaces</a:t>
            </a:r>
          </a:p>
          <a:p>
            <a:pPr marL="177800" indent="-177800">
              <a:buFont typeface="Arial" pitchFamily="34" charset="0"/>
              <a:buChar char="•"/>
            </a:pPr>
            <a:r>
              <a:rPr lang="de-DE" sz="1800" dirty="0" smtClean="0"/>
              <a:t>Use lowest SAH split from multiple splitting heuristics</a:t>
            </a:r>
          </a:p>
          <a:p>
            <a:pPr marL="177800" indent="-177800">
              <a:buFont typeface="Arial" pitchFamily="34" charset="0"/>
              <a:buChar char="•"/>
            </a:pPr>
            <a:r>
              <a:rPr lang="de-DE" sz="1800" dirty="0" smtClean="0"/>
              <a:t>Some splitting heuristics operate in a special </a:t>
            </a:r>
            <a:r>
              <a:rPr lang="de-DE" sz="1800" b="1" dirty="0" smtClean="0"/>
              <a:t>hair space</a:t>
            </a:r>
            <a:endParaRPr lang="de-DE" sz="1800" dirty="0" smtClean="0"/>
          </a:p>
          <a:p>
            <a:pPr marL="177800" indent="-177800">
              <a:buFont typeface="Arial" pitchFamily="34" charset="0"/>
              <a:buChar char="•"/>
            </a:pPr>
            <a:r>
              <a:rPr lang="de-DE" sz="1800" dirty="0" smtClean="0"/>
              <a:t>Spatial splits [Stich et. al.; Popov et. al.] can make the approach more robust by handling challenging cases</a:t>
            </a:r>
          </a:p>
        </p:txBody>
      </p:sp>
    </p:spTree>
    <p:extLst>
      <p:ext uri="{BB962C8B-B14F-4D97-AF65-F5344CB8AC3E}">
        <p14:creationId xmlns="" xmlns:p14="http://schemas.microsoft.com/office/powerpoint/2010/main" val="8176711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bodyPr>
          <a:lstStyle/>
          <a:p>
            <a:r>
              <a:rPr lang="en-US" dirty="0" smtClean="0"/>
              <a:t>Split Heuristics</a:t>
            </a:r>
          </a:p>
        </p:txBody>
      </p:sp>
      <p:sp>
        <p:nvSpPr>
          <p:cNvPr id="3" name="Content Placeholder 2"/>
          <p:cNvSpPr>
            <a:spLocks noGrp="1"/>
          </p:cNvSpPr>
          <p:nvPr>
            <p:ph idx="1"/>
          </p:nvPr>
        </p:nvSpPr>
        <p:spPr>
          <a:xfrm>
            <a:off x="455613" y="1034654"/>
            <a:ext cx="8228012" cy="3738681"/>
          </a:xfrm>
        </p:spPr>
        <p:txBody>
          <a:bodyPr>
            <a:noAutofit/>
          </a:bodyPr>
          <a:lstStyle/>
          <a:p>
            <a:pPr marL="177800" indent="-177800">
              <a:buFont typeface="Arial" pitchFamily="34" charset="0"/>
              <a:buChar char="•"/>
            </a:pPr>
            <a:r>
              <a:rPr lang="de-DE" dirty="0" smtClean="0"/>
              <a:t>AABB Split Heuristics</a:t>
            </a:r>
          </a:p>
          <a:p>
            <a:pPr marL="363538" lvl="1" indent="-177800">
              <a:buFont typeface="Arial" pitchFamily="34" charset="0"/>
              <a:buChar char="•"/>
            </a:pPr>
            <a:r>
              <a:rPr lang="de-DE" dirty="0" smtClean="0"/>
              <a:t>Object Binning (16 bins) in world space</a:t>
            </a:r>
          </a:p>
          <a:p>
            <a:pPr marL="363538" lvl="1" indent="-177800">
              <a:buFont typeface="Arial" pitchFamily="34" charset="0"/>
              <a:buChar char="•"/>
            </a:pPr>
            <a:r>
              <a:rPr lang="de-DE" dirty="0" smtClean="0"/>
              <a:t>Spatial Splits (16 bins) in world space</a:t>
            </a:r>
          </a:p>
          <a:p>
            <a:pPr marL="177800" indent="-177800">
              <a:buFont typeface="Arial" pitchFamily="34" charset="0"/>
              <a:buChar char="•"/>
            </a:pPr>
            <a:r>
              <a:rPr lang="de-DE" dirty="0" smtClean="0"/>
              <a:t>OBB Split Heuristics</a:t>
            </a:r>
          </a:p>
          <a:p>
            <a:pPr marL="406400" lvl="2" indent="-177800">
              <a:spcBef>
                <a:spcPct val="75000"/>
              </a:spcBef>
              <a:buClrTx/>
              <a:buFont typeface="Arial" pitchFamily="34" charset="0"/>
              <a:buChar char="•"/>
            </a:pPr>
            <a:r>
              <a:rPr lang="de-DE" sz="1800" dirty="0" smtClean="0"/>
              <a:t>Object Binning (16 bins) in hair space (most important)</a:t>
            </a:r>
          </a:p>
          <a:p>
            <a:pPr marL="406400" lvl="2" indent="-177800">
              <a:spcBef>
                <a:spcPct val="75000"/>
              </a:spcBef>
              <a:buClrTx/>
              <a:buFont typeface="Arial" pitchFamily="34" charset="0"/>
              <a:buChar char="•"/>
            </a:pPr>
            <a:r>
              <a:rPr lang="de-DE" sz="1800" dirty="0" smtClean="0"/>
              <a:t>Spatial Splits (16 bins) in hair space</a:t>
            </a:r>
          </a:p>
          <a:p>
            <a:pPr marL="406400" lvl="2" indent="-177800">
              <a:spcBef>
                <a:spcPct val="75000"/>
              </a:spcBef>
              <a:buClrTx/>
              <a:buFont typeface="Arial" pitchFamily="34" charset="0"/>
              <a:buChar char="•"/>
            </a:pPr>
            <a:r>
              <a:rPr lang="de-DE" sz="1800" dirty="0" smtClean="0"/>
              <a:t>Similar Orientation Clustering</a:t>
            </a:r>
          </a:p>
          <a:p>
            <a:pPr marL="177800" lvl="1" indent="-177800">
              <a:spcBef>
                <a:spcPct val="75000"/>
              </a:spcBef>
              <a:buClrTx/>
              <a:buNone/>
            </a:pPr>
            <a:endParaRPr lang="de-DE" sz="2000" dirty="0" smtClean="0"/>
          </a:p>
          <a:p>
            <a:pPr marL="177800" lvl="1" indent="-177800">
              <a:spcBef>
                <a:spcPct val="75000"/>
              </a:spcBef>
              <a:buClrTx/>
              <a:buFont typeface="Arial" pitchFamily="34" charset="0"/>
              <a:buChar char="•"/>
            </a:pPr>
            <a:endParaRPr lang="de-DE" dirty="0" smtClean="0"/>
          </a:p>
          <a:p>
            <a:pPr marL="177800" indent="-177800">
              <a:buFont typeface="Arial" pitchFamily="34" charset="0"/>
              <a:buChar char="•"/>
            </a:pPr>
            <a:endParaRPr lang="de-DE" dirty="0" smtClean="0"/>
          </a:p>
          <a:p>
            <a:pPr marL="177800" indent="-177800">
              <a:buFont typeface="Arial" pitchFamily="34" charset="0"/>
              <a:buChar char="•"/>
            </a:pPr>
            <a:endParaRPr lang="de-DE" dirty="0" smtClean="0"/>
          </a:p>
          <a:p>
            <a:pPr marL="177800" indent="-177800">
              <a:buFont typeface="Arial" pitchFamily="34" charset="0"/>
              <a:buChar char="•"/>
            </a:pPr>
            <a:endParaRPr lang="de-DE" sz="1800" dirty="0" smtClean="0"/>
          </a:p>
          <a:p>
            <a:pPr marL="177800" indent="-177800">
              <a:buFont typeface="Arial" pitchFamily="34" charset="0"/>
              <a:buChar char="•"/>
            </a:pPr>
            <a:endParaRPr lang="de-DE" sz="1800" dirty="0" smtClean="0"/>
          </a:p>
        </p:txBody>
      </p:sp>
    </p:spTree>
    <p:extLst>
      <p:ext uri="{BB962C8B-B14F-4D97-AF65-F5344CB8AC3E}">
        <p14:creationId xmlns="" xmlns:p14="http://schemas.microsoft.com/office/powerpoint/2010/main" val="8176711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29"/>
          <p:cNvSpPr/>
          <p:nvPr/>
        </p:nvSpPr>
        <p:spPr bwMode="auto">
          <a:xfrm rot="12392528">
            <a:off x="6961507" y="2663907"/>
            <a:ext cx="597192" cy="1893537"/>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1">
                <a:lumMod val="60000"/>
                <a:lumOff val="40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bodyPr>
          <a:lstStyle/>
          <a:p>
            <a:r>
              <a:rPr lang="en-US" dirty="0" smtClean="0"/>
              <a:t>Hair </a:t>
            </a:r>
            <a:r>
              <a:rPr lang="en-US" dirty="0" smtClean="0"/>
              <a:t>Space</a:t>
            </a:r>
            <a:endParaRPr lang="en-US" dirty="0" smtClean="0"/>
          </a:p>
        </p:txBody>
      </p:sp>
      <p:sp>
        <p:nvSpPr>
          <p:cNvPr id="3" name="Content Placeholder 2"/>
          <p:cNvSpPr>
            <a:spLocks noGrp="1"/>
          </p:cNvSpPr>
          <p:nvPr>
            <p:ph idx="1"/>
          </p:nvPr>
        </p:nvSpPr>
        <p:spPr>
          <a:xfrm>
            <a:off x="455612" y="888521"/>
            <a:ext cx="5324403" cy="3985403"/>
          </a:xfrm>
        </p:spPr>
        <p:txBody>
          <a:bodyPr>
            <a:noAutofit/>
          </a:bodyPr>
          <a:lstStyle/>
          <a:p>
            <a:pPr marL="180975" indent="-180975">
              <a:buFont typeface="Arial" pitchFamily="34" charset="0"/>
              <a:buChar char="•"/>
            </a:pPr>
            <a:r>
              <a:rPr lang="de-DE" sz="1800" dirty="0" smtClean="0"/>
              <a:t>Hair space used for binning and calculating OBBs of nodes</a:t>
            </a:r>
          </a:p>
          <a:p>
            <a:pPr marL="180975" indent="-180975">
              <a:buFont typeface="Arial" pitchFamily="34" charset="0"/>
              <a:buChar char="•"/>
            </a:pPr>
            <a:r>
              <a:rPr lang="de-DE" sz="1800" dirty="0" smtClean="0"/>
              <a:t>Hair space is a coordinate space with one axis well aligned with a set of hair curves</a:t>
            </a:r>
          </a:p>
          <a:p>
            <a:pPr marL="180975" indent="-180975">
              <a:buFont typeface="Arial" pitchFamily="34" charset="0"/>
              <a:buChar char="•"/>
            </a:pPr>
            <a:r>
              <a:rPr lang="de-DE" sz="1800" dirty="0" smtClean="0"/>
              <a:t>Only rotations used to be area preserving</a:t>
            </a:r>
          </a:p>
          <a:p>
            <a:pPr marL="180975" indent="-180975">
              <a:buFont typeface="Arial" pitchFamily="34" charset="0"/>
              <a:buChar char="•"/>
            </a:pPr>
            <a:r>
              <a:rPr lang="de-DE" sz="1800" dirty="0" smtClean="0"/>
              <a:t>Calculation</a:t>
            </a:r>
          </a:p>
          <a:p>
            <a:pPr marL="366713" lvl="1" indent="-180975">
              <a:buFont typeface="Arial" pitchFamily="34" charset="0"/>
              <a:buChar char="•"/>
            </a:pPr>
            <a:r>
              <a:rPr lang="de-DE" sz="1600" dirty="0" smtClean="0"/>
              <a:t>calculate candidate spaces (4 in the paper) aligned with main direction (start to end point) of random hairs</a:t>
            </a:r>
          </a:p>
          <a:p>
            <a:pPr marL="366713" lvl="1" indent="-180975">
              <a:buFont typeface="Arial" pitchFamily="34" charset="0"/>
              <a:buChar char="•"/>
            </a:pPr>
            <a:r>
              <a:rPr lang="de-DE" sz="1600" dirty="0" smtClean="0"/>
              <a:t>pick space where sum of surface areas of bounding boxes of hair is smallest</a:t>
            </a:r>
          </a:p>
        </p:txBody>
      </p:sp>
      <p:grpSp>
        <p:nvGrpSpPr>
          <p:cNvPr id="50" name="Group 49"/>
          <p:cNvGrpSpPr>
            <a:grpSpLocks noChangeAspect="1"/>
          </p:cNvGrpSpPr>
          <p:nvPr/>
        </p:nvGrpSpPr>
        <p:grpSpPr>
          <a:xfrm>
            <a:off x="6646780" y="-136408"/>
            <a:ext cx="1663790" cy="2270972"/>
            <a:chOff x="6560516" y="-153658"/>
            <a:chExt cx="1848655" cy="2523302"/>
          </a:xfrm>
        </p:grpSpPr>
        <p:sp>
          <p:nvSpPr>
            <p:cNvPr id="13" name="Freeform 12"/>
            <p:cNvSpPr/>
            <p:nvPr/>
          </p:nvSpPr>
          <p:spPr bwMode="auto">
            <a:xfrm rot="11334387">
              <a:off x="7745625" y="216925"/>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1">
                  <a:lumMod val="60000"/>
                  <a:lumOff val="40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grpSp>
          <p:nvGrpSpPr>
            <p:cNvPr id="19" name="Group 10"/>
            <p:cNvGrpSpPr/>
            <p:nvPr/>
          </p:nvGrpSpPr>
          <p:grpSpPr>
            <a:xfrm>
              <a:off x="6560516" y="-153658"/>
              <a:ext cx="663546" cy="2218502"/>
              <a:chOff x="3364940" y="669007"/>
              <a:chExt cx="663546" cy="2218502"/>
            </a:xfrm>
          </p:grpSpPr>
          <p:sp>
            <p:nvSpPr>
              <p:cNvPr id="26" name="Rectangle 25"/>
              <p:cNvSpPr/>
              <p:nvPr/>
            </p:nvSpPr>
            <p:spPr bwMode="auto">
              <a:xfrm rot="18843649">
                <a:off x="2538361" y="1680652"/>
                <a:ext cx="2205801" cy="182512"/>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27" name="Freeform 26"/>
              <p:cNvSpPr/>
              <p:nvPr/>
            </p:nvSpPr>
            <p:spPr bwMode="auto">
              <a:xfrm rot="12392528">
                <a:off x="3364940" y="783579"/>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rgbClr val="FF0000"/>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grpSp>
        <p:grpSp>
          <p:nvGrpSpPr>
            <p:cNvPr id="20" name="Group 10"/>
            <p:cNvGrpSpPr/>
            <p:nvPr/>
          </p:nvGrpSpPr>
          <p:grpSpPr>
            <a:xfrm>
              <a:off x="6712916" y="-1258"/>
              <a:ext cx="663546" cy="2218502"/>
              <a:chOff x="3364940" y="669007"/>
              <a:chExt cx="663546" cy="2218502"/>
            </a:xfrm>
          </p:grpSpPr>
          <p:sp>
            <p:nvSpPr>
              <p:cNvPr id="24" name="Rectangle 23"/>
              <p:cNvSpPr/>
              <p:nvPr/>
            </p:nvSpPr>
            <p:spPr bwMode="auto">
              <a:xfrm rot="18843649">
                <a:off x="2538361" y="1680652"/>
                <a:ext cx="2205801" cy="182512"/>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25" name="Freeform 24"/>
              <p:cNvSpPr/>
              <p:nvPr/>
            </p:nvSpPr>
            <p:spPr bwMode="auto">
              <a:xfrm rot="12392528">
                <a:off x="3364940" y="783579"/>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1">
                    <a:lumMod val="60000"/>
                    <a:lumOff val="40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defTabSz="914400" eaLnBrk="0" latinLnBrk="0" hangingPunct="0">
                  <a:lnSpc>
                    <a:spcPct val="100000"/>
                  </a:lnSpc>
                  <a:buClrTx/>
                  <a:buSzTx/>
                  <a:buFontTx/>
                  <a:buNone/>
                  <a:tabLst/>
                </a:pPr>
                <a:endParaRPr lang="en-US" sz="2000" b="1" smtClean="0">
                  <a:latin typeface="Neo Sans Intel" pitchFamily="34" charset="0"/>
                  <a:cs typeface="Arial" pitchFamily="34" charset="0"/>
                </a:endParaRPr>
              </a:p>
            </p:txBody>
          </p:sp>
        </p:grpSp>
        <p:grpSp>
          <p:nvGrpSpPr>
            <p:cNvPr id="21" name="Group 10"/>
            <p:cNvGrpSpPr/>
            <p:nvPr/>
          </p:nvGrpSpPr>
          <p:grpSpPr>
            <a:xfrm>
              <a:off x="6865316" y="151142"/>
              <a:ext cx="663546" cy="2218502"/>
              <a:chOff x="3364940" y="669007"/>
              <a:chExt cx="663546" cy="2218502"/>
            </a:xfrm>
          </p:grpSpPr>
          <p:sp>
            <p:nvSpPr>
              <p:cNvPr id="22" name="Rectangle 21"/>
              <p:cNvSpPr/>
              <p:nvPr/>
            </p:nvSpPr>
            <p:spPr bwMode="auto">
              <a:xfrm rot="18843649">
                <a:off x="2538361" y="1680652"/>
                <a:ext cx="2205801" cy="182512"/>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23" name="Freeform 22"/>
              <p:cNvSpPr/>
              <p:nvPr/>
            </p:nvSpPr>
            <p:spPr bwMode="auto">
              <a:xfrm rot="12392528">
                <a:off x="3364940" y="783579"/>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1">
                    <a:lumMod val="60000"/>
                    <a:lumOff val="40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eaLnBrk="0" hangingPunct="0"/>
                <a:endParaRPr lang="en-US" sz="2000" b="1" smtClean="0">
                  <a:latin typeface="Neo Sans Intel" pitchFamily="34" charset="0"/>
                  <a:cs typeface="Arial" pitchFamily="34" charset="0"/>
                </a:endParaRPr>
              </a:p>
            </p:txBody>
          </p:sp>
        </p:grpSp>
        <p:sp>
          <p:nvSpPr>
            <p:cNvPr id="29" name="Rectangle 28"/>
            <p:cNvSpPr/>
            <p:nvPr/>
          </p:nvSpPr>
          <p:spPr bwMode="auto">
            <a:xfrm rot="18843649">
              <a:off x="6991842" y="920177"/>
              <a:ext cx="2134776" cy="682922"/>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grpSp>
      <p:grpSp>
        <p:nvGrpSpPr>
          <p:cNvPr id="51" name="Group 50"/>
          <p:cNvGrpSpPr>
            <a:grpSpLocks noChangeAspect="1"/>
          </p:cNvGrpSpPr>
          <p:nvPr/>
        </p:nvGrpSpPr>
        <p:grpSpPr>
          <a:xfrm>
            <a:off x="6783280" y="2521616"/>
            <a:ext cx="1732436" cy="2182006"/>
            <a:chOff x="6593499" y="2521615"/>
            <a:chExt cx="1924929" cy="2424451"/>
          </a:xfrm>
        </p:grpSpPr>
        <p:sp>
          <p:nvSpPr>
            <p:cNvPr id="31" name="Freeform 30"/>
            <p:cNvSpPr/>
            <p:nvPr/>
          </p:nvSpPr>
          <p:spPr bwMode="auto">
            <a:xfrm rot="11334387">
              <a:off x="7854882" y="2793347"/>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rgbClr val="FF0000"/>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34" name="Freeform 33"/>
            <p:cNvSpPr/>
            <p:nvPr/>
          </p:nvSpPr>
          <p:spPr bwMode="auto">
            <a:xfrm rot="12392528">
              <a:off x="6669773" y="2537336"/>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1">
                  <a:lumMod val="60000"/>
                  <a:lumOff val="40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defTabSz="914400" eaLnBrk="0" latinLnBrk="0" hangingPunct="0">
                <a:lnSpc>
                  <a:spcPct val="100000"/>
                </a:lnSpc>
                <a:buClrTx/>
                <a:buSzTx/>
                <a:buFontTx/>
                <a:buNone/>
                <a:tabLst/>
              </a:pPr>
              <a:endParaRPr lang="en-US" sz="2000" b="1" smtClean="0">
                <a:latin typeface="Neo Sans Intel" pitchFamily="34" charset="0"/>
                <a:cs typeface="Arial" pitchFamily="34" charset="0"/>
              </a:endParaRPr>
            </a:p>
          </p:txBody>
        </p:sp>
        <p:sp>
          <p:nvSpPr>
            <p:cNvPr id="40" name="Freeform 39"/>
            <p:cNvSpPr/>
            <p:nvPr/>
          </p:nvSpPr>
          <p:spPr bwMode="auto">
            <a:xfrm rot="12392528">
              <a:off x="6974573" y="2842136"/>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1">
                  <a:lumMod val="60000"/>
                  <a:lumOff val="40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eaLnBrk="0" hangingPunct="0"/>
              <a:endParaRPr lang="en-US" sz="2000" b="1" smtClean="0">
                <a:latin typeface="Neo Sans Intel" pitchFamily="34" charset="0"/>
                <a:cs typeface="Arial" pitchFamily="34" charset="0"/>
              </a:endParaRPr>
            </a:p>
          </p:txBody>
        </p:sp>
        <p:sp>
          <p:nvSpPr>
            <p:cNvPr id="41" name="Rectangle 40"/>
            <p:cNvSpPr/>
            <p:nvPr/>
          </p:nvSpPr>
          <p:spPr bwMode="auto">
            <a:xfrm rot="17591455">
              <a:off x="7031398" y="3699910"/>
              <a:ext cx="2212174" cy="261644"/>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42" name="Rectangle 41"/>
            <p:cNvSpPr/>
            <p:nvPr/>
          </p:nvSpPr>
          <p:spPr bwMode="auto">
            <a:xfrm rot="17591455">
              <a:off x="6253168" y="3497380"/>
              <a:ext cx="2093958" cy="786488"/>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43" name="Rectangle 42"/>
            <p:cNvSpPr/>
            <p:nvPr/>
          </p:nvSpPr>
          <p:spPr bwMode="auto">
            <a:xfrm rot="17591455">
              <a:off x="6089253" y="3343568"/>
              <a:ext cx="2084517" cy="786488"/>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45" name="Rectangle 44"/>
            <p:cNvSpPr/>
            <p:nvPr/>
          </p:nvSpPr>
          <p:spPr bwMode="auto">
            <a:xfrm rot="17591455">
              <a:off x="5939764" y="3175350"/>
              <a:ext cx="2093958" cy="786488"/>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grpSp>
      <p:sp>
        <p:nvSpPr>
          <p:cNvPr id="46" name="TextBox 45"/>
          <p:cNvSpPr txBox="1"/>
          <p:nvPr/>
        </p:nvSpPr>
        <p:spPr>
          <a:xfrm>
            <a:off x="6676847" y="1839030"/>
            <a:ext cx="668773" cy="369332"/>
          </a:xfrm>
          <a:prstGeom prst="rect">
            <a:avLst/>
          </a:prstGeom>
          <a:noFill/>
        </p:spPr>
        <p:txBody>
          <a:bodyPr wrap="none" rtlCol="0">
            <a:spAutoFit/>
          </a:bodyPr>
          <a:lstStyle/>
          <a:p>
            <a:r>
              <a:rPr lang="de-DE" dirty="0" smtClean="0">
                <a:latin typeface="+mn-lt"/>
              </a:rPr>
              <a:t>good</a:t>
            </a:r>
            <a:endParaRPr lang="en-US" dirty="0" err="1" smtClean="0">
              <a:latin typeface="+mn-lt"/>
            </a:endParaRPr>
          </a:p>
        </p:txBody>
      </p:sp>
      <p:sp>
        <p:nvSpPr>
          <p:cNvPr id="47" name="TextBox 46"/>
          <p:cNvSpPr txBox="1"/>
          <p:nvPr/>
        </p:nvSpPr>
        <p:spPr>
          <a:xfrm>
            <a:off x="7441719" y="4662025"/>
            <a:ext cx="540533" cy="369332"/>
          </a:xfrm>
          <a:prstGeom prst="rect">
            <a:avLst/>
          </a:prstGeom>
          <a:noFill/>
        </p:spPr>
        <p:txBody>
          <a:bodyPr wrap="none" rtlCol="0">
            <a:spAutoFit/>
          </a:bodyPr>
          <a:lstStyle/>
          <a:p>
            <a:r>
              <a:rPr lang="de-DE" dirty="0" smtClean="0">
                <a:latin typeface="+mn-lt"/>
              </a:rPr>
              <a:t>bad</a:t>
            </a:r>
            <a:endParaRPr lang="en-US" dirty="0" err="1" smtClean="0">
              <a:latin typeface="+mn-lt"/>
            </a:endParaRPr>
          </a:p>
        </p:txBody>
      </p:sp>
      <p:cxnSp>
        <p:nvCxnSpPr>
          <p:cNvPr id="53" name="Straight Arrow Connector 52"/>
          <p:cNvCxnSpPr/>
          <p:nvPr/>
        </p:nvCxnSpPr>
        <p:spPr bwMode="auto">
          <a:xfrm flipV="1">
            <a:off x="5788325" y="250166"/>
            <a:ext cx="1207698" cy="1164566"/>
          </a:xfrm>
          <a:prstGeom prst="straightConnector1">
            <a:avLst/>
          </a:prstGeom>
          <a:solidFill>
            <a:schemeClr val="bg1"/>
          </a:solidFill>
          <a:ln w="19050" cap="flat" cmpd="sng" algn="ctr">
            <a:solidFill>
              <a:schemeClr val="tx1"/>
            </a:solidFill>
            <a:prstDash val="solid"/>
            <a:round/>
            <a:headEnd type="none" w="sm" len="sm"/>
            <a:tailEnd type="arrow"/>
          </a:ln>
          <a:effectLst/>
        </p:spPr>
      </p:cxnSp>
      <p:cxnSp>
        <p:nvCxnSpPr>
          <p:cNvPr id="55" name="Straight Arrow Connector 54"/>
          <p:cNvCxnSpPr/>
          <p:nvPr/>
        </p:nvCxnSpPr>
        <p:spPr bwMode="auto">
          <a:xfrm>
            <a:off x="5779698" y="1414732"/>
            <a:ext cx="828136" cy="793630"/>
          </a:xfrm>
          <a:prstGeom prst="straightConnector1">
            <a:avLst/>
          </a:prstGeom>
          <a:solidFill>
            <a:schemeClr val="bg1"/>
          </a:solidFill>
          <a:ln w="19050" cap="flat" cmpd="sng" algn="ctr">
            <a:solidFill>
              <a:schemeClr val="tx1"/>
            </a:solidFill>
            <a:prstDash val="solid"/>
            <a:round/>
            <a:headEnd type="none" w="sm" len="sm"/>
            <a:tailEnd type="arrow"/>
          </a:ln>
          <a:effectLst/>
        </p:spPr>
      </p:cxnSp>
      <p:sp>
        <p:nvSpPr>
          <p:cNvPr id="56" name="TextBox 55"/>
          <p:cNvSpPr txBox="1"/>
          <p:nvPr/>
        </p:nvSpPr>
        <p:spPr>
          <a:xfrm>
            <a:off x="5762446" y="1544127"/>
            <a:ext cx="308098" cy="369332"/>
          </a:xfrm>
          <a:prstGeom prst="rect">
            <a:avLst/>
          </a:prstGeom>
          <a:noFill/>
        </p:spPr>
        <p:txBody>
          <a:bodyPr wrap="none" rtlCol="0">
            <a:spAutoFit/>
          </a:bodyPr>
          <a:lstStyle/>
          <a:p>
            <a:r>
              <a:rPr lang="de-DE" dirty="0" smtClean="0">
                <a:latin typeface="+mn-lt"/>
              </a:rPr>
              <a:t>x</a:t>
            </a:r>
            <a:endParaRPr lang="en-US" dirty="0" err="1" smtClean="0">
              <a:latin typeface="+mn-lt"/>
            </a:endParaRPr>
          </a:p>
        </p:txBody>
      </p:sp>
      <p:sp>
        <p:nvSpPr>
          <p:cNvPr id="57" name="TextBox 56"/>
          <p:cNvSpPr txBox="1"/>
          <p:nvPr/>
        </p:nvSpPr>
        <p:spPr>
          <a:xfrm>
            <a:off x="5811330" y="799380"/>
            <a:ext cx="304892" cy="369332"/>
          </a:xfrm>
          <a:prstGeom prst="rect">
            <a:avLst/>
          </a:prstGeom>
          <a:noFill/>
        </p:spPr>
        <p:txBody>
          <a:bodyPr wrap="none" rtlCol="0">
            <a:spAutoFit/>
          </a:bodyPr>
          <a:lstStyle/>
          <a:p>
            <a:r>
              <a:rPr lang="de-DE" dirty="0" smtClean="0">
                <a:latin typeface="+mn-lt"/>
              </a:rPr>
              <a:t>y</a:t>
            </a:r>
            <a:endParaRPr lang="en-US" dirty="0" err="1" smtClean="0">
              <a:latin typeface="+mn-lt"/>
            </a:endParaRPr>
          </a:p>
        </p:txBody>
      </p:sp>
    </p:spTree>
    <p:extLst>
      <p:ext uri="{BB962C8B-B14F-4D97-AF65-F5344CB8AC3E}">
        <p14:creationId xmlns="" xmlns:p14="http://schemas.microsoft.com/office/powerpoint/2010/main" val="8176711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bodyPr>
          <a:lstStyle/>
          <a:p>
            <a:r>
              <a:rPr lang="en-US" dirty="0" smtClean="0"/>
              <a:t>Similar Orientation Clustering</a:t>
            </a:r>
          </a:p>
        </p:txBody>
      </p:sp>
      <p:sp>
        <p:nvSpPr>
          <p:cNvPr id="3" name="Content Placeholder 2"/>
          <p:cNvSpPr>
            <a:spLocks noGrp="1"/>
          </p:cNvSpPr>
          <p:nvPr>
            <p:ph idx="1"/>
          </p:nvPr>
        </p:nvSpPr>
        <p:spPr>
          <a:xfrm>
            <a:off x="455612" y="1034654"/>
            <a:ext cx="5315460" cy="3738681"/>
          </a:xfrm>
        </p:spPr>
        <p:txBody>
          <a:bodyPr>
            <a:noAutofit/>
          </a:bodyPr>
          <a:lstStyle/>
          <a:p>
            <a:pPr marL="180975" indent="-180975">
              <a:buFont typeface="Arial" pitchFamily="34" charset="0"/>
              <a:buChar char="•"/>
            </a:pPr>
            <a:r>
              <a:rPr lang="de-DE" dirty="0" smtClean="0"/>
              <a:t>Can separate two crossing hair strands</a:t>
            </a:r>
            <a:br>
              <a:rPr lang="de-DE" dirty="0" smtClean="0"/>
            </a:br>
            <a:r>
              <a:rPr lang="de-DE" dirty="0" smtClean="0">
                <a:sym typeface="Wingdings" pitchFamily="2" charset="2"/>
              </a:rPr>
              <a:t> No single hair space will work well</a:t>
            </a:r>
            <a:endParaRPr lang="de-DE" dirty="0" smtClean="0"/>
          </a:p>
          <a:p>
            <a:pPr marL="180975" indent="-180975">
              <a:buFont typeface="Arial" pitchFamily="34" charset="0"/>
              <a:buChar char="•"/>
            </a:pPr>
            <a:r>
              <a:rPr lang="de-DE" dirty="0" smtClean="0"/>
              <a:t>Calculation</a:t>
            </a:r>
          </a:p>
          <a:p>
            <a:pPr marL="366713" lvl="1" indent="-180975">
              <a:buFont typeface="Arial" pitchFamily="34" charset="0"/>
              <a:buChar char="•"/>
            </a:pPr>
            <a:r>
              <a:rPr lang="de-DE" dirty="0" smtClean="0"/>
              <a:t>pick random hair A</a:t>
            </a:r>
          </a:p>
          <a:p>
            <a:pPr marL="366713" lvl="1" indent="-180975">
              <a:buFont typeface="Arial" pitchFamily="34" charset="0"/>
              <a:buChar char="•"/>
            </a:pPr>
            <a:r>
              <a:rPr lang="de-DE" dirty="0" smtClean="0"/>
              <a:t>pick hair B that is maximally misaligned with hair A</a:t>
            </a:r>
          </a:p>
          <a:p>
            <a:pPr marL="366713" lvl="1" indent="-180975">
              <a:buFont typeface="Arial" pitchFamily="34" charset="0"/>
              <a:buChar char="•"/>
            </a:pPr>
            <a:r>
              <a:rPr lang="de-DE" dirty="0" smtClean="0"/>
              <a:t>cluster according to main direction of hairs A and B</a:t>
            </a:r>
          </a:p>
          <a:p>
            <a:pPr marL="366713" lvl="1" indent="-180975">
              <a:buFont typeface="Arial" pitchFamily="34" charset="0"/>
              <a:buChar char="•"/>
            </a:pPr>
            <a:r>
              <a:rPr lang="de-DE" dirty="0" smtClean="0"/>
              <a:t>bound clusters according to space aligned with main direction of A and B</a:t>
            </a:r>
          </a:p>
          <a:p>
            <a:pPr marL="180975" indent="-180975">
              <a:buFont typeface="Arial" pitchFamily="34" charset="0"/>
              <a:buChar char="•"/>
            </a:pPr>
            <a:r>
              <a:rPr lang="de-DE" dirty="0" smtClean="0"/>
              <a:t>Gives about 5% higher rendering performance</a:t>
            </a:r>
            <a:endParaRPr lang="de-DE" dirty="0"/>
          </a:p>
        </p:txBody>
      </p:sp>
      <p:sp>
        <p:nvSpPr>
          <p:cNvPr id="59" name="Freeform 58"/>
          <p:cNvSpPr/>
          <p:nvPr/>
        </p:nvSpPr>
        <p:spPr bwMode="auto">
          <a:xfrm rot="12392528">
            <a:off x="6836548" y="909830"/>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3">
                <a:lumMod val="60000"/>
                <a:lumOff val="40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57" name="Freeform 56"/>
          <p:cNvSpPr/>
          <p:nvPr/>
        </p:nvSpPr>
        <p:spPr bwMode="auto">
          <a:xfrm rot="12392528">
            <a:off x="6988948" y="1062230"/>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3">
                <a:lumMod val="60000"/>
                <a:lumOff val="40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54" name="Rectangle 53"/>
          <p:cNvSpPr/>
          <p:nvPr/>
        </p:nvSpPr>
        <p:spPr bwMode="auto">
          <a:xfrm rot="18843649">
            <a:off x="6164811" y="1757901"/>
            <a:ext cx="2205801" cy="599873"/>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55" name="Freeform 54"/>
          <p:cNvSpPr/>
          <p:nvPr/>
        </p:nvSpPr>
        <p:spPr bwMode="auto">
          <a:xfrm rot="12392528">
            <a:off x="7141348" y="1214630"/>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3">
                <a:lumMod val="60000"/>
                <a:lumOff val="40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68" name="Rectangle 67"/>
          <p:cNvSpPr/>
          <p:nvPr/>
        </p:nvSpPr>
        <p:spPr bwMode="auto">
          <a:xfrm rot="1694101">
            <a:off x="6221884" y="1733701"/>
            <a:ext cx="2230080" cy="620773"/>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69" name="Freeform 68"/>
          <p:cNvSpPr/>
          <p:nvPr/>
        </p:nvSpPr>
        <p:spPr bwMode="auto">
          <a:xfrm rot="16842980">
            <a:off x="7073412" y="875513"/>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noFill/>
          <a:ln w="25400" cap="flat" cmpd="sng" algn="ctr">
            <a:solidFill>
              <a:schemeClr val="accent5">
                <a:lumMod val="75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67" name="Freeform 66"/>
          <p:cNvSpPr/>
          <p:nvPr/>
        </p:nvSpPr>
        <p:spPr bwMode="auto">
          <a:xfrm rot="16842980">
            <a:off x="6968349" y="1063699"/>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noFill/>
          <a:ln w="25400" cap="flat" cmpd="sng" algn="ctr">
            <a:solidFill>
              <a:schemeClr val="accent5">
                <a:lumMod val="75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65" name="Freeform 64"/>
          <p:cNvSpPr/>
          <p:nvPr/>
        </p:nvSpPr>
        <p:spPr bwMode="auto">
          <a:xfrm rot="16842980">
            <a:off x="6863287" y="1251884"/>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noFill/>
          <a:ln w="25400" cap="flat" cmpd="sng" algn="ctr">
            <a:solidFill>
              <a:schemeClr val="accent5">
                <a:lumMod val="75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70" name="TextBox 69"/>
          <p:cNvSpPr txBox="1"/>
          <p:nvPr/>
        </p:nvSpPr>
        <p:spPr>
          <a:xfrm>
            <a:off x="7893153" y="871267"/>
            <a:ext cx="328936" cy="369332"/>
          </a:xfrm>
          <a:prstGeom prst="rect">
            <a:avLst/>
          </a:prstGeom>
          <a:noFill/>
        </p:spPr>
        <p:txBody>
          <a:bodyPr wrap="none" rtlCol="0">
            <a:spAutoFit/>
          </a:bodyPr>
          <a:lstStyle/>
          <a:p>
            <a:r>
              <a:rPr lang="de-DE" dirty="0" smtClean="0">
                <a:latin typeface="+mn-lt"/>
              </a:rPr>
              <a:t>A</a:t>
            </a:r>
            <a:endParaRPr lang="en-US" dirty="0" err="1" smtClean="0">
              <a:latin typeface="+mn-lt"/>
            </a:endParaRPr>
          </a:p>
        </p:txBody>
      </p:sp>
      <p:sp>
        <p:nvSpPr>
          <p:cNvPr id="71" name="TextBox 70"/>
          <p:cNvSpPr txBox="1"/>
          <p:nvPr/>
        </p:nvSpPr>
        <p:spPr>
          <a:xfrm>
            <a:off x="8243960" y="2076090"/>
            <a:ext cx="320922" cy="369332"/>
          </a:xfrm>
          <a:prstGeom prst="rect">
            <a:avLst/>
          </a:prstGeom>
          <a:noFill/>
        </p:spPr>
        <p:txBody>
          <a:bodyPr wrap="none" rtlCol="0">
            <a:spAutoFit/>
          </a:bodyPr>
          <a:lstStyle/>
          <a:p>
            <a:r>
              <a:rPr lang="de-DE" dirty="0" smtClean="0">
                <a:latin typeface="+mn-lt"/>
              </a:rPr>
              <a:t>B</a:t>
            </a:r>
            <a:endParaRPr lang="en-US" dirty="0" err="1" smtClean="0">
              <a:latin typeface="+mn-lt"/>
            </a:endParaRPr>
          </a:p>
        </p:txBody>
      </p:sp>
    </p:spTree>
    <p:extLst>
      <p:ext uri="{BB962C8B-B14F-4D97-AF65-F5344CB8AC3E}">
        <p14:creationId xmlns="" xmlns:p14="http://schemas.microsoft.com/office/powerpoint/2010/main" val="8176711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normAutofit/>
          </a:bodyPr>
          <a:lstStyle/>
          <a:p>
            <a:r>
              <a:rPr lang="en-US" dirty="0" smtClean="0"/>
              <a:t>Legal Disclaimer and Optimization Notice</a:t>
            </a:r>
            <a:endParaRPr lang="en-US" dirty="0"/>
          </a:p>
        </p:txBody>
      </p:sp>
      <p:sp>
        <p:nvSpPr>
          <p:cNvPr id="8" name="Rectangle 7"/>
          <p:cNvSpPr/>
          <p:nvPr/>
        </p:nvSpPr>
        <p:spPr>
          <a:xfrm>
            <a:off x="367991" y="660916"/>
            <a:ext cx="8218449" cy="2862322"/>
          </a:xfrm>
          <a:prstGeom prst="rect">
            <a:avLst/>
          </a:prstGeom>
        </p:spPr>
        <p:txBody>
          <a:bodyPr wrap="square">
            <a:spAutoFit/>
          </a:bodyPr>
          <a:lstStyle/>
          <a:p>
            <a:r>
              <a:rPr lang="en-US" sz="1200" dirty="0" smtClean="0"/>
              <a:t>INFORMATION IN THIS DOCUMENT IS PROVIDED “AS IS”. NO LICENSE, EXPRESS OR IMPLIED, BY ESTOPPEL OR OTHERWISE, TO ANY INTELLECTUAL PROPERTY RIGHTS IS GRANTED BY THIS DOCUMENT. INTEL ASSUMES NO LIABILITY WHATSOEVER AND INTEL DISCLAIMS ANY EXPRESS OR IMPLIED WARRANTY, RELATING TO THIS INFORMATION INCLUDING LIABILITY OR WARRANTIES RELATING TO FITNESS FOR A PARTICULAR PURPOSE, MERCHANTABILITY, OR INFRINGEMENT OF ANY PATENT, COPYRIGHT OR OTHER INTELLECTUAL PROPERTY RIGHT.</a:t>
            </a:r>
          </a:p>
          <a:p>
            <a:endParaRPr lang="en-US" sz="1200" dirty="0" smtClean="0"/>
          </a:p>
          <a:p>
            <a:r>
              <a:rPr lang="en-US" sz="1200" dirty="0" smtClean="0"/>
              <a:t>Software and workloads used in performance tests may have been optimized for performance only on Intel microprocessors.  Performance tests, such as </a:t>
            </a:r>
            <a:r>
              <a:rPr lang="en-US" sz="1200" dirty="0" err="1" smtClean="0"/>
              <a:t>SYSmark</a:t>
            </a:r>
            <a:r>
              <a:rPr lang="en-US" sz="1200" dirty="0" smtClean="0"/>
              <a:t> and </a:t>
            </a:r>
            <a:r>
              <a:rPr lang="en-US" sz="1200" dirty="0" err="1" smtClean="0"/>
              <a:t>MobileMark</a:t>
            </a:r>
            <a:r>
              <a:rPr lang="en-US" sz="1200" dirty="0" smtClean="0"/>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a:t>
            </a:r>
          </a:p>
          <a:p>
            <a:endParaRPr lang="en-US" sz="1200" dirty="0" smtClean="0"/>
          </a:p>
          <a:p>
            <a:r>
              <a:rPr lang="en-US" sz="1200" dirty="0" smtClean="0"/>
              <a:t>Copyright © , Intel Corporation. All rights reserved. Intel, the Intel logo, Xeon, Core, VTune, and Cilk are trademarks of Intel Corporation in the U.S. and other countries. </a:t>
            </a:r>
            <a:endParaRPr lang="en-US" sz="1200" dirty="0"/>
          </a:p>
        </p:txBody>
      </p:sp>
      <p:graphicFrame>
        <p:nvGraphicFramePr>
          <p:cNvPr id="9" name="Table 8"/>
          <p:cNvGraphicFramePr>
            <a:graphicFrameLocks noGrp="1"/>
          </p:cNvGraphicFramePr>
          <p:nvPr>
            <p:extLst>
              <p:ext uri="{D42A27DB-BD31-4B8C-83A1-F6EECF244321}">
                <p14:modId xmlns="" xmlns:p14="http://schemas.microsoft.com/office/powerpoint/2010/main" val="1876581013"/>
              </p:ext>
            </p:extLst>
          </p:nvPr>
        </p:nvGraphicFramePr>
        <p:xfrm>
          <a:off x="423748" y="3008031"/>
          <a:ext cx="8207297" cy="1691640"/>
        </p:xfrm>
        <a:graphic>
          <a:graphicData uri="http://schemas.openxmlformats.org/drawingml/2006/table">
            <a:tbl>
              <a:tblPr/>
              <a:tblGrid>
                <a:gridCol w="8207297"/>
              </a:tblGrid>
              <a:tr h="2628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FFFFFF"/>
                          </a:solidFill>
                          <a:effectLst/>
                          <a:latin typeface="Verdana" pitchFamily="34" charset="0"/>
                          <a:ea typeface="MS PGothic" pitchFamily="34" charset="-128"/>
                        </a:rPr>
                        <a:t>Optimization Notice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1428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Verdana" pitchFamily="34" charset="0"/>
                          <a:ea typeface="MS PGothic" pitchFamily="34" charset="-128"/>
                        </a:rPr>
                        <a:t>Intel</a:t>
                      </a:r>
                      <a:r>
                        <a:rPr kumimoji="0" lang="en-US" altLang="en-US" sz="1000" b="0" i="0" u="none" strike="noStrike" cap="none" normalizeH="0" baseline="0" dirty="0" smtClean="0">
                          <a:ln>
                            <a:noFill/>
                          </a:ln>
                          <a:solidFill>
                            <a:srgbClr val="000000"/>
                          </a:solidFill>
                          <a:effectLst/>
                          <a:latin typeface="Verdana" pitchFamily="34" charset="0"/>
                          <a:ea typeface="MS PGothic" pitchFamily="34" charset="-128"/>
                        </a:rPr>
                        <a:t>’</a:t>
                      </a:r>
                      <a:r>
                        <a:rPr kumimoji="0" lang="en-US" sz="1000" b="0" i="0" u="none" strike="noStrike" cap="none" normalizeH="0" baseline="0" dirty="0" smtClean="0">
                          <a:ln>
                            <a:noFill/>
                          </a:ln>
                          <a:solidFill>
                            <a:srgbClr val="000000"/>
                          </a:solidFill>
                          <a:effectLst/>
                          <a:latin typeface="Verdana" pitchFamily="34" charset="0"/>
                          <a:ea typeface="MS PGothic" pitchFamily="34" charset="-128"/>
                        </a:rPr>
                        <a:t>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Verdana" pitchFamily="34" charset="0"/>
                          <a:ea typeface="MS PGothic" pitchFamily="34" charset="-128"/>
                        </a:rPr>
                        <a:t>Notice revision #20110804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Tree>
    <p:extLst>
      <p:ext uri="{BB962C8B-B14F-4D97-AF65-F5344CB8AC3E}">
        <p14:creationId xmlns="" xmlns:p14="http://schemas.microsoft.com/office/powerpoint/2010/main" val="419601085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bodyPr>
          <a:lstStyle/>
          <a:p>
            <a:r>
              <a:rPr lang="en-US" dirty="0" smtClean="0"/>
              <a:t>4-wide AABB/OBB Hierarchy Construction</a:t>
            </a:r>
          </a:p>
        </p:txBody>
      </p:sp>
      <p:sp>
        <p:nvSpPr>
          <p:cNvPr id="3" name="Content Placeholder 2"/>
          <p:cNvSpPr>
            <a:spLocks noGrp="1"/>
          </p:cNvSpPr>
          <p:nvPr>
            <p:ph idx="1"/>
          </p:nvPr>
        </p:nvSpPr>
        <p:spPr>
          <a:xfrm>
            <a:off x="455613" y="1034654"/>
            <a:ext cx="8228012" cy="3738681"/>
          </a:xfrm>
        </p:spPr>
        <p:txBody>
          <a:bodyPr>
            <a:noAutofit/>
          </a:bodyPr>
          <a:lstStyle/>
          <a:p>
            <a:pPr marL="177800" indent="-177800">
              <a:buFont typeface="Arial" pitchFamily="34" charset="0"/>
              <a:buChar char="•"/>
            </a:pPr>
            <a:r>
              <a:rPr lang="de-DE" sz="1800" dirty="0" smtClean="0"/>
              <a:t>Split multiple times to fill up all 4 children </a:t>
            </a:r>
            <a:br>
              <a:rPr lang="de-DE" sz="1800" dirty="0" smtClean="0"/>
            </a:br>
            <a:r>
              <a:rPr lang="de-DE" sz="1800" dirty="0" smtClean="0"/>
              <a:t>(pick largest node or node with highest SAH gain)</a:t>
            </a:r>
          </a:p>
          <a:p>
            <a:pPr marL="177800" indent="-177800">
              <a:buFont typeface="Arial" pitchFamily="34" charset="0"/>
              <a:buChar char="•"/>
            </a:pPr>
            <a:r>
              <a:rPr lang="de-DE" sz="1800" dirty="0" smtClean="0"/>
              <a:t>If only „AABB heuristic“ splits create AABB node</a:t>
            </a:r>
          </a:p>
          <a:p>
            <a:pPr marL="177800" indent="-177800">
              <a:buFont typeface="Arial" pitchFamily="34" charset="0"/>
              <a:buChar char="•"/>
            </a:pPr>
            <a:r>
              <a:rPr lang="de-DE" sz="1800" dirty="0" smtClean="0"/>
              <a:t>If one split was an „OBB heuristic“ split create OBB node and </a:t>
            </a:r>
            <a:br>
              <a:rPr lang="de-DE" sz="1800" dirty="0" smtClean="0"/>
            </a:br>
            <a:r>
              <a:rPr lang="de-DE" sz="1800" dirty="0" smtClean="0"/>
              <a:t>store OBB aligned with hair space computed for each child</a:t>
            </a:r>
          </a:p>
          <a:p>
            <a:pPr marL="177800" indent="-177800"/>
            <a:r>
              <a:rPr lang="de-DE" sz="1800" dirty="0" smtClean="0">
                <a:sym typeface="Wingdings" pitchFamily="2" charset="2"/>
              </a:rPr>
              <a:t> SAH decides where to use which node type</a:t>
            </a:r>
            <a:br>
              <a:rPr lang="de-DE" sz="1800" dirty="0" smtClean="0">
                <a:sym typeface="Wingdings" pitchFamily="2" charset="2"/>
              </a:rPr>
            </a:br>
            <a:r>
              <a:rPr lang="de-DE" sz="1800" dirty="0" smtClean="0">
                <a:sym typeface="Wingdings" pitchFamily="2" charset="2"/>
              </a:rPr>
              <a:t/>
            </a:r>
            <a:br>
              <a:rPr lang="de-DE" sz="1800" dirty="0" smtClean="0">
                <a:sym typeface="Wingdings" pitchFamily="2" charset="2"/>
              </a:rPr>
            </a:br>
            <a:endParaRPr lang="de-DE" sz="1800" dirty="0" smtClean="0"/>
          </a:p>
        </p:txBody>
      </p:sp>
    </p:spTree>
    <p:extLst>
      <p:ext uri="{BB962C8B-B14F-4D97-AF65-F5344CB8AC3E}">
        <p14:creationId xmlns="" xmlns:p14="http://schemas.microsoft.com/office/powerpoint/2010/main" val="8176711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bodyPr>
          <a:lstStyle/>
          <a:p>
            <a:r>
              <a:rPr lang="en-US" dirty="0" smtClean="0"/>
              <a:t>AABB/OBB Hierarchy Traversal</a:t>
            </a:r>
          </a:p>
        </p:txBody>
      </p:sp>
      <p:sp>
        <p:nvSpPr>
          <p:cNvPr id="3" name="Content Placeholder 2"/>
          <p:cNvSpPr>
            <a:spLocks noGrp="1"/>
          </p:cNvSpPr>
          <p:nvPr>
            <p:ph idx="1"/>
          </p:nvPr>
        </p:nvSpPr>
        <p:spPr>
          <a:xfrm>
            <a:off x="455613" y="1034654"/>
            <a:ext cx="8228012" cy="3738681"/>
          </a:xfrm>
        </p:spPr>
        <p:txBody>
          <a:bodyPr>
            <a:noAutofit/>
          </a:bodyPr>
          <a:lstStyle/>
          <a:p>
            <a:pPr marL="177800" indent="-177800">
              <a:buFont typeface="Arial" pitchFamily="34" charset="0"/>
              <a:buChar char="•"/>
            </a:pPr>
            <a:r>
              <a:rPr lang="de-DE" dirty="0" smtClean="0"/>
              <a:t>Modified highly optimized BVH4 single ray traversal kernel of Embree</a:t>
            </a:r>
          </a:p>
          <a:p>
            <a:pPr marL="177800" indent="-177800">
              <a:buFont typeface="Arial" pitchFamily="34" charset="0"/>
              <a:buChar char="•"/>
            </a:pPr>
            <a:r>
              <a:rPr lang="de-DE" dirty="0" smtClean="0"/>
              <a:t>Kept fast path for AABB node handling</a:t>
            </a:r>
          </a:p>
          <a:p>
            <a:pPr marL="177800" indent="-177800">
              <a:buFont typeface="Arial" pitchFamily="34" charset="0"/>
              <a:buChar char="•"/>
            </a:pPr>
            <a:r>
              <a:rPr lang="de-DE" dirty="0" smtClean="0"/>
              <a:t>Added slow path for OBB node handling</a:t>
            </a:r>
          </a:p>
          <a:p>
            <a:pPr marL="177800" indent="-177800">
              <a:buFont typeface="Arial" pitchFamily="34" charset="0"/>
              <a:buChar char="•"/>
            </a:pPr>
            <a:r>
              <a:rPr lang="de-DE" dirty="0" smtClean="0"/>
              <a:t>Added fast ray/hair segment intersection</a:t>
            </a:r>
          </a:p>
          <a:p>
            <a:pPr marL="363538" lvl="1" indent="-177800">
              <a:buFont typeface="Arial" pitchFamily="34" charset="0"/>
              <a:buChar char="•"/>
            </a:pPr>
            <a:endParaRPr lang="de-DE" sz="1600" dirty="0" smtClean="0"/>
          </a:p>
          <a:p>
            <a:pPr marL="177800" indent="-177800">
              <a:buFont typeface="Arial" pitchFamily="34" charset="0"/>
              <a:buChar char="•"/>
            </a:pPr>
            <a:endParaRPr lang="de-DE" sz="1800" dirty="0" smtClean="0"/>
          </a:p>
          <a:p>
            <a:pPr marL="177800" indent="-177800">
              <a:buFont typeface="Arial" pitchFamily="34" charset="0"/>
              <a:buChar char="•"/>
            </a:pPr>
            <a:endParaRPr lang="de-DE" sz="1800" dirty="0" smtClean="0"/>
          </a:p>
        </p:txBody>
      </p:sp>
    </p:spTree>
    <p:extLst>
      <p:ext uri="{BB962C8B-B14F-4D97-AF65-F5344CB8AC3E}">
        <p14:creationId xmlns="" xmlns:p14="http://schemas.microsoft.com/office/powerpoint/2010/main" val="8176711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bodyPr>
          <a:lstStyle/>
          <a:p>
            <a:r>
              <a:rPr lang="en-US" dirty="0" smtClean="0"/>
              <a:t>Ray-Hair Segment Intersection</a:t>
            </a:r>
          </a:p>
        </p:txBody>
      </p:sp>
      <p:sp>
        <p:nvSpPr>
          <p:cNvPr id="3" name="Content Placeholder 2"/>
          <p:cNvSpPr>
            <a:spLocks noGrp="1"/>
          </p:cNvSpPr>
          <p:nvPr>
            <p:ph idx="1"/>
          </p:nvPr>
        </p:nvSpPr>
        <p:spPr>
          <a:xfrm>
            <a:off x="455611" y="1034654"/>
            <a:ext cx="6221233" cy="3738681"/>
          </a:xfrm>
        </p:spPr>
        <p:txBody>
          <a:bodyPr>
            <a:noAutofit/>
          </a:bodyPr>
          <a:lstStyle/>
          <a:p>
            <a:pPr marL="177800" indent="-177800">
              <a:lnSpc>
                <a:spcPct val="120000"/>
              </a:lnSpc>
              <a:buFont typeface="Arial" pitchFamily="34" charset="0"/>
              <a:buChar char="•"/>
            </a:pPr>
            <a:r>
              <a:rPr lang="de-DE" sz="1800" dirty="0" smtClean="0"/>
              <a:t>Use 8-wide AVX to generate 8 points on curve in parallel using precalculated Bezier coefficients a,b,c,d:</a:t>
            </a:r>
            <a:br>
              <a:rPr lang="de-DE" sz="1800" dirty="0" smtClean="0"/>
            </a:br>
            <a:r>
              <a:rPr lang="de-DE" sz="1800" dirty="0" smtClean="0"/>
              <a:t/>
            </a:r>
            <a:br>
              <a:rPr lang="de-DE" sz="1800" dirty="0" smtClean="0"/>
            </a:br>
            <a:r>
              <a:rPr lang="de-DE" sz="1800" dirty="0" smtClean="0">
                <a:solidFill>
                  <a:schemeClr val="tx1"/>
                </a:solidFill>
              </a:rPr>
              <a:t>avxf </a:t>
            </a:r>
            <a:r>
              <a:rPr lang="de-DE" sz="1800" dirty="0" smtClean="0">
                <a:solidFill>
                  <a:srgbClr val="FF0000"/>
                </a:solidFill>
              </a:rPr>
              <a:t>p</a:t>
            </a:r>
            <a:r>
              <a:rPr lang="de-DE" sz="1800" dirty="0" smtClean="0">
                <a:solidFill>
                  <a:schemeClr val="tx1"/>
                </a:solidFill>
              </a:rPr>
              <a:t> = a*p0 + b*p1 + c*p2 + d*p3</a:t>
            </a:r>
          </a:p>
          <a:p>
            <a:pPr marL="177800" indent="-177800">
              <a:lnSpc>
                <a:spcPct val="120000"/>
              </a:lnSpc>
              <a:buFont typeface="Arial" pitchFamily="34" charset="0"/>
              <a:buChar char="•"/>
            </a:pPr>
            <a:r>
              <a:rPr lang="de-DE" sz="1800" dirty="0" smtClean="0"/>
              <a:t>Intersect ray using 8-wide AVX in parallel with 8 line segments using test by [Nakamaru and Ohno 2002]</a:t>
            </a:r>
          </a:p>
          <a:p>
            <a:pPr marL="177800" indent="-177800">
              <a:lnSpc>
                <a:spcPct val="120000"/>
              </a:lnSpc>
              <a:buFont typeface="Arial" pitchFamily="34" charset="0"/>
              <a:buChar char="•"/>
            </a:pPr>
            <a:r>
              <a:rPr lang="de-DE" sz="1800" dirty="0" smtClean="0"/>
              <a:t>8 segments work well for our models</a:t>
            </a:r>
            <a:br>
              <a:rPr lang="de-DE" sz="1800" dirty="0" smtClean="0"/>
            </a:br>
            <a:r>
              <a:rPr lang="de-DE" sz="1800" dirty="0" smtClean="0">
                <a:sym typeface="Wingdings" pitchFamily="2" charset="2"/>
              </a:rPr>
              <a:t> rarely very curved hair segments need pre-subdivision</a:t>
            </a:r>
            <a:endParaRPr lang="en-US" sz="1800" dirty="0" smtClean="0"/>
          </a:p>
          <a:p>
            <a:pPr marL="177800" indent="-177800">
              <a:lnSpc>
                <a:spcPct val="120000"/>
              </a:lnSpc>
              <a:buFont typeface="Arial" pitchFamily="34" charset="0"/>
              <a:buChar char="•"/>
            </a:pPr>
            <a:endParaRPr lang="de-DE" sz="1800" dirty="0" smtClean="0"/>
          </a:p>
          <a:p>
            <a:pPr marL="177800" indent="-177800">
              <a:lnSpc>
                <a:spcPct val="120000"/>
              </a:lnSpc>
              <a:buFont typeface="Arial" pitchFamily="34" charset="0"/>
              <a:buChar char="•"/>
            </a:pPr>
            <a:endParaRPr lang="en-US" sz="1800" dirty="0"/>
          </a:p>
          <a:p>
            <a:pPr>
              <a:buNone/>
            </a:pPr>
            <a:endParaRPr lang="de-DE" dirty="0"/>
          </a:p>
        </p:txBody>
      </p:sp>
      <p:sp>
        <p:nvSpPr>
          <p:cNvPr id="6" name="Freeform 5"/>
          <p:cNvSpPr/>
          <p:nvPr/>
        </p:nvSpPr>
        <p:spPr bwMode="auto">
          <a:xfrm flipH="1">
            <a:off x="7238111" y="457200"/>
            <a:ext cx="1293411" cy="3631720"/>
          </a:xfrm>
          <a:custGeom>
            <a:avLst/>
            <a:gdLst>
              <a:gd name="connsiteX0" fmla="*/ 0 w 1419045"/>
              <a:gd name="connsiteY0" fmla="*/ 2872596 h 2872596"/>
              <a:gd name="connsiteX1" fmla="*/ 1397479 w 1419045"/>
              <a:gd name="connsiteY1" fmla="*/ 1190445 h 2872596"/>
              <a:gd name="connsiteX2" fmla="*/ 129396 w 1419045"/>
              <a:gd name="connsiteY2" fmla="*/ 0 h 2872596"/>
              <a:gd name="connsiteX0" fmla="*/ 0 w 1419045"/>
              <a:gd name="connsiteY0" fmla="*/ 2872596 h 2872596"/>
              <a:gd name="connsiteX1" fmla="*/ 1397479 w 1419045"/>
              <a:gd name="connsiteY1" fmla="*/ 1190445 h 2872596"/>
              <a:gd name="connsiteX2" fmla="*/ 129396 w 1419045"/>
              <a:gd name="connsiteY2" fmla="*/ 0 h 2872596"/>
              <a:gd name="connsiteX0" fmla="*/ 0 w 129396"/>
              <a:gd name="connsiteY0" fmla="*/ 2872596 h 2872596"/>
              <a:gd name="connsiteX1" fmla="*/ 129396 w 129396"/>
              <a:gd name="connsiteY1" fmla="*/ 0 h 2872596"/>
              <a:gd name="connsiteX0" fmla="*/ 0 w 921592"/>
              <a:gd name="connsiteY0" fmla="*/ 2872596 h 2872596"/>
              <a:gd name="connsiteX1" fmla="*/ 129396 w 921592"/>
              <a:gd name="connsiteY1" fmla="*/ 0 h 2872596"/>
              <a:gd name="connsiteX0" fmla="*/ 0 w 1447394"/>
              <a:gd name="connsiteY0" fmla="*/ 2872596 h 2872596"/>
              <a:gd name="connsiteX1" fmla="*/ 129396 w 1447394"/>
              <a:gd name="connsiteY1" fmla="*/ 0 h 2872596"/>
              <a:gd name="connsiteX0" fmla="*/ 0 w 1447394"/>
              <a:gd name="connsiteY0" fmla="*/ 2872596 h 2872596"/>
              <a:gd name="connsiteX1" fmla="*/ 129396 w 1447394"/>
              <a:gd name="connsiteY1" fmla="*/ 0 h 2872596"/>
              <a:gd name="connsiteX0" fmla="*/ 0 w 1447394"/>
              <a:gd name="connsiteY0" fmla="*/ 2872596 h 2872596"/>
              <a:gd name="connsiteX1" fmla="*/ 129396 w 1447394"/>
              <a:gd name="connsiteY1" fmla="*/ 0 h 2872596"/>
            </a:gdLst>
            <a:ahLst/>
            <a:cxnLst>
              <a:cxn ang="0">
                <a:pos x="connsiteX0" y="connsiteY0"/>
              </a:cxn>
              <a:cxn ang="0">
                <a:pos x="connsiteX1" y="connsiteY1"/>
              </a:cxn>
            </a:cxnLst>
            <a:rect l="l" t="t" r="r" b="b"/>
            <a:pathLst>
              <a:path w="1447394" h="2872596">
                <a:moveTo>
                  <a:pt x="0" y="2872596"/>
                </a:moveTo>
                <a:cubicBezTo>
                  <a:pt x="1394608" y="2085646"/>
                  <a:pt x="1447394" y="1046234"/>
                  <a:pt x="129396" y="0"/>
                </a:cubicBezTo>
              </a:path>
            </a:pathLst>
          </a:custGeom>
          <a:solidFill>
            <a:schemeClr val="bg1"/>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cxnSp>
        <p:nvCxnSpPr>
          <p:cNvPr id="8" name="Straight Arrow Connector 7"/>
          <p:cNvCxnSpPr/>
          <p:nvPr/>
        </p:nvCxnSpPr>
        <p:spPr bwMode="auto">
          <a:xfrm flipV="1">
            <a:off x="6866626" y="3114136"/>
            <a:ext cx="715993" cy="1768416"/>
          </a:xfrm>
          <a:prstGeom prst="straightConnector1">
            <a:avLst/>
          </a:prstGeom>
          <a:solidFill>
            <a:schemeClr val="bg1"/>
          </a:solidFill>
          <a:ln w="19050" cap="flat" cmpd="sng" algn="ctr">
            <a:solidFill>
              <a:schemeClr val="tx1"/>
            </a:solidFill>
            <a:prstDash val="solid"/>
            <a:round/>
            <a:headEnd type="none" w="sm" len="sm"/>
            <a:tailEnd type="arrow"/>
          </a:ln>
          <a:effectLst/>
        </p:spPr>
      </p:cxnSp>
      <p:sp>
        <p:nvSpPr>
          <p:cNvPr id="11" name="Oval 10"/>
          <p:cNvSpPr/>
          <p:nvPr/>
        </p:nvSpPr>
        <p:spPr bwMode="auto">
          <a:xfrm>
            <a:off x="8500182" y="4040324"/>
            <a:ext cx="106104" cy="114732"/>
          </a:xfrm>
          <a:prstGeom prst="ellipse">
            <a:avLst/>
          </a:prstGeom>
          <a:solidFill>
            <a:srgbClr val="FF0000"/>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14" name="Oval 13"/>
          <p:cNvSpPr/>
          <p:nvPr/>
        </p:nvSpPr>
        <p:spPr bwMode="auto">
          <a:xfrm>
            <a:off x="7508145" y="2056249"/>
            <a:ext cx="106104" cy="114732"/>
          </a:xfrm>
          <a:prstGeom prst="ellipse">
            <a:avLst/>
          </a:prstGeom>
          <a:solidFill>
            <a:srgbClr val="FF0000"/>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13" name="Oval 12"/>
          <p:cNvSpPr/>
          <p:nvPr/>
        </p:nvSpPr>
        <p:spPr bwMode="auto">
          <a:xfrm>
            <a:off x="7841700" y="1095841"/>
            <a:ext cx="106104" cy="114732"/>
          </a:xfrm>
          <a:prstGeom prst="ellipse">
            <a:avLst/>
          </a:prstGeom>
          <a:solidFill>
            <a:srgbClr val="FF0000"/>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15" name="Oval 14"/>
          <p:cNvSpPr/>
          <p:nvPr/>
        </p:nvSpPr>
        <p:spPr bwMode="auto">
          <a:xfrm>
            <a:off x="7729555" y="3183434"/>
            <a:ext cx="106104" cy="114732"/>
          </a:xfrm>
          <a:prstGeom prst="ellipse">
            <a:avLst/>
          </a:prstGeom>
          <a:solidFill>
            <a:srgbClr val="FF0000"/>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16" name="Oval 15"/>
          <p:cNvSpPr/>
          <p:nvPr/>
        </p:nvSpPr>
        <p:spPr bwMode="auto">
          <a:xfrm>
            <a:off x="8091865" y="716279"/>
            <a:ext cx="106104" cy="114732"/>
          </a:xfrm>
          <a:prstGeom prst="ellipse">
            <a:avLst/>
          </a:prstGeom>
          <a:solidFill>
            <a:srgbClr val="FF0000"/>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17" name="Oval 16"/>
          <p:cNvSpPr/>
          <p:nvPr/>
        </p:nvSpPr>
        <p:spPr bwMode="auto">
          <a:xfrm>
            <a:off x="7634666" y="1561668"/>
            <a:ext cx="106104" cy="114732"/>
          </a:xfrm>
          <a:prstGeom prst="ellipse">
            <a:avLst/>
          </a:prstGeom>
          <a:solidFill>
            <a:srgbClr val="FF0000"/>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18" name="Oval 17"/>
          <p:cNvSpPr/>
          <p:nvPr/>
        </p:nvSpPr>
        <p:spPr bwMode="auto">
          <a:xfrm>
            <a:off x="7531149" y="2605464"/>
            <a:ext cx="106104" cy="114732"/>
          </a:xfrm>
          <a:prstGeom prst="ellipse">
            <a:avLst/>
          </a:prstGeom>
          <a:solidFill>
            <a:srgbClr val="FF0000"/>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19" name="Oval 18"/>
          <p:cNvSpPr/>
          <p:nvPr/>
        </p:nvSpPr>
        <p:spPr bwMode="auto">
          <a:xfrm>
            <a:off x="8083240" y="3657888"/>
            <a:ext cx="106104" cy="114732"/>
          </a:xfrm>
          <a:prstGeom prst="ellipse">
            <a:avLst/>
          </a:prstGeom>
          <a:solidFill>
            <a:srgbClr val="FF0000"/>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21" name="Oval 20"/>
          <p:cNvSpPr/>
          <p:nvPr/>
        </p:nvSpPr>
        <p:spPr bwMode="auto">
          <a:xfrm>
            <a:off x="8373662" y="394227"/>
            <a:ext cx="106104" cy="114732"/>
          </a:xfrm>
          <a:prstGeom prst="ellipse">
            <a:avLst/>
          </a:prstGeom>
          <a:solidFill>
            <a:schemeClr val="tx1"/>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23" name="Oval 22"/>
          <p:cNvSpPr/>
          <p:nvPr/>
        </p:nvSpPr>
        <p:spPr bwMode="auto">
          <a:xfrm>
            <a:off x="7171717" y="1719820"/>
            <a:ext cx="106104" cy="114732"/>
          </a:xfrm>
          <a:prstGeom prst="ellipse">
            <a:avLst/>
          </a:prstGeom>
          <a:solidFill>
            <a:schemeClr val="tx1"/>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24" name="Oval 23"/>
          <p:cNvSpPr/>
          <p:nvPr/>
        </p:nvSpPr>
        <p:spPr bwMode="auto">
          <a:xfrm>
            <a:off x="7214847" y="3022407"/>
            <a:ext cx="106104" cy="114732"/>
          </a:xfrm>
          <a:prstGeom prst="ellipse">
            <a:avLst/>
          </a:prstGeom>
          <a:solidFill>
            <a:schemeClr val="tx1"/>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25" name="TextBox 24"/>
          <p:cNvSpPr txBox="1"/>
          <p:nvPr/>
        </p:nvSpPr>
        <p:spPr>
          <a:xfrm>
            <a:off x="8410755" y="483080"/>
            <a:ext cx="439544" cy="369332"/>
          </a:xfrm>
          <a:prstGeom prst="rect">
            <a:avLst/>
          </a:prstGeom>
          <a:noFill/>
        </p:spPr>
        <p:txBody>
          <a:bodyPr wrap="none" rtlCol="0">
            <a:spAutoFit/>
          </a:bodyPr>
          <a:lstStyle/>
          <a:p>
            <a:r>
              <a:rPr lang="de-DE" dirty="0" smtClean="0">
                <a:latin typeface="+mn-lt"/>
              </a:rPr>
              <a:t>p0</a:t>
            </a:r>
            <a:endParaRPr lang="en-US" dirty="0" err="1" smtClean="0">
              <a:latin typeface="+mn-lt"/>
            </a:endParaRPr>
          </a:p>
        </p:txBody>
      </p:sp>
      <p:sp>
        <p:nvSpPr>
          <p:cNvPr id="26" name="TextBox 25"/>
          <p:cNvSpPr txBox="1"/>
          <p:nvPr/>
        </p:nvSpPr>
        <p:spPr>
          <a:xfrm>
            <a:off x="6846499" y="1765540"/>
            <a:ext cx="439544" cy="369332"/>
          </a:xfrm>
          <a:prstGeom prst="rect">
            <a:avLst/>
          </a:prstGeom>
          <a:noFill/>
        </p:spPr>
        <p:txBody>
          <a:bodyPr wrap="none" rtlCol="0">
            <a:spAutoFit/>
          </a:bodyPr>
          <a:lstStyle/>
          <a:p>
            <a:r>
              <a:rPr lang="de-DE" dirty="0" smtClean="0">
                <a:latin typeface="+mn-lt"/>
              </a:rPr>
              <a:t>p1</a:t>
            </a:r>
            <a:endParaRPr lang="en-US" dirty="0" err="1" smtClean="0">
              <a:latin typeface="+mn-lt"/>
            </a:endParaRPr>
          </a:p>
        </p:txBody>
      </p:sp>
      <p:sp>
        <p:nvSpPr>
          <p:cNvPr id="27" name="TextBox 26"/>
          <p:cNvSpPr txBox="1"/>
          <p:nvPr/>
        </p:nvSpPr>
        <p:spPr>
          <a:xfrm>
            <a:off x="6809119" y="3048000"/>
            <a:ext cx="439544" cy="369332"/>
          </a:xfrm>
          <a:prstGeom prst="rect">
            <a:avLst/>
          </a:prstGeom>
          <a:noFill/>
        </p:spPr>
        <p:txBody>
          <a:bodyPr wrap="none" rtlCol="0">
            <a:spAutoFit/>
          </a:bodyPr>
          <a:lstStyle/>
          <a:p>
            <a:r>
              <a:rPr lang="de-DE" dirty="0" smtClean="0">
                <a:latin typeface="+mn-lt"/>
              </a:rPr>
              <a:t>p2</a:t>
            </a:r>
            <a:endParaRPr lang="en-US" dirty="0" err="1" smtClean="0">
              <a:latin typeface="+mn-lt"/>
            </a:endParaRPr>
          </a:p>
        </p:txBody>
      </p:sp>
      <p:sp>
        <p:nvSpPr>
          <p:cNvPr id="28" name="TextBox 27"/>
          <p:cNvSpPr txBox="1"/>
          <p:nvPr/>
        </p:nvSpPr>
        <p:spPr>
          <a:xfrm>
            <a:off x="8255481" y="4209690"/>
            <a:ext cx="439544" cy="369332"/>
          </a:xfrm>
          <a:prstGeom prst="rect">
            <a:avLst/>
          </a:prstGeom>
          <a:noFill/>
        </p:spPr>
        <p:txBody>
          <a:bodyPr wrap="none" rtlCol="0">
            <a:spAutoFit/>
          </a:bodyPr>
          <a:lstStyle/>
          <a:p>
            <a:r>
              <a:rPr lang="de-DE" dirty="0" smtClean="0">
                <a:latin typeface="+mn-lt"/>
              </a:rPr>
              <a:t>p3</a:t>
            </a:r>
            <a:endParaRPr lang="en-US" dirty="0" err="1" smtClean="0">
              <a:latin typeface="+mn-lt"/>
            </a:endParaRPr>
          </a:p>
        </p:txBody>
      </p:sp>
    </p:spTree>
    <p:extLst>
      <p:ext uri="{BB962C8B-B14F-4D97-AF65-F5344CB8AC3E}">
        <p14:creationId xmlns="" xmlns:p14="http://schemas.microsoft.com/office/powerpoint/2010/main" val="8176711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 Settings</a:t>
            </a:r>
            <a:endParaRPr lang="en-US" dirty="0"/>
          </a:p>
        </p:txBody>
      </p:sp>
      <p:sp>
        <p:nvSpPr>
          <p:cNvPr id="6" name="Content Placeholder 4"/>
          <p:cNvSpPr>
            <a:spLocks noGrp="1"/>
          </p:cNvSpPr>
          <p:nvPr>
            <p:ph idx="1"/>
          </p:nvPr>
        </p:nvSpPr>
        <p:spPr>
          <a:xfrm>
            <a:off x="455613" y="860802"/>
            <a:ext cx="8464100" cy="3402806"/>
          </a:xfrm>
        </p:spPr>
        <p:txBody>
          <a:bodyPr/>
          <a:lstStyle/>
          <a:p>
            <a:pPr marL="176213" indent="-176213">
              <a:spcBef>
                <a:spcPts val="600"/>
              </a:spcBef>
              <a:buFont typeface="Arial" pitchFamily="34" charset="0"/>
              <a:buChar char="•"/>
            </a:pPr>
            <a:r>
              <a:rPr lang="en-US" sz="1800" dirty="0" smtClean="0">
                <a:solidFill>
                  <a:schemeClr val="tx1"/>
                </a:solidFill>
              </a:rPr>
              <a:t>Dual Socket Intel® Xeon® E5-2697 (AVX2, 2x 12 cores @ 2.7 GHz, 64GB memory)</a:t>
            </a:r>
            <a:endParaRPr lang="de-DE" sz="1800" dirty="0">
              <a:solidFill>
                <a:schemeClr val="tx1"/>
              </a:solidFill>
            </a:endParaRPr>
          </a:p>
          <a:p>
            <a:pPr marL="176213" indent="-176213">
              <a:spcBef>
                <a:spcPts val="600"/>
              </a:spcBef>
              <a:buFont typeface="Arial" pitchFamily="34" charset="0"/>
              <a:buChar char="•"/>
            </a:pPr>
            <a:r>
              <a:rPr lang="de-DE" sz="1800" dirty="0" smtClean="0">
                <a:solidFill>
                  <a:schemeClr val="tx1"/>
                </a:solidFill>
              </a:rPr>
              <a:t>1M pixel resolution, path traced including shading (50% shading, 50% tracing)</a:t>
            </a:r>
          </a:p>
          <a:p>
            <a:pPr marL="176213" indent="-176213">
              <a:spcBef>
                <a:spcPts val="600"/>
              </a:spcBef>
              <a:buFont typeface="Arial" pitchFamily="34" charset="0"/>
              <a:buChar char="•"/>
            </a:pPr>
            <a:r>
              <a:rPr lang="de-DE" sz="1800" dirty="0" smtClean="0">
                <a:solidFill>
                  <a:schemeClr val="tx1"/>
                </a:solidFill>
              </a:rPr>
              <a:t>Representative movie content from Dreamworks</a:t>
            </a:r>
          </a:p>
        </p:txBody>
      </p:sp>
      <p:pic>
        <p:nvPicPr>
          <p:cNvPr id="15" name="Picture 14" descr="tighten.jpg"/>
          <p:cNvPicPr>
            <a:picLocks noChangeAspect="1"/>
          </p:cNvPicPr>
          <p:nvPr/>
        </p:nvPicPr>
        <p:blipFill>
          <a:blip r:embed="rId2" cstate="print"/>
          <a:srcRect t="3419" b="3072"/>
          <a:stretch>
            <a:fillRect/>
          </a:stretch>
        </p:blipFill>
        <p:spPr>
          <a:xfrm>
            <a:off x="242965" y="1984071"/>
            <a:ext cx="1801494" cy="1966823"/>
          </a:xfrm>
          <a:prstGeom prst="rect">
            <a:avLst/>
          </a:prstGeom>
        </p:spPr>
      </p:pic>
      <p:pic>
        <p:nvPicPr>
          <p:cNvPr id="16" name="Picture 15" descr="tiger.jpg"/>
          <p:cNvPicPr>
            <a:picLocks noChangeAspect="1"/>
          </p:cNvPicPr>
          <p:nvPr/>
        </p:nvPicPr>
        <p:blipFill>
          <a:blip r:embed="rId3" cstate="print"/>
          <a:srcRect t="-139"/>
          <a:stretch>
            <a:fillRect/>
          </a:stretch>
        </p:blipFill>
        <p:spPr>
          <a:xfrm>
            <a:off x="2137539" y="2009953"/>
            <a:ext cx="2149790" cy="1937504"/>
          </a:xfrm>
          <a:prstGeom prst="rect">
            <a:avLst/>
          </a:prstGeom>
        </p:spPr>
      </p:pic>
      <p:pic>
        <p:nvPicPr>
          <p:cNvPr id="17" name="Picture 16" descr="sophie.jpg"/>
          <p:cNvPicPr>
            <a:picLocks noChangeAspect="1"/>
          </p:cNvPicPr>
          <p:nvPr/>
        </p:nvPicPr>
        <p:blipFill>
          <a:blip r:embed="rId4" cstate="print"/>
          <a:srcRect t="3457" b="16680"/>
          <a:stretch>
            <a:fillRect/>
          </a:stretch>
        </p:blipFill>
        <p:spPr>
          <a:xfrm>
            <a:off x="4390959" y="1984068"/>
            <a:ext cx="2137079" cy="1992707"/>
          </a:xfrm>
          <a:prstGeom prst="rect">
            <a:avLst/>
          </a:prstGeom>
        </p:spPr>
      </p:pic>
      <p:pic>
        <p:nvPicPr>
          <p:cNvPr id="18" name="Picture 17" descr="yeti_zoomed.jpg"/>
          <p:cNvPicPr>
            <a:picLocks noChangeAspect="1"/>
          </p:cNvPicPr>
          <p:nvPr/>
        </p:nvPicPr>
        <p:blipFill>
          <a:blip r:embed="rId5" cstate="print"/>
          <a:srcRect r="70000"/>
          <a:stretch>
            <a:fillRect/>
          </a:stretch>
        </p:blipFill>
        <p:spPr>
          <a:xfrm>
            <a:off x="6631219" y="1981304"/>
            <a:ext cx="2081775" cy="1986846"/>
          </a:xfrm>
          <a:prstGeom prst="rect">
            <a:avLst/>
          </a:prstGeom>
        </p:spPr>
      </p:pic>
      <p:sp>
        <p:nvSpPr>
          <p:cNvPr id="19" name="Rectangle 18"/>
          <p:cNvSpPr/>
          <p:nvPr/>
        </p:nvSpPr>
        <p:spPr>
          <a:xfrm>
            <a:off x="284672" y="4077384"/>
            <a:ext cx="1759788" cy="1200329"/>
          </a:xfrm>
          <a:prstGeom prst="rect">
            <a:avLst/>
          </a:prstGeom>
        </p:spPr>
        <p:txBody>
          <a:bodyPr wrap="square">
            <a:spAutoFit/>
          </a:bodyPr>
          <a:lstStyle/>
          <a:p>
            <a:pPr algn="ctr"/>
            <a:r>
              <a:rPr lang="en-US" dirty="0" smtClean="0"/>
              <a:t> </a:t>
            </a:r>
            <a:r>
              <a:rPr lang="en-US" b="1" dirty="0" smtClean="0"/>
              <a:t>Tighten</a:t>
            </a:r>
          </a:p>
          <a:p>
            <a:pPr algn="ctr"/>
            <a:r>
              <a:rPr lang="de-DE" dirty="0" smtClean="0"/>
              <a:t>420k triangles</a:t>
            </a:r>
          </a:p>
          <a:p>
            <a:pPr algn="ctr"/>
            <a:r>
              <a:rPr lang="de-DE" dirty="0" smtClean="0"/>
              <a:t>2.2M curves</a:t>
            </a:r>
          </a:p>
          <a:p>
            <a:pPr algn="ctr"/>
            <a:endParaRPr lang="en-US" dirty="0" smtClean="0"/>
          </a:p>
        </p:txBody>
      </p:sp>
      <p:sp>
        <p:nvSpPr>
          <p:cNvPr id="20" name="Rectangle 19"/>
          <p:cNvSpPr/>
          <p:nvPr/>
        </p:nvSpPr>
        <p:spPr>
          <a:xfrm>
            <a:off x="2317631" y="4123425"/>
            <a:ext cx="1759788" cy="1200329"/>
          </a:xfrm>
          <a:prstGeom prst="rect">
            <a:avLst/>
          </a:prstGeom>
        </p:spPr>
        <p:txBody>
          <a:bodyPr wrap="square">
            <a:spAutoFit/>
          </a:bodyPr>
          <a:lstStyle/>
          <a:p>
            <a:pPr algn="ctr"/>
            <a:r>
              <a:rPr lang="en-US" dirty="0" smtClean="0"/>
              <a:t> </a:t>
            </a:r>
            <a:r>
              <a:rPr lang="en-US" b="1" dirty="0" smtClean="0"/>
              <a:t>Tiger</a:t>
            </a:r>
          </a:p>
          <a:p>
            <a:pPr algn="ctr"/>
            <a:r>
              <a:rPr lang="de-DE" dirty="0" smtClean="0"/>
              <a:t>83k triangles</a:t>
            </a:r>
          </a:p>
          <a:p>
            <a:pPr algn="ctr"/>
            <a:r>
              <a:rPr lang="de-DE" dirty="0" smtClean="0"/>
              <a:t>6.5M curves</a:t>
            </a:r>
          </a:p>
          <a:p>
            <a:pPr algn="ctr"/>
            <a:endParaRPr lang="en-US" dirty="0" smtClean="0"/>
          </a:p>
        </p:txBody>
      </p:sp>
      <p:sp>
        <p:nvSpPr>
          <p:cNvPr id="21" name="Rectangle 20"/>
          <p:cNvSpPr/>
          <p:nvPr/>
        </p:nvSpPr>
        <p:spPr>
          <a:xfrm>
            <a:off x="4583503" y="4155055"/>
            <a:ext cx="1759788" cy="1200329"/>
          </a:xfrm>
          <a:prstGeom prst="rect">
            <a:avLst/>
          </a:prstGeom>
        </p:spPr>
        <p:txBody>
          <a:bodyPr wrap="square">
            <a:spAutoFit/>
          </a:bodyPr>
          <a:lstStyle/>
          <a:p>
            <a:pPr algn="ctr"/>
            <a:r>
              <a:rPr lang="en-US" dirty="0" smtClean="0"/>
              <a:t> </a:t>
            </a:r>
            <a:r>
              <a:rPr lang="en-US" b="1" dirty="0" smtClean="0"/>
              <a:t>Sophie</a:t>
            </a:r>
          </a:p>
          <a:p>
            <a:pPr algn="ctr"/>
            <a:r>
              <a:rPr lang="de-DE" dirty="0" smtClean="0"/>
              <a:t>75k triangles</a:t>
            </a:r>
          </a:p>
          <a:p>
            <a:pPr algn="ctr"/>
            <a:r>
              <a:rPr lang="de-DE" dirty="0" smtClean="0"/>
              <a:t>13.3M curves</a:t>
            </a:r>
          </a:p>
          <a:p>
            <a:pPr algn="ctr"/>
            <a:endParaRPr lang="en-US" dirty="0" smtClean="0"/>
          </a:p>
        </p:txBody>
      </p:sp>
      <p:sp>
        <p:nvSpPr>
          <p:cNvPr id="22" name="Rectangle 21"/>
          <p:cNvSpPr/>
          <p:nvPr/>
        </p:nvSpPr>
        <p:spPr>
          <a:xfrm>
            <a:off x="6909760" y="4134927"/>
            <a:ext cx="1759788" cy="1200329"/>
          </a:xfrm>
          <a:prstGeom prst="rect">
            <a:avLst/>
          </a:prstGeom>
        </p:spPr>
        <p:txBody>
          <a:bodyPr wrap="square">
            <a:spAutoFit/>
          </a:bodyPr>
          <a:lstStyle/>
          <a:p>
            <a:pPr algn="ctr"/>
            <a:r>
              <a:rPr lang="en-US" dirty="0" smtClean="0"/>
              <a:t> </a:t>
            </a:r>
            <a:r>
              <a:rPr lang="en-US" b="1" dirty="0" smtClean="0"/>
              <a:t>Yeti</a:t>
            </a:r>
          </a:p>
          <a:p>
            <a:pPr algn="ctr"/>
            <a:r>
              <a:rPr lang="de-DE" dirty="0" smtClean="0"/>
              <a:t>82k triangles</a:t>
            </a:r>
          </a:p>
          <a:p>
            <a:pPr algn="ctr"/>
            <a:r>
              <a:rPr lang="de-DE" dirty="0" smtClean="0"/>
              <a:t>153M curves</a:t>
            </a:r>
          </a:p>
          <a:p>
            <a:pPr algn="ctr"/>
            <a:endParaRPr lang="en-US" dirty="0" smtClean="0"/>
          </a:p>
        </p:txBody>
      </p:sp>
    </p:spTree>
    <p:extLst>
      <p:ext uri="{BB962C8B-B14F-4D97-AF65-F5344CB8AC3E}">
        <p14:creationId xmlns:p14="http://schemas.microsoft.com/office/powerpoint/2010/main" xmlns="" val="95211596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xmlns="" val="1436441450"/>
              </p:ext>
            </p:extLst>
          </p:nvPr>
        </p:nvGraphicFramePr>
        <p:xfrm>
          <a:off x="451080" y="860715"/>
          <a:ext cx="8373744" cy="3728462"/>
        </p:xfrm>
        <a:graphic>
          <a:graphicData uri="http://schemas.openxmlformats.org/drawingml/2006/table">
            <a:tbl>
              <a:tblPr firstRow="1" bandRow="1">
                <a:tableStyleId>{5C22544A-7EE6-4342-B048-85BDC9FD1C3A}</a:tableStyleId>
              </a:tblPr>
              <a:tblGrid>
                <a:gridCol w="829662"/>
                <a:gridCol w="736631"/>
                <a:gridCol w="1226159"/>
                <a:gridCol w="1190445"/>
                <a:gridCol w="1423359"/>
                <a:gridCol w="1500996"/>
                <a:gridCol w="1466492"/>
              </a:tblGrid>
              <a:tr h="539085">
                <a:tc gridSpan="2">
                  <a:txBody>
                    <a:bodyPr/>
                    <a:lstStyle/>
                    <a:p>
                      <a:endParaRPr lang="en-US" sz="1600" dirty="0"/>
                    </a:p>
                  </a:txBody>
                  <a:tcPr marT="34290" marB="34290"/>
                </a:tc>
                <a:tc hMerge="1">
                  <a:txBody>
                    <a:bodyPr/>
                    <a:lstStyle/>
                    <a:p>
                      <a:endParaRPr lang="en-US"/>
                    </a:p>
                  </a:txBody>
                  <a:tcPr/>
                </a:tc>
                <a:tc>
                  <a:txBody>
                    <a:bodyPr/>
                    <a:lstStyle/>
                    <a:p>
                      <a:pPr algn="ctr"/>
                      <a:r>
                        <a:rPr lang="de-DE" sz="1600" dirty="0" smtClean="0"/>
                        <a:t>AABBs</a:t>
                      </a:r>
                    </a:p>
                    <a:p>
                      <a:pPr algn="ctr"/>
                      <a:r>
                        <a:rPr lang="de-DE" sz="1600" dirty="0" smtClean="0"/>
                        <a:t>triangles</a:t>
                      </a:r>
                      <a:endParaRPr lang="en-US" sz="1600" dirty="0"/>
                    </a:p>
                  </a:txBody>
                  <a:tcPr marT="34290" marB="34290"/>
                </a:tc>
                <a:tc>
                  <a:txBody>
                    <a:bodyPr/>
                    <a:lstStyle/>
                    <a:p>
                      <a:pPr algn="ctr"/>
                      <a:r>
                        <a:rPr lang="de-DE" sz="1600" dirty="0" smtClean="0"/>
                        <a:t>AABBs</a:t>
                      </a:r>
                    </a:p>
                    <a:p>
                      <a:pPr algn="ctr"/>
                      <a:r>
                        <a:rPr lang="de-DE" sz="1600" dirty="0" smtClean="0"/>
                        <a:t>curves</a:t>
                      </a:r>
                      <a:endParaRPr lang="en-US" sz="1600" dirty="0"/>
                    </a:p>
                  </a:txBody>
                  <a:tcPr marT="34290" marB="34290"/>
                </a:tc>
                <a:tc>
                  <a:txBody>
                    <a:bodyPr/>
                    <a:lstStyle/>
                    <a:p>
                      <a:pPr algn="ctr"/>
                      <a:r>
                        <a:rPr lang="en-US" sz="1600" baseline="0" dirty="0" smtClean="0"/>
                        <a:t>AABB/</a:t>
                      </a:r>
                      <a:r>
                        <a:rPr lang="en-US" sz="1600" dirty="0" smtClean="0"/>
                        <a:t>OBBs</a:t>
                      </a:r>
                    </a:p>
                    <a:p>
                      <a:pPr algn="ctr"/>
                      <a:r>
                        <a:rPr lang="de-DE" sz="1600" dirty="0" smtClean="0"/>
                        <a:t>curves</a:t>
                      </a:r>
                      <a:endParaRPr lang="en-US" sz="1600" dirty="0"/>
                    </a:p>
                  </a:txBody>
                  <a:tcPr marT="34290" marB="34290"/>
                </a:tc>
                <a:tc>
                  <a:txBody>
                    <a:bodyPr/>
                    <a:lstStyle/>
                    <a:p>
                      <a:pPr algn="ctr"/>
                      <a:r>
                        <a:rPr lang="de-DE" sz="1600" baseline="0" dirty="0" smtClean="0"/>
                        <a:t>+ spatial splits</a:t>
                      </a:r>
                    </a:p>
                  </a:txBody>
                  <a:tcPr marT="34290" marB="34290"/>
                </a:tc>
                <a:tc>
                  <a:txBody>
                    <a:bodyPr/>
                    <a:lstStyle/>
                    <a:p>
                      <a:pPr algn="ctr"/>
                      <a:r>
                        <a:rPr lang="de-DE" sz="1600" dirty="0" smtClean="0"/>
                        <a:t>+ compression</a:t>
                      </a:r>
                      <a:endParaRPr lang="en-US" sz="1600" dirty="0"/>
                    </a:p>
                  </a:txBody>
                  <a:tcPr marT="34290" marB="34290"/>
                </a:tc>
              </a:tr>
              <a:tr h="396385">
                <a:tc rowSpan="2">
                  <a:txBody>
                    <a:bodyPr/>
                    <a:lstStyle/>
                    <a:p>
                      <a:pPr algn="ctr"/>
                      <a:endParaRPr lang="de-DE" sz="1600" kern="1200" dirty="0" smtClean="0">
                        <a:solidFill>
                          <a:schemeClr val="dk1"/>
                        </a:solidFill>
                        <a:latin typeface="+mn-lt"/>
                        <a:ea typeface="+mn-ea"/>
                        <a:cs typeface="+mn-cs"/>
                      </a:endParaRPr>
                    </a:p>
                  </a:txBody>
                  <a:tcPr marT="34290" marB="34290" anchor="ctr"/>
                </a:tc>
                <a:tc>
                  <a:txBody>
                    <a:bodyPr/>
                    <a:lstStyle/>
                    <a:p>
                      <a:pPr algn="ctr"/>
                      <a:r>
                        <a:rPr lang="de-DE" sz="1600" kern="1200" dirty="0" smtClean="0"/>
                        <a:t>Perf.</a:t>
                      </a:r>
                      <a:endParaRPr lang="de-DE" sz="1600" kern="1200" dirty="0" smtClean="0">
                        <a:solidFill>
                          <a:schemeClr val="dk1"/>
                        </a:solidFill>
                        <a:latin typeface="+mn-lt"/>
                        <a:ea typeface="+mn-ea"/>
                        <a:cs typeface="+mn-cs"/>
                      </a:endParaRPr>
                    </a:p>
                  </a:txBody>
                  <a:tcPr marT="34290" marB="34290" anchor="ctr"/>
                </a:tc>
                <a:tc>
                  <a:txBody>
                    <a:bodyPr/>
                    <a:lstStyle/>
                    <a:p>
                      <a:pPr algn="ctr"/>
                      <a:r>
                        <a:rPr lang="de-DE" sz="1600" kern="1200" dirty="0" smtClean="0"/>
                        <a:t>3.5fps</a:t>
                      </a:r>
                      <a:endParaRPr lang="en-US" sz="1600" kern="1200" dirty="0" smtClean="0">
                        <a:solidFill>
                          <a:schemeClr val="dk1"/>
                        </a:solidFill>
                        <a:latin typeface="+mn-lt"/>
                        <a:ea typeface="+mn-ea"/>
                        <a:cs typeface="+mn-cs"/>
                      </a:endParaRPr>
                    </a:p>
                  </a:txBody>
                  <a:tcPr marT="34290" marB="34290" anchor="ctr"/>
                </a:tc>
                <a:tc>
                  <a:txBody>
                    <a:bodyPr/>
                    <a:lstStyle/>
                    <a:p>
                      <a:pPr algn="ctr"/>
                      <a:r>
                        <a:rPr lang="de-DE" sz="1600" dirty="0" smtClean="0"/>
                        <a:t>3.7fps</a:t>
                      </a:r>
                      <a:endParaRPr lang="en-US" sz="1600" dirty="0" smtClean="0"/>
                    </a:p>
                  </a:txBody>
                  <a:tcPr marT="34290" marB="34290" anchor="ctr"/>
                </a:tc>
                <a:tc>
                  <a:txBody>
                    <a:bodyPr/>
                    <a:lstStyle/>
                    <a:p>
                      <a:pPr algn="ctr"/>
                      <a:r>
                        <a:rPr lang="de-DE" sz="1600" kern="1200" dirty="0" smtClean="0"/>
                        <a:t>6.6fps</a:t>
                      </a:r>
                      <a:endParaRPr lang="en-US" sz="1600" kern="1200" dirty="0" smtClean="0">
                        <a:solidFill>
                          <a:schemeClr val="dk1"/>
                        </a:solidFill>
                        <a:latin typeface="+mn-lt"/>
                        <a:ea typeface="+mn-ea"/>
                        <a:cs typeface="+mn-cs"/>
                      </a:endParaRPr>
                    </a:p>
                  </a:txBody>
                  <a:tcPr marT="34290" marB="34290" anchor="ctr"/>
                </a:tc>
                <a:tc>
                  <a:txBody>
                    <a:bodyPr/>
                    <a:lstStyle/>
                    <a:p>
                      <a:pPr algn="ctr"/>
                      <a:r>
                        <a:rPr lang="de-DE" sz="1600" dirty="0" smtClean="0"/>
                        <a:t>7.5fps</a:t>
                      </a:r>
                      <a:endParaRPr lang="en-US" sz="1600" dirty="0" smtClean="0"/>
                    </a:p>
                  </a:txBody>
                  <a:tcPr marT="34290" marB="34290" anchor="ctr"/>
                </a:tc>
                <a:tc>
                  <a:txBody>
                    <a:bodyPr/>
                    <a:lstStyle/>
                    <a:p>
                      <a:pPr algn="ctr"/>
                      <a:r>
                        <a:rPr lang="de-DE" sz="1600" dirty="0" smtClean="0"/>
                        <a:t>7.3fps</a:t>
                      </a:r>
                      <a:endParaRPr lang="en-US" sz="1600" dirty="0" smtClean="0"/>
                    </a:p>
                  </a:txBody>
                  <a:tcPr marT="34290" marB="34290" anchor="ctr"/>
                </a:tc>
              </a:tr>
              <a:tr h="396385">
                <a:tc vMerge="1">
                  <a:txBody>
                    <a:bodyPr/>
                    <a:lstStyle/>
                    <a:p>
                      <a:endParaRPr lang="en-US"/>
                    </a:p>
                  </a:txBody>
                  <a:tcPr/>
                </a:tc>
                <a:tc>
                  <a:txBody>
                    <a:bodyPr/>
                    <a:lstStyle/>
                    <a:p>
                      <a:pPr algn="ctr"/>
                      <a:r>
                        <a:rPr lang="de-DE" sz="1600" dirty="0" smtClean="0"/>
                        <a:t>Mem.</a:t>
                      </a:r>
                    </a:p>
                  </a:txBody>
                  <a:tcPr marT="34290" marB="34290" anchor="ctr"/>
                </a:tc>
                <a:tc>
                  <a:txBody>
                    <a:bodyPr/>
                    <a:lstStyle/>
                    <a:p>
                      <a:pPr algn="ctr"/>
                      <a:r>
                        <a:rPr lang="de-DE" sz="1600" kern="1200" dirty="0" smtClean="0"/>
                        <a:t>1.1GB</a:t>
                      </a:r>
                      <a:endParaRPr lang="en-US" sz="1600" kern="1200" dirty="0" smtClean="0">
                        <a:solidFill>
                          <a:schemeClr val="dk1"/>
                        </a:solidFill>
                        <a:latin typeface="+mn-lt"/>
                        <a:ea typeface="+mn-ea"/>
                        <a:cs typeface="+mn-cs"/>
                      </a:endParaRPr>
                    </a:p>
                  </a:txBody>
                  <a:tcPr marT="34290" marB="34290" anchor="ctr"/>
                </a:tc>
                <a:tc>
                  <a:txBody>
                    <a:bodyPr/>
                    <a:lstStyle/>
                    <a:p>
                      <a:pPr algn="ctr"/>
                      <a:r>
                        <a:rPr lang="de-DE" sz="1600" dirty="0" smtClean="0"/>
                        <a:t>257MB</a:t>
                      </a:r>
                      <a:endParaRPr lang="en-US" sz="1600" dirty="0" smtClean="0"/>
                    </a:p>
                  </a:txBody>
                  <a:tcPr marT="34290" marB="34290" anchor="ctr"/>
                </a:tc>
                <a:tc>
                  <a:txBody>
                    <a:bodyPr/>
                    <a:lstStyle/>
                    <a:p>
                      <a:pPr algn="ctr"/>
                      <a:r>
                        <a:rPr lang="de-DE" sz="1600" kern="1200" dirty="0" smtClean="0"/>
                        <a:t>387MB</a:t>
                      </a:r>
                      <a:endParaRPr lang="en-US" sz="1600" kern="1200" dirty="0" smtClean="0">
                        <a:solidFill>
                          <a:schemeClr val="dk1"/>
                        </a:solidFill>
                        <a:latin typeface="+mn-lt"/>
                        <a:ea typeface="+mn-ea"/>
                        <a:cs typeface="+mn-cs"/>
                      </a:endParaRPr>
                    </a:p>
                  </a:txBody>
                  <a:tcPr marT="34290" marB="34290" anchor="ctr"/>
                </a:tc>
                <a:tc>
                  <a:txBody>
                    <a:bodyPr/>
                    <a:lstStyle/>
                    <a:p>
                      <a:pPr algn="ctr"/>
                      <a:r>
                        <a:rPr lang="de-DE" sz="1600" dirty="0" smtClean="0"/>
                        <a:t>633MB</a:t>
                      </a:r>
                      <a:endParaRPr lang="en-US" sz="1600" dirty="0" smtClean="0"/>
                    </a:p>
                  </a:txBody>
                  <a:tcPr marT="34290" marB="34290" anchor="ctr"/>
                </a:tc>
                <a:tc>
                  <a:txBody>
                    <a:bodyPr/>
                    <a:lstStyle/>
                    <a:p>
                      <a:pPr algn="ctr"/>
                      <a:r>
                        <a:rPr lang="de-DE" sz="1600" dirty="0" smtClean="0"/>
                        <a:t>404MB</a:t>
                      </a:r>
                      <a:endParaRPr lang="en-US" sz="1600" dirty="0" smtClean="0"/>
                    </a:p>
                  </a:txBody>
                  <a:tcPr marT="34290" marB="34290" anchor="ctr"/>
                </a:tc>
              </a:tr>
              <a:tr h="396572">
                <a:tc rowSpan="2">
                  <a:txBody>
                    <a:bodyPr/>
                    <a:lstStyle/>
                    <a:p>
                      <a:pPr algn="ctr"/>
                      <a:endParaRPr lang="de-DE" sz="1600" dirty="0" smtClean="0"/>
                    </a:p>
                  </a:txBody>
                  <a:tcPr marT="34290" marB="34290" anchor="ctr"/>
                </a:tc>
                <a:tc>
                  <a:txBody>
                    <a:bodyPr/>
                    <a:lstStyle/>
                    <a:p>
                      <a:pPr algn="ctr"/>
                      <a:r>
                        <a:rPr lang="de-DE" sz="1600" dirty="0" smtClean="0"/>
                        <a:t>Perf.</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1.44fps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1.0fps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2.1fps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2.7fps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2.5fps</a:t>
                      </a:r>
                    </a:p>
                  </a:txBody>
                  <a:tcPr marT="34290" marB="34290" anchor="ctr"/>
                </a:tc>
              </a:tr>
              <a:tr h="396572">
                <a:tc vMerge="1">
                  <a:txBody>
                    <a:bodyPr/>
                    <a:lstStyle/>
                    <a:p>
                      <a:endParaRPr lang="en-US"/>
                    </a:p>
                  </a:txBody>
                  <a:tcPr/>
                </a:tc>
                <a:tc>
                  <a:txBody>
                    <a:bodyPr/>
                    <a:lstStyle/>
                    <a:p>
                      <a:pPr algn="ctr"/>
                      <a:r>
                        <a:rPr lang="de-DE" sz="1600" dirty="0" smtClean="0"/>
                        <a:t>Mem.</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3.5GB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0.8GB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1.1GB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1.8GB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1.1GB</a:t>
                      </a:r>
                    </a:p>
                  </a:txBody>
                  <a:tcPr marT="34290" marB="34290" anchor="ctr"/>
                </a:tc>
              </a:tr>
              <a:tr h="396572">
                <a:tc rowSpan="2">
                  <a:txBody>
                    <a:bodyPr/>
                    <a:lstStyle/>
                    <a:p>
                      <a:pPr algn="ctr"/>
                      <a:endParaRPr lang="en-US" sz="1600" dirty="0"/>
                    </a:p>
                  </a:txBody>
                  <a:tcPr marT="34290" marB="34290" anchor="ctr"/>
                </a:tc>
                <a:tc>
                  <a:txBody>
                    <a:bodyPr/>
                    <a:lstStyle/>
                    <a:p>
                      <a:pPr algn="ctr"/>
                      <a:r>
                        <a:rPr lang="de-DE" sz="1600" dirty="0" smtClean="0"/>
                        <a:t>Perf.</a:t>
                      </a:r>
                      <a:endParaRPr lang="en-US" sz="1600" dirty="0"/>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4.2fps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3.5fps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7.1fps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7.3fps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7.1fps</a:t>
                      </a:r>
                    </a:p>
                  </a:txBody>
                  <a:tcPr marT="34290" marB="34290" anchor="ctr"/>
                </a:tc>
              </a:tr>
              <a:tr h="396572">
                <a:tc vMerge="1">
                  <a:txBody>
                    <a:bodyPr/>
                    <a:lstStyle/>
                    <a:p>
                      <a:endParaRPr lang="en-US"/>
                    </a:p>
                  </a:txBody>
                  <a:tcPr/>
                </a:tc>
                <a:tc>
                  <a:txBody>
                    <a:bodyPr/>
                    <a:lstStyle/>
                    <a:p>
                      <a:pPr algn="ctr"/>
                      <a:r>
                        <a:rPr lang="de-DE" sz="1600" dirty="0" smtClean="0"/>
                        <a:t>Mem.</a:t>
                      </a:r>
                      <a:endParaRPr lang="en-US" sz="1600" dirty="0"/>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6.8GB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1.6GB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2.1GB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3.3GB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2.7GB</a:t>
                      </a:r>
                    </a:p>
                  </a:txBody>
                  <a:tcPr marT="34290" marB="34290" anchor="ctr"/>
                </a:tc>
              </a:tr>
              <a:tr h="396572">
                <a:tc rowSpan="2">
                  <a:txBody>
                    <a:bodyPr/>
                    <a:lstStyle/>
                    <a:p>
                      <a:pPr algn="ctr"/>
                      <a:endParaRPr lang="en-US" sz="1600" dirty="0"/>
                    </a:p>
                  </a:txBody>
                  <a:tcPr marT="34290" marB="34290" anchor="ctr"/>
                </a:tc>
                <a:tc>
                  <a:txBody>
                    <a:bodyPr/>
                    <a:lstStyle/>
                    <a:p>
                      <a:pPr algn="ctr"/>
                      <a:r>
                        <a:rPr lang="de-DE" sz="1600" dirty="0" smtClean="0"/>
                        <a:t>Perf.</a:t>
                      </a:r>
                      <a:endParaRPr lang="en-US" sz="1600" dirty="0"/>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1.8fps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2.6fps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3.1fps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3.2fps</a:t>
                      </a:r>
                    </a:p>
                  </a:txBody>
                  <a:tcPr marT="34290" marB="34290" anchor="ctr"/>
                </a:tc>
              </a:tr>
              <a:tr h="396572">
                <a:tc vMerge="1">
                  <a:txBody>
                    <a:bodyPr/>
                    <a:lstStyle/>
                    <a:p>
                      <a:endParaRPr lang="en-US"/>
                    </a:p>
                  </a:txBody>
                  <a:tcPr/>
                </a:tc>
                <a:tc>
                  <a:txBody>
                    <a:bodyPr/>
                    <a:lstStyle/>
                    <a:p>
                      <a:pPr algn="ctr"/>
                      <a:r>
                        <a:rPr lang="de-DE" sz="1600" dirty="0" smtClean="0"/>
                        <a:t>Mem.</a:t>
                      </a:r>
                      <a:endParaRPr lang="en-US" sz="1600" dirty="0"/>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18.6GB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21.7GB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34.4GB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24.9GB</a:t>
                      </a:r>
                    </a:p>
                  </a:txBody>
                  <a:tcPr marT="34290" marB="34290" anchor="ctr"/>
                </a:tc>
              </a:tr>
            </a:tbl>
          </a:graphicData>
        </a:graphic>
      </p:graphicFrame>
      <p:pic>
        <p:nvPicPr>
          <p:cNvPr id="6" name="Picture 5" descr="tighten.jpg"/>
          <p:cNvPicPr>
            <a:picLocks noChangeAspect="1"/>
          </p:cNvPicPr>
          <p:nvPr/>
        </p:nvPicPr>
        <p:blipFill>
          <a:blip r:embed="rId2" cstate="print"/>
          <a:stretch>
            <a:fillRect/>
          </a:stretch>
        </p:blipFill>
        <p:spPr>
          <a:xfrm>
            <a:off x="627988" y="1412234"/>
            <a:ext cx="657441" cy="767607"/>
          </a:xfrm>
          <a:prstGeom prst="rect">
            <a:avLst/>
          </a:prstGeom>
        </p:spPr>
      </p:pic>
      <p:pic>
        <p:nvPicPr>
          <p:cNvPr id="7" name="Picture 6" descr="tiger.jpg"/>
          <p:cNvPicPr>
            <a:picLocks noChangeAspect="1"/>
          </p:cNvPicPr>
          <p:nvPr/>
        </p:nvPicPr>
        <p:blipFill>
          <a:blip r:embed="rId3" cstate="print"/>
          <a:stretch>
            <a:fillRect/>
          </a:stretch>
        </p:blipFill>
        <p:spPr>
          <a:xfrm>
            <a:off x="548421" y="2239969"/>
            <a:ext cx="765817" cy="689235"/>
          </a:xfrm>
          <a:prstGeom prst="rect">
            <a:avLst/>
          </a:prstGeom>
        </p:spPr>
      </p:pic>
      <p:pic>
        <p:nvPicPr>
          <p:cNvPr id="8" name="Picture 7" descr="sophie.jpg"/>
          <p:cNvPicPr>
            <a:picLocks noChangeAspect="1"/>
          </p:cNvPicPr>
          <p:nvPr/>
        </p:nvPicPr>
        <p:blipFill>
          <a:blip r:embed="rId4" cstate="print"/>
          <a:stretch>
            <a:fillRect/>
          </a:stretch>
        </p:blipFill>
        <p:spPr>
          <a:xfrm>
            <a:off x="613355" y="3013519"/>
            <a:ext cx="628855" cy="734231"/>
          </a:xfrm>
          <a:prstGeom prst="rect">
            <a:avLst/>
          </a:prstGeom>
        </p:spPr>
      </p:pic>
      <p:pic>
        <p:nvPicPr>
          <p:cNvPr id="9" name="Picture 8" descr="yeti_zoomed.jpg"/>
          <p:cNvPicPr>
            <a:picLocks noChangeAspect="1"/>
          </p:cNvPicPr>
          <p:nvPr/>
        </p:nvPicPr>
        <p:blipFill>
          <a:blip r:embed="rId5" cstate="print"/>
          <a:srcRect r="70000"/>
          <a:stretch>
            <a:fillRect/>
          </a:stretch>
        </p:blipFill>
        <p:spPr>
          <a:xfrm>
            <a:off x="548304" y="3812042"/>
            <a:ext cx="778192" cy="742707"/>
          </a:xfrm>
          <a:prstGeom prst="rect">
            <a:avLst/>
          </a:prstGeom>
        </p:spPr>
      </p:pic>
      <p:sp>
        <p:nvSpPr>
          <p:cNvPr id="15" name="TextBox 14"/>
          <p:cNvSpPr txBox="1"/>
          <p:nvPr/>
        </p:nvSpPr>
        <p:spPr>
          <a:xfrm>
            <a:off x="469530" y="4665297"/>
            <a:ext cx="8234523" cy="253916"/>
          </a:xfrm>
          <a:prstGeom prst="rect">
            <a:avLst/>
          </a:prstGeom>
          <a:noFill/>
        </p:spPr>
        <p:txBody>
          <a:bodyPr wrap="square" rtlCol="0">
            <a:spAutoFit/>
          </a:bodyPr>
          <a:lstStyle/>
          <a:p>
            <a:r>
              <a:rPr lang="en-US" sz="1050" dirty="0" smtClean="0"/>
              <a:t>Measured on Dual Socket Intel</a:t>
            </a:r>
            <a:r>
              <a:rPr lang="en-US" sz="1050" dirty="0"/>
              <a:t>® Xeon® </a:t>
            </a:r>
            <a:r>
              <a:rPr lang="en-US" sz="1050" dirty="0" smtClean="0">
                <a:latin typeface="+mn-lt"/>
              </a:rPr>
              <a:t> E5-2697, 12 cores @ 2.7 GHz</a:t>
            </a:r>
          </a:p>
        </p:txBody>
      </p:sp>
    </p:spTree>
    <p:extLst>
      <p:ext uri="{BB962C8B-B14F-4D97-AF65-F5344CB8AC3E}">
        <p14:creationId xmlns="" xmlns:p14="http://schemas.microsoft.com/office/powerpoint/2010/main" val="95085151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Using Ray/Curve </a:t>
            </a:r>
            <a:r>
              <a:rPr lang="en-US" dirty="0" err="1" smtClean="0"/>
              <a:t>Intersector</a:t>
            </a:r>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xmlns="" val="1436441450"/>
              </p:ext>
            </p:extLst>
          </p:nvPr>
        </p:nvGraphicFramePr>
        <p:xfrm>
          <a:off x="451080" y="860715"/>
          <a:ext cx="8373744" cy="3728462"/>
        </p:xfrm>
        <a:graphic>
          <a:graphicData uri="http://schemas.openxmlformats.org/drawingml/2006/table">
            <a:tbl>
              <a:tblPr firstRow="1" bandRow="1">
                <a:tableStyleId>{5C22544A-7EE6-4342-B048-85BDC9FD1C3A}</a:tableStyleId>
              </a:tblPr>
              <a:tblGrid>
                <a:gridCol w="829662"/>
                <a:gridCol w="736631"/>
                <a:gridCol w="1226159"/>
                <a:gridCol w="1190445"/>
                <a:gridCol w="1423359"/>
                <a:gridCol w="1500996"/>
                <a:gridCol w="1466492"/>
              </a:tblGrid>
              <a:tr h="539085">
                <a:tc gridSpan="2">
                  <a:txBody>
                    <a:bodyPr/>
                    <a:lstStyle/>
                    <a:p>
                      <a:endParaRPr lang="en-US" sz="1600" dirty="0"/>
                    </a:p>
                  </a:txBody>
                  <a:tcPr marT="34290" marB="34290"/>
                </a:tc>
                <a:tc hMerge="1">
                  <a:txBody>
                    <a:bodyPr/>
                    <a:lstStyle/>
                    <a:p>
                      <a:endParaRPr lang="en-US"/>
                    </a:p>
                  </a:txBody>
                  <a:tcPr/>
                </a:tc>
                <a:tc>
                  <a:txBody>
                    <a:bodyPr/>
                    <a:lstStyle/>
                    <a:p>
                      <a:pPr algn="ctr"/>
                      <a:r>
                        <a:rPr lang="de-DE" sz="1600" dirty="0" smtClean="0"/>
                        <a:t>AABBs</a:t>
                      </a:r>
                    </a:p>
                    <a:p>
                      <a:pPr algn="ctr"/>
                      <a:r>
                        <a:rPr lang="de-DE" sz="1600" dirty="0" smtClean="0"/>
                        <a:t>triangles</a:t>
                      </a:r>
                      <a:endParaRPr lang="en-US" sz="1600" dirty="0"/>
                    </a:p>
                  </a:txBody>
                  <a:tcPr marT="34290" marB="34290"/>
                </a:tc>
                <a:tc>
                  <a:txBody>
                    <a:bodyPr/>
                    <a:lstStyle/>
                    <a:p>
                      <a:pPr algn="ctr"/>
                      <a:r>
                        <a:rPr lang="de-DE" sz="1600" dirty="0" smtClean="0"/>
                        <a:t>AABBs</a:t>
                      </a:r>
                    </a:p>
                    <a:p>
                      <a:pPr algn="ctr"/>
                      <a:r>
                        <a:rPr lang="de-DE" sz="1600" dirty="0" smtClean="0"/>
                        <a:t>curves</a:t>
                      </a:r>
                      <a:endParaRPr lang="en-US" sz="1600" dirty="0"/>
                    </a:p>
                  </a:txBody>
                  <a:tcPr marT="34290" marB="34290"/>
                </a:tc>
                <a:tc>
                  <a:txBody>
                    <a:bodyPr/>
                    <a:lstStyle/>
                    <a:p>
                      <a:pPr algn="ctr"/>
                      <a:r>
                        <a:rPr lang="en-US" sz="1600" baseline="0" dirty="0" smtClean="0"/>
                        <a:t>AABB/</a:t>
                      </a:r>
                      <a:r>
                        <a:rPr lang="en-US" sz="1600" dirty="0" smtClean="0"/>
                        <a:t>OBBs</a:t>
                      </a:r>
                    </a:p>
                    <a:p>
                      <a:pPr algn="ctr"/>
                      <a:r>
                        <a:rPr lang="de-DE" sz="1600" dirty="0" smtClean="0"/>
                        <a:t>curves</a:t>
                      </a:r>
                      <a:endParaRPr lang="en-US" sz="1600" dirty="0"/>
                    </a:p>
                  </a:txBody>
                  <a:tcPr marT="34290" marB="34290"/>
                </a:tc>
                <a:tc>
                  <a:txBody>
                    <a:bodyPr/>
                    <a:lstStyle/>
                    <a:p>
                      <a:pPr algn="ctr"/>
                      <a:r>
                        <a:rPr lang="de-DE" sz="1600" baseline="0" dirty="0" smtClean="0"/>
                        <a:t>+ spatial splits</a:t>
                      </a:r>
                    </a:p>
                  </a:txBody>
                  <a:tcPr marT="34290" marB="34290"/>
                </a:tc>
                <a:tc>
                  <a:txBody>
                    <a:bodyPr/>
                    <a:lstStyle/>
                    <a:p>
                      <a:pPr algn="ctr"/>
                      <a:r>
                        <a:rPr lang="de-DE" sz="1600" dirty="0" smtClean="0"/>
                        <a:t>+ compression</a:t>
                      </a:r>
                      <a:endParaRPr lang="en-US" sz="1600" dirty="0"/>
                    </a:p>
                  </a:txBody>
                  <a:tcPr marT="34290" marB="34290"/>
                </a:tc>
              </a:tr>
              <a:tr h="396385">
                <a:tc rowSpan="2">
                  <a:txBody>
                    <a:bodyPr/>
                    <a:lstStyle/>
                    <a:p>
                      <a:pPr algn="ctr"/>
                      <a:endParaRPr lang="de-DE" sz="1600" kern="1200" dirty="0" smtClean="0">
                        <a:solidFill>
                          <a:schemeClr val="dk1"/>
                        </a:solidFill>
                        <a:latin typeface="+mn-lt"/>
                        <a:ea typeface="+mn-ea"/>
                        <a:cs typeface="+mn-cs"/>
                      </a:endParaRPr>
                    </a:p>
                  </a:txBody>
                  <a:tcPr marT="34290" marB="34290" anchor="ctr"/>
                </a:tc>
                <a:tc>
                  <a:txBody>
                    <a:bodyPr/>
                    <a:lstStyle/>
                    <a:p>
                      <a:pPr algn="ctr"/>
                      <a:r>
                        <a:rPr lang="de-DE" sz="1600" kern="1200" dirty="0" smtClean="0"/>
                        <a:t>Perf.</a:t>
                      </a:r>
                      <a:endParaRPr lang="de-DE" sz="1600" kern="1200" dirty="0" smtClean="0">
                        <a:solidFill>
                          <a:schemeClr val="dk1"/>
                        </a:solidFill>
                        <a:latin typeface="+mn-lt"/>
                        <a:ea typeface="+mn-ea"/>
                        <a:cs typeface="+mn-cs"/>
                      </a:endParaRPr>
                    </a:p>
                  </a:txBody>
                  <a:tcPr marT="34290" marB="34290" anchor="ctr"/>
                </a:tc>
                <a:tc>
                  <a:txBody>
                    <a:bodyPr/>
                    <a:lstStyle/>
                    <a:p>
                      <a:pPr algn="ctr"/>
                      <a:r>
                        <a:rPr lang="de-DE" sz="1600" kern="1200" dirty="0" smtClean="0"/>
                        <a:t>3.5fps</a:t>
                      </a:r>
                      <a:endParaRPr lang="en-US" sz="1600" kern="1200" dirty="0" smtClean="0">
                        <a:solidFill>
                          <a:schemeClr val="dk1"/>
                        </a:solidFill>
                        <a:latin typeface="+mn-lt"/>
                        <a:ea typeface="+mn-ea"/>
                        <a:cs typeface="+mn-cs"/>
                      </a:endParaRPr>
                    </a:p>
                  </a:txBody>
                  <a:tcPr marT="34290" marB="34290" anchor="ctr"/>
                </a:tc>
                <a:tc>
                  <a:txBody>
                    <a:bodyPr/>
                    <a:lstStyle/>
                    <a:p>
                      <a:pPr algn="ctr"/>
                      <a:r>
                        <a:rPr lang="de-DE" sz="1600" dirty="0" smtClean="0"/>
                        <a:t>3.7fps</a:t>
                      </a:r>
                      <a:endParaRPr lang="en-US" sz="1600" dirty="0" smtClean="0"/>
                    </a:p>
                  </a:txBody>
                  <a:tcPr marT="34290" marB="34290" anchor="ctr"/>
                </a:tc>
                <a:tc>
                  <a:txBody>
                    <a:bodyPr/>
                    <a:lstStyle/>
                    <a:p>
                      <a:pPr algn="ctr"/>
                      <a:r>
                        <a:rPr lang="de-DE" sz="1600" kern="1200" dirty="0" smtClean="0"/>
                        <a:t>6.6fps</a:t>
                      </a:r>
                      <a:endParaRPr lang="en-US" sz="1600" kern="1200" dirty="0" smtClean="0">
                        <a:solidFill>
                          <a:schemeClr val="dk1"/>
                        </a:solidFill>
                        <a:latin typeface="+mn-lt"/>
                        <a:ea typeface="+mn-ea"/>
                        <a:cs typeface="+mn-cs"/>
                      </a:endParaRPr>
                    </a:p>
                  </a:txBody>
                  <a:tcPr marT="34290" marB="34290" anchor="ctr"/>
                </a:tc>
                <a:tc>
                  <a:txBody>
                    <a:bodyPr/>
                    <a:lstStyle/>
                    <a:p>
                      <a:pPr algn="ctr"/>
                      <a:r>
                        <a:rPr lang="de-DE" sz="1600" dirty="0" smtClean="0"/>
                        <a:t>7.5fps</a:t>
                      </a:r>
                      <a:endParaRPr lang="en-US" sz="1600" dirty="0" smtClean="0"/>
                    </a:p>
                  </a:txBody>
                  <a:tcPr marT="34290" marB="34290" anchor="ctr"/>
                </a:tc>
                <a:tc>
                  <a:txBody>
                    <a:bodyPr/>
                    <a:lstStyle/>
                    <a:p>
                      <a:pPr algn="ctr"/>
                      <a:r>
                        <a:rPr lang="de-DE" sz="1600" dirty="0" smtClean="0"/>
                        <a:t>7.3fps</a:t>
                      </a:r>
                      <a:endParaRPr lang="en-US" sz="1600" dirty="0" smtClean="0"/>
                    </a:p>
                  </a:txBody>
                  <a:tcPr marT="34290" marB="34290" anchor="ctr"/>
                </a:tc>
              </a:tr>
              <a:tr h="396385">
                <a:tc vMerge="1">
                  <a:txBody>
                    <a:bodyPr/>
                    <a:lstStyle/>
                    <a:p>
                      <a:endParaRPr lang="en-US"/>
                    </a:p>
                  </a:txBody>
                  <a:tcPr/>
                </a:tc>
                <a:tc>
                  <a:txBody>
                    <a:bodyPr/>
                    <a:lstStyle/>
                    <a:p>
                      <a:pPr algn="ctr"/>
                      <a:r>
                        <a:rPr lang="de-DE" sz="1600" dirty="0" smtClean="0"/>
                        <a:t>Mem.</a:t>
                      </a:r>
                    </a:p>
                  </a:txBody>
                  <a:tcPr marT="34290" marB="34290" anchor="ctr"/>
                </a:tc>
                <a:tc>
                  <a:txBody>
                    <a:bodyPr/>
                    <a:lstStyle/>
                    <a:p>
                      <a:pPr algn="ctr"/>
                      <a:r>
                        <a:rPr lang="de-DE" sz="1600" kern="1200" dirty="0" smtClean="0"/>
                        <a:t>1.1GB</a:t>
                      </a:r>
                      <a:endParaRPr lang="en-US" sz="1600" kern="1200" dirty="0" smtClean="0">
                        <a:solidFill>
                          <a:schemeClr val="dk1"/>
                        </a:solidFill>
                        <a:latin typeface="+mn-lt"/>
                        <a:ea typeface="+mn-ea"/>
                        <a:cs typeface="+mn-cs"/>
                      </a:endParaRPr>
                    </a:p>
                  </a:txBody>
                  <a:tcPr marT="34290" marB="34290" anchor="ctr"/>
                </a:tc>
                <a:tc>
                  <a:txBody>
                    <a:bodyPr/>
                    <a:lstStyle/>
                    <a:p>
                      <a:pPr algn="ctr"/>
                      <a:r>
                        <a:rPr lang="de-DE" sz="1600" dirty="0" smtClean="0"/>
                        <a:t>257MB</a:t>
                      </a:r>
                      <a:endParaRPr lang="en-US" sz="1600" dirty="0" smtClean="0"/>
                    </a:p>
                  </a:txBody>
                  <a:tcPr marT="34290" marB="34290" anchor="ctr"/>
                </a:tc>
                <a:tc>
                  <a:txBody>
                    <a:bodyPr/>
                    <a:lstStyle/>
                    <a:p>
                      <a:pPr algn="ctr"/>
                      <a:r>
                        <a:rPr lang="de-DE" sz="1600" kern="1200" dirty="0" smtClean="0"/>
                        <a:t>387MB</a:t>
                      </a:r>
                      <a:endParaRPr lang="en-US" sz="1600" kern="1200" dirty="0" smtClean="0">
                        <a:solidFill>
                          <a:schemeClr val="dk1"/>
                        </a:solidFill>
                        <a:latin typeface="+mn-lt"/>
                        <a:ea typeface="+mn-ea"/>
                        <a:cs typeface="+mn-cs"/>
                      </a:endParaRPr>
                    </a:p>
                  </a:txBody>
                  <a:tcPr marT="34290" marB="34290" anchor="ctr"/>
                </a:tc>
                <a:tc>
                  <a:txBody>
                    <a:bodyPr/>
                    <a:lstStyle/>
                    <a:p>
                      <a:pPr algn="ctr"/>
                      <a:r>
                        <a:rPr lang="de-DE" sz="1600" dirty="0" smtClean="0"/>
                        <a:t>633MB</a:t>
                      </a:r>
                      <a:endParaRPr lang="en-US" sz="1600" dirty="0" smtClean="0"/>
                    </a:p>
                  </a:txBody>
                  <a:tcPr marT="34290" marB="34290" anchor="ctr"/>
                </a:tc>
                <a:tc>
                  <a:txBody>
                    <a:bodyPr/>
                    <a:lstStyle/>
                    <a:p>
                      <a:pPr algn="ctr"/>
                      <a:r>
                        <a:rPr lang="de-DE" sz="1600" dirty="0" smtClean="0"/>
                        <a:t>404MB</a:t>
                      </a:r>
                      <a:endParaRPr lang="en-US" sz="1600" dirty="0" smtClean="0"/>
                    </a:p>
                  </a:txBody>
                  <a:tcPr marT="34290" marB="34290" anchor="ctr"/>
                </a:tc>
              </a:tr>
              <a:tr h="396572">
                <a:tc rowSpan="2">
                  <a:txBody>
                    <a:bodyPr/>
                    <a:lstStyle/>
                    <a:p>
                      <a:pPr algn="ctr"/>
                      <a:endParaRPr lang="de-DE" sz="1600" dirty="0" smtClean="0"/>
                    </a:p>
                  </a:txBody>
                  <a:tcPr marT="34290" marB="34290" anchor="ctr"/>
                </a:tc>
                <a:tc>
                  <a:txBody>
                    <a:bodyPr/>
                    <a:lstStyle/>
                    <a:p>
                      <a:pPr algn="ctr"/>
                      <a:r>
                        <a:rPr lang="de-DE" sz="1600" dirty="0" smtClean="0"/>
                        <a:t>Perf.</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1.44fps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1.0fps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2.1fps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2.7fps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2.5fps</a:t>
                      </a:r>
                    </a:p>
                  </a:txBody>
                  <a:tcPr marT="34290" marB="34290" anchor="ctr"/>
                </a:tc>
              </a:tr>
              <a:tr h="396572">
                <a:tc vMerge="1">
                  <a:txBody>
                    <a:bodyPr/>
                    <a:lstStyle/>
                    <a:p>
                      <a:endParaRPr lang="en-US"/>
                    </a:p>
                  </a:txBody>
                  <a:tcPr/>
                </a:tc>
                <a:tc>
                  <a:txBody>
                    <a:bodyPr/>
                    <a:lstStyle/>
                    <a:p>
                      <a:pPr algn="ctr"/>
                      <a:r>
                        <a:rPr lang="de-DE" sz="1600" dirty="0" smtClean="0"/>
                        <a:t>Mem.</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3.5GB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0.8GB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1.1GB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1.8GB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1.1GB</a:t>
                      </a:r>
                    </a:p>
                  </a:txBody>
                  <a:tcPr marT="34290" marB="34290" anchor="ctr"/>
                </a:tc>
              </a:tr>
              <a:tr h="396572">
                <a:tc rowSpan="2">
                  <a:txBody>
                    <a:bodyPr/>
                    <a:lstStyle/>
                    <a:p>
                      <a:pPr algn="ctr"/>
                      <a:endParaRPr lang="en-US" sz="1600" dirty="0"/>
                    </a:p>
                  </a:txBody>
                  <a:tcPr marT="34290" marB="34290" anchor="ctr"/>
                </a:tc>
                <a:tc>
                  <a:txBody>
                    <a:bodyPr/>
                    <a:lstStyle/>
                    <a:p>
                      <a:pPr algn="ctr"/>
                      <a:r>
                        <a:rPr lang="de-DE" sz="1600" dirty="0" smtClean="0"/>
                        <a:t>Perf.</a:t>
                      </a:r>
                      <a:endParaRPr lang="en-US" sz="1600" dirty="0"/>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4.2fps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3.5fps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7.1fps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7.3fps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7.1fps</a:t>
                      </a:r>
                    </a:p>
                  </a:txBody>
                  <a:tcPr marT="34290" marB="34290" anchor="ctr"/>
                </a:tc>
              </a:tr>
              <a:tr h="396572">
                <a:tc vMerge="1">
                  <a:txBody>
                    <a:bodyPr/>
                    <a:lstStyle/>
                    <a:p>
                      <a:endParaRPr lang="en-US"/>
                    </a:p>
                  </a:txBody>
                  <a:tcPr/>
                </a:tc>
                <a:tc>
                  <a:txBody>
                    <a:bodyPr/>
                    <a:lstStyle/>
                    <a:p>
                      <a:pPr algn="ctr"/>
                      <a:r>
                        <a:rPr lang="de-DE" sz="1600" dirty="0" smtClean="0"/>
                        <a:t>Mem.</a:t>
                      </a:r>
                      <a:endParaRPr lang="en-US" sz="1600" dirty="0"/>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6.8GB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1.6GB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2.1GB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3.3GB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2.7GB</a:t>
                      </a:r>
                    </a:p>
                  </a:txBody>
                  <a:tcPr marT="34290" marB="34290" anchor="ctr"/>
                </a:tc>
              </a:tr>
              <a:tr h="396572">
                <a:tc rowSpan="2">
                  <a:txBody>
                    <a:bodyPr/>
                    <a:lstStyle/>
                    <a:p>
                      <a:pPr algn="ctr"/>
                      <a:endParaRPr lang="en-US" sz="1600" dirty="0"/>
                    </a:p>
                  </a:txBody>
                  <a:tcPr marT="34290" marB="34290" anchor="ctr"/>
                </a:tc>
                <a:tc>
                  <a:txBody>
                    <a:bodyPr/>
                    <a:lstStyle/>
                    <a:p>
                      <a:pPr algn="ctr"/>
                      <a:r>
                        <a:rPr lang="de-DE" sz="1600" dirty="0" smtClean="0"/>
                        <a:t>Perf.</a:t>
                      </a:r>
                      <a:endParaRPr lang="en-US" sz="1600" dirty="0"/>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1.8fps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2.6fps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3.1fps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3.2fps</a:t>
                      </a:r>
                    </a:p>
                  </a:txBody>
                  <a:tcPr marT="34290" marB="34290" anchor="ctr"/>
                </a:tc>
              </a:tr>
              <a:tr h="396572">
                <a:tc vMerge="1">
                  <a:txBody>
                    <a:bodyPr/>
                    <a:lstStyle/>
                    <a:p>
                      <a:endParaRPr lang="en-US"/>
                    </a:p>
                  </a:txBody>
                  <a:tcPr/>
                </a:tc>
                <a:tc>
                  <a:txBody>
                    <a:bodyPr/>
                    <a:lstStyle/>
                    <a:p>
                      <a:pPr algn="ctr"/>
                      <a:r>
                        <a:rPr lang="de-DE" sz="1600" dirty="0" smtClean="0"/>
                        <a:t>Mem.</a:t>
                      </a:r>
                      <a:endParaRPr lang="en-US" sz="1600" dirty="0"/>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18.6GB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21.7GB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34.4GB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24.9GB</a:t>
                      </a:r>
                    </a:p>
                  </a:txBody>
                  <a:tcPr marT="34290" marB="34290" anchor="ctr"/>
                </a:tc>
              </a:tr>
            </a:tbl>
          </a:graphicData>
        </a:graphic>
      </p:graphicFrame>
      <p:pic>
        <p:nvPicPr>
          <p:cNvPr id="6" name="Picture 5" descr="tighten.jpg"/>
          <p:cNvPicPr>
            <a:picLocks noChangeAspect="1"/>
          </p:cNvPicPr>
          <p:nvPr/>
        </p:nvPicPr>
        <p:blipFill>
          <a:blip r:embed="rId2" cstate="print"/>
          <a:stretch>
            <a:fillRect/>
          </a:stretch>
        </p:blipFill>
        <p:spPr>
          <a:xfrm>
            <a:off x="627988" y="1412234"/>
            <a:ext cx="657441" cy="767607"/>
          </a:xfrm>
          <a:prstGeom prst="rect">
            <a:avLst/>
          </a:prstGeom>
        </p:spPr>
      </p:pic>
      <p:pic>
        <p:nvPicPr>
          <p:cNvPr id="7" name="Picture 6" descr="tiger.jpg"/>
          <p:cNvPicPr>
            <a:picLocks noChangeAspect="1"/>
          </p:cNvPicPr>
          <p:nvPr/>
        </p:nvPicPr>
        <p:blipFill>
          <a:blip r:embed="rId3" cstate="print"/>
          <a:stretch>
            <a:fillRect/>
          </a:stretch>
        </p:blipFill>
        <p:spPr>
          <a:xfrm>
            <a:off x="548421" y="2239969"/>
            <a:ext cx="765817" cy="689235"/>
          </a:xfrm>
          <a:prstGeom prst="rect">
            <a:avLst/>
          </a:prstGeom>
        </p:spPr>
      </p:pic>
      <p:pic>
        <p:nvPicPr>
          <p:cNvPr id="8" name="Picture 7" descr="sophie.jpg"/>
          <p:cNvPicPr>
            <a:picLocks noChangeAspect="1"/>
          </p:cNvPicPr>
          <p:nvPr/>
        </p:nvPicPr>
        <p:blipFill>
          <a:blip r:embed="rId4" cstate="print"/>
          <a:stretch>
            <a:fillRect/>
          </a:stretch>
        </p:blipFill>
        <p:spPr>
          <a:xfrm>
            <a:off x="613355" y="3013519"/>
            <a:ext cx="628855" cy="734231"/>
          </a:xfrm>
          <a:prstGeom prst="rect">
            <a:avLst/>
          </a:prstGeom>
        </p:spPr>
      </p:pic>
      <p:pic>
        <p:nvPicPr>
          <p:cNvPr id="9" name="Picture 8" descr="yeti_zoomed.jpg"/>
          <p:cNvPicPr>
            <a:picLocks noChangeAspect="1"/>
          </p:cNvPicPr>
          <p:nvPr/>
        </p:nvPicPr>
        <p:blipFill>
          <a:blip r:embed="rId5" cstate="print"/>
          <a:srcRect r="70000"/>
          <a:stretch>
            <a:fillRect/>
          </a:stretch>
        </p:blipFill>
        <p:spPr>
          <a:xfrm>
            <a:off x="548304" y="3812042"/>
            <a:ext cx="778192" cy="742707"/>
          </a:xfrm>
          <a:prstGeom prst="rect">
            <a:avLst/>
          </a:prstGeom>
        </p:spPr>
      </p:pic>
      <p:sp>
        <p:nvSpPr>
          <p:cNvPr id="16" name="Rounded Rectangle 15"/>
          <p:cNvSpPr/>
          <p:nvPr/>
        </p:nvSpPr>
        <p:spPr bwMode="auto">
          <a:xfrm>
            <a:off x="2027208" y="1449237"/>
            <a:ext cx="2389517" cy="2372265"/>
          </a:xfrm>
          <a:prstGeom prst="roundRect">
            <a:avLst/>
          </a:prstGeom>
          <a:noFill/>
          <a:ln w="92075" cap="flat" cmpd="sng" algn="ctr">
            <a:solidFill>
              <a:srgbClr val="FF0000"/>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17" name="TextBox 16"/>
          <p:cNvSpPr txBox="1"/>
          <p:nvPr/>
        </p:nvSpPr>
        <p:spPr>
          <a:xfrm>
            <a:off x="4464940" y="3636478"/>
            <a:ext cx="3350592" cy="830997"/>
          </a:xfrm>
          <a:prstGeom prst="rect">
            <a:avLst/>
          </a:prstGeom>
          <a:solidFill>
            <a:srgbClr val="C00000"/>
          </a:solidFill>
          <a:ln w="53975" cmpd="sng">
            <a:noFill/>
          </a:ln>
        </p:spPr>
        <p:txBody>
          <a:bodyPr wrap="square" rtlCol="0">
            <a:spAutoFit/>
          </a:bodyPr>
          <a:lstStyle/>
          <a:p>
            <a:pPr marL="266700" indent="-266700"/>
            <a:r>
              <a:rPr lang="en-US" sz="1600" dirty="0" smtClean="0">
                <a:solidFill>
                  <a:schemeClr val="bg1"/>
                </a:solidFill>
                <a:latin typeface="+mn-lt"/>
                <a:sym typeface="Wingdings" pitchFamily="2" charset="2"/>
              </a:rPr>
              <a:t>Using our ray/curve </a:t>
            </a:r>
            <a:r>
              <a:rPr lang="en-US" sz="1600" dirty="0" err="1" smtClean="0">
                <a:solidFill>
                  <a:schemeClr val="bg1"/>
                </a:solidFill>
                <a:latin typeface="+mn-lt"/>
                <a:sym typeface="Wingdings" pitchFamily="2" charset="2"/>
              </a:rPr>
              <a:t>intersector</a:t>
            </a:r>
            <a:r>
              <a:rPr lang="en-US" sz="1600" dirty="0" smtClean="0">
                <a:solidFill>
                  <a:schemeClr val="bg1"/>
                </a:solidFill>
                <a:latin typeface="+mn-lt"/>
                <a:sym typeface="Wingdings" pitchFamily="2" charset="2"/>
              </a:rPr>
              <a:t> reduces performance by 15%</a:t>
            </a:r>
            <a:br>
              <a:rPr lang="en-US" sz="1600" dirty="0" smtClean="0">
                <a:solidFill>
                  <a:schemeClr val="bg1"/>
                </a:solidFill>
                <a:latin typeface="+mn-lt"/>
                <a:sym typeface="Wingdings" pitchFamily="2" charset="2"/>
              </a:rPr>
            </a:br>
            <a:r>
              <a:rPr lang="en-US" sz="1600" dirty="0" smtClean="0">
                <a:solidFill>
                  <a:schemeClr val="bg1"/>
                </a:solidFill>
                <a:latin typeface="+mn-lt"/>
                <a:sym typeface="Wingdings" pitchFamily="2" charset="2"/>
              </a:rPr>
              <a:t>at 1/4</a:t>
            </a:r>
            <a:r>
              <a:rPr lang="en-US" sz="1600" baseline="30000" dirty="0" smtClean="0">
                <a:solidFill>
                  <a:schemeClr val="bg1"/>
                </a:solidFill>
                <a:latin typeface="+mn-lt"/>
                <a:sym typeface="Wingdings" pitchFamily="2" charset="2"/>
              </a:rPr>
              <a:t>th</a:t>
            </a:r>
            <a:r>
              <a:rPr lang="en-US" sz="1600" dirty="0" smtClean="0">
                <a:solidFill>
                  <a:schemeClr val="bg1"/>
                </a:solidFill>
                <a:latin typeface="+mn-lt"/>
                <a:sym typeface="Wingdings" pitchFamily="2" charset="2"/>
              </a:rPr>
              <a:t> the memory consumption</a:t>
            </a:r>
            <a:endParaRPr lang="en-US" sz="1600" dirty="0" smtClean="0">
              <a:solidFill>
                <a:schemeClr val="bg1"/>
              </a:solidFill>
              <a:latin typeface="+mn-lt"/>
            </a:endParaRPr>
          </a:p>
        </p:txBody>
      </p:sp>
      <p:sp>
        <p:nvSpPr>
          <p:cNvPr id="11" name="TextBox 10"/>
          <p:cNvSpPr txBox="1"/>
          <p:nvPr/>
        </p:nvSpPr>
        <p:spPr>
          <a:xfrm>
            <a:off x="469530" y="4665297"/>
            <a:ext cx="8234523" cy="253916"/>
          </a:xfrm>
          <a:prstGeom prst="rect">
            <a:avLst/>
          </a:prstGeom>
          <a:noFill/>
        </p:spPr>
        <p:txBody>
          <a:bodyPr wrap="square" rtlCol="0">
            <a:spAutoFit/>
          </a:bodyPr>
          <a:lstStyle/>
          <a:p>
            <a:r>
              <a:rPr lang="en-US" sz="1050" dirty="0" smtClean="0"/>
              <a:t>Measured on Dual Socket Intel</a:t>
            </a:r>
            <a:r>
              <a:rPr lang="en-US" sz="1050" dirty="0"/>
              <a:t>® Xeon® </a:t>
            </a:r>
            <a:r>
              <a:rPr lang="en-US" sz="1050" dirty="0" smtClean="0">
                <a:latin typeface="+mn-lt"/>
              </a:rPr>
              <a:t> E5-2697, 12 cores @ 2.7 GHz</a:t>
            </a:r>
          </a:p>
        </p:txBody>
      </p:sp>
    </p:spTree>
    <p:extLst>
      <p:ext uri="{BB962C8B-B14F-4D97-AF65-F5344CB8AC3E}">
        <p14:creationId xmlns="" xmlns:p14="http://schemas.microsoft.com/office/powerpoint/2010/main" val="95085151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Triangles Consume too much Memory</a:t>
            </a:r>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xmlns="" val="1436441450"/>
              </p:ext>
            </p:extLst>
          </p:nvPr>
        </p:nvGraphicFramePr>
        <p:xfrm>
          <a:off x="451080" y="860715"/>
          <a:ext cx="8373744" cy="3728462"/>
        </p:xfrm>
        <a:graphic>
          <a:graphicData uri="http://schemas.openxmlformats.org/drawingml/2006/table">
            <a:tbl>
              <a:tblPr firstRow="1" bandRow="1">
                <a:tableStyleId>{5C22544A-7EE6-4342-B048-85BDC9FD1C3A}</a:tableStyleId>
              </a:tblPr>
              <a:tblGrid>
                <a:gridCol w="829662"/>
                <a:gridCol w="736631"/>
                <a:gridCol w="1226159"/>
                <a:gridCol w="1190445"/>
                <a:gridCol w="1423359"/>
                <a:gridCol w="1500996"/>
                <a:gridCol w="1466492"/>
              </a:tblGrid>
              <a:tr h="539085">
                <a:tc gridSpan="2">
                  <a:txBody>
                    <a:bodyPr/>
                    <a:lstStyle/>
                    <a:p>
                      <a:endParaRPr lang="en-US" sz="1600" dirty="0"/>
                    </a:p>
                  </a:txBody>
                  <a:tcPr marT="34290" marB="34290"/>
                </a:tc>
                <a:tc hMerge="1">
                  <a:txBody>
                    <a:bodyPr/>
                    <a:lstStyle/>
                    <a:p>
                      <a:endParaRPr lang="en-US"/>
                    </a:p>
                  </a:txBody>
                  <a:tcPr/>
                </a:tc>
                <a:tc>
                  <a:txBody>
                    <a:bodyPr/>
                    <a:lstStyle/>
                    <a:p>
                      <a:pPr algn="ctr"/>
                      <a:r>
                        <a:rPr lang="de-DE" sz="1600" dirty="0" smtClean="0"/>
                        <a:t>AABBs</a:t>
                      </a:r>
                    </a:p>
                    <a:p>
                      <a:pPr algn="ctr"/>
                      <a:r>
                        <a:rPr lang="de-DE" sz="1600" dirty="0" smtClean="0"/>
                        <a:t>triangles</a:t>
                      </a:r>
                      <a:endParaRPr lang="en-US" sz="1600" dirty="0"/>
                    </a:p>
                  </a:txBody>
                  <a:tcPr marT="34290" marB="34290"/>
                </a:tc>
                <a:tc>
                  <a:txBody>
                    <a:bodyPr/>
                    <a:lstStyle/>
                    <a:p>
                      <a:pPr algn="ctr"/>
                      <a:r>
                        <a:rPr lang="de-DE" sz="1600" dirty="0" smtClean="0"/>
                        <a:t>AABBs</a:t>
                      </a:r>
                    </a:p>
                    <a:p>
                      <a:pPr algn="ctr"/>
                      <a:r>
                        <a:rPr lang="de-DE" sz="1600" dirty="0" smtClean="0"/>
                        <a:t>curves</a:t>
                      </a:r>
                      <a:endParaRPr lang="en-US" sz="1600" dirty="0"/>
                    </a:p>
                  </a:txBody>
                  <a:tcPr marT="34290" marB="34290"/>
                </a:tc>
                <a:tc>
                  <a:txBody>
                    <a:bodyPr/>
                    <a:lstStyle/>
                    <a:p>
                      <a:pPr algn="ctr"/>
                      <a:r>
                        <a:rPr lang="en-US" sz="1600" baseline="0" dirty="0" smtClean="0"/>
                        <a:t>AABB/</a:t>
                      </a:r>
                      <a:r>
                        <a:rPr lang="en-US" sz="1600" dirty="0" smtClean="0"/>
                        <a:t>OBBs</a:t>
                      </a:r>
                    </a:p>
                    <a:p>
                      <a:pPr algn="ctr"/>
                      <a:r>
                        <a:rPr lang="de-DE" sz="1600" dirty="0" smtClean="0"/>
                        <a:t>curves</a:t>
                      </a:r>
                      <a:endParaRPr lang="en-US" sz="1600" dirty="0"/>
                    </a:p>
                  </a:txBody>
                  <a:tcPr marT="34290" marB="34290"/>
                </a:tc>
                <a:tc>
                  <a:txBody>
                    <a:bodyPr/>
                    <a:lstStyle/>
                    <a:p>
                      <a:pPr algn="ctr"/>
                      <a:r>
                        <a:rPr lang="de-DE" sz="1600" baseline="0" dirty="0" smtClean="0"/>
                        <a:t>+ spatial splits</a:t>
                      </a:r>
                    </a:p>
                  </a:txBody>
                  <a:tcPr marT="34290" marB="34290"/>
                </a:tc>
                <a:tc>
                  <a:txBody>
                    <a:bodyPr/>
                    <a:lstStyle/>
                    <a:p>
                      <a:pPr algn="ctr"/>
                      <a:r>
                        <a:rPr lang="de-DE" sz="1600" dirty="0" smtClean="0"/>
                        <a:t>+ compression</a:t>
                      </a:r>
                      <a:endParaRPr lang="en-US" sz="1600" dirty="0"/>
                    </a:p>
                  </a:txBody>
                  <a:tcPr marT="34290" marB="34290"/>
                </a:tc>
              </a:tr>
              <a:tr h="396385">
                <a:tc rowSpan="2">
                  <a:txBody>
                    <a:bodyPr/>
                    <a:lstStyle/>
                    <a:p>
                      <a:pPr algn="ctr"/>
                      <a:endParaRPr lang="de-DE" sz="1600" kern="1200" dirty="0" smtClean="0">
                        <a:solidFill>
                          <a:schemeClr val="dk1"/>
                        </a:solidFill>
                        <a:latin typeface="+mn-lt"/>
                        <a:ea typeface="+mn-ea"/>
                        <a:cs typeface="+mn-cs"/>
                      </a:endParaRPr>
                    </a:p>
                  </a:txBody>
                  <a:tcPr marT="34290" marB="34290" anchor="ctr"/>
                </a:tc>
                <a:tc>
                  <a:txBody>
                    <a:bodyPr/>
                    <a:lstStyle/>
                    <a:p>
                      <a:pPr algn="ctr"/>
                      <a:r>
                        <a:rPr lang="de-DE" sz="1600" kern="1200" dirty="0" smtClean="0"/>
                        <a:t>Perf.</a:t>
                      </a:r>
                      <a:endParaRPr lang="de-DE" sz="1600" kern="1200" dirty="0" smtClean="0">
                        <a:solidFill>
                          <a:schemeClr val="dk1"/>
                        </a:solidFill>
                        <a:latin typeface="+mn-lt"/>
                        <a:ea typeface="+mn-ea"/>
                        <a:cs typeface="+mn-cs"/>
                      </a:endParaRPr>
                    </a:p>
                  </a:txBody>
                  <a:tcPr marT="34290" marB="34290" anchor="ctr"/>
                </a:tc>
                <a:tc>
                  <a:txBody>
                    <a:bodyPr/>
                    <a:lstStyle/>
                    <a:p>
                      <a:pPr algn="ctr"/>
                      <a:r>
                        <a:rPr lang="de-DE" sz="1600" kern="1200" dirty="0" smtClean="0"/>
                        <a:t>3.5fps</a:t>
                      </a:r>
                      <a:endParaRPr lang="en-US" sz="1600" kern="1200" dirty="0" smtClean="0">
                        <a:solidFill>
                          <a:schemeClr val="dk1"/>
                        </a:solidFill>
                        <a:latin typeface="+mn-lt"/>
                        <a:ea typeface="+mn-ea"/>
                        <a:cs typeface="+mn-cs"/>
                      </a:endParaRPr>
                    </a:p>
                  </a:txBody>
                  <a:tcPr marT="34290" marB="34290" anchor="ctr"/>
                </a:tc>
                <a:tc>
                  <a:txBody>
                    <a:bodyPr/>
                    <a:lstStyle/>
                    <a:p>
                      <a:pPr algn="ctr"/>
                      <a:r>
                        <a:rPr lang="de-DE" sz="1600" dirty="0" smtClean="0"/>
                        <a:t>3.7fps</a:t>
                      </a:r>
                      <a:endParaRPr lang="en-US" sz="1600" dirty="0" smtClean="0"/>
                    </a:p>
                  </a:txBody>
                  <a:tcPr marT="34290" marB="34290" anchor="ctr"/>
                </a:tc>
                <a:tc>
                  <a:txBody>
                    <a:bodyPr/>
                    <a:lstStyle/>
                    <a:p>
                      <a:pPr algn="ctr"/>
                      <a:r>
                        <a:rPr lang="de-DE" sz="1600" kern="1200" dirty="0" smtClean="0"/>
                        <a:t>6.6fps</a:t>
                      </a:r>
                      <a:endParaRPr lang="en-US" sz="1600" kern="1200" dirty="0" smtClean="0">
                        <a:solidFill>
                          <a:schemeClr val="dk1"/>
                        </a:solidFill>
                        <a:latin typeface="+mn-lt"/>
                        <a:ea typeface="+mn-ea"/>
                        <a:cs typeface="+mn-cs"/>
                      </a:endParaRPr>
                    </a:p>
                  </a:txBody>
                  <a:tcPr marT="34290" marB="34290" anchor="ctr"/>
                </a:tc>
                <a:tc>
                  <a:txBody>
                    <a:bodyPr/>
                    <a:lstStyle/>
                    <a:p>
                      <a:pPr algn="ctr"/>
                      <a:r>
                        <a:rPr lang="de-DE" sz="1600" dirty="0" smtClean="0"/>
                        <a:t>7.5fps</a:t>
                      </a:r>
                      <a:endParaRPr lang="en-US" sz="1600" dirty="0" smtClean="0"/>
                    </a:p>
                  </a:txBody>
                  <a:tcPr marT="34290" marB="34290" anchor="ctr"/>
                </a:tc>
                <a:tc>
                  <a:txBody>
                    <a:bodyPr/>
                    <a:lstStyle/>
                    <a:p>
                      <a:pPr algn="ctr"/>
                      <a:r>
                        <a:rPr lang="de-DE" sz="1600" dirty="0" smtClean="0"/>
                        <a:t>7.3fps</a:t>
                      </a:r>
                      <a:endParaRPr lang="en-US" sz="1600" dirty="0" smtClean="0"/>
                    </a:p>
                  </a:txBody>
                  <a:tcPr marT="34290" marB="34290" anchor="ctr"/>
                </a:tc>
              </a:tr>
              <a:tr h="396385">
                <a:tc vMerge="1">
                  <a:txBody>
                    <a:bodyPr/>
                    <a:lstStyle/>
                    <a:p>
                      <a:endParaRPr lang="en-US"/>
                    </a:p>
                  </a:txBody>
                  <a:tcPr/>
                </a:tc>
                <a:tc>
                  <a:txBody>
                    <a:bodyPr/>
                    <a:lstStyle/>
                    <a:p>
                      <a:pPr algn="ctr"/>
                      <a:r>
                        <a:rPr lang="de-DE" sz="1600" dirty="0" smtClean="0"/>
                        <a:t>Mem.</a:t>
                      </a:r>
                    </a:p>
                  </a:txBody>
                  <a:tcPr marT="34290" marB="34290" anchor="ctr"/>
                </a:tc>
                <a:tc>
                  <a:txBody>
                    <a:bodyPr/>
                    <a:lstStyle/>
                    <a:p>
                      <a:pPr algn="ctr"/>
                      <a:r>
                        <a:rPr lang="de-DE" sz="1600" kern="1200" dirty="0" smtClean="0"/>
                        <a:t>1.1GB</a:t>
                      </a:r>
                      <a:endParaRPr lang="en-US" sz="1600" kern="1200" dirty="0" smtClean="0">
                        <a:solidFill>
                          <a:schemeClr val="dk1"/>
                        </a:solidFill>
                        <a:latin typeface="+mn-lt"/>
                        <a:ea typeface="+mn-ea"/>
                        <a:cs typeface="+mn-cs"/>
                      </a:endParaRPr>
                    </a:p>
                  </a:txBody>
                  <a:tcPr marT="34290" marB="34290" anchor="ctr"/>
                </a:tc>
                <a:tc>
                  <a:txBody>
                    <a:bodyPr/>
                    <a:lstStyle/>
                    <a:p>
                      <a:pPr algn="ctr"/>
                      <a:r>
                        <a:rPr lang="de-DE" sz="1600" dirty="0" smtClean="0"/>
                        <a:t>257MB</a:t>
                      </a:r>
                      <a:endParaRPr lang="en-US" sz="1600" dirty="0" smtClean="0"/>
                    </a:p>
                  </a:txBody>
                  <a:tcPr marT="34290" marB="34290" anchor="ctr"/>
                </a:tc>
                <a:tc>
                  <a:txBody>
                    <a:bodyPr/>
                    <a:lstStyle/>
                    <a:p>
                      <a:pPr algn="ctr"/>
                      <a:r>
                        <a:rPr lang="de-DE" sz="1600" kern="1200" dirty="0" smtClean="0"/>
                        <a:t>387MB</a:t>
                      </a:r>
                      <a:endParaRPr lang="en-US" sz="1600" kern="1200" dirty="0" smtClean="0">
                        <a:solidFill>
                          <a:schemeClr val="dk1"/>
                        </a:solidFill>
                        <a:latin typeface="+mn-lt"/>
                        <a:ea typeface="+mn-ea"/>
                        <a:cs typeface="+mn-cs"/>
                      </a:endParaRPr>
                    </a:p>
                  </a:txBody>
                  <a:tcPr marT="34290" marB="34290" anchor="ctr"/>
                </a:tc>
                <a:tc>
                  <a:txBody>
                    <a:bodyPr/>
                    <a:lstStyle/>
                    <a:p>
                      <a:pPr algn="ctr"/>
                      <a:r>
                        <a:rPr lang="de-DE" sz="1600" dirty="0" smtClean="0"/>
                        <a:t>633MB</a:t>
                      </a:r>
                      <a:endParaRPr lang="en-US" sz="1600" dirty="0" smtClean="0"/>
                    </a:p>
                  </a:txBody>
                  <a:tcPr marT="34290" marB="34290" anchor="ctr"/>
                </a:tc>
                <a:tc>
                  <a:txBody>
                    <a:bodyPr/>
                    <a:lstStyle/>
                    <a:p>
                      <a:pPr algn="ctr"/>
                      <a:r>
                        <a:rPr lang="de-DE" sz="1600" dirty="0" smtClean="0"/>
                        <a:t>404MB</a:t>
                      </a:r>
                      <a:endParaRPr lang="en-US" sz="1600" dirty="0" smtClean="0"/>
                    </a:p>
                  </a:txBody>
                  <a:tcPr marT="34290" marB="34290" anchor="ctr"/>
                </a:tc>
              </a:tr>
              <a:tr h="396572">
                <a:tc rowSpan="2">
                  <a:txBody>
                    <a:bodyPr/>
                    <a:lstStyle/>
                    <a:p>
                      <a:pPr algn="ctr"/>
                      <a:endParaRPr lang="de-DE" sz="1600" dirty="0" smtClean="0"/>
                    </a:p>
                  </a:txBody>
                  <a:tcPr marT="34290" marB="34290" anchor="ctr"/>
                </a:tc>
                <a:tc>
                  <a:txBody>
                    <a:bodyPr/>
                    <a:lstStyle/>
                    <a:p>
                      <a:pPr algn="ctr"/>
                      <a:r>
                        <a:rPr lang="de-DE" sz="1600" dirty="0" smtClean="0"/>
                        <a:t>Perf.</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1.44fps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1.0fps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2.1fps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2.7fps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2.5fps</a:t>
                      </a:r>
                    </a:p>
                  </a:txBody>
                  <a:tcPr marT="34290" marB="34290" anchor="ctr"/>
                </a:tc>
              </a:tr>
              <a:tr h="396572">
                <a:tc vMerge="1">
                  <a:txBody>
                    <a:bodyPr/>
                    <a:lstStyle/>
                    <a:p>
                      <a:endParaRPr lang="en-US"/>
                    </a:p>
                  </a:txBody>
                  <a:tcPr/>
                </a:tc>
                <a:tc>
                  <a:txBody>
                    <a:bodyPr/>
                    <a:lstStyle/>
                    <a:p>
                      <a:pPr algn="ctr"/>
                      <a:r>
                        <a:rPr lang="de-DE" sz="1600" dirty="0" smtClean="0"/>
                        <a:t>Mem.</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3.5GB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0.8GB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1.1GB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1.8GB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1.1GB</a:t>
                      </a:r>
                    </a:p>
                  </a:txBody>
                  <a:tcPr marT="34290" marB="34290" anchor="ctr"/>
                </a:tc>
              </a:tr>
              <a:tr h="396572">
                <a:tc rowSpan="2">
                  <a:txBody>
                    <a:bodyPr/>
                    <a:lstStyle/>
                    <a:p>
                      <a:pPr algn="ctr"/>
                      <a:endParaRPr lang="en-US" sz="1600" dirty="0"/>
                    </a:p>
                  </a:txBody>
                  <a:tcPr marT="34290" marB="34290" anchor="ctr"/>
                </a:tc>
                <a:tc>
                  <a:txBody>
                    <a:bodyPr/>
                    <a:lstStyle/>
                    <a:p>
                      <a:pPr algn="ctr"/>
                      <a:r>
                        <a:rPr lang="de-DE" sz="1600" dirty="0" smtClean="0"/>
                        <a:t>Perf.</a:t>
                      </a:r>
                      <a:endParaRPr lang="en-US" sz="1600" dirty="0"/>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4.2fps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3.5fps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7.1fps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7.3fps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7.1fps</a:t>
                      </a:r>
                    </a:p>
                  </a:txBody>
                  <a:tcPr marT="34290" marB="34290" anchor="ctr"/>
                </a:tc>
              </a:tr>
              <a:tr h="396572">
                <a:tc vMerge="1">
                  <a:txBody>
                    <a:bodyPr/>
                    <a:lstStyle/>
                    <a:p>
                      <a:endParaRPr lang="en-US"/>
                    </a:p>
                  </a:txBody>
                  <a:tcPr/>
                </a:tc>
                <a:tc>
                  <a:txBody>
                    <a:bodyPr/>
                    <a:lstStyle/>
                    <a:p>
                      <a:pPr algn="ctr"/>
                      <a:r>
                        <a:rPr lang="de-DE" sz="1600" dirty="0" smtClean="0"/>
                        <a:t>Mem.</a:t>
                      </a:r>
                      <a:endParaRPr lang="en-US" sz="1600" dirty="0"/>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6.8GB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1.6GB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2.1GB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3.3GB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2.7GB</a:t>
                      </a:r>
                    </a:p>
                  </a:txBody>
                  <a:tcPr marT="34290" marB="34290" anchor="ctr"/>
                </a:tc>
              </a:tr>
              <a:tr h="396572">
                <a:tc rowSpan="2">
                  <a:txBody>
                    <a:bodyPr/>
                    <a:lstStyle/>
                    <a:p>
                      <a:pPr algn="ctr"/>
                      <a:endParaRPr lang="en-US" sz="1600" dirty="0"/>
                    </a:p>
                  </a:txBody>
                  <a:tcPr marT="34290" marB="34290" anchor="ctr"/>
                </a:tc>
                <a:tc>
                  <a:txBody>
                    <a:bodyPr/>
                    <a:lstStyle/>
                    <a:p>
                      <a:pPr algn="ctr"/>
                      <a:r>
                        <a:rPr lang="de-DE" sz="1600" dirty="0" smtClean="0"/>
                        <a:t>Perf.</a:t>
                      </a:r>
                      <a:endParaRPr lang="en-US" sz="1600" dirty="0"/>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1.8fps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2.6fps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3.1fps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3.2fps</a:t>
                      </a:r>
                    </a:p>
                  </a:txBody>
                  <a:tcPr marT="34290" marB="34290" anchor="ctr"/>
                </a:tc>
              </a:tr>
              <a:tr h="396572">
                <a:tc vMerge="1">
                  <a:txBody>
                    <a:bodyPr/>
                    <a:lstStyle/>
                    <a:p>
                      <a:endParaRPr lang="en-US"/>
                    </a:p>
                  </a:txBody>
                  <a:tcPr/>
                </a:tc>
                <a:tc>
                  <a:txBody>
                    <a:bodyPr/>
                    <a:lstStyle/>
                    <a:p>
                      <a:pPr algn="ctr"/>
                      <a:r>
                        <a:rPr lang="de-DE" sz="1600" dirty="0" smtClean="0"/>
                        <a:t>Mem.</a:t>
                      </a:r>
                      <a:endParaRPr lang="en-US" sz="1600" dirty="0"/>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18.6GB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21.7GB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34.4GB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24.9GB</a:t>
                      </a:r>
                    </a:p>
                  </a:txBody>
                  <a:tcPr marT="34290" marB="34290" anchor="ctr"/>
                </a:tc>
              </a:tr>
            </a:tbl>
          </a:graphicData>
        </a:graphic>
      </p:graphicFrame>
      <p:pic>
        <p:nvPicPr>
          <p:cNvPr id="6" name="Picture 5" descr="tighten.jpg"/>
          <p:cNvPicPr>
            <a:picLocks noChangeAspect="1"/>
          </p:cNvPicPr>
          <p:nvPr/>
        </p:nvPicPr>
        <p:blipFill>
          <a:blip r:embed="rId2" cstate="print"/>
          <a:stretch>
            <a:fillRect/>
          </a:stretch>
        </p:blipFill>
        <p:spPr>
          <a:xfrm>
            <a:off x="627988" y="1412234"/>
            <a:ext cx="657441" cy="767607"/>
          </a:xfrm>
          <a:prstGeom prst="rect">
            <a:avLst/>
          </a:prstGeom>
        </p:spPr>
      </p:pic>
      <p:pic>
        <p:nvPicPr>
          <p:cNvPr id="7" name="Picture 6" descr="tiger.jpg"/>
          <p:cNvPicPr>
            <a:picLocks noChangeAspect="1"/>
          </p:cNvPicPr>
          <p:nvPr/>
        </p:nvPicPr>
        <p:blipFill>
          <a:blip r:embed="rId3" cstate="print"/>
          <a:stretch>
            <a:fillRect/>
          </a:stretch>
        </p:blipFill>
        <p:spPr>
          <a:xfrm>
            <a:off x="548421" y="2239969"/>
            <a:ext cx="765817" cy="689235"/>
          </a:xfrm>
          <a:prstGeom prst="rect">
            <a:avLst/>
          </a:prstGeom>
        </p:spPr>
      </p:pic>
      <p:pic>
        <p:nvPicPr>
          <p:cNvPr id="8" name="Picture 7" descr="sophie.jpg"/>
          <p:cNvPicPr>
            <a:picLocks noChangeAspect="1"/>
          </p:cNvPicPr>
          <p:nvPr/>
        </p:nvPicPr>
        <p:blipFill>
          <a:blip r:embed="rId4" cstate="print"/>
          <a:stretch>
            <a:fillRect/>
          </a:stretch>
        </p:blipFill>
        <p:spPr>
          <a:xfrm>
            <a:off x="613355" y="3013519"/>
            <a:ext cx="628855" cy="734231"/>
          </a:xfrm>
          <a:prstGeom prst="rect">
            <a:avLst/>
          </a:prstGeom>
        </p:spPr>
      </p:pic>
      <p:pic>
        <p:nvPicPr>
          <p:cNvPr id="9" name="Picture 8" descr="yeti_zoomed.jpg"/>
          <p:cNvPicPr>
            <a:picLocks noChangeAspect="1"/>
          </p:cNvPicPr>
          <p:nvPr/>
        </p:nvPicPr>
        <p:blipFill>
          <a:blip r:embed="rId5" cstate="print"/>
          <a:srcRect r="70000"/>
          <a:stretch>
            <a:fillRect/>
          </a:stretch>
        </p:blipFill>
        <p:spPr>
          <a:xfrm>
            <a:off x="548304" y="3812042"/>
            <a:ext cx="778192" cy="742707"/>
          </a:xfrm>
          <a:prstGeom prst="rect">
            <a:avLst/>
          </a:prstGeom>
        </p:spPr>
      </p:pic>
      <p:sp>
        <p:nvSpPr>
          <p:cNvPr id="16" name="Rounded Rectangle 15"/>
          <p:cNvSpPr/>
          <p:nvPr/>
        </p:nvSpPr>
        <p:spPr bwMode="auto">
          <a:xfrm>
            <a:off x="1949570" y="3786996"/>
            <a:ext cx="1345721" cy="767752"/>
          </a:xfrm>
          <a:prstGeom prst="roundRect">
            <a:avLst/>
          </a:prstGeom>
          <a:noFill/>
          <a:ln w="92075" cap="flat" cmpd="sng" algn="ctr">
            <a:solidFill>
              <a:srgbClr val="FF0000"/>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11" name="TextBox 10"/>
          <p:cNvSpPr txBox="1"/>
          <p:nvPr/>
        </p:nvSpPr>
        <p:spPr>
          <a:xfrm>
            <a:off x="3447026" y="3084392"/>
            <a:ext cx="2660475" cy="1077218"/>
          </a:xfrm>
          <a:prstGeom prst="rect">
            <a:avLst/>
          </a:prstGeom>
          <a:solidFill>
            <a:srgbClr val="C00000"/>
          </a:solidFill>
          <a:ln w="53975" cmpd="sng">
            <a:noFill/>
          </a:ln>
        </p:spPr>
        <p:txBody>
          <a:bodyPr wrap="square" rtlCol="0">
            <a:spAutoFit/>
          </a:bodyPr>
          <a:lstStyle/>
          <a:p>
            <a:pPr marL="266700" indent="-266700"/>
            <a:r>
              <a:rPr lang="en-US" sz="1600" dirty="0" smtClean="0">
                <a:solidFill>
                  <a:schemeClr val="bg1"/>
                </a:solidFill>
                <a:latin typeface="+mn-lt"/>
                <a:sym typeface="Wingdings" pitchFamily="2" charset="2"/>
              </a:rPr>
              <a:t> Out of memory, </a:t>
            </a:r>
            <a:r>
              <a:rPr lang="en-US" sz="1600" dirty="0" smtClean="0">
                <a:solidFill>
                  <a:schemeClr val="bg1"/>
                </a:solidFill>
                <a:latin typeface="+mn-lt"/>
              </a:rPr>
              <a:t>even with 64GB of memory and tessellation into only 8 triangles.</a:t>
            </a:r>
          </a:p>
        </p:txBody>
      </p:sp>
      <p:sp>
        <p:nvSpPr>
          <p:cNvPr id="12" name="TextBox 11"/>
          <p:cNvSpPr txBox="1"/>
          <p:nvPr/>
        </p:nvSpPr>
        <p:spPr>
          <a:xfrm>
            <a:off x="469530" y="4665297"/>
            <a:ext cx="8234523" cy="253916"/>
          </a:xfrm>
          <a:prstGeom prst="rect">
            <a:avLst/>
          </a:prstGeom>
          <a:noFill/>
        </p:spPr>
        <p:txBody>
          <a:bodyPr wrap="square" rtlCol="0">
            <a:spAutoFit/>
          </a:bodyPr>
          <a:lstStyle/>
          <a:p>
            <a:r>
              <a:rPr lang="en-US" sz="1050" dirty="0" smtClean="0"/>
              <a:t>Measured on Dual Socket Intel</a:t>
            </a:r>
            <a:r>
              <a:rPr lang="en-US" sz="1050" dirty="0"/>
              <a:t>® Xeon® </a:t>
            </a:r>
            <a:r>
              <a:rPr lang="en-US" sz="1050" dirty="0" smtClean="0">
                <a:latin typeface="+mn-lt"/>
              </a:rPr>
              <a:t> E5-2697, 12 cores @ 2.7 GHz</a:t>
            </a:r>
          </a:p>
        </p:txBody>
      </p:sp>
    </p:spTree>
    <p:extLst>
      <p:ext uri="{BB962C8B-B14F-4D97-AF65-F5344CB8AC3E}">
        <p14:creationId xmlns="" xmlns:p14="http://schemas.microsoft.com/office/powerpoint/2010/main" val="95085151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Adding OBBs</a:t>
            </a:r>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xmlns="" val="1436441450"/>
              </p:ext>
            </p:extLst>
          </p:nvPr>
        </p:nvGraphicFramePr>
        <p:xfrm>
          <a:off x="451080" y="860715"/>
          <a:ext cx="8373744" cy="3728462"/>
        </p:xfrm>
        <a:graphic>
          <a:graphicData uri="http://schemas.openxmlformats.org/drawingml/2006/table">
            <a:tbl>
              <a:tblPr firstRow="1" bandRow="1">
                <a:tableStyleId>{5C22544A-7EE6-4342-B048-85BDC9FD1C3A}</a:tableStyleId>
              </a:tblPr>
              <a:tblGrid>
                <a:gridCol w="829662"/>
                <a:gridCol w="736631"/>
                <a:gridCol w="1226159"/>
                <a:gridCol w="1190445"/>
                <a:gridCol w="1423359"/>
                <a:gridCol w="1500996"/>
                <a:gridCol w="1466492"/>
              </a:tblGrid>
              <a:tr h="539085">
                <a:tc gridSpan="2">
                  <a:txBody>
                    <a:bodyPr/>
                    <a:lstStyle/>
                    <a:p>
                      <a:endParaRPr lang="en-US" sz="1600" dirty="0"/>
                    </a:p>
                  </a:txBody>
                  <a:tcPr marT="34290" marB="34290"/>
                </a:tc>
                <a:tc hMerge="1">
                  <a:txBody>
                    <a:bodyPr/>
                    <a:lstStyle/>
                    <a:p>
                      <a:endParaRPr lang="en-US"/>
                    </a:p>
                  </a:txBody>
                  <a:tcPr/>
                </a:tc>
                <a:tc>
                  <a:txBody>
                    <a:bodyPr/>
                    <a:lstStyle/>
                    <a:p>
                      <a:pPr algn="ctr"/>
                      <a:r>
                        <a:rPr lang="de-DE" sz="1600" dirty="0" smtClean="0"/>
                        <a:t>AABBs</a:t>
                      </a:r>
                    </a:p>
                    <a:p>
                      <a:pPr algn="ctr"/>
                      <a:r>
                        <a:rPr lang="de-DE" sz="1600" dirty="0" smtClean="0"/>
                        <a:t>triangles</a:t>
                      </a:r>
                      <a:endParaRPr lang="en-US" sz="1600" dirty="0"/>
                    </a:p>
                  </a:txBody>
                  <a:tcPr marT="34290" marB="34290"/>
                </a:tc>
                <a:tc>
                  <a:txBody>
                    <a:bodyPr/>
                    <a:lstStyle/>
                    <a:p>
                      <a:pPr algn="ctr"/>
                      <a:r>
                        <a:rPr lang="de-DE" sz="1600" dirty="0" smtClean="0"/>
                        <a:t>AABBs</a:t>
                      </a:r>
                    </a:p>
                    <a:p>
                      <a:pPr algn="ctr"/>
                      <a:r>
                        <a:rPr lang="de-DE" sz="1600" dirty="0" smtClean="0"/>
                        <a:t>curves</a:t>
                      </a:r>
                      <a:endParaRPr lang="en-US" sz="1600" dirty="0"/>
                    </a:p>
                  </a:txBody>
                  <a:tcPr marT="34290" marB="34290"/>
                </a:tc>
                <a:tc>
                  <a:txBody>
                    <a:bodyPr/>
                    <a:lstStyle/>
                    <a:p>
                      <a:pPr algn="ctr"/>
                      <a:r>
                        <a:rPr lang="en-US" sz="1600" baseline="0" dirty="0" smtClean="0"/>
                        <a:t>AABB/</a:t>
                      </a:r>
                      <a:r>
                        <a:rPr lang="en-US" sz="1600" dirty="0" smtClean="0"/>
                        <a:t>OBBs</a:t>
                      </a:r>
                    </a:p>
                    <a:p>
                      <a:pPr algn="ctr"/>
                      <a:r>
                        <a:rPr lang="de-DE" sz="1600" dirty="0" smtClean="0"/>
                        <a:t>curves</a:t>
                      </a:r>
                      <a:endParaRPr lang="en-US" sz="1600" dirty="0"/>
                    </a:p>
                  </a:txBody>
                  <a:tcPr marT="34290" marB="34290"/>
                </a:tc>
                <a:tc>
                  <a:txBody>
                    <a:bodyPr/>
                    <a:lstStyle/>
                    <a:p>
                      <a:pPr algn="ctr"/>
                      <a:r>
                        <a:rPr lang="de-DE" sz="1600" baseline="0" dirty="0" smtClean="0"/>
                        <a:t>+ spatial splits</a:t>
                      </a:r>
                    </a:p>
                  </a:txBody>
                  <a:tcPr marT="34290" marB="34290"/>
                </a:tc>
                <a:tc>
                  <a:txBody>
                    <a:bodyPr/>
                    <a:lstStyle/>
                    <a:p>
                      <a:pPr algn="ctr"/>
                      <a:r>
                        <a:rPr lang="de-DE" sz="1600" dirty="0" smtClean="0"/>
                        <a:t>+ compression</a:t>
                      </a:r>
                      <a:endParaRPr lang="en-US" sz="1600" dirty="0"/>
                    </a:p>
                  </a:txBody>
                  <a:tcPr marT="34290" marB="34290"/>
                </a:tc>
              </a:tr>
              <a:tr h="396385">
                <a:tc rowSpan="2">
                  <a:txBody>
                    <a:bodyPr/>
                    <a:lstStyle/>
                    <a:p>
                      <a:pPr algn="ctr"/>
                      <a:endParaRPr lang="de-DE" sz="1600" kern="1200" dirty="0" smtClean="0">
                        <a:solidFill>
                          <a:schemeClr val="dk1"/>
                        </a:solidFill>
                        <a:latin typeface="+mn-lt"/>
                        <a:ea typeface="+mn-ea"/>
                        <a:cs typeface="+mn-cs"/>
                      </a:endParaRPr>
                    </a:p>
                  </a:txBody>
                  <a:tcPr marT="34290" marB="34290" anchor="ctr"/>
                </a:tc>
                <a:tc>
                  <a:txBody>
                    <a:bodyPr/>
                    <a:lstStyle/>
                    <a:p>
                      <a:pPr algn="ctr"/>
                      <a:r>
                        <a:rPr lang="de-DE" sz="1600" kern="1200" dirty="0" smtClean="0"/>
                        <a:t>Perf.</a:t>
                      </a:r>
                      <a:endParaRPr lang="de-DE" sz="1600" kern="1200" dirty="0" smtClean="0">
                        <a:solidFill>
                          <a:schemeClr val="dk1"/>
                        </a:solidFill>
                        <a:latin typeface="+mn-lt"/>
                        <a:ea typeface="+mn-ea"/>
                        <a:cs typeface="+mn-cs"/>
                      </a:endParaRPr>
                    </a:p>
                  </a:txBody>
                  <a:tcPr marT="34290" marB="34290" anchor="ctr"/>
                </a:tc>
                <a:tc>
                  <a:txBody>
                    <a:bodyPr/>
                    <a:lstStyle/>
                    <a:p>
                      <a:pPr algn="ctr"/>
                      <a:r>
                        <a:rPr lang="de-DE" sz="1600" kern="1200" dirty="0" smtClean="0"/>
                        <a:t>3.5fps</a:t>
                      </a:r>
                      <a:endParaRPr lang="en-US" sz="1600" kern="1200" dirty="0" smtClean="0">
                        <a:solidFill>
                          <a:schemeClr val="dk1"/>
                        </a:solidFill>
                        <a:latin typeface="+mn-lt"/>
                        <a:ea typeface="+mn-ea"/>
                        <a:cs typeface="+mn-cs"/>
                      </a:endParaRPr>
                    </a:p>
                  </a:txBody>
                  <a:tcPr marT="34290" marB="34290" anchor="ctr"/>
                </a:tc>
                <a:tc>
                  <a:txBody>
                    <a:bodyPr/>
                    <a:lstStyle/>
                    <a:p>
                      <a:pPr algn="ctr"/>
                      <a:r>
                        <a:rPr lang="de-DE" sz="1600" dirty="0" smtClean="0"/>
                        <a:t>3.7fps</a:t>
                      </a:r>
                      <a:endParaRPr lang="en-US" sz="1600" dirty="0" smtClean="0"/>
                    </a:p>
                  </a:txBody>
                  <a:tcPr marT="34290" marB="34290" anchor="ctr"/>
                </a:tc>
                <a:tc>
                  <a:txBody>
                    <a:bodyPr/>
                    <a:lstStyle/>
                    <a:p>
                      <a:pPr algn="ctr"/>
                      <a:r>
                        <a:rPr lang="de-DE" sz="1600" kern="1200" dirty="0" smtClean="0"/>
                        <a:t>6.6fps</a:t>
                      </a:r>
                      <a:endParaRPr lang="en-US" sz="1600" kern="1200" dirty="0" smtClean="0">
                        <a:solidFill>
                          <a:schemeClr val="dk1"/>
                        </a:solidFill>
                        <a:latin typeface="+mn-lt"/>
                        <a:ea typeface="+mn-ea"/>
                        <a:cs typeface="+mn-cs"/>
                      </a:endParaRPr>
                    </a:p>
                  </a:txBody>
                  <a:tcPr marT="34290" marB="34290" anchor="ctr"/>
                </a:tc>
                <a:tc>
                  <a:txBody>
                    <a:bodyPr/>
                    <a:lstStyle/>
                    <a:p>
                      <a:pPr algn="ctr"/>
                      <a:r>
                        <a:rPr lang="de-DE" sz="1600" dirty="0" smtClean="0"/>
                        <a:t>7.5fps</a:t>
                      </a:r>
                      <a:endParaRPr lang="en-US" sz="1600" dirty="0" smtClean="0"/>
                    </a:p>
                  </a:txBody>
                  <a:tcPr marT="34290" marB="34290" anchor="ctr"/>
                </a:tc>
                <a:tc>
                  <a:txBody>
                    <a:bodyPr/>
                    <a:lstStyle/>
                    <a:p>
                      <a:pPr algn="ctr"/>
                      <a:r>
                        <a:rPr lang="de-DE" sz="1600" dirty="0" smtClean="0"/>
                        <a:t>7.3fps</a:t>
                      </a:r>
                      <a:endParaRPr lang="en-US" sz="1600" dirty="0" smtClean="0"/>
                    </a:p>
                  </a:txBody>
                  <a:tcPr marT="34290" marB="34290" anchor="ctr"/>
                </a:tc>
              </a:tr>
              <a:tr h="396385">
                <a:tc vMerge="1">
                  <a:txBody>
                    <a:bodyPr/>
                    <a:lstStyle/>
                    <a:p>
                      <a:endParaRPr lang="en-US"/>
                    </a:p>
                  </a:txBody>
                  <a:tcPr/>
                </a:tc>
                <a:tc>
                  <a:txBody>
                    <a:bodyPr/>
                    <a:lstStyle/>
                    <a:p>
                      <a:pPr algn="ctr"/>
                      <a:r>
                        <a:rPr lang="de-DE" sz="1600" dirty="0" smtClean="0"/>
                        <a:t>Mem.</a:t>
                      </a:r>
                    </a:p>
                  </a:txBody>
                  <a:tcPr marT="34290" marB="34290" anchor="ctr"/>
                </a:tc>
                <a:tc>
                  <a:txBody>
                    <a:bodyPr/>
                    <a:lstStyle/>
                    <a:p>
                      <a:pPr algn="ctr"/>
                      <a:r>
                        <a:rPr lang="de-DE" sz="1600" kern="1200" dirty="0" smtClean="0"/>
                        <a:t>1.1GB</a:t>
                      </a:r>
                      <a:endParaRPr lang="en-US" sz="1600" kern="1200" dirty="0" smtClean="0">
                        <a:solidFill>
                          <a:schemeClr val="dk1"/>
                        </a:solidFill>
                        <a:latin typeface="+mn-lt"/>
                        <a:ea typeface="+mn-ea"/>
                        <a:cs typeface="+mn-cs"/>
                      </a:endParaRPr>
                    </a:p>
                  </a:txBody>
                  <a:tcPr marT="34290" marB="34290" anchor="ctr"/>
                </a:tc>
                <a:tc>
                  <a:txBody>
                    <a:bodyPr/>
                    <a:lstStyle/>
                    <a:p>
                      <a:pPr algn="ctr"/>
                      <a:r>
                        <a:rPr lang="de-DE" sz="1600" dirty="0" smtClean="0"/>
                        <a:t>257MB</a:t>
                      </a:r>
                      <a:endParaRPr lang="en-US" sz="1600" dirty="0" smtClean="0"/>
                    </a:p>
                  </a:txBody>
                  <a:tcPr marT="34290" marB="34290" anchor="ctr"/>
                </a:tc>
                <a:tc>
                  <a:txBody>
                    <a:bodyPr/>
                    <a:lstStyle/>
                    <a:p>
                      <a:pPr algn="ctr"/>
                      <a:r>
                        <a:rPr lang="de-DE" sz="1600" kern="1200" dirty="0" smtClean="0"/>
                        <a:t>387MB</a:t>
                      </a:r>
                      <a:endParaRPr lang="en-US" sz="1600" kern="1200" dirty="0" smtClean="0">
                        <a:solidFill>
                          <a:schemeClr val="dk1"/>
                        </a:solidFill>
                        <a:latin typeface="+mn-lt"/>
                        <a:ea typeface="+mn-ea"/>
                        <a:cs typeface="+mn-cs"/>
                      </a:endParaRPr>
                    </a:p>
                  </a:txBody>
                  <a:tcPr marT="34290" marB="34290" anchor="ctr"/>
                </a:tc>
                <a:tc>
                  <a:txBody>
                    <a:bodyPr/>
                    <a:lstStyle/>
                    <a:p>
                      <a:pPr algn="ctr"/>
                      <a:r>
                        <a:rPr lang="de-DE" sz="1600" dirty="0" smtClean="0"/>
                        <a:t>633MB</a:t>
                      </a:r>
                      <a:endParaRPr lang="en-US" sz="1600" dirty="0" smtClean="0"/>
                    </a:p>
                  </a:txBody>
                  <a:tcPr marT="34290" marB="34290" anchor="ctr"/>
                </a:tc>
                <a:tc>
                  <a:txBody>
                    <a:bodyPr/>
                    <a:lstStyle/>
                    <a:p>
                      <a:pPr algn="ctr"/>
                      <a:r>
                        <a:rPr lang="de-DE" sz="1600" dirty="0" smtClean="0"/>
                        <a:t>404MB</a:t>
                      </a:r>
                      <a:endParaRPr lang="en-US" sz="1600" dirty="0" smtClean="0"/>
                    </a:p>
                  </a:txBody>
                  <a:tcPr marT="34290" marB="34290" anchor="ctr"/>
                </a:tc>
              </a:tr>
              <a:tr h="396572">
                <a:tc rowSpan="2">
                  <a:txBody>
                    <a:bodyPr/>
                    <a:lstStyle/>
                    <a:p>
                      <a:pPr algn="ctr"/>
                      <a:endParaRPr lang="de-DE" sz="1600" dirty="0" smtClean="0"/>
                    </a:p>
                  </a:txBody>
                  <a:tcPr marT="34290" marB="34290" anchor="ctr"/>
                </a:tc>
                <a:tc>
                  <a:txBody>
                    <a:bodyPr/>
                    <a:lstStyle/>
                    <a:p>
                      <a:pPr algn="ctr"/>
                      <a:r>
                        <a:rPr lang="de-DE" sz="1600" dirty="0" smtClean="0"/>
                        <a:t>Perf.</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1.44fps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1.0fps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2.1fps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2.7fps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2.5fps</a:t>
                      </a:r>
                    </a:p>
                  </a:txBody>
                  <a:tcPr marT="34290" marB="34290" anchor="ctr"/>
                </a:tc>
              </a:tr>
              <a:tr h="396572">
                <a:tc vMerge="1">
                  <a:txBody>
                    <a:bodyPr/>
                    <a:lstStyle/>
                    <a:p>
                      <a:endParaRPr lang="en-US"/>
                    </a:p>
                  </a:txBody>
                  <a:tcPr/>
                </a:tc>
                <a:tc>
                  <a:txBody>
                    <a:bodyPr/>
                    <a:lstStyle/>
                    <a:p>
                      <a:pPr algn="ctr"/>
                      <a:r>
                        <a:rPr lang="de-DE" sz="1600" dirty="0" smtClean="0"/>
                        <a:t>Mem.</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3.5GB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0.8GB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1.1GB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1.8GB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1.1GB</a:t>
                      </a:r>
                    </a:p>
                  </a:txBody>
                  <a:tcPr marT="34290" marB="34290" anchor="ctr"/>
                </a:tc>
              </a:tr>
              <a:tr h="396572">
                <a:tc rowSpan="2">
                  <a:txBody>
                    <a:bodyPr/>
                    <a:lstStyle/>
                    <a:p>
                      <a:pPr algn="ctr"/>
                      <a:endParaRPr lang="en-US" sz="1600" dirty="0"/>
                    </a:p>
                  </a:txBody>
                  <a:tcPr marT="34290" marB="34290" anchor="ctr"/>
                </a:tc>
                <a:tc>
                  <a:txBody>
                    <a:bodyPr/>
                    <a:lstStyle/>
                    <a:p>
                      <a:pPr algn="ctr"/>
                      <a:r>
                        <a:rPr lang="de-DE" sz="1600" dirty="0" smtClean="0"/>
                        <a:t>Perf.</a:t>
                      </a:r>
                      <a:endParaRPr lang="en-US" sz="1600" dirty="0"/>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4.2fps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3.5fps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7.1fps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7.3fps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7.1fps</a:t>
                      </a:r>
                    </a:p>
                  </a:txBody>
                  <a:tcPr marT="34290" marB="34290" anchor="ctr"/>
                </a:tc>
              </a:tr>
              <a:tr h="396572">
                <a:tc vMerge="1">
                  <a:txBody>
                    <a:bodyPr/>
                    <a:lstStyle/>
                    <a:p>
                      <a:endParaRPr lang="en-US"/>
                    </a:p>
                  </a:txBody>
                  <a:tcPr/>
                </a:tc>
                <a:tc>
                  <a:txBody>
                    <a:bodyPr/>
                    <a:lstStyle/>
                    <a:p>
                      <a:pPr algn="ctr"/>
                      <a:r>
                        <a:rPr lang="de-DE" sz="1600" dirty="0" smtClean="0"/>
                        <a:t>Mem.</a:t>
                      </a:r>
                      <a:endParaRPr lang="en-US" sz="1600" dirty="0"/>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6.8GB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1.6GB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2.1GB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3.3GB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2.7GB</a:t>
                      </a:r>
                    </a:p>
                  </a:txBody>
                  <a:tcPr marT="34290" marB="34290" anchor="ctr"/>
                </a:tc>
              </a:tr>
              <a:tr h="396572">
                <a:tc rowSpan="2">
                  <a:txBody>
                    <a:bodyPr/>
                    <a:lstStyle/>
                    <a:p>
                      <a:pPr algn="ctr"/>
                      <a:endParaRPr lang="en-US" sz="1600" dirty="0"/>
                    </a:p>
                  </a:txBody>
                  <a:tcPr marT="34290" marB="34290" anchor="ctr"/>
                </a:tc>
                <a:tc>
                  <a:txBody>
                    <a:bodyPr/>
                    <a:lstStyle/>
                    <a:p>
                      <a:pPr algn="ctr"/>
                      <a:r>
                        <a:rPr lang="de-DE" sz="1600" dirty="0" smtClean="0"/>
                        <a:t>Perf.</a:t>
                      </a:r>
                      <a:endParaRPr lang="en-US" sz="1600" dirty="0"/>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1.8fps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2.6fps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3.1fps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3.2fps</a:t>
                      </a:r>
                    </a:p>
                  </a:txBody>
                  <a:tcPr marT="34290" marB="34290" anchor="ctr"/>
                </a:tc>
              </a:tr>
              <a:tr h="396572">
                <a:tc vMerge="1">
                  <a:txBody>
                    <a:bodyPr/>
                    <a:lstStyle/>
                    <a:p>
                      <a:endParaRPr lang="en-US"/>
                    </a:p>
                  </a:txBody>
                  <a:tcPr/>
                </a:tc>
                <a:tc>
                  <a:txBody>
                    <a:bodyPr/>
                    <a:lstStyle/>
                    <a:p>
                      <a:pPr algn="ctr"/>
                      <a:r>
                        <a:rPr lang="de-DE" sz="1600" dirty="0" smtClean="0"/>
                        <a:t>Mem.</a:t>
                      </a:r>
                      <a:endParaRPr lang="en-US" sz="1600" dirty="0"/>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18.6GB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21.7GB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34.4GB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24.9GB</a:t>
                      </a:r>
                    </a:p>
                  </a:txBody>
                  <a:tcPr marT="34290" marB="34290" anchor="ctr"/>
                </a:tc>
              </a:tr>
            </a:tbl>
          </a:graphicData>
        </a:graphic>
      </p:graphicFrame>
      <p:pic>
        <p:nvPicPr>
          <p:cNvPr id="6" name="Picture 5" descr="tighten.jpg"/>
          <p:cNvPicPr>
            <a:picLocks noChangeAspect="1"/>
          </p:cNvPicPr>
          <p:nvPr/>
        </p:nvPicPr>
        <p:blipFill>
          <a:blip r:embed="rId2" cstate="print"/>
          <a:stretch>
            <a:fillRect/>
          </a:stretch>
        </p:blipFill>
        <p:spPr>
          <a:xfrm>
            <a:off x="627988" y="1412234"/>
            <a:ext cx="657441" cy="767607"/>
          </a:xfrm>
          <a:prstGeom prst="rect">
            <a:avLst/>
          </a:prstGeom>
        </p:spPr>
      </p:pic>
      <p:pic>
        <p:nvPicPr>
          <p:cNvPr id="7" name="Picture 6" descr="tiger.jpg"/>
          <p:cNvPicPr>
            <a:picLocks noChangeAspect="1"/>
          </p:cNvPicPr>
          <p:nvPr/>
        </p:nvPicPr>
        <p:blipFill>
          <a:blip r:embed="rId3" cstate="print"/>
          <a:stretch>
            <a:fillRect/>
          </a:stretch>
        </p:blipFill>
        <p:spPr>
          <a:xfrm>
            <a:off x="548421" y="2239969"/>
            <a:ext cx="765817" cy="689235"/>
          </a:xfrm>
          <a:prstGeom prst="rect">
            <a:avLst/>
          </a:prstGeom>
        </p:spPr>
      </p:pic>
      <p:pic>
        <p:nvPicPr>
          <p:cNvPr id="8" name="Picture 7" descr="sophie.jpg"/>
          <p:cNvPicPr>
            <a:picLocks noChangeAspect="1"/>
          </p:cNvPicPr>
          <p:nvPr/>
        </p:nvPicPr>
        <p:blipFill>
          <a:blip r:embed="rId4" cstate="print"/>
          <a:stretch>
            <a:fillRect/>
          </a:stretch>
        </p:blipFill>
        <p:spPr>
          <a:xfrm>
            <a:off x="613355" y="3013519"/>
            <a:ext cx="628855" cy="734231"/>
          </a:xfrm>
          <a:prstGeom prst="rect">
            <a:avLst/>
          </a:prstGeom>
        </p:spPr>
      </p:pic>
      <p:pic>
        <p:nvPicPr>
          <p:cNvPr id="9" name="Picture 8" descr="yeti_zoomed.jpg"/>
          <p:cNvPicPr>
            <a:picLocks noChangeAspect="1"/>
          </p:cNvPicPr>
          <p:nvPr/>
        </p:nvPicPr>
        <p:blipFill>
          <a:blip r:embed="rId5" cstate="print"/>
          <a:srcRect r="70000"/>
          <a:stretch>
            <a:fillRect/>
          </a:stretch>
        </p:blipFill>
        <p:spPr>
          <a:xfrm>
            <a:off x="548304" y="3812042"/>
            <a:ext cx="778192" cy="742707"/>
          </a:xfrm>
          <a:prstGeom prst="rect">
            <a:avLst/>
          </a:prstGeom>
        </p:spPr>
      </p:pic>
      <p:sp>
        <p:nvSpPr>
          <p:cNvPr id="12" name="Rounded Rectangle 11"/>
          <p:cNvSpPr/>
          <p:nvPr/>
        </p:nvSpPr>
        <p:spPr bwMode="auto">
          <a:xfrm>
            <a:off x="3303916" y="1423357"/>
            <a:ext cx="2518914" cy="3200401"/>
          </a:xfrm>
          <a:prstGeom prst="roundRect">
            <a:avLst/>
          </a:prstGeom>
          <a:noFill/>
          <a:ln w="92075" cap="flat" cmpd="sng" algn="ctr">
            <a:solidFill>
              <a:srgbClr val="FF0000"/>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13" name="TextBox 12"/>
          <p:cNvSpPr txBox="1"/>
          <p:nvPr/>
        </p:nvSpPr>
        <p:spPr>
          <a:xfrm>
            <a:off x="5953132" y="3800383"/>
            <a:ext cx="2346818" cy="1077218"/>
          </a:xfrm>
          <a:prstGeom prst="rect">
            <a:avLst/>
          </a:prstGeom>
          <a:solidFill>
            <a:srgbClr val="C00000"/>
          </a:solidFill>
          <a:ln w="53975" cmpd="sng">
            <a:noFill/>
          </a:ln>
        </p:spPr>
        <p:txBody>
          <a:bodyPr wrap="square" rtlCol="0">
            <a:spAutoFit/>
          </a:bodyPr>
          <a:lstStyle/>
          <a:p>
            <a:pPr marL="266700" indent="-266700"/>
            <a:r>
              <a:rPr lang="en-US" sz="1600" dirty="0" smtClean="0">
                <a:solidFill>
                  <a:schemeClr val="bg1"/>
                </a:solidFill>
                <a:latin typeface="+mn-lt"/>
                <a:sym typeface="Wingdings" pitchFamily="2" charset="2"/>
              </a:rPr>
              <a:t>adding OBBs gives </a:t>
            </a:r>
            <a:br>
              <a:rPr lang="en-US" sz="1600" dirty="0" smtClean="0">
                <a:solidFill>
                  <a:schemeClr val="bg1"/>
                </a:solidFill>
                <a:latin typeface="+mn-lt"/>
                <a:sym typeface="Wingdings" pitchFamily="2" charset="2"/>
              </a:rPr>
            </a:br>
            <a:r>
              <a:rPr lang="en-US" sz="1600" dirty="0" smtClean="0">
                <a:solidFill>
                  <a:schemeClr val="bg1"/>
                </a:solidFill>
                <a:latin typeface="+mn-lt"/>
                <a:sym typeface="Wingdings" pitchFamily="2" charset="2"/>
              </a:rPr>
              <a:t>80% speedup for</a:t>
            </a:r>
            <a:br>
              <a:rPr lang="en-US" sz="1600" dirty="0" smtClean="0">
                <a:solidFill>
                  <a:schemeClr val="bg1"/>
                </a:solidFill>
                <a:latin typeface="+mn-lt"/>
                <a:sym typeface="Wingdings" pitchFamily="2" charset="2"/>
              </a:rPr>
            </a:br>
            <a:r>
              <a:rPr lang="en-US" sz="1600" dirty="0" smtClean="0">
                <a:solidFill>
                  <a:schemeClr val="bg1"/>
                </a:solidFill>
                <a:latin typeface="+mn-lt"/>
                <a:sym typeface="Wingdings" pitchFamily="2" charset="2"/>
              </a:rPr>
              <a:t>30% higher memory consumption</a:t>
            </a:r>
            <a:endParaRPr lang="en-US" sz="1600" dirty="0" smtClean="0">
              <a:solidFill>
                <a:schemeClr val="bg1"/>
              </a:solidFill>
              <a:latin typeface="+mn-lt"/>
            </a:endParaRPr>
          </a:p>
        </p:txBody>
      </p:sp>
      <p:sp>
        <p:nvSpPr>
          <p:cNvPr id="11" name="TextBox 10"/>
          <p:cNvSpPr txBox="1"/>
          <p:nvPr/>
        </p:nvSpPr>
        <p:spPr>
          <a:xfrm>
            <a:off x="469530" y="4665297"/>
            <a:ext cx="8234523" cy="253916"/>
          </a:xfrm>
          <a:prstGeom prst="rect">
            <a:avLst/>
          </a:prstGeom>
          <a:noFill/>
        </p:spPr>
        <p:txBody>
          <a:bodyPr wrap="square" rtlCol="0">
            <a:spAutoFit/>
          </a:bodyPr>
          <a:lstStyle/>
          <a:p>
            <a:r>
              <a:rPr lang="en-US" sz="1050" dirty="0" smtClean="0"/>
              <a:t>Measured on Dual Socket Intel</a:t>
            </a:r>
            <a:r>
              <a:rPr lang="en-US" sz="1050" dirty="0"/>
              <a:t>® Xeon® </a:t>
            </a:r>
            <a:r>
              <a:rPr lang="en-US" sz="1050" dirty="0" smtClean="0">
                <a:latin typeface="+mn-lt"/>
              </a:rPr>
              <a:t> E5-2697, 12 cores @ 2.7 GHz</a:t>
            </a:r>
          </a:p>
        </p:txBody>
      </p:sp>
    </p:spTree>
    <p:extLst>
      <p:ext uri="{BB962C8B-B14F-4D97-AF65-F5344CB8AC3E}">
        <p14:creationId xmlns="" xmlns:p14="http://schemas.microsoft.com/office/powerpoint/2010/main" val="95085151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Adding Spatial Splits</a:t>
            </a:r>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xmlns="" val="1436441450"/>
              </p:ext>
            </p:extLst>
          </p:nvPr>
        </p:nvGraphicFramePr>
        <p:xfrm>
          <a:off x="451080" y="860715"/>
          <a:ext cx="8373744" cy="3728462"/>
        </p:xfrm>
        <a:graphic>
          <a:graphicData uri="http://schemas.openxmlformats.org/drawingml/2006/table">
            <a:tbl>
              <a:tblPr firstRow="1" bandRow="1">
                <a:tableStyleId>{5C22544A-7EE6-4342-B048-85BDC9FD1C3A}</a:tableStyleId>
              </a:tblPr>
              <a:tblGrid>
                <a:gridCol w="829662"/>
                <a:gridCol w="736631"/>
                <a:gridCol w="1226159"/>
                <a:gridCol w="1190445"/>
                <a:gridCol w="1423359"/>
                <a:gridCol w="1500996"/>
                <a:gridCol w="1466492"/>
              </a:tblGrid>
              <a:tr h="539085">
                <a:tc gridSpan="2">
                  <a:txBody>
                    <a:bodyPr/>
                    <a:lstStyle/>
                    <a:p>
                      <a:endParaRPr lang="en-US" sz="1600" dirty="0"/>
                    </a:p>
                  </a:txBody>
                  <a:tcPr marT="34290" marB="34290"/>
                </a:tc>
                <a:tc hMerge="1">
                  <a:txBody>
                    <a:bodyPr/>
                    <a:lstStyle/>
                    <a:p>
                      <a:endParaRPr lang="en-US"/>
                    </a:p>
                  </a:txBody>
                  <a:tcPr/>
                </a:tc>
                <a:tc>
                  <a:txBody>
                    <a:bodyPr/>
                    <a:lstStyle/>
                    <a:p>
                      <a:pPr algn="ctr"/>
                      <a:r>
                        <a:rPr lang="de-DE" sz="1600" dirty="0" smtClean="0"/>
                        <a:t>AABBs</a:t>
                      </a:r>
                    </a:p>
                    <a:p>
                      <a:pPr algn="ctr"/>
                      <a:r>
                        <a:rPr lang="de-DE" sz="1600" dirty="0" smtClean="0"/>
                        <a:t>triangles</a:t>
                      </a:r>
                      <a:endParaRPr lang="en-US" sz="1600" dirty="0"/>
                    </a:p>
                  </a:txBody>
                  <a:tcPr marT="34290" marB="34290"/>
                </a:tc>
                <a:tc>
                  <a:txBody>
                    <a:bodyPr/>
                    <a:lstStyle/>
                    <a:p>
                      <a:pPr algn="ctr"/>
                      <a:r>
                        <a:rPr lang="de-DE" sz="1600" dirty="0" smtClean="0"/>
                        <a:t>AABBs</a:t>
                      </a:r>
                    </a:p>
                    <a:p>
                      <a:pPr algn="ctr"/>
                      <a:r>
                        <a:rPr lang="de-DE" sz="1600" dirty="0" smtClean="0"/>
                        <a:t>curves</a:t>
                      </a:r>
                      <a:endParaRPr lang="en-US" sz="1600" dirty="0"/>
                    </a:p>
                  </a:txBody>
                  <a:tcPr marT="34290" marB="34290"/>
                </a:tc>
                <a:tc>
                  <a:txBody>
                    <a:bodyPr/>
                    <a:lstStyle/>
                    <a:p>
                      <a:pPr algn="ctr"/>
                      <a:r>
                        <a:rPr lang="en-US" sz="1600" baseline="0" dirty="0" smtClean="0"/>
                        <a:t>AABB/</a:t>
                      </a:r>
                      <a:r>
                        <a:rPr lang="en-US" sz="1600" dirty="0" smtClean="0"/>
                        <a:t>OBBs</a:t>
                      </a:r>
                    </a:p>
                    <a:p>
                      <a:pPr algn="ctr"/>
                      <a:r>
                        <a:rPr lang="de-DE" sz="1600" dirty="0" smtClean="0"/>
                        <a:t>curves</a:t>
                      </a:r>
                      <a:endParaRPr lang="en-US" sz="1600" dirty="0"/>
                    </a:p>
                  </a:txBody>
                  <a:tcPr marT="34290" marB="34290"/>
                </a:tc>
                <a:tc>
                  <a:txBody>
                    <a:bodyPr/>
                    <a:lstStyle/>
                    <a:p>
                      <a:pPr algn="ctr"/>
                      <a:r>
                        <a:rPr lang="de-DE" sz="1600" baseline="0" dirty="0" smtClean="0"/>
                        <a:t>+ spatial splits</a:t>
                      </a:r>
                    </a:p>
                  </a:txBody>
                  <a:tcPr marT="34290" marB="34290"/>
                </a:tc>
                <a:tc>
                  <a:txBody>
                    <a:bodyPr/>
                    <a:lstStyle/>
                    <a:p>
                      <a:pPr algn="ctr"/>
                      <a:r>
                        <a:rPr lang="de-DE" sz="1600" dirty="0" smtClean="0"/>
                        <a:t>+ compression</a:t>
                      </a:r>
                      <a:endParaRPr lang="en-US" sz="1600" dirty="0"/>
                    </a:p>
                  </a:txBody>
                  <a:tcPr marT="34290" marB="34290"/>
                </a:tc>
              </a:tr>
              <a:tr h="396385">
                <a:tc rowSpan="2">
                  <a:txBody>
                    <a:bodyPr/>
                    <a:lstStyle/>
                    <a:p>
                      <a:pPr algn="ctr"/>
                      <a:endParaRPr lang="de-DE" sz="1600" kern="1200" dirty="0" smtClean="0">
                        <a:solidFill>
                          <a:schemeClr val="dk1"/>
                        </a:solidFill>
                        <a:latin typeface="+mn-lt"/>
                        <a:ea typeface="+mn-ea"/>
                        <a:cs typeface="+mn-cs"/>
                      </a:endParaRPr>
                    </a:p>
                  </a:txBody>
                  <a:tcPr marT="34290" marB="34290" anchor="ctr"/>
                </a:tc>
                <a:tc>
                  <a:txBody>
                    <a:bodyPr/>
                    <a:lstStyle/>
                    <a:p>
                      <a:pPr algn="ctr"/>
                      <a:r>
                        <a:rPr lang="de-DE" sz="1600" kern="1200" dirty="0" smtClean="0"/>
                        <a:t>Perf.</a:t>
                      </a:r>
                      <a:endParaRPr lang="de-DE" sz="1600" kern="1200" dirty="0" smtClean="0">
                        <a:solidFill>
                          <a:schemeClr val="dk1"/>
                        </a:solidFill>
                        <a:latin typeface="+mn-lt"/>
                        <a:ea typeface="+mn-ea"/>
                        <a:cs typeface="+mn-cs"/>
                      </a:endParaRPr>
                    </a:p>
                  </a:txBody>
                  <a:tcPr marT="34290" marB="34290" anchor="ctr"/>
                </a:tc>
                <a:tc>
                  <a:txBody>
                    <a:bodyPr/>
                    <a:lstStyle/>
                    <a:p>
                      <a:pPr algn="ctr"/>
                      <a:r>
                        <a:rPr lang="de-DE" sz="1600" kern="1200" dirty="0" smtClean="0"/>
                        <a:t>3.5fps</a:t>
                      </a:r>
                      <a:endParaRPr lang="en-US" sz="1600" kern="1200" dirty="0" smtClean="0">
                        <a:solidFill>
                          <a:schemeClr val="dk1"/>
                        </a:solidFill>
                        <a:latin typeface="+mn-lt"/>
                        <a:ea typeface="+mn-ea"/>
                        <a:cs typeface="+mn-cs"/>
                      </a:endParaRPr>
                    </a:p>
                  </a:txBody>
                  <a:tcPr marT="34290" marB="34290" anchor="ctr"/>
                </a:tc>
                <a:tc>
                  <a:txBody>
                    <a:bodyPr/>
                    <a:lstStyle/>
                    <a:p>
                      <a:pPr algn="ctr"/>
                      <a:r>
                        <a:rPr lang="de-DE" sz="1600" dirty="0" smtClean="0"/>
                        <a:t>3.7fps</a:t>
                      </a:r>
                      <a:endParaRPr lang="en-US" sz="1600" dirty="0" smtClean="0"/>
                    </a:p>
                  </a:txBody>
                  <a:tcPr marT="34290" marB="34290" anchor="ctr"/>
                </a:tc>
                <a:tc>
                  <a:txBody>
                    <a:bodyPr/>
                    <a:lstStyle/>
                    <a:p>
                      <a:pPr algn="ctr"/>
                      <a:r>
                        <a:rPr lang="de-DE" sz="1600" kern="1200" dirty="0" smtClean="0"/>
                        <a:t>6.6fps</a:t>
                      </a:r>
                      <a:endParaRPr lang="en-US" sz="1600" kern="1200" dirty="0" smtClean="0">
                        <a:solidFill>
                          <a:schemeClr val="dk1"/>
                        </a:solidFill>
                        <a:latin typeface="+mn-lt"/>
                        <a:ea typeface="+mn-ea"/>
                        <a:cs typeface="+mn-cs"/>
                      </a:endParaRPr>
                    </a:p>
                  </a:txBody>
                  <a:tcPr marT="34290" marB="34290" anchor="ctr"/>
                </a:tc>
                <a:tc>
                  <a:txBody>
                    <a:bodyPr/>
                    <a:lstStyle/>
                    <a:p>
                      <a:pPr algn="ctr"/>
                      <a:r>
                        <a:rPr lang="de-DE" sz="1600" dirty="0" smtClean="0"/>
                        <a:t>7.5fps</a:t>
                      </a:r>
                      <a:endParaRPr lang="en-US" sz="1600" dirty="0" smtClean="0"/>
                    </a:p>
                  </a:txBody>
                  <a:tcPr marT="34290" marB="34290" anchor="ctr"/>
                </a:tc>
                <a:tc>
                  <a:txBody>
                    <a:bodyPr/>
                    <a:lstStyle/>
                    <a:p>
                      <a:pPr algn="ctr"/>
                      <a:r>
                        <a:rPr lang="de-DE" sz="1600" dirty="0" smtClean="0"/>
                        <a:t>7.3fps</a:t>
                      </a:r>
                      <a:endParaRPr lang="en-US" sz="1600" dirty="0" smtClean="0"/>
                    </a:p>
                  </a:txBody>
                  <a:tcPr marT="34290" marB="34290" anchor="ctr"/>
                </a:tc>
              </a:tr>
              <a:tr h="396385">
                <a:tc vMerge="1">
                  <a:txBody>
                    <a:bodyPr/>
                    <a:lstStyle/>
                    <a:p>
                      <a:endParaRPr lang="en-US"/>
                    </a:p>
                  </a:txBody>
                  <a:tcPr/>
                </a:tc>
                <a:tc>
                  <a:txBody>
                    <a:bodyPr/>
                    <a:lstStyle/>
                    <a:p>
                      <a:pPr algn="ctr"/>
                      <a:r>
                        <a:rPr lang="de-DE" sz="1600" dirty="0" smtClean="0"/>
                        <a:t>Mem.</a:t>
                      </a:r>
                    </a:p>
                  </a:txBody>
                  <a:tcPr marT="34290" marB="34290" anchor="ctr"/>
                </a:tc>
                <a:tc>
                  <a:txBody>
                    <a:bodyPr/>
                    <a:lstStyle/>
                    <a:p>
                      <a:pPr algn="ctr"/>
                      <a:r>
                        <a:rPr lang="de-DE" sz="1600" kern="1200" dirty="0" smtClean="0"/>
                        <a:t>1.1GB</a:t>
                      </a:r>
                      <a:endParaRPr lang="en-US" sz="1600" kern="1200" dirty="0" smtClean="0">
                        <a:solidFill>
                          <a:schemeClr val="dk1"/>
                        </a:solidFill>
                        <a:latin typeface="+mn-lt"/>
                        <a:ea typeface="+mn-ea"/>
                        <a:cs typeface="+mn-cs"/>
                      </a:endParaRPr>
                    </a:p>
                  </a:txBody>
                  <a:tcPr marT="34290" marB="34290" anchor="ctr"/>
                </a:tc>
                <a:tc>
                  <a:txBody>
                    <a:bodyPr/>
                    <a:lstStyle/>
                    <a:p>
                      <a:pPr algn="ctr"/>
                      <a:r>
                        <a:rPr lang="de-DE" sz="1600" dirty="0" smtClean="0"/>
                        <a:t>257MB</a:t>
                      </a:r>
                      <a:endParaRPr lang="en-US" sz="1600" dirty="0" smtClean="0"/>
                    </a:p>
                  </a:txBody>
                  <a:tcPr marT="34290" marB="34290" anchor="ctr"/>
                </a:tc>
                <a:tc>
                  <a:txBody>
                    <a:bodyPr/>
                    <a:lstStyle/>
                    <a:p>
                      <a:pPr algn="ctr"/>
                      <a:r>
                        <a:rPr lang="de-DE" sz="1600" kern="1200" dirty="0" smtClean="0"/>
                        <a:t>387MB</a:t>
                      </a:r>
                      <a:endParaRPr lang="en-US" sz="1600" kern="1200" dirty="0" smtClean="0">
                        <a:solidFill>
                          <a:schemeClr val="dk1"/>
                        </a:solidFill>
                        <a:latin typeface="+mn-lt"/>
                        <a:ea typeface="+mn-ea"/>
                        <a:cs typeface="+mn-cs"/>
                      </a:endParaRPr>
                    </a:p>
                  </a:txBody>
                  <a:tcPr marT="34290" marB="34290" anchor="ctr"/>
                </a:tc>
                <a:tc>
                  <a:txBody>
                    <a:bodyPr/>
                    <a:lstStyle/>
                    <a:p>
                      <a:pPr algn="ctr"/>
                      <a:r>
                        <a:rPr lang="de-DE" sz="1600" dirty="0" smtClean="0"/>
                        <a:t>633MB</a:t>
                      </a:r>
                      <a:endParaRPr lang="en-US" sz="1600" dirty="0" smtClean="0"/>
                    </a:p>
                  </a:txBody>
                  <a:tcPr marT="34290" marB="34290" anchor="ctr"/>
                </a:tc>
                <a:tc>
                  <a:txBody>
                    <a:bodyPr/>
                    <a:lstStyle/>
                    <a:p>
                      <a:pPr algn="ctr"/>
                      <a:r>
                        <a:rPr lang="de-DE" sz="1600" dirty="0" smtClean="0"/>
                        <a:t>404MB</a:t>
                      </a:r>
                      <a:endParaRPr lang="en-US" sz="1600" dirty="0" smtClean="0"/>
                    </a:p>
                  </a:txBody>
                  <a:tcPr marT="34290" marB="34290" anchor="ctr"/>
                </a:tc>
              </a:tr>
              <a:tr h="396572">
                <a:tc rowSpan="2">
                  <a:txBody>
                    <a:bodyPr/>
                    <a:lstStyle/>
                    <a:p>
                      <a:pPr algn="ctr"/>
                      <a:endParaRPr lang="de-DE" sz="1600" dirty="0" smtClean="0"/>
                    </a:p>
                  </a:txBody>
                  <a:tcPr marT="34290" marB="34290" anchor="ctr"/>
                </a:tc>
                <a:tc>
                  <a:txBody>
                    <a:bodyPr/>
                    <a:lstStyle/>
                    <a:p>
                      <a:pPr algn="ctr"/>
                      <a:r>
                        <a:rPr lang="de-DE" sz="1600" dirty="0" smtClean="0"/>
                        <a:t>Perf.</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1.44fps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1.0fps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2.1fps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2.7fps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2.5fps</a:t>
                      </a:r>
                    </a:p>
                  </a:txBody>
                  <a:tcPr marT="34290" marB="34290" anchor="ctr"/>
                </a:tc>
              </a:tr>
              <a:tr h="396572">
                <a:tc vMerge="1">
                  <a:txBody>
                    <a:bodyPr/>
                    <a:lstStyle/>
                    <a:p>
                      <a:endParaRPr lang="en-US"/>
                    </a:p>
                  </a:txBody>
                  <a:tcPr/>
                </a:tc>
                <a:tc>
                  <a:txBody>
                    <a:bodyPr/>
                    <a:lstStyle/>
                    <a:p>
                      <a:pPr algn="ctr"/>
                      <a:r>
                        <a:rPr lang="de-DE" sz="1600" dirty="0" smtClean="0"/>
                        <a:t>Mem.</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3.5GB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0.8GB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1.1GB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1.8GB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1.1GB</a:t>
                      </a:r>
                    </a:p>
                  </a:txBody>
                  <a:tcPr marT="34290" marB="34290" anchor="ctr"/>
                </a:tc>
              </a:tr>
              <a:tr h="396572">
                <a:tc rowSpan="2">
                  <a:txBody>
                    <a:bodyPr/>
                    <a:lstStyle/>
                    <a:p>
                      <a:pPr algn="ctr"/>
                      <a:endParaRPr lang="en-US" sz="1600" dirty="0"/>
                    </a:p>
                  </a:txBody>
                  <a:tcPr marT="34290" marB="34290" anchor="ctr"/>
                </a:tc>
                <a:tc>
                  <a:txBody>
                    <a:bodyPr/>
                    <a:lstStyle/>
                    <a:p>
                      <a:pPr algn="ctr"/>
                      <a:r>
                        <a:rPr lang="de-DE" sz="1600" dirty="0" smtClean="0"/>
                        <a:t>Perf.</a:t>
                      </a:r>
                      <a:endParaRPr lang="en-US" sz="1600" dirty="0"/>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4.2fps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3.5fps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7.1fps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7.3fps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7.1fps</a:t>
                      </a:r>
                    </a:p>
                  </a:txBody>
                  <a:tcPr marT="34290" marB="34290" anchor="ctr"/>
                </a:tc>
              </a:tr>
              <a:tr h="396572">
                <a:tc vMerge="1">
                  <a:txBody>
                    <a:bodyPr/>
                    <a:lstStyle/>
                    <a:p>
                      <a:endParaRPr lang="en-US"/>
                    </a:p>
                  </a:txBody>
                  <a:tcPr/>
                </a:tc>
                <a:tc>
                  <a:txBody>
                    <a:bodyPr/>
                    <a:lstStyle/>
                    <a:p>
                      <a:pPr algn="ctr"/>
                      <a:r>
                        <a:rPr lang="de-DE" sz="1600" dirty="0" smtClean="0"/>
                        <a:t>Mem.</a:t>
                      </a:r>
                      <a:endParaRPr lang="en-US" sz="1600" dirty="0"/>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6.8GB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1.6GB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2.1GB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3.3GB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2.7GB</a:t>
                      </a:r>
                    </a:p>
                  </a:txBody>
                  <a:tcPr marT="34290" marB="34290" anchor="ctr"/>
                </a:tc>
              </a:tr>
              <a:tr h="396572">
                <a:tc rowSpan="2">
                  <a:txBody>
                    <a:bodyPr/>
                    <a:lstStyle/>
                    <a:p>
                      <a:pPr algn="ctr"/>
                      <a:endParaRPr lang="en-US" sz="1600" dirty="0"/>
                    </a:p>
                  </a:txBody>
                  <a:tcPr marT="34290" marB="34290" anchor="ctr"/>
                </a:tc>
                <a:tc>
                  <a:txBody>
                    <a:bodyPr/>
                    <a:lstStyle/>
                    <a:p>
                      <a:pPr algn="ctr"/>
                      <a:r>
                        <a:rPr lang="de-DE" sz="1600" dirty="0" smtClean="0"/>
                        <a:t>Perf.</a:t>
                      </a:r>
                      <a:endParaRPr lang="en-US" sz="1600" dirty="0"/>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1.8fps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2.6fps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3.1fps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3.2fps</a:t>
                      </a:r>
                    </a:p>
                  </a:txBody>
                  <a:tcPr marT="34290" marB="34290" anchor="ctr"/>
                </a:tc>
              </a:tr>
              <a:tr h="396572">
                <a:tc vMerge="1">
                  <a:txBody>
                    <a:bodyPr/>
                    <a:lstStyle/>
                    <a:p>
                      <a:endParaRPr lang="en-US"/>
                    </a:p>
                  </a:txBody>
                  <a:tcPr/>
                </a:tc>
                <a:tc>
                  <a:txBody>
                    <a:bodyPr/>
                    <a:lstStyle/>
                    <a:p>
                      <a:pPr algn="ctr"/>
                      <a:r>
                        <a:rPr lang="de-DE" sz="1600" dirty="0" smtClean="0"/>
                        <a:t>Mem.</a:t>
                      </a:r>
                      <a:endParaRPr lang="en-US" sz="1600" dirty="0"/>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18.6GB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21.7GB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34.4GB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24.9GB</a:t>
                      </a:r>
                    </a:p>
                  </a:txBody>
                  <a:tcPr marT="34290" marB="34290" anchor="ctr"/>
                </a:tc>
              </a:tr>
            </a:tbl>
          </a:graphicData>
        </a:graphic>
      </p:graphicFrame>
      <p:pic>
        <p:nvPicPr>
          <p:cNvPr id="6" name="Picture 5" descr="tighten.jpg"/>
          <p:cNvPicPr>
            <a:picLocks noChangeAspect="1"/>
          </p:cNvPicPr>
          <p:nvPr/>
        </p:nvPicPr>
        <p:blipFill>
          <a:blip r:embed="rId2" cstate="print"/>
          <a:stretch>
            <a:fillRect/>
          </a:stretch>
        </p:blipFill>
        <p:spPr>
          <a:xfrm>
            <a:off x="627988" y="1412234"/>
            <a:ext cx="657441" cy="767607"/>
          </a:xfrm>
          <a:prstGeom prst="rect">
            <a:avLst/>
          </a:prstGeom>
        </p:spPr>
      </p:pic>
      <p:pic>
        <p:nvPicPr>
          <p:cNvPr id="7" name="Picture 6" descr="tiger.jpg"/>
          <p:cNvPicPr>
            <a:picLocks noChangeAspect="1"/>
          </p:cNvPicPr>
          <p:nvPr/>
        </p:nvPicPr>
        <p:blipFill>
          <a:blip r:embed="rId3" cstate="print"/>
          <a:stretch>
            <a:fillRect/>
          </a:stretch>
        </p:blipFill>
        <p:spPr>
          <a:xfrm>
            <a:off x="548421" y="2239969"/>
            <a:ext cx="765817" cy="689235"/>
          </a:xfrm>
          <a:prstGeom prst="rect">
            <a:avLst/>
          </a:prstGeom>
        </p:spPr>
      </p:pic>
      <p:pic>
        <p:nvPicPr>
          <p:cNvPr id="8" name="Picture 7" descr="sophie.jpg"/>
          <p:cNvPicPr>
            <a:picLocks noChangeAspect="1"/>
          </p:cNvPicPr>
          <p:nvPr/>
        </p:nvPicPr>
        <p:blipFill>
          <a:blip r:embed="rId4" cstate="print"/>
          <a:stretch>
            <a:fillRect/>
          </a:stretch>
        </p:blipFill>
        <p:spPr>
          <a:xfrm>
            <a:off x="613355" y="3013519"/>
            <a:ext cx="628855" cy="734231"/>
          </a:xfrm>
          <a:prstGeom prst="rect">
            <a:avLst/>
          </a:prstGeom>
        </p:spPr>
      </p:pic>
      <p:pic>
        <p:nvPicPr>
          <p:cNvPr id="9" name="Picture 8" descr="yeti_zoomed.jpg"/>
          <p:cNvPicPr>
            <a:picLocks noChangeAspect="1"/>
          </p:cNvPicPr>
          <p:nvPr/>
        </p:nvPicPr>
        <p:blipFill>
          <a:blip r:embed="rId5" cstate="print"/>
          <a:srcRect r="70000"/>
          <a:stretch>
            <a:fillRect/>
          </a:stretch>
        </p:blipFill>
        <p:spPr>
          <a:xfrm>
            <a:off x="548304" y="3812042"/>
            <a:ext cx="778192" cy="742707"/>
          </a:xfrm>
          <a:prstGeom prst="rect">
            <a:avLst/>
          </a:prstGeom>
        </p:spPr>
      </p:pic>
      <p:sp>
        <p:nvSpPr>
          <p:cNvPr id="11" name="Rounded Rectangle 10"/>
          <p:cNvSpPr/>
          <p:nvPr/>
        </p:nvSpPr>
        <p:spPr bwMode="auto">
          <a:xfrm>
            <a:off x="4459854" y="1414731"/>
            <a:ext cx="2838091" cy="3191775"/>
          </a:xfrm>
          <a:prstGeom prst="roundRect">
            <a:avLst/>
          </a:prstGeom>
          <a:noFill/>
          <a:ln w="92075" cap="flat" cmpd="sng" algn="ctr">
            <a:solidFill>
              <a:srgbClr val="FF0000"/>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14" name="TextBox 13"/>
          <p:cNvSpPr txBox="1"/>
          <p:nvPr/>
        </p:nvSpPr>
        <p:spPr>
          <a:xfrm>
            <a:off x="1901228" y="3465662"/>
            <a:ext cx="2360222" cy="1077218"/>
          </a:xfrm>
          <a:prstGeom prst="rect">
            <a:avLst/>
          </a:prstGeom>
          <a:solidFill>
            <a:srgbClr val="C00000"/>
          </a:solidFill>
          <a:ln w="53975" cmpd="sng">
            <a:noFill/>
          </a:ln>
        </p:spPr>
        <p:txBody>
          <a:bodyPr wrap="square" rtlCol="0">
            <a:spAutoFit/>
          </a:bodyPr>
          <a:lstStyle/>
          <a:p>
            <a:pPr marL="266700" indent="-266700"/>
            <a:r>
              <a:rPr lang="en-US" sz="1600" dirty="0" smtClean="0">
                <a:solidFill>
                  <a:schemeClr val="bg1"/>
                </a:solidFill>
                <a:latin typeface="+mn-lt"/>
                <a:sym typeface="Wingdings" pitchFamily="2" charset="2"/>
              </a:rPr>
              <a:t>spatial splits give </a:t>
            </a:r>
            <a:br>
              <a:rPr lang="en-US" sz="1600" dirty="0" smtClean="0">
                <a:solidFill>
                  <a:schemeClr val="bg1"/>
                </a:solidFill>
                <a:latin typeface="+mn-lt"/>
                <a:sym typeface="Wingdings" pitchFamily="2" charset="2"/>
              </a:rPr>
            </a:br>
            <a:r>
              <a:rPr lang="en-US" sz="1600" dirty="0" smtClean="0">
                <a:solidFill>
                  <a:schemeClr val="bg1"/>
                </a:solidFill>
                <a:latin typeface="+mn-lt"/>
                <a:sym typeface="Wingdings" pitchFamily="2" charset="2"/>
              </a:rPr>
              <a:t>15% speedup for</a:t>
            </a:r>
            <a:br>
              <a:rPr lang="en-US" sz="1600" dirty="0" smtClean="0">
                <a:solidFill>
                  <a:schemeClr val="bg1"/>
                </a:solidFill>
                <a:latin typeface="+mn-lt"/>
                <a:sym typeface="Wingdings" pitchFamily="2" charset="2"/>
              </a:rPr>
            </a:br>
            <a:r>
              <a:rPr lang="en-US" sz="1600" dirty="0" smtClean="0">
                <a:solidFill>
                  <a:schemeClr val="bg1"/>
                </a:solidFill>
                <a:latin typeface="+mn-lt"/>
                <a:sym typeface="Wingdings" pitchFamily="2" charset="2"/>
              </a:rPr>
              <a:t>60% higher memory consumption</a:t>
            </a:r>
            <a:endParaRPr lang="en-US" sz="1600" dirty="0" smtClean="0">
              <a:solidFill>
                <a:schemeClr val="bg1"/>
              </a:solidFill>
              <a:latin typeface="+mn-lt"/>
            </a:endParaRPr>
          </a:p>
        </p:txBody>
      </p:sp>
      <p:sp>
        <p:nvSpPr>
          <p:cNvPr id="12" name="TextBox 11"/>
          <p:cNvSpPr txBox="1"/>
          <p:nvPr/>
        </p:nvSpPr>
        <p:spPr>
          <a:xfrm>
            <a:off x="469530" y="4665297"/>
            <a:ext cx="8234523" cy="253916"/>
          </a:xfrm>
          <a:prstGeom prst="rect">
            <a:avLst/>
          </a:prstGeom>
          <a:noFill/>
        </p:spPr>
        <p:txBody>
          <a:bodyPr wrap="square" rtlCol="0">
            <a:spAutoFit/>
          </a:bodyPr>
          <a:lstStyle/>
          <a:p>
            <a:r>
              <a:rPr lang="en-US" sz="1050" dirty="0" smtClean="0"/>
              <a:t>Measured on Dual Socket Intel</a:t>
            </a:r>
            <a:r>
              <a:rPr lang="en-US" sz="1050" dirty="0"/>
              <a:t>® Xeon® </a:t>
            </a:r>
            <a:r>
              <a:rPr lang="en-US" sz="1050" dirty="0" smtClean="0">
                <a:latin typeface="+mn-lt"/>
              </a:rPr>
              <a:t> E5-2697, 12 cores @ 2.7 GHz</a:t>
            </a:r>
          </a:p>
        </p:txBody>
      </p:sp>
    </p:spTree>
    <p:extLst>
      <p:ext uri="{BB962C8B-B14F-4D97-AF65-F5344CB8AC3E}">
        <p14:creationId xmlns="" xmlns:p14="http://schemas.microsoft.com/office/powerpoint/2010/main" val="95085151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Adding Compression</a:t>
            </a:r>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xmlns="" val="1436441450"/>
              </p:ext>
            </p:extLst>
          </p:nvPr>
        </p:nvGraphicFramePr>
        <p:xfrm>
          <a:off x="451080" y="860715"/>
          <a:ext cx="8373744" cy="3728462"/>
        </p:xfrm>
        <a:graphic>
          <a:graphicData uri="http://schemas.openxmlformats.org/drawingml/2006/table">
            <a:tbl>
              <a:tblPr firstRow="1" bandRow="1">
                <a:tableStyleId>{5C22544A-7EE6-4342-B048-85BDC9FD1C3A}</a:tableStyleId>
              </a:tblPr>
              <a:tblGrid>
                <a:gridCol w="829662"/>
                <a:gridCol w="736631"/>
                <a:gridCol w="1226159"/>
                <a:gridCol w="1190445"/>
                <a:gridCol w="1423359"/>
                <a:gridCol w="1500996"/>
                <a:gridCol w="1466492"/>
              </a:tblGrid>
              <a:tr h="539085">
                <a:tc gridSpan="2">
                  <a:txBody>
                    <a:bodyPr/>
                    <a:lstStyle/>
                    <a:p>
                      <a:endParaRPr lang="en-US" sz="1600" dirty="0"/>
                    </a:p>
                  </a:txBody>
                  <a:tcPr marT="34290" marB="34290"/>
                </a:tc>
                <a:tc hMerge="1">
                  <a:txBody>
                    <a:bodyPr/>
                    <a:lstStyle/>
                    <a:p>
                      <a:endParaRPr lang="en-US"/>
                    </a:p>
                  </a:txBody>
                  <a:tcPr/>
                </a:tc>
                <a:tc>
                  <a:txBody>
                    <a:bodyPr/>
                    <a:lstStyle/>
                    <a:p>
                      <a:pPr algn="ctr"/>
                      <a:r>
                        <a:rPr lang="de-DE" sz="1600" dirty="0" smtClean="0"/>
                        <a:t>AABBs</a:t>
                      </a:r>
                    </a:p>
                    <a:p>
                      <a:pPr algn="ctr"/>
                      <a:r>
                        <a:rPr lang="de-DE" sz="1600" dirty="0" smtClean="0"/>
                        <a:t>triangles</a:t>
                      </a:r>
                      <a:endParaRPr lang="en-US" sz="1600" dirty="0"/>
                    </a:p>
                  </a:txBody>
                  <a:tcPr marT="34290" marB="34290"/>
                </a:tc>
                <a:tc>
                  <a:txBody>
                    <a:bodyPr/>
                    <a:lstStyle/>
                    <a:p>
                      <a:pPr algn="ctr"/>
                      <a:r>
                        <a:rPr lang="de-DE" sz="1600" dirty="0" smtClean="0"/>
                        <a:t>AABBs</a:t>
                      </a:r>
                    </a:p>
                    <a:p>
                      <a:pPr algn="ctr"/>
                      <a:r>
                        <a:rPr lang="de-DE" sz="1600" dirty="0" smtClean="0"/>
                        <a:t>curves</a:t>
                      </a:r>
                      <a:endParaRPr lang="en-US" sz="1600" dirty="0"/>
                    </a:p>
                  </a:txBody>
                  <a:tcPr marT="34290" marB="34290"/>
                </a:tc>
                <a:tc>
                  <a:txBody>
                    <a:bodyPr/>
                    <a:lstStyle/>
                    <a:p>
                      <a:pPr algn="ctr"/>
                      <a:r>
                        <a:rPr lang="en-US" sz="1600" baseline="0" dirty="0" smtClean="0"/>
                        <a:t>AABB/</a:t>
                      </a:r>
                      <a:r>
                        <a:rPr lang="en-US" sz="1600" dirty="0" smtClean="0"/>
                        <a:t>OBBs</a:t>
                      </a:r>
                    </a:p>
                    <a:p>
                      <a:pPr algn="ctr"/>
                      <a:r>
                        <a:rPr lang="de-DE" sz="1600" dirty="0" smtClean="0"/>
                        <a:t>curves</a:t>
                      </a:r>
                      <a:endParaRPr lang="en-US" sz="1600" dirty="0"/>
                    </a:p>
                  </a:txBody>
                  <a:tcPr marT="34290" marB="34290"/>
                </a:tc>
                <a:tc>
                  <a:txBody>
                    <a:bodyPr/>
                    <a:lstStyle/>
                    <a:p>
                      <a:pPr algn="ctr"/>
                      <a:r>
                        <a:rPr lang="de-DE" sz="1600" baseline="0" dirty="0" smtClean="0"/>
                        <a:t>+ spatial splits</a:t>
                      </a:r>
                    </a:p>
                  </a:txBody>
                  <a:tcPr marT="34290" marB="34290"/>
                </a:tc>
                <a:tc>
                  <a:txBody>
                    <a:bodyPr/>
                    <a:lstStyle/>
                    <a:p>
                      <a:pPr algn="ctr"/>
                      <a:r>
                        <a:rPr lang="de-DE" sz="1600" dirty="0" smtClean="0"/>
                        <a:t>+ compression</a:t>
                      </a:r>
                      <a:endParaRPr lang="en-US" sz="1600" dirty="0"/>
                    </a:p>
                  </a:txBody>
                  <a:tcPr marT="34290" marB="34290"/>
                </a:tc>
              </a:tr>
              <a:tr h="396385">
                <a:tc rowSpan="2">
                  <a:txBody>
                    <a:bodyPr/>
                    <a:lstStyle/>
                    <a:p>
                      <a:pPr algn="ctr"/>
                      <a:endParaRPr lang="de-DE" sz="1600" kern="1200" dirty="0" smtClean="0">
                        <a:solidFill>
                          <a:schemeClr val="dk1"/>
                        </a:solidFill>
                        <a:latin typeface="+mn-lt"/>
                        <a:ea typeface="+mn-ea"/>
                        <a:cs typeface="+mn-cs"/>
                      </a:endParaRPr>
                    </a:p>
                  </a:txBody>
                  <a:tcPr marT="34290" marB="34290" anchor="ctr"/>
                </a:tc>
                <a:tc>
                  <a:txBody>
                    <a:bodyPr/>
                    <a:lstStyle/>
                    <a:p>
                      <a:pPr algn="ctr"/>
                      <a:r>
                        <a:rPr lang="de-DE" sz="1600" kern="1200" dirty="0" smtClean="0"/>
                        <a:t>Perf.</a:t>
                      </a:r>
                      <a:endParaRPr lang="de-DE" sz="1600" kern="1200" dirty="0" smtClean="0">
                        <a:solidFill>
                          <a:schemeClr val="dk1"/>
                        </a:solidFill>
                        <a:latin typeface="+mn-lt"/>
                        <a:ea typeface="+mn-ea"/>
                        <a:cs typeface="+mn-cs"/>
                      </a:endParaRPr>
                    </a:p>
                  </a:txBody>
                  <a:tcPr marT="34290" marB="34290" anchor="ctr"/>
                </a:tc>
                <a:tc>
                  <a:txBody>
                    <a:bodyPr/>
                    <a:lstStyle/>
                    <a:p>
                      <a:pPr algn="ctr"/>
                      <a:r>
                        <a:rPr lang="de-DE" sz="1600" kern="1200" dirty="0" smtClean="0"/>
                        <a:t>3.5fps</a:t>
                      </a:r>
                      <a:endParaRPr lang="en-US" sz="1600" kern="1200" dirty="0" smtClean="0">
                        <a:solidFill>
                          <a:schemeClr val="dk1"/>
                        </a:solidFill>
                        <a:latin typeface="+mn-lt"/>
                        <a:ea typeface="+mn-ea"/>
                        <a:cs typeface="+mn-cs"/>
                      </a:endParaRPr>
                    </a:p>
                  </a:txBody>
                  <a:tcPr marT="34290" marB="34290" anchor="ctr"/>
                </a:tc>
                <a:tc>
                  <a:txBody>
                    <a:bodyPr/>
                    <a:lstStyle/>
                    <a:p>
                      <a:pPr algn="ctr"/>
                      <a:r>
                        <a:rPr lang="de-DE" sz="1600" dirty="0" smtClean="0"/>
                        <a:t>3.7fps</a:t>
                      </a:r>
                      <a:endParaRPr lang="en-US" sz="1600" dirty="0" smtClean="0"/>
                    </a:p>
                  </a:txBody>
                  <a:tcPr marT="34290" marB="34290" anchor="ctr"/>
                </a:tc>
                <a:tc>
                  <a:txBody>
                    <a:bodyPr/>
                    <a:lstStyle/>
                    <a:p>
                      <a:pPr algn="ctr"/>
                      <a:r>
                        <a:rPr lang="de-DE" sz="1600" kern="1200" dirty="0" smtClean="0"/>
                        <a:t>6.6fps</a:t>
                      </a:r>
                      <a:endParaRPr lang="en-US" sz="1600" kern="1200" dirty="0" smtClean="0">
                        <a:solidFill>
                          <a:schemeClr val="dk1"/>
                        </a:solidFill>
                        <a:latin typeface="+mn-lt"/>
                        <a:ea typeface="+mn-ea"/>
                        <a:cs typeface="+mn-cs"/>
                      </a:endParaRPr>
                    </a:p>
                  </a:txBody>
                  <a:tcPr marT="34290" marB="34290" anchor="ctr"/>
                </a:tc>
                <a:tc>
                  <a:txBody>
                    <a:bodyPr/>
                    <a:lstStyle/>
                    <a:p>
                      <a:pPr algn="ctr"/>
                      <a:r>
                        <a:rPr lang="de-DE" sz="1600" dirty="0" smtClean="0"/>
                        <a:t>7.5fps</a:t>
                      </a:r>
                      <a:endParaRPr lang="en-US" sz="1600" dirty="0" smtClean="0"/>
                    </a:p>
                  </a:txBody>
                  <a:tcPr marT="34290" marB="34290" anchor="ctr"/>
                </a:tc>
                <a:tc>
                  <a:txBody>
                    <a:bodyPr/>
                    <a:lstStyle/>
                    <a:p>
                      <a:pPr algn="ctr"/>
                      <a:r>
                        <a:rPr lang="de-DE" sz="1600" dirty="0" smtClean="0"/>
                        <a:t>7.3fps</a:t>
                      </a:r>
                      <a:endParaRPr lang="en-US" sz="1600" dirty="0" smtClean="0"/>
                    </a:p>
                  </a:txBody>
                  <a:tcPr marT="34290" marB="34290" anchor="ctr"/>
                </a:tc>
              </a:tr>
              <a:tr h="396385">
                <a:tc vMerge="1">
                  <a:txBody>
                    <a:bodyPr/>
                    <a:lstStyle/>
                    <a:p>
                      <a:endParaRPr lang="en-US"/>
                    </a:p>
                  </a:txBody>
                  <a:tcPr/>
                </a:tc>
                <a:tc>
                  <a:txBody>
                    <a:bodyPr/>
                    <a:lstStyle/>
                    <a:p>
                      <a:pPr algn="ctr"/>
                      <a:r>
                        <a:rPr lang="de-DE" sz="1600" dirty="0" smtClean="0"/>
                        <a:t>Mem.</a:t>
                      </a:r>
                    </a:p>
                  </a:txBody>
                  <a:tcPr marT="34290" marB="34290" anchor="ctr"/>
                </a:tc>
                <a:tc>
                  <a:txBody>
                    <a:bodyPr/>
                    <a:lstStyle/>
                    <a:p>
                      <a:pPr algn="ctr"/>
                      <a:r>
                        <a:rPr lang="de-DE" sz="1600" kern="1200" dirty="0" smtClean="0"/>
                        <a:t>1.1GB</a:t>
                      </a:r>
                      <a:endParaRPr lang="en-US" sz="1600" kern="1200" dirty="0" smtClean="0">
                        <a:solidFill>
                          <a:schemeClr val="dk1"/>
                        </a:solidFill>
                        <a:latin typeface="+mn-lt"/>
                        <a:ea typeface="+mn-ea"/>
                        <a:cs typeface="+mn-cs"/>
                      </a:endParaRPr>
                    </a:p>
                  </a:txBody>
                  <a:tcPr marT="34290" marB="34290" anchor="ctr"/>
                </a:tc>
                <a:tc>
                  <a:txBody>
                    <a:bodyPr/>
                    <a:lstStyle/>
                    <a:p>
                      <a:pPr algn="ctr"/>
                      <a:r>
                        <a:rPr lang="de-DE" sz="1600" dirty="0" smtClean="0"/>
                        <a:t>257MB</a:t>
                      </a:r>
                      <a:endParaRPr lang="en-US" sz="1600" dirty="0" smtClean="0"/>
                    </a:p>
                  </a:txBody>
                  <a:tcPr marT="34290" marB="34290" anchor="ctr"/>
                </a:tc>
                <a:tc>
                  <a:txBody>
                    <a:bodyPr/>
                    <a:lstStyle/>
                    <a:p>
                      <a:pPr algn="ctr"/>
                      <a:r>
                        <a:rPr lang="de-DE" sz="1600" kern="1200" dirty="0" smtClean="0"/>
                        <a:t>387MB</a:t>
                      </a:r>
                      <a:endParaRPr lang="en-US" sz="1600" kern="1200" dirty="0" smtClean="0">
                        <a:solidFill>
                          <a:schemeClr val="dk1"/>
                        </a:solidFill>
                        <a:latin typeface="+mn-lt"/>
                        <a:ea typeface="+mn-ea"/>
                        <a:cs typeface="+mn-cs"/>
                      </a:endParaRPr>
                    </a:p>
                  </a:txBody>
                  <a:tcPr marT="34290" marB="34290" anchor="ctr"/>
                </a:tc>
                <a:tc>
                  <a:txBody>
                    <a:bodyPr/>
                    <a:lstStyle/>
                    <a:p>
                      <a:pPr algn="ctr"/>
                      <a:r>
                        <a:rPr lang="de-DE" sz="1600" dirty="0" smtClean="0"/>
                        <a:t>633MB</a:t>
                      </a:r>
                      <a:endParaRPr lang="en-US" sz="1600" dirty="0" smtClean="0"/>
                    </a:p>
                  </a:txBody>
                  <a:tcPr marT="34290" marB="34290" anchor="ctr"/>
                </a:tc>
                <a:tc>
                  <a:txBody>
                    <a:bodyPr/>
                    <a:lstStyle/>
                    <a:p>
                      <a:pPr algn="ctr"/>
                      <a:r>
                        <a:rPr lang="de-DE" sz="1600" dirty="0" smtClean="0"/>
                        <a:t>404MB</a:t>
                      </a:r>
                      <a:endParaRPr lang="en-US" sz="1600" dirty="0" smtClean="0"/>
                    </a:p>
                  </a:txBody>
                  <a:tcPr marT="34290" marB="34290" anchor="ctr"/>
                </a:tc>
              </a:tr>
              <a:tr h="396572">
                <a:tc rowSpan="2">
                  <a:txBody>
                    <a:bodyPr/>
                    <a:lstStyle/>
                    <a:p>
                      <a:pPr algn="ctr"/>
                      <a:endParaRPr lang="de-DE" sz="1600" dirty="0" smtClean="0"/>
                    </a:p>
                  </a:txBody>
                  <a:tcPr marT="34290" marB="34290" anchor="ctr"/>
                </a:tc>
                <a:tc>
                  <a:txBody>
                    <a:bodyPr/>
                    <a:lstStyle/>
                    <a:p>
                      <a:pPr algn="ctr"/>
                      <a:r>
                        <a:rPr lang="de-DE" sz="1600" dirty="0" smtClean="0"/>
                        <a:t>Perf.</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1.44fps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1.0fps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2.1fps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2.7fps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2.5fps</a:t>
                      </a:r>
                    </a:p>
                  </a:txBody>
                  <a:tcPr marT="34290" marB="34290" anchor="ctr"/>
                </a:tc>
              </a:tr>
              <a:tr h="396572">
                <a:tc vMerge="1">
                  <a:txBody>
                    <a:bodyPr/>
                    <a:lstStyle/>
                    <a:p>
                      <a:endParaRPr lang="en-US"/>
                    </a:p>
                  </a:txBody>
                  <a:tcPr/>
                </a:tc>
                <a:tc>
                  <a:txBody>
                    <a:bodyPr/>
                    <a:lstStyle/>
                    <a:p>
                      <a:pPr algn="ctr"/>
                      <a:r>
                        <a:rPr lang="de-DE" sz="1600" dirty="0" smtClean="0"/>
                        <a:t>Mem.</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3.5GB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0.8GB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1.1GB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1.8GB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1.1GB</a:t>
                      </a:r>
                    </a:p>
                  </a:txBody>
                  <a:tcPr marT="34290" marB="34290" anchor="ctr"/>
                </a:tc>
              </a:tr>
              <a:tr h="396572">
                <a:tc rowSpan="2">
                  <a:txBody>
                    <a:bodyPr/>
                    <a:lstStyle/>
                    <a:p>
                      <a:pPr algn="ctr"/>
                      <a:endParaRPr lang="en-US" sz="1600" dirty="0"/>
                    </a:p>
                  </a:txBody>
                  <a:tcPr marT="34290" marB="34290" anchor="ctr"/>
                </a:tc>
                <a:tc>
                  <a:txBody>
                    <a:bodyPr/>
                    <a:lstStyle/>
                    <a:p>
                      <a:pPr algn="ctr"/>
                      <a:r>
                        <a:rPr lang="de-DE" sz="1600" dirty="0" smtClean="0"/>
                        <a:t>Perf.</a:t>
                      </a:r>
                      <a:endParaRPr lang="en-US" sz="1600" dirty="0"/>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4.2fps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3.5fps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7.1fps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7.3fps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7.1fps</a:t>
                      </a:r>
                    </a:p>
                  </a:txBody>
                  <a:tcPr marT="34290" marB="34290" anchor="ctr"/>
                </a:tc>
              </a:tr>
              <a:tr h="396572">
                <a:tc vMerge="1">
                  <a:txBody>
                    <a:bodyPr/>
                    <a:lstStyle/>
                    <a:p>
                      <a:endParaRPr lang="en-US"/>
                    </a:p>
                  </a:txBody>
                  <a:tcPr/>
                </a:tc>
                <a:tc>
                  <a:txBody>
                    <a:bodyPr/>
                    <a:lstStyle/>
                    <a:p>
                      <a:pPr algn="ctr"/>
                      <a:r>
                        <a:rPr lang="de-DE" sz="1600" dirty="0" smtClean="0"/>
                        <a:t>Mem.</a:t>
                      </a:r>
                      <a:endParaRPr lang="en-US" sz="1600" dirty="0"/>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6.8GB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1.6GB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2.1GB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3.3GB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2.7GB</a:t>
                      </a:r>
                    </a:p>
                  </a:txBody>
                  <a:tcPr marT="34290" marB="34290" anchor="ctr"/>
                </a:tc>
              </a:tr>
              <a:tr h="396572">
                <a:tc rowSpan="2">
                  <a:txBody>
                    <a:bodyPr/>
                    <a:lstStyle/>
                    <a:p>
                      <a:pPr algn="ctr"/>
                      <a:endParaRPr lang="en-US" sz="1600" dirty="0"/>
                    </a:p>
                  </a:txBody>
                  <a:tcPr marT="34290" marB="34290" anchor="ctr"/>
                </a:tc>
                <a:tc>
                  <a:txBody>
                    <a:bodyPr/>
                    <a:lstStyle/>
                    <a:p>
                      <a:pPr algn="ctr"/>
                      <a:r>
                        <a:rPr lang="de-DE" sz="1600" dirty="0" smtClean="0"/>
                        <a:t>Perf.</a:t>
                      </a:r>
                      <a:endParaRPr lang="en-US" sz="1600" dirty="0"/>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1.8fps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2.6fps</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3.1fps</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3.2fps</a:t>
                      </a:r>
                    </a:p>
                  </a:txBody>
                  <a:tcPr marT="34290" marB="34290" anchor="ctr"/>
                </a:tc>
              </a:tr>
              <a:tr h="396572">
                <a:tc vMerge="1">
                  <a:txBody>
                    <a:bodyPr/>
                    <a:lstStyle/>
                    <a:p>
                      <a:endParaRPr lang="en-US"/>
                    </a:p>
                  </a:txBody>
                  <a:tcPr/>
                </a:tc>
                <a:tc>
                  <a:txBody>
                    <a:bodyPr/>
                    <a:lstStyle/>
                    <a:p>
                      <a:pPr algn="ctr"/>
                      <a:r>
                        <a:rPr lang="de-DE" sz="1600" dirty="0" smtClean="0"/>
                        <a:t>Mem.</a:t>
                      </a:r>
                      <a:endParaRPr lang="en-US" sz="1600" dirty="0"/>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18.6GB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kern="1200" dirty="0" smtClean="0"/>
                        <a:t>21.7GB</a:t>
                      </a:r>
                      <a:endParaRPr lang="de-DE" sz="1600" kern="1200" dirty="0" smtClean="0">
                        <a:solidFill>
                          <a:schemeClr val="dk1"/>
                        </a:solidFill>
                        <a:latin typeface="+mn-lt"/>
                        <a:ea typeface="+mn-ea"/>
                        <a:cs typeface="+mn-cs"/>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34.4GB</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24.9GB</a:t>
                      </a:r>
                    </a:p>
                  </a:txBody>
                  <a:tcPr marT="34290" marB="34290" anchor="ctr"/>
                </a:tc>
              </a:tr>
            </a:tbl>
          </a:graphicData>
        </a:graphic>
      </p:graphicFrame>
      <p:pic>
        <p:nvPicPr>
          <p:cNvPr id="6" name="Picture 5" descr="tighten.jpg"/>
          <p:cNvPicPr>
            <a:picLocks noChangeAspect="1"/>
          </p:cNvPicPr>
          <p:nvPr/>
        </p:nvPicPr>
        <p:blipFill>
          <a:blip r:embed="rId2" cstate="print"/>
          <a:stretch>
            <a:fillRect/>
          </a:stretch>
        </p:blipFill>
        <p:spPr>
          <a:xfrm>
            <a:off x="627988" y="1412234"/>
            <a:ext cx="657441" cy="767607"/>
          </a:xfrm>
          <a:prstGeom prst="rect">
            <a:avLst/>
          </a:prstGeom>
        </p:spPr>
      </p:pic>
      <p:pic>
        <p:nvPicPr>
          <p:cNvPr id="7" name="Picture 6" descr="tiger.jpg"/>
          <p:cNvPicPr>
            <a:picLocks noChangeAspect="1"/>
          </p:cNvPicPr>
          <p:nvPr/>
        </p:nvPicPr>
        <p:blipFill>
          <a:blip r:embed="rId3" cstate="print"/>
          <a:stretch>
            <a:fillRect/>
          </a:stretch>
        </p:blipFill>
        <p:spPr>
          <a:xfrm>
            <a:off x="548421" y="2239969"/>
            <a:ext cx="765817" cy="689235"/>
          </a:xfrm>
          <a:prstGeom prst="rect">
            <a:avLst/>
          </a:prstGeom>
        </p:spPr>
      </p:pic>
      <p:pic>
        <p:nvPicPr>
          <p:cNvPr id="8" name="Picture 7" descr="sophie.jpg"/>
          <p:cNvPicPr>
            <a:picLocks noChangeAspect="1"/>
          </p:cNvPicPr>
          <p:nvPr/>
        </p:nvPicPr>
        <p:blipFill>
          <a:blip r:embed="rId4" cstate="print"/>
          <a:stretch>
            <a:fillRect/>
          </a:stretch>
        </p:blipFill>
        <p:spPr>
          <a:xfrm>
            <a:off x="613355" y="3013519"/>
            <a:ext cx="628855" cy="734231"/>
          </a:xfrm>
          <a:prstGeom prst="rect">
            <a:avLst/>
          </a:prstGeom>
        </p:spPr>
      </p:pic>
      <p:pic>
        <p:nvPicPr>
          <p:cNvPr id="9" name="Picture 8" descr="yeti_zoomed.jpg"/>
          <p:cNvPicPr>
            <a:picLocks noChangeAspect="1"/>
          </p:cNvPicPr>
          <p:nvPr/>
        </p:nvPicPr>
        <p:blipFill>
          <a:blip r:embed="rId5" cstate="print"/>
          <a:srcRect r="70000"/>
          <a:stretch>
            <a:fillRect/>
          </a:stretch>
        </p:blipFill>
        <p:spPr>
          <a:xfrm>
            <a:off x="548304" y="3812042"/>
            <a:ext cx="778192" cy="742707"/>
          </a:xfrm>
          <a:prstGeom prst="rect">
            <a:avLst/>
          </a:prstGeom>
        </p:spPr>
      </p:pic>
      <p:sp>
        <p:nvSpPr>
          <p:cNvPr id="16" name="Rounded Rectangle 15"/>
          <p:cNvSpPr/>
          <p:nvPr/>
        </p:nvSpPr>
        <p:spPr bwMode="auto">
          <a:xfrm flipH="1">
            <a:off x="7418714" y="1431985"/>
            <a:ext cx="1328469" cy="3165896"/>
          </a:xfrm>
          <a:prstGeom prst="roundRect">
            <a:avLst/>
          </a:prstGeom>
          <a:noFill/>
          <a:ln w="92075" cap="flat" cmpd="sng" algn="ctr">
            <a:solidFill>
              <a:srgbClr val="FF0000"/>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17" name="TextBox 16"/>
          <p:cNvSpPr txBox="1"/>
          <p:nvPr/>
        </p:nvSpPr>
        <p:spPr>
          <a:xfrm>
            <a:off x="1754727" y="3205162"/>
            <a:ext cx="2614432" cy="1323439"/>
          </a:xfrm>
          <a:prstGeom prst="rect">
            <a:avLst/>
          </a:prstGeom>
          <a:solidFill>
            <a:srgbClr val="C00000"/>
          </a:solidFill>
          <a:ln w="53975" cmpd="sng">
            <a:noFill/>
          </a:ln>
        </p:spPr>
        <p:txBody>
          <a:bodyPr wrap="square" rtlCol="0">
            <a:spAutoFit/>
          </a:bodyPr>
          <a:lstStyle/>
          <a:p>
            <a:pPr marL="266700" indent="-266700"/>
            <a:r>
              <a:rPr lang="en-US" sz="1600" dirty="0" smtClean="0">
                <a:solidFill>
                  <a:schemeClr val="bg1"/>
                </a:solidFill>
                <a:latin typeface="+mn-lt"/>
                <a:sym typeface="Wingdings" pitchFamily="2" charset="2"/>
              </a:rPr>
              <a:t>spatial splits and compression give</a:t>
            </a:r>
            <a:br>
              <a:rPr lang="en-US" sz="1600" dirty="0" smtClean="0">
                <a:solidFill>
                  <a:schemeClr val="bg1"/>
                </a:solidFill>
                <a:latin typeface="+mn-lt"/>
                <a:sym typeface="Wingdings" pitchFamily="2" charset="2"/>
              </a:rPr>
            </a:br>
            <a:r>
              <a:rPr lang="en-US" sz="1600" dirty="0" smtClean="0">
                <a:solidFill>
                  <a:schemeClr val="bg1"/>
                </a:solidFill>
                <a:latin typeface="+mn-lt"/>
                <a:sym typeface="Wingdings" pitchFamily="2" charset="2"/>
              </a:rPr>
              <a:t>13% speedup for</a:t>
            </a:r>
            <a:br>
              <a:rPr lang="en-US" sz="1600" dirty="0" smtClean="0">
                <a:solidFill>
                  <a:schemeClr val="bg1"/>
                </a:solidFill>
                <a:latin typeface="+mn-lt"/>
                <a:sym typeface="Wingdings" pitchFamily="2" charset="2"/>
              </a:rPr>
            </a:br>
            <a:r>
              <a:rPr lang="en-US" sz="1600" dirty="0" smtClean="0">
                <a:solidFill>
                  <a:schemeClr val="bg1"/>
                </a:solidFill>
                <a:latin typeface="+mn-lt"/>
                <a:sym typeface="Wingdings" pitchFamily="2" charset="2"/>
              </a:rPr>
              <a:t>similar memory consumption</a:t>
            </a:r>
            <a:endParaRPr lang="en-US" sz="1600" dirty="0" smtClean="0">
              <a:solidFill>
                <a:schemeClr val="bg1"/>
              </a:solidFill>
              <a:latin typeface="+mn-lt"/>
            </a:endParaRPr>
          </a:p>
        </p:txBody>
      </p:sp>
      <p:sp>
        <p:nvSpPr>
          <p:cNvPr id="18" name="Rounded Rectangle 17"/>
          <p:cNvSpPr/>
          <p:nvPr/>
        </p:nvSpPr>
        <p:spPr bwMode="auto">
          <a:xfrm flipH="1">
            <a:off x="4477109" y="1431984"/>
            <a:ext cx="1311216" cy="3145767"/>
          </a:xfrm>
          <a:prstGeom prst="roundRect">
            <a:avLst/>
          </a:prstGeom>
          <a:noFill/>
          <a:ln w="92075" cap="flat" cmpd="sng" algn="ctr">
            <a:solidFill>
              <a:srgbClr val="FF0000"/>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12" name="TextBox 11"/>
          <p:cNvSpPr txBox="1"/>
          <p:nvPr/>
        </p:nvSpPr>
        <p:spPr>
          <a:xfrm>
            <a:off x="469530" y="4665297"/>
            <a:ext cx="8234523" cy="253916"/>
          </a:xfrm>
          <a:prstGeom prst="rect">
            <a:avLst/>
          </a:prstGeom>
          <a:noFill/>
        </p:spPr>
        <p:txBody>
          <a:bodyPr wrap="square" rtlCol="0">
            <a:spAutoFit/>
          </a:bodyPr>
          <a:lstStyle/>
          <a:p>
            <a:r>
              <a:rPr lang="en-US" sz="1050" dirty="0" smtClean="0"/>
              <a:t>Measured on Dual Socket Intel</a:t>
            </a:r>
            <a:r>
              <a:rPr lang="en-US" sz="1050" dirty="0"/>
              <a:t>® Xeon® </a:t>
            </a:r>
            <a:r>
              <a:rPr lang="en-US" sz="1050" dirty="0" smtClean="0">
                <a:latin typeface="+mn-lt"/>
              </a:rPr>
              <a:t> E5-2697, 12 cores @ 2.7 GHz</a:t>
            </a:r>
          </a:p>
        </p:txBody>
      </p:sp>
    </p:spTree>
    <p:extLst>
      <p:ext uri="{BB962C8B-B14F-4D97-AF65-F5344CB8AC3E}">
        <p14:creationId xmlns="" xmlns:p14="http://schemas.microsoft.com/office/powerpoint/2010/main" val="95085151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bodyPr>
          <a:lstStyle/>
          <a:p>
            <a:r>
              <a:rPr lang="en-US" dirty="0" smtClean="0"/>
              <a:t>Challenges of Hair Geometry</a:t>
            </a:r>
          </a:p>
        </p:txBody>
      </p:sp>
      <p:sp>
        <p:nvSpPr>
          <p:cNvPr id="3" name="Content Placeholder 2"/>
          <p:cNvSpPr>
            <a:spLocks noGrp="1"/>
          </p:cNvSpPr>
          <p:nvPr>
            <p:ph idx="1"/>
          </p:nvPr>
        </p:nvSpPr>
        <p:spPr>
          <a:xfrm>
            <a:off x="455613" y="871268"/>
            <a:ext cx="7899822" cy="4140679"/>
          </a:xfrm>
        </p:spPr>
        <p:txBody>
          <a:bodyPr>
            <a:noAutofit/>
          </a:bodyPr>
          <a:lstStyle/>
          <a:p>
            <a:pPr marL="177800" indent="-177800">
              <a:lnSpc>
                <a:spcPct val="120000"/>
              </a:lnSpc>
              <a:buFont typeface="Arial" pitchFamily="34" charset="0"/>
              <a:buChar char="•"/>
            </a:pPr>
            <a:r>
              <a:rPr lang="de-DE" sz="1800" dirty="0" smtClean="0"/>
              <a:t>Path Tracing hair requires high sampling rates to reduce noise and aliasing</a:t>
            </a:r>
            <a:endParaRPr lang="de-DE" sz="1600" dirty="0" smtClean="0">
              <a:solidFill>
                <a:schemeClr val="tx1"/>
              </a:solidFill>
              <a:sym typeface="Wingdings" pitchFamily="2" charset="2"/>
            </a:endParaRPr>
          </a:p>
          <a:p>
            <a:pPr marL="268288" indent="-268288">
              <a:lnSpc>
                <a:spcPct val="120000"/>
              </a:lnSpc>
              <a:buFont typeface="Wingdings"/>
              <a:buChar char="è"/>
            </a:pPr>
            <a:r>
              <a:rPr lang="de-DE" sz="1600" dirty="0" smtClean="0">
                <a:solidFill>
                  <a:schemeClr val="tx1"/>
                </a:solidFill>
                <a:sym typeface="Wingdings" pitchFamily="2" charset="2"/>
              </a:rPr>
              <a:t>Our approach helps by improving traversal performance</a:t>
            </a:r>
          </a:p>
          <a:p>
            <a:pPr marL="177800" indent="-177800">
              <a:lnSpc>
                <a:spcPct val="120000"/>
              </a:lnSpc>
              <a:buFont typeface="Arial" pitchFamily="34" charset="0"/>
              <a:buChar char="•"/>
            </a:pPr>
            <a:r>
              <a:rPr lang="de-DE" sz="1800" dirty="0" smtClean="0"/>
              <a:t>Long and thin structures are challenging to bound using AABBs</a:t>
            </a:r>
          </a:p>
          <a:p>
            <a:pPr marL="268288" indent="-268288">
              <a:lnSpc>
                <a:spcPct val="120000"/>
              </a:lnSpc>
            </a:pPr>
            <a:r>
              <a:rPr lang="de-DE" sz="1600" b="1" dirty="0" smtClean="0">
                <a:solidFill>
                  <a:schemeClr val="tx1"/>
                </a:solidFill>
                <a:sym typeface="Wingdings" pitchFamily="2" charset="2"/>
              </a:rPr>
              <a:t> </a:t>
            </a:r>
            <a:r>
              <a:rPr lang="de-DE" sz="1600" dirty="0" smtClean="0">
                <a:solidFill>
                  <a:schemeClr val="tx1"/>
                </a:solidFill>
                <a:sym typeface="Wingdings" pitchFamily="2" charset="2"/>
              </a:rPr>
              <a:t>Our approach uses oriented bounding boxes to produce much </a:t>
            </a:r>
            <a:r>
              <a:rPr lang="de-DE" sz="1600" dirty="0" smtClean="0">
                <a:solidFill>
                  <a:schemeClr val="tx1"/>
                </a:solidFill>
                <a:sym typeface="Wingdings" pitchFamily="2" charset="2"/>
              </a:rPr>
              <a:t>tighter </a:t>
            </a:r>
            <a:r>
              <a:rPr lang="de-DE" sz="1600" dirty="0" smtClean="0">
                <a:solidFill>
                  <a:schemeClr val="tx1"/>
                </a:solidFill>
                <a:sym typeface="Wingdings" pitchFamily="2" charset="2"/>
              </a:rPr>
              <a:t>bounds</a:t>
            </a:r>
            <a:endParaRPr lang="en-US" sz="1600" dirty="0" smtClean="0">
              <a:solidFill>
                <a:schemeClr val="tx1"/>
              </a:solidFill>
            </a:endParaRPr>
          </a:p>
          <a:p>
            <a:pPr marL="177800" indent="-177800">
              <a:lnSpc>
                <a:spcPct val="120000"/>
              </a:lnSpc>
              <a:buFont typeface="Arial" pitchFamily="34" charset="0"/>
              <a:buChar char="•"/>
            </a:pPr>
            <a:r>
              <a:rPr lang="en-US" sz="1800" dirty="0" smtClean="0"/>
              <a:t>Many million hairs are common (in particular for furry animals)</a:t>
            </a:r>
          </a:p>
          <a:p>
            <a:pPr marL="268288" indent="-268288">
              <a:lnSpc>
                <a:spcPct val="120000"/>
              </a:lnSpc>
            </a:pPr>
            <a:r>
              <a:rPr lang="de-DE" sz="1600" b="1" dirty="0" smtClean="0">
                <a:solidFill>
                  <a:schemeClr val="tx1"/>
                </a:solidFill>
                <a:sym typeface="Wingdings" pitchFamily="2" charset="2"/>
              </a:rPr>
              <a:t> </a:t>
            </a:r>
            <a:r>
              <a:rPr lang="de-DE" sz="1600" dirty="0" smtClean="0">
                <a:solidFill>
                  <a:schemeClr val="tx1"/>
                </a:solidFill>
                <a:sym typeface="Wingdings" pitchFamily="2" charset="2"/>
              </a:rPr>
              <a:t>We use direct ray/hair intersection to keep memory consumption </a:t>
            </a:r>
            <a:r>
              <a:rPr lang="de-DE" sz="1600" dirty="0" smtClean="0">
                <a:solidFill>
                  <a:schemeClr val="tx1"/>
                </a:solidFill>
                <a:sym typeface="Wingdings" pitchFamily="2" charset="2"/>
              </a:rPr>
              <a:t>low </a:t>
            </a:r>
            <a:br>
              <a:rPr lang="de-DE" sz="1600" dirty="0" smtClean="0">
                <a:solidFill>
                  <a:schemeClr val="tx1"/>
                </a:solidFill>
                <a:sym typeface="Wingdings" pitchFamily="2" charset="2"/>
              </a:rPr>
            </a:br>
            <a:r>
              <a:rPr lang="de-DE" sz="1600" dirty="0" smtClean="0">
                <a:solidFill>
                  <a:schemeClr val="tx1"/>
                </a:solidFill>
                <a:sym typeface="Wingdings" pitchFamily="2" charset="2"/>
              </a:rPr>
              <a:t>(tesellation impractical because of high memory consumption) </a:t>
            </a:r>
            <a:endParaRPr lang="en-US" sz="1600" dirty="0" smtClean="0">
              <a:solidFill>
                <a:schemeClr val="tx1"/>
              </a:solidFill>
              <a:sym typeface="Wingdings" pitchFamily="2" charset="2"/>
            </a:endParaRPr>
          </a:p>
          <a:p>
            <a:pPr marL="177800" indent="-177800"/>
            <a:endParaRPr lang="en-US" sz="1600" dirty="0"/>
          </a:p>
          <a:p>
            <a:pPr>
              <a:buNone/>
            </a:pPr>
            <a:endParaRPr lang="de-DE" sz="1800" dirty="0"/>
          </a:p>
        </p:txBody>
      </p:sp>
    </p:spTree>
    <p:extLst>
      <p:ext uri="{BB962C8B-B14F-4D97-AF65-F5344CB8AC3E}">
        <p14:creationId xmlns:p14="http://schemas.microsoft.com/office/powerpoint/2010/main" xmlns="" val="81767110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a:t>
            </a:r>
            <a:endParaRPr lang="en-US" dirty="0"/>
          </a:p>
        </p:txBody>
      </p:sp>
      <p:sp>
        <p:nvSpPr>
          <p:cNvPr id="12" name="Content Placeholder 11"/>
          <p:cNvSpPr>
            <a:spLocks noGrp="1"/>
          </p:cNvSpPr>
          <p:nvPr>
            <p:ph idx="1"/>
          </p:nvPr>
        </p:nvSpPr>
        <p:spPr>
          <a:xfrm>
            <a:off x="455613" y="1034655"/>
            <a:ext cx="7153202" cy="3402806"/>
          </a:xfrm>
        </p:spPr>
        <p:txBody>
          <a:bodyPr/>
          <a:lstStyle/>
          <a:p>
            <a:pPr marL="180975" indent="-180975">
              <a:buFont typeface="Arial" pitchFamily="34" charset="0"/>
              <a:buChar char="•"/>
            </a:pPr>
            <a:r>
              <a:rPr lang="de-DE" dirty="0" smtClean="0"/>
              <a:t>Path tracing with up to 10 bounces @ about 1M pixels</a:t>
            </a:r>
            <a:endParaRPr lang="en-US" dirty="0" smtClean="0"/>
          </a:p>
          <a:p>
            <a:pPr marL="180975" indent="-180975">
              <a:buFont typeface="Arial" pitchFamily="34" charset="0"/>
              <a:buChar char="•"/>
            </a:pPr>
            <a:r>
              <a:rPr lang="en-US" dirty="0" smtClean="0"/>
              <a:t>2x Intel(R) Xeon(R) CPU E5-2687W @ 3.10GHz (</a:t>
            </a:r>
            <a:r>
              <a:rPr lang="de-DE" dirty="0" smtClean="0"/>
              <a:t>16 cores total)</a:t>
            </a:r>
          </a:p>
          <a:p>
            <a:pPr marL="180975" indent="-180975">
              <a:buFont typeface="Arial" pitchFamily="34" charset="0"/>
              <a:buChar char="•"/>
            </a:pPr>
            <a:endParaRPr lang="en-US" dirty="0"/>
          </a:p>
        </p:txBody>
      </p:sp>
    </p:spTree>
    <p:extLst>
      <p:ext uri="{BB962C8B-B14F-4D97-AF65-F5344CB8AC3E}">
        <p14:creationId xmlns:p14="http://schemas.microsoft.com/office/powerpoint/2010/main" xmlns="" val="95211596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a:t>
            </a:r>
            <a:endParaRPr lang="en-US" dirty="0"/>
          </a:p>
        </p:txBody>
      </p:sp>
      <p:sp>
        <p:nvSpPr>
          <p:cNvPr id="3" name="Content Placeholder 2"/>
          <p:cNvSpPr>
            <a:spLocks noGrp="1"/>
          </p:cNvSpPr>
          <p:nvPr>
            <p:ph idx="1"/>
          </p:nvPr>
        </p:nvSpPr>
        <p:spPr>
          <a:xfrm>
            <a:off x="455613" y="1034655"/>
            <a:ext cx="8567006" cy="3402806"/>
          </a:xfrm>
        </p:spPr>
        <p:txBody>
          <a:bodyPr/>
          <a:lstStyle/>
          <a:p>
            <a:pPr marL="342900" indent="-342900">
              <a:spcBef>
                <a:spcPts val="600"/>
              </a:spcBef>
              <a:buFont typeface="Arial" pitchFamily="34" charset="0"/>
              <a:buChar char="•"/>
            </a:pPr>
            <a:r>
              <a:rPr lang="en-US" dirty="0" smtClean="0"/>
              <a:t>AABB/OBB hierarchy gives almost 2x speedup for hair geometry</a:t>
            </a:r>
          </a:p>
          <a:p>
            <a:pPr marL="342900" indent="-342900">
              <a:spcBef>
                <a:spcPts val="600"/>
              </a:spcBef>
              <a:buFont typeface="Arial" pitchFamily="34" charset="0"/>
              <a:buChar char="•"/>
            </a:pPr>
            <a:r>
              <a:rPr lang="de-DE" dirty="0" smtClean="0"/>
              <a:t>Need to improve build performance currently 20x slower than building standard BVH over curve segments</a:t>
            </a:r>
            <a:endParaRPr lang="en-US" dirty="0" smtClean="0"/>
          </a:p>
          <a:p>
            <a:pPr marL="342900" indent="-342900">
              <a:spcBef>
                <a:spcPts val="600"/>
              </a:spcBef>
              <a:buFont typeface="Arial" pitchFamily="34" charset="0"/>
              <a:buChar char="•"/>
            </a:pPr>
            <a:r>
              <a:rPr lang="de-DE" dirty="0" smtClean="0"/>
              <a:t>Handling triangles in same BVH could give additional benefit.</a:t>
            </a:r>
            <a:endParaRPr lang="en-US" dirty="0" smtClean="0"/>
          </a:p>
          <a:p>
            <a:pPr marL="342900" indent="-342900">
              <a:spcBef>
                <a:spcPts val="600"/>
              </a:spcBef>
              <a:buFont typeface="Arial" pitchFamily="34" charset="0"/>
              <a:buChar char="•"/>
            </a:pPr>
            <a:r>
              <a:rPr lang="de-DE" dirty="0" smtClean="0"/>
              <a:t>Support for Motion Blur is important for movie rendering.</a:t>
            </a:r>
          </a:p>
          <a:p>
            <a:endParaRPr lang="en-US" dirty="0" smtClean="0"/>
          </a:p>
        </p:txBody>
      </p:sp>
    </p:spTree>
    <p:extLst>
      <p:ext uri="{BB962C8B-B14F-4D97-AF65-F5344CB8AC3E}">
        <p14:creationId xmlns="" xmlns:p14="http://schemas.microsoft.com/office/powerpoint/2010/main" val="95085151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5" y="436577"/>
            <a:ext cx="8229600" cy="666750"/>
          </a:xfrm>
        </p:spPr>
        <p:txBody>
          <a:bodyPr/>
          <a:lstStyle/>
          <a:p>
            <a:r>
              <a:rPr lang="de-DE" sz="3600" dirty="0" smtClean="0"/>
              <a:t>Questions?</a:t>
            </a:r>
            <a:endParaRPr lang="en-US" sz="3600" dirty="0"/>
          </a:p>
        </p:txBody>
      </p:sp>
      <p:sp>
        <p:nvSpPr>
          <p:cNvPr id="3" name="Content Placeholder 2"/>
          <p:cNvSpPr>
            <a:spLocks noGrp="1"/>
          </p:cNvSpPr>
          <p:nvPr>
            <p:ph idx="1"/>
          </p:nvPr>
        </p:nvSpPr>
        <p:spPr/>
        <p:txBody>
          <a:bodyPr/>
          <a:lstStyle/>
          <a:p>
            <a:pPr algn="ctr"/>
            <a:endParaRPr lang="de-DE" dirty="0" smtClean="0"/>
          </a:p>
          <a:p>
            <a:pPr algn="ctr"/>
            <a:endParaRPr lang="de-DE" dirty="0" smtClean="0"/>
          </a:p>
          <a:p>
            <a:pPr algn="ctr"/>
            <a:r>
              <a:rPr lang="de-DE" dirty="0" smtClean="0"/>
              <a:t>Source code </a:t>
            </a:r>
            <a:r>
              <a:rPr lang="de-DE" dirty="0" smtClean="0"/>
              <a:t>for Xeon and Xeon Phi </a:t>
            </a:r>
            <a:br>
              <a:rPr lang="de-DE" dirty="0" smtClean="0"/>
            </a:br>
            <a:r>
              <a:rPr lang="de-DE" dirty="0" smtClean="0"/>
              <a:t>available </a:t>
            </a:r>
            <a:r>
              <a:rPr lang="de-DE" dirty="0" smtClean="0"/>
              <a:t>as part of Embree 2.3.1, </a:t>
            </a:r>
            <a:br>
              <a:rPr lang="de-DE" dirty="0" smtClean="0"/>
            </a:br>
            <a:r>
              <a:rPr lang="de-DE" dirty="0" smtClean="0"/>
              <a:t>https://embree.github.com</a:t>
            </a:r>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bodyPr>
          <a:lstStyle/>
          <a:p>
            <a:r>
              <a:rPr lang="en-US" dirty="0" smtClean="0"/>
              <a:t>Previous Work</a:t>
            </a:r>
          </a:p>
        </p:txBody>
      </p:sp>
      <p:sp>
        <p:nvSpPr>
          <p:cNvPr id="3" name="Content Placeholder 2"/>
          <p:cNvSpPr>
            <a:spLocks noGrp="1"/>
          </p:cNvSpPr>
          <p:nvPr>
            <p:ph idx="1"/>
          </p:nvPr>
        </p:nvSpPr>
        <p:spPr>
          <a:xfrm>
            <a:off x="455613" y="810378"/>
            <a:ext cx="8420968" cy="4201569"/>
          </a:xfrm>
        </p:spPr>
        <p:txBody>
          <a:bodyPr>
            <a:noAutofit/>
          </a:bodyPr>
          <a:lstStyle/>
          <a:p>
            <a:pPr marL="177800" indent="-177800">
              <a:lnSpc>
                <a:spcPct val="120000"/>
              </a:lnSpc>
              <a:buFont typeface="Arial" pitchFamily="34" charset="0"/>
              <a:buChar char="•"/>
            </a:pPr>
            <a:r>
              <a:rPr lang="de-DE" sz="1600" dirty="0" smtClean="0">
                <a:sym typeface="Wingdings" pitchFamily="2" charset="2"/>
              </a:rPr>
              <a:t>Path Tracing Hair</a:t>
            </a:r>
          </a:p>
          <a:p>
            <a:pPr marL="363538" lvl="1" indent="-182563">
              <a:lnSpc>
                <a:spcPct val="120000"/>
              </a:lnSpc>
              <a:buFont typeface="Arial" pitchFamily="34" charset="0"/>
              <a:buChar char="•"/>
            </a:pPr>
            <a:r>
              <a:rPr lang="de-DE" sz="1400" dirty="0" smtClean="0">
                <a:sym typeface="Wingdings" pitchFamily="2" charset="2"/>
              </a:rPr>
              <a:t>[Moon and Marschner 2006]: Simulating Multiple Scattering in Hair Using a Photon Mapping Approach</a:t>
            </a:r>
          </a:p>
          <a:p>
            <a:pPr marL="363538" lvl="1" indent="-182563">
              <a:lnSpc>
                <a:spcPct val="120000"/>
              </a:lnSpc>
              <a:buFont typeface="Arial" pitchFamily="34" charset="0"/>
              <a:buChar char="•"/>
            </a:pPr>
            <a:r>
              <a:rPr lang="de-DE" sz="1400" dirty="0" smtClean="0">
                <a:sym typeface="Wingdings" pitchFamily="2" charset="2"/>
              </a:rPr>
              <a:t>[Ou et. al. 2012]: ISHair: Importance Sampling for Hair Scattering</a:t>
            </a:r>
            <a:endParaRPr lang="en-US" sz="1400" dirty="0" smtClean="0"/>
          </a:p>
          <a:p>
            <a:pPr marL="177800" indent="-177800">
              <a:lnSpc>
                <a:spcPct val="120000"/>
              </a:lnSpc>
              <a:buFont typeface="Arial" pitchFamily="34" charset="0"/>
              <a:buChar char="•"/>
            </a:pPr>
            <a:r>
              <a:rPr lang="de-DE" sz="1600" dirty="0" smtClean="0">
                <a:sym typeface="Wingdings" pitchFamily="2" charset="2"/>
              </a:rPr>
              <a:t>Oriented Bounding Box (OBB) Hierarchies</a:t>
            </a:r>
          </a:p>
          <a:p>
            <a:pPr marL="363538" lvl="1" indent="-182563">
              <a:lnSpc>
                <a:spcPct val="120000"/>
              </a:lnSpc>
              <a:buFont typeface="Arial" pitchFamily="34" charset="0"/>
              <a:buChar char="•"/>
            </a:pPr>
            <a:r>
              <a:rPr lang="de-DE" sz="1400" dirty="0" smtClean="0">
                <a:sym typeface="Wingdings" pitchFamily="2" charset="2"/>
              </a:rPr>
              <a:t>[Gottschalk et. al. 1996]: OBB-Tree: A Hierarchical Structure for Rapid Interference Detection</a:t>
            </a:r>
          </a:p>
          <a:p>
            <a:pPr marL="363538" lvl="1" indent="-182563">
              <a:lnSpc>
                <a:spcPct val="120000"/>
              </a:lnSpc>
              <a:buFont typeface="Arial" pitchFamily="34" charset="0"/>
              <a:buChar char="•"/>
            </a:pPr>
            <a:r>
              <a:rPr lang="de-DE" sz="1400" dirty="0" smtClean="0">
                <a:sym typeface="Wingdings" pitchFamily="2" charset="2"/>
              </a:rPr>
              <a:t>[Lext and Akenine-Möller 2001]: Towards Rapid Reconstruction for Animated Ray Tracing</a:t>
            </a:r>
          </a:p>
          <a:p>
            <a:pPr marL="363538" lvl="1" indent="-182563">
              <a:lnSpc>
                <a:spcPct val="120000"/>
              </a:lnSpc>
              <a:buFont typeface="Arial" pitchFamily="34" charset="0"/>
              <a:buChar char="•"/>
            </a:pPr>
            <a:r>
              <a:rPr lang="de-DE" sz="1400" dirty="0" smtClean="0">
                <a:sym typeface="Wingdings" pitchFamily="2" charset="2"/>
              </a:rPr>
              <a:t>OBBs used in commercial renderers</a:t>
            </a:r>
          </a:p>
          <a:p>
            <a:pPr marL="177800" indent="-177800">
              <a:lnSpc>
                <a:spcPct val="120000"/>
              </a:lnSpc>
              <a:buFont typeface="Arial" pitchFamily="34" charset="0"/>
              <a:buChar char="•"/>
            </a:pPr>
            <a:r>
              <a:rPr lang="en-US" sz="1600" dirty="0" smtClean="0"/>
              <a:t>Ray/Curve Intersection</a:t>
            </a:r>
          </a:p>
          <a:p>
            <a:pPr marL="361950" indent="-180975">
              <a:lnSpc>
                <a:spcPct val="120000"/>
              </a:lnSpc>
              <a:buFont typeface="Arial" pitchFamily="34" charset="0"/>
              <a:buChar char="•"/>
            </a:pPr>
            <a:r>
              <a:rPr lang="de-DE" sz="1400" dirty="0" smtClean="0">
                <a:solidFill>
                  <a:schemeClr val="tx1"/>
                </a:solidFill>
                <a:sym typeface="Wingdings" pitchFamily="2" charset="2"/>
              </a:rPr>
              <a:t>[Sederberg and Nishita 1990]: Curve Intersection using Bezier Clipping</a:t>
            </a:r>
          </a:p>
          <a:p>
            <a:pPr marL="361950" indent="-180975">
              <a:lnSpc>
                <a:spcPct val="120000"/>
              </a:lnSpc>
              <a:buFont typeface="Arial" pitchFamily="34" charset="0"/>
              <a:buChar char="•"/>
            </a:pPr>
            <a:r>
              <a:rPr lang="de-DE" sz="1400" dirty="0" smtClean="0">
                <a:solidFill>
                  <a:schemeClr val="tx1"/>
                </a:solidFill>
                <a:sym typeface="Wingdings" pitchFamily="2" charset="2"/>
              </a:rPr>
              <a:t>[Nakamaru and Ohno 2002]: Ray Tracing for Curve Primitive</a:t>
            </a:r>
            <a:endParaRPr lang="en-US" sz="1400" dirty="0" smtClean="0">
              <a:solidFill>
                <a:schemeClr val="tx1"/>
              </a:solidFill>
              <a:sym typeface="Wingdings" pitchFamily="2" charset="2"/>
            </a:endParaRPr>
          </a:p>
          <a:p>
            <a:pPr marL="177800" indent="-177800"/>
            <a:endParaRPr lang="en-US" sz="1400" dirty="0"/>
          </a:p>
          <a:p>
            <a:pPr>
              <a:buNone/>
            </a:pPr>
            <a:endParaRPr lang="de-DE" sz="1600" dirty="0"/>
          </a:p>
        </p:txBody>
      </p:sp>
    </p:spTree>
    <p:extLst>
      <p:ext uri="{BB962C8B-B14F-4D97-AF65-F5344CB8AC3E}">
        <p14:creationId xmlns:p14="http://schemas.microsoft.com/office/powerpoint/2010/main" xmlns="" val="81767110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bodyPr>
          <a:lstStyle/>
          <a:p>
            <a:r>
              <a:rPr lang="en-US" dirty="0" smtClean="0"/>
              <a:t>Hair Representation</a:t>
            </a:r>
          </a:p>
        </p:txBody>
      </p:sp>
      <p:sp>
        <p:nvSpPr>
          <p:cNvPr id="3" name="Content Placeholder 2"/>
          <p:cNvSpPr>
            <a:spLocks noGrp="1"/>
          </p:cNvSpPr>
          <p:nvPr>
            <p:ph idx="1"/>
          </p:nvPr>
        </p:nvSpPr>
        <p:spPr>
          <a:xfrm>
            <a:off x="455613" y="1034654"/>
            <a:ext cx="5807164" cy="3738681"/>
          </a:xfrm>
        </p:spPr>
        <p:txBody>
          <a:bodyPr>
            <a:noAutofit/>
          </a:bodyPr>
          <a:lstStyle/>
          <a:p>
            <a:pPr marL="177800" indent="-177800">
              <a:lnSpc>
                <a:spcPct val="120000"/>
              </a:lnSpc>
              <a:buFont typeface="Arial" pitchFamily="34" charset="0"/>
              <a:buChar char="•"/>
            </a:pPr>
            <a:r>
              <a:rPr lang="de-DE" sz="1800" b="1" dirty="0" smtClean="0"/>
              <a:t>Hair subdivided into individual hair segments </a:t>
            </a:r>
            <a:br>
              <a:rPr lang="de-DE" sz="1800" b="1" dirty="0" smtClean="0"/>
            </a:br>
            <a:r>
              <a:rPr lang="de-DE" sz="1800" b="1" dirty="0" smtClean="0"/>
              <a:t>(done in application)</a:t>
            </a:r>
          </a:p>
          <a:p>
            <a:pPr marL="177800" indent="-177800">
              <a:lnSpc>
                <a:spcPct val="120000"/>
              </a:lnSpc>
              <a:buFont typeface="Arial" pitchFamily="34" charset="0"/>
              <a:buChar char="•"/>
            </a:pPr>
            <a:r>
              <a:rPr lang="de-DE" sz="1800" b="1" dirty="0" smtClean="0"/>
              <a:t>Hair segments represented as cubic bezier curves (4 control points) with interpolated radius (4 radii)</a:t>
            </a:r>
            <a:endParaRPr lang="en-US" sz="1600" dirty="0" smtClean="0">
              <a:solidFill>
                <a:schemeClr val="tx1"/>
              </a:solidFill>
              <a:sym typeface="Wingdings" pitchFamily="2" charset="2"/>
            </a:endParaRPr>
          </a:p>
          <a:p>
            <a:pPr marL="177800" indent="-177800"/>
            <a:endParaRPr lang="en-US" sz="1600" dirty="0"/>
          </a:p>
          <a:p>
            <a:pPr>
              <a:buNone/>
            </a:pPr>
            <a:endParaRPr lang="de-DE" sz="1800" dirty="0"/>
          </a:p>
        </p:txBody>
      </p:sp>
      <p:sp>
        <p:nvSpPr>
          <p:cNvPr id="12" name="Freeform 11"/>
          <p:cNvSpPr/>
          <p:nvPr/>
        </p:nvSpPr>
        <p:spPr bwMode="auto">
          <a:xfrm>
            <a:off x="5952226" y="646981"/>
            <a:ext cx="1552755" cy="698740"/>
          </a:xfrm>
          <a:custGeom>
            <a:avLst/>
            <a:gdLst>
              <a:gd name="connsiteX0" fmla="*/ 0 w 1552755"/>
              <a:gd name="connsiteY0" fmla="*/ 0 h 698740"/>
              <a:gd name="connsiteX1" fmla="*/ 759125 w 1552755"/>
              <a:gd name="connsiteY1" fmla="*/ 267419 h 698740"/>
              <a:gd name="connsiteX2" fmla="*/ 1552755 w 1552755"/>
              <a:gd name="connsiteY2" fmla="*/ 698740 h 698740"/>
              <a:gd name="connsiteX0" fmla="*/ 0 w 1552755"/>
              <a:gd name="connsiteY0" fmla="*/ 0 h 698740"/>
              <a:gd name="connsiteX1" fmla="*/ 759125 w 1552755"/>
              <a:gd name="connsiteY1" fmla="*/ 267419 h 698740"/>
              <a:gd name="connsiteX2" fmla="*/ 1552755 w 1552755"/>
              <a:gd name="connsiteY2" fmla="*/ 698740 h 698740"/>
              <a:gd name="connsiteX0" fmla="*/ 0 w 1552755"/>
              <a:gd name="connsiteY0" fmla="*/ 0 h 698740"/>
              <a:gd name="connsiteX1" fmla="*/ 759125 w 1552755"/>
              <a:gd name="connsiteY1" fmla="*/ 267419 h 698740"/>
              <a:gd name="connsiteX2" fmla="*/ 1552755 w 1552755"/>
              <a:gd name="connsiteY2" fmla="*/ 698740 h 698740"/>
              <a:gd name="connsiteX0" fmla="*/ 0 w 1552755"/>
              <a:gd name="connsiteY0" fmla="*/ 0 h 698740"/>
              <a:gd name="connsiteX1" fmla="*/ 1552755 w 1552755"/>
              <a:gd name="connsiteY1" fmla="*/ 698740 h 698740"/>
              <a:gd name="connsiteX0" fmla="*/ 0 w 1552755"/>
              <a:gd name="connsiteY0" fmla="*/ 0 h 698740"/>
              <a:gd name="connsiteX1" fmla="*/ 1552755 w 1552755"/>
              <a:gd name="connsiteY1" fmla="*/ 698740 h 698740"/>
              <a:gd name="connsiteX0" fmla="*/ 0 w 1552755"/>
              <a:gd name="connsiteY0" fmla="*/ 0 h 698740"/>
              <a:gd name="connsiteX1" fmla="*/ 1552755 w 1552755"/>
              <a:gd name="connsiteY1" fmla="*/ 698740 h 698740"/>
            </a:gdLst>
            <a:ahLst/>
            <a:cxnLst>
              <a:cxn ang="0">
                <a:pos x="connsiteX0" y="connsiteY0"/>
              </a:cxn>
              <a:cxn ang="0">
                <a:pos x="connsiteX1" y="connsiteY1"/>
              </a:cxn>
            </a:cxnLst>
            <a:rect l="l" t="t" r="r" b="b"/>
            <a:pathLst>
              <a:path w="1552755" h="698740">
                <a:moveTo>
                  <a:pt x="0" y="0"/>
                </a:moveTo>
                <a:cubicBezTo>
                  <a:pt x="586596" y="25879"/>
                  <a:pt x="1259457" y="336431"/>
                  <a:pt x="1552755" y="698740"/>
                </a:cubicBezTo>
              </a:path>
            </a:pathLst>
          </a:custGeom>
          <a:noFill/>
          <a:ln w="28575" cap="flat" cmpd="sng" algn="ctr">
            <a:solidFill>
              <a:srgbClr val="00B050"/>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13" name="Freeform 12"/>
          <p:cNvSpPr/>
          <p:nvPr/>
        </p:nvSpPr>
        <p:spPr bwMode="auto">
          <a:xfrm>
            <a:off x="7513608" y="1354347"/>
            <a:ext cx="733245" cy="1104181"/>
          </a:xfrm>
          <a:custGeom>
            <a:avLst/>
            <a:gdLst>
              <a:gd name="connsiteX0" fmla="*/ 0 w 733245"/>
              <a:gd name="connsiteY0" fmla="*/ 0 h 1104181"/>
              <a:gd name="connsiteX1" fmla="*/ 414067 w 733245"/>
              <a:gd name="connsiteY1" fmla="*/ 474453 h 1104181"/>
              <a:gd name="connsiteX2" fmla="*/ 733245 w 733245"/>
              <a:gd name="connsiteY2" fmla="*/ 1104181 h 1104181"/>
              <a:gd name="connsiteX0" fmla="*/ 0 w 733245"/>
              <a:gd name="connsiteY0" fmla="*/ 0 h 1104181"/>
              <a:gd name="connsiteX1" fmla="*/ 733245 w 733245"/>
              <a:gd name="connsiteY1" fmla="*/ 1104181 h 1104181"/>
              <a:gd name="connsiteX0" fmla="*/ 0 w 733245"/>
              <a:gd name="connsiteY0" fmla="*/ 0 h 1104181"/>
              <a:gd name="connsiteX1" fmla="*/ 733245 w 733245"/>
              <a:gd name="connsiteY1" fmla="*/ 1104181 h 1104181"/>
              <a:gd name="connsiteX0" fmla="*/ 0 w 733245"/>
              <a:gd name="connsiteY0" fmla="*/ 0 h 1104181"/>
              <a:gd name="connsiteX1" fmla="*/ 733245 w 733245"/>
              <a:gd name="connsiteY1" fmla="*/ 1104181 h 1104181"/>
            </a:gdLst>
            <a:ahLst/>
            <a:cxnLst>
              <a:cxn ang="0">
                <a:pos x="connsiteX0" y="connsiteY0"/>
              </a:cxn>
              <a:cxn ang="0">
                <a:pos x="connsiteX1" y="connsiteY1"/>
              </a:cxn>
            </a:cxnLst>
            <a:rect l="l" t="t" r="r" b="b"/>
            <a:pathLst>
              <a:path w="733245" h="1104181">
                <a:moveTo>
                  <a:pt x="0" y="0"/>
                </a:moveTo>
                <a:cubicBezTo>
                  <a:pt x="322053" y="350807"/>
                  <a:pt x="566468" y="684363"/>
                  <a:pt x="733245" y="1104181"/>
                </a:cubicBezTo>
              </a:path>
            </a:pathLst>
          </a:custGeom>
          <a:solidFill>
            <a:schemeClr val="bg1"/>
          </a:solidFill>
          <a:ln w="28575" cap="flat" cmpd="sng" algn="ctr">
            <a:solidFill>
              <a:srgbClr val="FF0000"/>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14" name="Freeform 13"/>
          <p:cNvSpPr/>
          <p:nvPr/>
        </p:nvSpPr>
        <p:spPr bwMode="auto">
          <a:xfrm>
            <a:off x="8246852" y="2458529"/>
            <a:ext cx="577970" cy="1992702"/>
          </a:xfrm>
          <a:custGeom>
            <a:avLst/>
            <a:gdLst>
              <a:gd name="connsiteX0" fmla="*/ 0 w 577970"/>
              <a:gd name="connsiteY0" fmla="*/ 0 h 1992702"/>
              <a:gd name="connsiteX1" fmla="*/ 284672 w 577970"/>
              <a:gd name="connsiteY1" fmla="*/ 819509 h 1992702"/>
              <a:gd name="connsiteX2" fmla="*/ 577970 w 577970"/>
              <a:gd name="connsiteY2" fmla="*/ 1992702 h 1992702"/>
              <a:gd name="connsiteX0" fmla="*/ 0 w 577970"/>
              <a:gd name="connsiteY0" fmla="*/ 0 h 1992702"/>
              <a:gd name="connsiteX1" fmla="*/ 577970 w 577970"/>
              <a:gd name="connsiteY1" fmla="*/ 1992702 h 1992702"/>
              <a:gd name="connsiteX0" fmla="*/ 0 w 577970"/>
              <a:gd name="connsiteY0" fmla="*/ 0 h 1992702"/>
              <a:gd name="connsiteX1" fmla="*/ 577970 w 577970"/>
              <a:gd name="connsiteY1" fmla="*/ 1992702 h 1992702"/>
              <a:gd name="connsiteX0" fmla="*/ 0 w 577970"/>
              <a:gd name="connsiteY0" fmla="*/ 0 h 1992702"/>
              <a:gd name="connsiteX1" fmla="*/ 577970 w 577970"/>
              <a:gd name="connsiteY1" fmla="*/ 1992702 h 1992702"/>
            </a:gdLst>
            <a:ahLst/>
            <a:cxnLst>
              <a:cxn ang="0">
                <a:pos x="connsiteX0" y="connsiteY0"/>
              </a:cxn>
              <a:cxn ang="0">
                <a:pos x="connsiteX1" y="connsiteY1"/>
              </a:cxn>
            </a:cxnLst>
            <a:rect l="l" t="t" r="r" b="b"/>
            <a:pathLst>
              <a:path w="577970" h="1992702">
                <a:moveTo>
                  <a:pt x="0" y="0"/>
                </a:moveTo>
                <a:cubicBezTo>
                  <a:pt x="278921" y="664234"/>
                  <a:pt x="454324" y="1319841"/>
                  <a:pt x="577970" y="1992702"/>
                </a:cubicBezTo>
              </a:path>
            </a:pathLst>
          </a:custGeom>
          <a:solidFill>
            <a:schemeClr val="bg1"/>
          </a:solidFill>
          <a:ln w="28575" cap="flat" cmpd="sng" algn="ctr">
            <a:solidFill>
              <a:schemeClr val="accent2">
                <a:lumMod val="75000"/>
              </a:schemeClr>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16" name="Oval 15"/>
          <p:cNvSpPr/>
          <p:nvPr/>
        </p:nvSpPr>
        <p:spPr bwMode="auto">
          <a:xfrm>
            <a:off x="5897881" y="592634"/>
            <a:ext cx="106104" cy="114732"/>
          </a:xfrm>
          <a:prstGeom prst="ellipse">
            <a:avLst/>
          </a:prstGeom>
          <a:solidFill>
            <a:schemeClr val="tx1"/>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17" name="Oval 16"/>
          <p:cNvSpPr/>
          <p:nvPr/>
        </p:nvSpPr>
        <p:spPr bwMode="auto">
          <a:xfrm>
            <a:off x="7447760" y="1279872"/>
            <a:ext cx="106104" cy="114732"/>
          </a:xfrm>
          <a:prstGeom prst="ellipse">
            <a:avLst/>
          </a:prstGeom>
          <a:solidFill>
            <a:schemeClr val="tx1"/>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18" name="Oval 17"/>
          <p:cNvSpPr/>
          <p:nvPr/>
        </p:nvSpPr>
        <p:spPr bwMode="auto">
          <a:xfrm>
            <a:off x="6498856" y="615639"/>
            <a:ext cx="106104" cy="114732"/>
          </a:xfrm>
          <a:prstGeom prst="ellipse">
            <a:avLst/>
          </a:prstGeom>
          <a:solidFill>
            <a:schemeClr val="tx1"/>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19" name="Oval 18"/>
          <p:cNvSpPr/>
          <p:nvPr/>
        </p:nvSpPr>
        <p:spPr bwMode="auto">
          <a:xfrm>
            <a:off x="7163088" y="900309"/>
            <a:ext cx="106104" cy="114732"/>
          </a:xfrm>
          <a:prstGeom prst="ellipse">
            <a:avLst/>
          </a:prstGeom>
          <a:solidFill>
            <a:schemeClr val="tx1"/>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20" name="TextBox 19"/>
          <p:cNvSpPr txBox="1"/>
          <p:nvPr/>
        </p:nvSpPr>
        <p:spPr>
          <a:xfrm>
            <a:off x="5460522" y="181155"/>
            <a:ext cx="737702" cy="369332"/>
          </a:xfrm>
          <a:prstGeom prst="rect">
            <a:avLst/>
          </a:prstGeom>
          <a:noFill/>
        </p:spPr>
        <p:txBody>
          <a:bodyPr wrap="none" rtlCol="0">
            <a:spAutoFit/>
          </a:bodyPr>
          <a:lstStyle/>
          <a:p>
            <a:r>
              <a:rPr lang="de-DE" dirty="0" smtClean="0">
                <a:latin typeface="+mn-lt"/>
              </a:rPr>
              <a:t>p0/r0</a:t>
            </a:r>
            <a:endParaRPr lang="en-US" dirty="0" err="1" smtClean="0">
              <a:latin typeface="+mn-lt"/>
            </a:endParaRPr>
          </a:p>
        </p:txBody>
      </p:sp>
      <p:sp>
        <p:nvSpPr>
          <p:cNvPr id="21" name="TextBox 20"/>
          <p:cNvSpPr txBox="1"/>
          <p:nvPr/>
        </p:nvSpPr>
        <p:spPr>
          <a:xfrm>
            <a:off x="6535948" y="230038"/>
            <a:ext cx="737702" cy="369332"/>
          </a:xfrm>
          <a:prstGeom prst="rect">
            <a:avLst/>
          </a:prstGeom>
          <a:noFill/>
        </p:spPr>
        <p:txBody>
          <a:bodyPr wrap="none" rtlCol="0">
            <a:spAutoFit/>
          </a:bodyPr>
          <a:lstStyle/>
          <a:p>
            <a:r>
              <a:rPr lang="de-DE" dirty="0" smtClean="0">
                <a:latin typeface="+mn-lt"/>
              </a:rPr>
              <a:t>p1/r1</a:t>
            </a:r>
            <a:endParaRPr lang="en-US" dirty="0" err="1" smtClean="0">
              <a:latin typeface="+mn-lt"/>
            </a:endParaRPr>
          </a:p>
        </p:txBody>
      </p:sp>
      <p:sp>
        <p:nvSpPr>
          <p:cNvPr id="22" name="TextBox 21"/>
          <p:cNvSpPr txBox="1"/>
          <p:nvPr/>
        </p:nvSpPr>
        <p:spPr>
          <a:xfrm>
            <a:off x="7145549" y="520461"/>
            <a:ext cx="737702" cy="369332"/>
          </a:xfrm>
          <a:prstGeom prst="rect">
            <a:avLst/>
          </a:prstGeom>
          <a:noFill/>
        </p:spPr>
        <p:txBody>
          <a:bodyPr wrap="none" rtlCol="0">
            <a:spAutoFit/>
          </a:bodyPr>
          <a:lstStyle/>
          <a:p>
            <a:r>
              <a:rPr lang="de-DE" dirty="0" smtClean="0">
                <a:latin typeface="+mn-lt"/>
              </a:rPr>
              <a:t>p2/r2</a:t>
            </a:r>
            <a:endParaRPr lang="en-US" dirty="0" err="1" smtClean="0">
              <a:latin typeface="+mn-lt"/>
            </a:endParaRPr>
          </a:p>
        </p:txBody>
      </p:sp>
      <p:sp>
        <p:nvSpPr>
          <p:cNvPr id="23" name="TextBox 22"/>
          <p:cNvSpPr txBox="1"/>
          <p:nvPr/>
        </p:nvSpPr>
        <p:spPr>
          <a:xfrm>
            <a:off x="7660258" y="1017916"/>
            <a:ext cx="737702" cy="369332"/>
          </a:xfrm>
          <a:prstGeom prst="rect">
            <a:avLst/>
          </a:prstGeom>
          <a:noFill/>
        </p:spPr>
        <p:txBody>
          <a:bodyPr wrap="none" rtlCol="0">
            <a:spAutoFit/>
          </a:bodyPr>
          <a:lstStyle/>
          <a:p>
            <a:r>
              <a:rPr lang="de-DE" dirty="0" smtClean="0">
                <a:latin typeface="+mn-lt"/>
              </a:rPr>
              <a:t>p3/r3</a:t>
            </a:r>
            <a:endParaRPr lang="en-US" dirty="0" err="1" smtClean="0">
              <a:latin typeface="+mn-lt"/>
            </a:endParaRPr>
          </a:p>
        </p:txBody>
      </p:sp>
    </p:spTree>
    <p:extLst>
      <p:ext uri="{BB962C8B-B14F-4D97-AF65-F5344CB8AC3E}">
        <p14:creationId xmlns="" xmlns:p14="http://schemas.microsoft.com/office/powerpoint/2010/main" val="8176711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bodyPr>
          <a:lstStyle/>
          <a:p>
            <a:r>
              <a:rPr lang="en-US" dirty="0" smtClean="0"/>
              <a:t>Bounding Representations</a:t>
            </a:r>
          </a:p>
        </p:txBody>
      </p:sp>
      <p:sp>
        <p:nvSpPr>
          <p:cNvPr id="3" name="Content Placeholder 2"/>
          <p:cNvSpPr>
            <a:spLocks noGrp="1"/>
          </p:cNvSpPr>
          <p:nvPr>
            <p:ph idx="1"/>
          </p:nvPr>
        </p:nvSpPr>
        <p:spPr>
          <a:xfrm>
            <a:off x="455613" y="1034654"/>
            <a:ext cx="5695021" cy="3738681"/>
          </a:xfrm>
        </p:spPr>
        <p:txBody>
          <a:bodyPr>
            <a:noAutofit/>
          </a:bodyPr>
          <a:lstStyle/>
          <a:p>
            <a:pPr marL="177800" indent="-177800">
              <a:lnSpc>
                <a:spcPct val="120000"/>
              </a:lnSpc>
              <a:buFont typeface="Arial" pitchFamily="34" charset="0"/>
              <a:buChar char="•"/>
            </a:pPr>
            <a:r>
              <a:rPr lang="de-DE" b="1" dirty="0" smtClean="0"/>
              <a:t>Axis Aligned Bounding Box (AABB):</a:t>
            </a:r>
            <a:r>
              <a:rPr lang="de-DE" dirty="0" smtClean="0"/>
              <a:t/>
            </a:r>
            <a:br>
              <a:rPr lang="de-DE" dirty="0" smtClean="0"/>
            </a:br>
            <a:r>
              <a:rPr lang="de-DE" dirty="0" smtClean="0"/>
              <a:t>lower and upper bounds in x,y,z in world space</a:t>
            </a:r>
          </a:p>
          <a:p>
            <a:pPr marL="177800" indent="-177800">
              <a:lnSpc>
                <a:spcPct val="120000"/>
              </a:lnSpc>
              <a:buFont typeface="Arial" pitchFamily="34" charset="0"/>
              <a:buChar char="•"/>
            </a:pPr>
            <a:endParaRPr lang="de-DE" dirty="0" smtClean="0"/>
          </a:p>
          <a:p>
            <a:pPr marL="177800" indent="-177800">
              <a:lnSpc>
                <a:spcPct val="120000"/>
              </a:lnSpc>
              <a:buFont typeface="Arial" pitchFamily="34" charset="0"/>
              <a:buChar char="•"/>
            </a:pPr>
            <a:r>
              <a:rPr lang="de-DE" b="1" dirty="0" smtClean="0"/>
              <a:t>Oriented Bounding Box (OBB):</a:t>
            </a:r>
            <a:r>
              <a:rPr lang="de-DE" dirty="0" smtClean="0"/>
              <a:t/>
            </a:r>
            <a:br>
              <a:rPr lang="de-DE" dirty="0" smtClean="0"/>
            </a:br>
            <a:r>
              <a:rPr lang="de-DE" dirty="0" smtClean="0"/>
              <a:t>lower and upper bounds in x,y,z in rotated space</a:t>
            </a:r>
          </a:p>
          <a:p>
            <a:pPr marL="177800" indent="-177800">
              <a:lnSpc>
                <a:spcPct val="120000"/>
              </a:lnSpc>
              <a:buFont typeface="Arial" pitchFamily="34" charset="0"/>
              <a:buChar char="•"/>
            </a:pPr>
            <a:endParaRPr lang="en-US" sz="1800" dirty="0" smtClean="0">
              <a:solidFill>
                <a:schemeClr val="tx1"/>
              </a:solidFill>
              <a:sym typeface="Wingdings" pitchFamily="2" charset="2"/>
            </a:endParaRPr>
          </a:p>
          <a:p>
            <a:pPr marL="177800" indent="-177800"/>
            <a:endParaRPr lang="en-US" sz="1800" dirty="0"/>
          </a:p>
          <a:p>
            <a:pPr>
              <a:buNone/>
            </a:pPr>
            <a:endParaRPr lang="de-DE" dirty="0"/>
          </a:p>
        </p:txBody>
      </p:sp>
      <p:sp>
        <p:nvSpPr>
          <p:cNvPr id="7" name="Rectangle 6"/>
          <p:cNvSpPr/>
          <p:nvPr/>
        </p:nvSpPr>
        <p:spPr bwMode="auto">
          <a:xfrm>
            <a:off x="6799678" y="857503"/>
            <a:ext cx="1162504" cy="1048936"/>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8" name="Rectangle 7"/>
          <p:cNvSpPr/>
          <p:nvPr/>
        </p:nvSpPr>
        <p:spPr bwMode="auto">
          <a:xfrm rot="1707218">
            <a:off x="6822681" y="2769691"/>
            <a:ext cx="1162504" cy="1048936"/>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Tree>
    <p:extLst>
      <p:ext uri="{BB962C8B-B14F-4D97-AF65-F5344CB8AC3E}">
        <p14:creationId xmlns="" xmlns:p14="http://schemas.microsoft.com/office/powerpoint/2010/main" val="8176711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bodyPr>
          <a:lstStyle/>
          <a:p>
            <a:r>
              <a:rPr lang="en-US" dirty="0" smtClean="0"/>
              <a:t>Bounding Diagonal Hair Segment</a:t>
            </a:r>
          </a:p>
        </p:txBody>
      </p:sp>
      <p:sp>
        <p:nvSpPr>
          <p:cNvPr id="3" name="Content Placeholder 2"/>
          <p:cNvSpPr>
            <a:spLocks noGrp="1"/>
          </p:cNvSpPr>
          <p:nvPr>
            <p:ph idx="1"/>
          </p:nvPr>
        </p:nvSpPr>
        <p:spPr>
          <a:xfrm>
            <a:off x="1119226" y="3803631"/>
            <a:ext cx="2589580" cy="461115"/>
          </a:xfrm>
        </p:spPr>
        <p:txBody>
          <a:bodyPr>
            <a:noAutofit/>
          </a:bodyPr>
          <a:lstStyle/>
          <a:p>
            <a:pPr algn="ctr">
              <a:buNone/>
            </a:pPr>
            <a:r>
              <a:rPr lang="de-DE" dirty="0" smtClean="0">
                <a:solidFill>
                  <a:schemeClr val="tx1"/>
                </a:solidFill>
              </a:rPr>
              <a:t>loose</a:t>
            </a:r>
          </a:p>
          <a:p>
            <a:pPr algn="ctr">
              <a:buNone/>
            </a:pPr>
            <a:r>
              <a:rPr lang="de-DE" dirty="0" smtClean="0">
                <a:solidFill>
                  <a:schemeClr val="tx1"/>
                </a:solidFill>
                <a:sym typeface="Wingdings" pitchFamily="2" charset="2"/>
              </a:rPr>
              <a:t> many false positives</a:t>
            </a:r>
            <a:endParaRPr lang="de-DE" dirty="0">
              <a:solidFill>
                <a:schemeClr val="tx1"/>
              </a:solidFill>
            </a:endParaRPr>
          </a:p>
        </p:txBody>
      </p:sp>
      <p:grpSp>
        <p:nvGrpSpPr>
          <p:cNvPr id="12" name="Group 11"/>
          <p:cNvGrpSpPr/>
          <p:nvPr/>
        </p:nvGrpSpPr>
        <p:grpSpPr>
          <a:xfrm>
            <a:off x="1666960" y="1737244"/>
            <a:ext cx="1537487" cy="2103930"/>
            <a:chOff x="517890" y="712099"/>
            <a:chExt cx="1537487" cy="2103930"/>
          </a:xfrm>
        </p:grpSpPr>
        <p:sp>
          <p:nvSpPr>
            <p:cNvPr id="5" name="Freeform 4"/>
            <p:cNvSpPr/>
            <p:nvPr/>
          </p:nvSpPr>
          <p:spPr bwMode="auto">
            <a:xfrm rot="12392528">
              <a:off x="962954" y="712099"/>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3">
                  <a:lumMod val="60000"/>
                  <a:lumOff val="40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6" name="Rectangle 5"/>
            <p:cNvSpPr/>
            <p:nvPr/>
          </p:nvSpPr>
          <p:spPr bwMode="auto">
            <a:xfrm>
              <a:off x="517890" y="971044"/>
              <a:ext cx="1537487" cy="1594131"/>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grpSp>
      <p:grpSp>
        <p:nvGrpSpPr>
          <p:cNvPr id="11" name="Group 10"/>
          <p:cNvGrpSpPr/>
          <p:nvPr/>
        </p:nvGrpSpPr>
        <p:grpSpPr>
          <a:xfrm>
            <a:off x="5387948" y="1710334"/>
            <a:ext cx="663546" cy="2218502"/>
            <a:chOff x="3364940" y="669007"/>
            <a:chExt cx="663546" cy="2218502"/>
          </a:xfrm>
        </p:grpSpPr>
        <p:sp>
          <p:nvSpPr>
            <p:cNvPr id="8" name="Rectangle 7"/>
            <p:cNvSpPr/>
            <p:nvPr/>
          </p:nvSpPr>
          <p:spPr bwMode="auto">
            <a:xfrm rot="18843649">
              <a:off x="2538361" y="1680652"/>
              <a:ext cx="2205801" cy="182512"/>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10" name="Freeform 9"/>
            <p:cNvSpPr/>
            <p:nvPr/>
          </p:nvSpPr>
          <p:spPr bwMode="auto">
            <a:xfrm rot="12392528">
              <a:off x="3364940" y="783579"/>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3">
                  <a:lumMod val="60000"/>
                  <a:lumOff val="40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grpSp>
      <p:sp>
        <p:nvSpPr>
          <p:cNvPr id="13" name="Content Placeholder 2"/>
          <p:cNvSpPr txBox="1">
            <a:spLocks/>
          </p:cNvSpPr>
          <p:nvPr/>
        </p:nvSpPr>
        <p:spPr bwMode="auto">
          <a:xfrm>
            <a:off x="4615891" y="3829989"/>
            <a:ext cx="2516429" cy="478649"/>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marL="0" marR="0" lvl="0" indent="0" algn="ctr" defTabSz="914400" rtl="0" eaLnBrk="1" fontAlgn="base" latinLnBrk="0" hangingPunct="1">
              <a:lnSpc>
                <a:spcPct val="100000"/>
              </a:lnSpc>
              <a:spcBef>
                <a:spcPct val="75000"/>
              </a:spcBef>
              <a:spcAft>
                <a:spcPct val="0"/>
              </a:spcAft>
              <a:buClrTx/>
              <a:buSzTx/>
              <a:buFontTx/>
              <a:buNone/>
              <a:tabLst/>
              <a:defRPr/>
            </a:pPr>
            <a:r>
              <a:rPr lang="de-DE" sz="2000" kern="0" dirty="0" smtClean="0">
                <a:latin typeface="+mn-lt"/>
                <a:cs typeface="Verdana"/>
              </a:rPr>
              <a:t>t</a:t>
            </a:r>
            <a:r>
              <a:rPr kumimoji="0" lang="de-DE" sz="2000" b="0" i="0" u="none" strike="noStrike" kern="0" cap="none" spc="0" normalizeH="0" baseline="0" noProof="0" dirty="0" smtClean="0">
                <a:ln>
                  <a:noFill/>
                </a:ln>
                <a:solidFill>
                  <a:schemeClr val="tx1"/>
                </a:solidFill>
                <a:effectLst/>
                <a:uLnTx/>
                <a:uFillTx/>
                <a:latin typeface="+mn-lt"/>
                <a:ea typeface="+mn-ea"/>
                <a:cs typeface="Verdana"/>
              </a:rPr>
              <a:t>ight</a:t>
            </a:r>
          </a:p>
          <a:p>
            <a:pPr marL="0" marR="0" lvl="0" indent="0" algn="ctr" defTabSz="914400" rtl="0" eaLnBrk="1" fontAlgn="base" latinLnBrk="0" hangingPunct="1">
              <a:lnSpc>
                <a:spcPct val="100000"/>
              </a:lnSpc>
              <a:spcBef>
                <a:spcPct val="75000"/>
              </a:spcBef>
              <a:spcAft>
                <a:spcPct val="0"/>
              </a:spcAft>
              <a:buClrTx/>
              <a:buSzTx/>
              <a:buFontTx/>
              <a:buNone/>
              <a:tabLst/>
              <a:defRPr/>
            </a:pPr>
            <a:r>
              <a:rPr lang="de-DE" sz="2000" kern="0" dirty="0" smtClean="0">
                <a:latin typeface="+mn-lt"/>
                <a:cs typeface="Verdana"/>
                <a:sym typeface="Wingdings" pitchFamily="2" charset="2"/>
              </a:rPr>
              <a:t> few false positives</a:t>
            </a:r>
            <a:endParaRPr kumimoji="0" lang="de-DE" sz="2000" b="0" i="0" u="none" strike="noStrike" kern="0" cap="none" spc="0" normalizeH="0" baseline="0" noProof="0" dirty="0">
              <a:ln>
                <a:noFill/>
              </a:ln>
              <a:solidFill>
                <a:schemeClr val="tx1"/>
              </a:solidFill>
              <a:effectLst/>
              <a:uLnTx/>
              <a:uFillTx/>
              <a:latin typeface="+mn-lt"/>
              <a:ea typeface="+mn-ea"/>
              <a:cs typeface="Verdana"/>
            </a:endParaRPr>
          </a:p>
        </p:txBody>
      </p:sp>
      <p:sp>
        <p:nvSpPr>
          <p:cNvPr id="14" name="Content Placeholder 2"/>
          <p:cNvSpPr txBox="1">
            <a:spLocks/>
          </p:cNvSpPr>
          <p:nvPr/>
        </p:nvSpPr>
        <p:spPr bwMode="auto">
          <a:xfrm>
            <a:off x="1240422" y="1103111"/>
            <a:ext cx="2303771" cy="367236"/>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marL="0" marR="0" lvl="0" indent="0" algn="ctr" defTabSz="914400" rtl="0" eaLnBrk="1" fontAlgn="base" latinLnBrk="0" hangingPunct="1">
              <a:lnSpc>
                <a:spcPct val="100000"/>
              </a:lnSpc>
              <a:spcBef>
                <a:spcPct val="75000"/>
              </a:spcBef>
              <a:spcAft>
                <a:spcPct val="0"/>
              </a:spcAft>
              <a:buClrTx/>
              <a:buSzTx/>
              <a:buFontTx/>
              <a:buNone/>
              <a:tabLst/>
              <a:defRPr/>
            </a:pPr>
            <a:r>
              <a:rPr kumimoji="0" lang="de-DE" sz="2000" b="0" i="0" u="none" strike="noStrike" kern="0" cap="none" spc="0" normalizeH="0" baseline="0" noProof="0" dirty="0" smtClean="0">
                <a:ln>
                  <a:noFill/>
                </a:ln>
                <a:solidFill>
                  <a:schemeClr val="tx1"/>
                </a:solidFill>
                <a:effectLst/>
                <a:uLnTx/>
                <a:uFillTx/>
                <a:latin typeface="+mn-lt"/>
                <a:ea typeface="+mn-ea"/>
                <a:cs typeface="Verdana"/>
              </a:rPr>
              <a:t>Axis aligned bounds</a:t>
            </a:r>
            <a:endParaRPr kumimoji="0" lang="de-DE" sz="2000" b="0" i="0" u="none" strike="noStrike" kern="0" cap="none" spc="0" normalizeH="0" baseline="0" noProof="0" dirty="0">
              <a:ln>
                <a:noFill/>
              </a:ln>
              <a:solidFill>
                <a:schemeClr val="tx1"/>
              </a:solidFill>
              <a:effectLst/>
              <a:uLnTx/>
              <a:uFillTx/>
              <a:latin typeface="+mn-lt"/>
              <a:ea typeface="+mn-ea"/>
              <a:cs typeface="Verdana"/>
            </a:endParaRPr>
          </a:p>
        </p:txBody>
      </p:sp>
      <p:sp>
        <p:nvSpPr>
          <p:cNvPr id="15" name="Content Placeholder 2"/>
          <p:cNvSpPr txBox="1">
            <a:spLocks/>
          </p:cNvSpPr>
          <p:nvPr/>
        </p:nvSpPr>
        <p:spPr bwMode="auto">
          <a:xfrm>
            <a:off x="4830967" y="1131153"/>
            <a:ext cx="2303771" cy="367236"/>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marL="0" marR="0" lvl="0" indent="0" algn="ctr" defTabSz="914400" rtl="0" eaLnBrk="1" fontAlgn="base" latinLnBrk="0" hangingPunct="1">
              <a:lnSpc>
                <a:spcPct val="100000"/>
              </a:lnSpc>
              <a:spcBef>
                <a:spcPct val="75000"/>
              </a:spcBef>
              <a:spcAft>
                <a:spcPct val="0"/>
              </a:spcAft>
              <a:buClrTx/>
              <a:buSzTx/>
              <a:buFontTx/>
              <a:buNone/>
              <a:tabLst/>
              <a:defRPr/>
            </a:pPr>
            <a:r>
              <a:rPr kumimoji="0" lang="de-DE" sz="2000" b="0" i="0" u="none" strike="noStrike" kern="0" cap="none" spc="0" normalizeH="0" baseline="0" noProof="0" dirty="0" smtClean="0">
                <a:ln>
                  <a:noFill/>
                </a:ln>
                <a:solidFill>
                  <a:schemeClr val="tx1"/>
                </a:solidFill>
                <a:effectLst/>
                <a:uLnTx/>
                <a:uFillTx/>
                <a:latin typeface="+mn-lt"/>
                <a:ea typeface="+mn-ea"/>
                <a:cs typeface="Verdana"/>
              </a:rPr>
              <a:t>Oriented bounds</a:t>
            </a:r>
            <a:endParaRPr kumimoji="0" lang="de-DE" sz="2000" b="0" i="0" u="none" strike="noStrike" kern="0" cap="none" spc="0" normalizeH="0" baseline="0" noProof="0" dirty="0">
              <a:ln>
                <a:noFill/>
              </a:ln>
              <a:solidFill>
                <a:schemeClr val="tx1"/>
              </a:solidFill>
              <a:effectLst/>
              <a:uLnTx/>
              <a:uFillTx/>
              <a:latin typeface="+mn-lt"/>
              <a:ea typeface="+mn-ea"/>
              <a:cs typeface="Verdana"/>
            </a:endParaRPr>
          </a:p>
        </p:txBody>
      </p:sp>
    </p:spTree>
    <p:extLst>
      <p:ext uri="{BB962C8B-B14F-4D97-AF65-F5344CB8AC3E}">
        <p14:creationId xmlns="" xmlns:p14="http://schemas.microsoft.com/office/powerpoint/2010/main" val="8176711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bodyPr>
          <a:lstStyle/>
          <a:p>
            <a:r>
              <a:rPr lang="en-US" dirty="0" smtClean="0"/>
              <a:t>Bounding Diagonal Hair Segments</a:t>
            </a:r>
          </a:p>
        </p:txBody>
      </p:sp>
      <p:sp>
        <p:nvSpPr>
          <p:cNvPr id="3" name="Content Placeholder 2"/>
          <p:cNvSpPr>
            <a:spLocks noGrp="1"/>
          </p:cNvSpPr>
          <p:nvPr>
            <p:ph idx="1"/>
          </p:nvPr>
        </p:nvSpPr>
        <p:spPr>
          <a:xfrm>
            <a:off x="972923" y="3927988"/>
            <a:ext cx="2684678" cy="483069"/>
          </a:xfrm>
          <a:noFill/>
          <a:ln w="9525">
            <a:noFill/>
            <a:miter lim="800000"/>
            <a:headEnd/>
            <a:tailEnd/>
          </a:ln>
        </p:spPr>
        <p:txBody>
          <a:bodyPr vert="horz" wrap="square" lIns="0" tIns="0" rIns="0" bIns="0" numCol="1" anchor="t" anchorCtr="0" compatLnSpc="1">
            <a:prstTxWarp prst="textNoShape">
              <a:avLst/>
            </a:prstTxWarp>
            <a:noAutofit/>
          </a:bodyPr>
          <a:lstStyle/>
          <a:p>
            <a:pPr algn="ctr"/>
            <a:r>
              <a:rPr lang="de-DE" dirty="0" smtClean="0">
                <a:solidFill>
                  <a:schemeClr val="tx1"/>
                </a:solidFill>
              </a:rPr>
              <a:t>significant overlap</a:t>
            </a:r>
          </a:p>
          <a:p>
            <a:pPr algn="ctr"/>
            <a:r>
              <a:rPr lang="de-DE" dirty="0" smtClean="0">
                <a:solidFill>
                  <a:schemeClr val="tx1"/>
                </a:solidFill>
                <a:sym typeface="Wingdings" pitchFamily="2" charset="2"/>
              </a:rPr>
              <a:t> many traversal steps</a:t>
            </a:r>
            <a:endParaRPr lang="de-DE" dirty="0">
              <a:solidFill>
                <a:schemeClr val="tx1"/>
              </a:solidFill>
            </a:endParaRPr>
          </a:p>
        </p:txBody>
      </p:sp>
      <p:sp>
        <p:nvSpPr>
          <p:cNvPr id="13" name="Content Placeholder 2"/>
          <p:cNvSpPr txBox="1">
            <a:spLocks/>
          </p:cNvSpPr>
          <p:nvPr/>
        </p:nvSpPr>
        <p:spPr bwMode="auto">
          <a:xfrm>
            <a:off x="4513478" y="3910455"/>
            <a:ext cx="2494484" cy="456711"/>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marL="0" marR="0" lvl="0" indent="0" algn="ctr" defTabSz="914400" rtl="0" eaLnBrk="1" fontAlgn="base" latinLnBrk="0" hangingPunct="1">
              <a:lnSpc>
                <a:spcPct val="100000"/>
              </a:lnSpc>
              <a:spcBef>
                <a:spcPct val="75000"/>
              </a:spcBef>
              <a:spcAft>
                <a:spcPct val="0"/>
              </a:spcAft>
              <a:buClrTx/>
              <a:buSzTx/>
              <a:buFontTx/>
              <a:buNone/>
              <a:tabLst/>
              <a:defRPr/>
            </a:pPr>
            <a:r>
              <a:rPr kumimoji="0" lang="de-DE" sz="2000" b="0" i="0" u="none" strike="noStrike" kern="0" cap="none" spc="0" normalizeH="0" baseline="0" noProof="0" dirty="0" smtClean="0">
                <a:ln>
                  <a:noFill/>
                </a:ln>
                <a:solidFill>
                  <a:schemeClr val="tx1"/>
                </a:solidFill>
                <a:effectLst/>
                <a:uLnTx/>
                <a:uFillTx/>
                <a:latin typeface="+mn-lt"/>
                <a:ea typeface="+mn-ea"/>
                <a:cs typeface="Verdana"/>
              </a:rPr>
              <a:t>minimal overlap</a:t>
            </a:r>
          </a:p>
          <a:p>
            <a:pPr marL="0" marR="0" lvl="0" indent="0" algn="ctr" defTabSz="914400" rtl="0" eaLnBrk="1" fontAlgn="base" latinLnBrk="0" hangingPunct="1">
              <a:lnSpc>
                <a:spcPct val="100000"/>
              </a:lnSpc>
              <a:spcBef>
                <a:spcPct val="75000"/>
              </a:spcBef>
              <a:spcAft>
                <a:spcPct val="0"/>
              </a:spcAft>
              <a:buClrTx/>
              <a:buSzTx/>
              <a:buFontTx/>
              <a:buNone/>
              <a:tabLst/>
              <a:defRPr/>
            </a:pPr>
            <a:r>
              <a:rPr lang="de-DE" sz="2000" kern="0" dirty="0" smtClean="0">
                <a:latin typeface="+mn-lt"/>
                <a:cs typeface="Verdana"/>
                <a:sym typeface="Wingdings" pitchFamily="2" charset="2"/>
              </a:rPr>
              <a:t> few traversal steps</a:t>
            </a:r>
            <a:endParaRPr kumimoji="0" lang="de-DE" sz="2000" b="0" i="0" u="none" strike="noStrike" kern="0" cap="none" spc="0" normalizeH="0" baseline="0" noProof="0" dirty="0">
              <a:ln>
                <a:noFill/>
              </a:ln>
              <a:solidFill>
                <a:schemeClr val="tx1"/>
              </a:solidFill>
              <a:effectLst/>
              <a:uLnTx/>
              <a:uFillTx/>
              <a:latin typeface="+mn-lt"/>
              <a:ea typeface="+mn-ea"/>
              <a:cs typeface="Verdana"/>
            </a:endParaRPr>
          </a:p>
        </p:txBody>
      </p:sp>
      <p:grpSp>
        <p:nvGrpSpPr>
          <p:cNvPr id="56" name="Group 55"/>
          <p:cNvGrpSpPr/>
          <p:nvPr/>
        </p:nvGrpSpPr>
        <p:grpSpPr>
          <a:xfrm>
            <a:off x="1440384" y="1551128"/>
            <a:ext cx="1842287" cy="2408730"/>
            <a:chOff x="1440384" y="1295103"/>
            <a:chExt cx="1842287" cy="2408730"/>
          </a:xfrm>
        </p:grpSpPr>
        <p:grpSp>
          <p:nvGrpSpPr>
            <p:cNvPr id="4" name="Group 11"/>
            <p:cNvGrpSpPr/>
            <p:nvPr/>
          </p:nvGrpSpPr>
          <p:grpSpPr>
            <a:xfrm>
              <a:off x="1440384" y="1295103"/>
              <a:ext cx="1537487" cy="2103930"/>
              <a:chOff x="517890" y="712099"/>
              <a:chExt cx="1537487" cy="2103930"/>
            </a:xfrm>
          </p:grpSpPr>
          <p:sp>
            <p:nvSpPr>
              <p:cNvPr id="5" name="Freeform 4"/>
              <p:cNvSpPr/>
              <p:nvPr/>
            </p:nvSpPr>
            <p:spPr bwMode="auto">
              <a:xfrm rot="12392528">
                <a:off x="962954" y="712099"/>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1">
                    <a:lumMod val="40000"/>
                    <a:lumOff val="60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6" name="Rectangle 5"/>
              <p:cNvSpPr/>
              <p:nvPr/>
            </p:nvSpPr>
            <p:spPr bwMode="auto">
              <a:xfrm>
                <a:off x="517890" y="971044"/>
                <a:ext cx="1537487" cy="1594131"/>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grpSp>
        <p:grpSp>
          <p:nvGrpSpPr>
            <p:cNvPr id="42" name="Group 11"/>
            <p:cNvGrpSpPr/>
            <p:nvPr/>
          </p:nvGrpSpPr>
          <p:grpSpPr>
            <a:xfrm>
              <a:off x="1592784" y="1447503"/>
              <a:ext cx="1537487" cy="2103930"/>
              <a:chOff x="517890" y="712099"/>
              <a:chExt cx="1537487" cy="2103930"/>
            </a:xfrm>
          </p:grpSpPr>
          <p:sp>
            <p:nvSpPr>
              <p:cNvPr id="43" name="Freeform 42"/>
              <p:cNvSpPr/>
              <p:nvPr/>
            </p:nvSpPr>
            <p:spPr bwMode="auto">
              <a:xfrm rot="12392528">
                <a:off x="962954" y="712099"/>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1">
                    <a:lumMod val="60000"/>
                    <a:lumOff val="40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44" name="Rectangle 43"/>
              <p:cNvSpPr/>
              <p:nvPr/>
            </p:nvSpPr>
            <p:spPr bwMode="auto">
              <a:xfrm>
                <a:off x="517890" y="971044"/>
                <a:ext cx="1537487" cy="1594131"/>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grpSp>
        <p:grpSp>
          <p:nvGrpSpPr>
            <p:cNvPr id="45" name="Group 11"/>
            <p:cNvGrpSpPr/>
            <p:nvPr/>
          </p:nvGrpSpPr>
          <p:grpSpPr>
            <a:xfrm>
              <a:off x="1745184" y="1599903"/>
              <a:ext cx="1537487" cy="2103930"/>
              <a:chOff x="517890" y="712099"/>
              <a:chExt cx="1537487" cy="2103930"/>
            </a:xfrm>
          </p:grpSpPr>
          <p:sp>
            <p:nvSpPr>
              <p:cNvPr id="46" name="Freeform 45"/>
              <p:cNvSpPr/>
              <p:nvPr/>
            </p:nvSpPr>
            <p:spPr bwMode="auto">
              <a:xfrm rot="12392528">
                <a:off x="962954" y="712099"/>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1">
                    <a:lumMod val="75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sp>
            <p:nvSpPr>
              <p:cNvPr id="47" name="Rectangle 46"/>
              <p:cNvSpPr/>
              <p:nvPr/>
            </p:nvSpPr>
            <p:spPr bwMode="auto">
              <a:xfrm>
                <a:off x="517890" y="971044"/>
                <a:ext cx="1537487" cy="1594131"/>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grpSp>
      </p:grpSp>
      <p:grpSp>
        <p:nvGrpSpPr>
          <p:cNvPr id="57" name="Group 56"/>
          <p:cNvGrpSpPr/>
          <p:nvPr/>
        </p:nvGrpSpPr>
        <p:grpSpPr>
          <a:xfrm>
            <a:off x="5266568" y="1459482"/>
            <a:ext cx="968346" cy="2523302"/>
            <a:chOff x="5266568" y="1203457"/>
            <a:chExt cx="968346" cy="2523302"/>
          </a:xfrm>
        </p:grpSpPr>
        <p:grpSp>
          <p:nvGrpSpPr>
            <p:cNvPr id="7" name="Group 10"/>
            <p:cNvGrpSpPr/>
            <p:nvPr/>
          </p:nvGrpSpPr>
          <p:grpSpPr>
            <a:xfrm>
              <a:off x="5266568" y="1203457"/>
              <a:ext cx="663546" cy="2218502"/>
              <a:chOff x="3364940" y="669007"/>
              <a:chExt cx="663546" cy="2218502"/>
            </a:xfrm>
          </p:grpSpPr>
          <p:sp>
            <p:nvSpPr>
              <p:cNvPr id="8" name="Rectangle 7"/>
              <p:cNvSpPr/>
              <p:nvPr/>
            </p:nvSpPr>
            <p:spPr bwMode="auto">
              <a:xfrm rot="18843649">
                <a:off x="2538361" y="1680652"/>
                <a:ext cx="2205801" cy="182512"/>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10" name="Freeform 9"/>
              <p:cNvSpPr/>
              <p:nvPr/>
            </p:nvSpPr>
            <p:spPr bwMode="auto">
              <a:xfrm rot="12392528">
                <a:off x="3364940" y="783579"/>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1">
                    <a:lumMod val="40000"/>
                    <a:lumOff val="60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grpSp>
        <p:grpSp>
          <p:nvGrpSpPr>
            <p:cNvPr id="48" name="Group 10"/>
            <p:cNvGrpSpPr/>
            <p:nvPr/>
          </p:nvGrpSpPr>
          <p:grpSpPr>
            <a:xfrm>
              <a:off x="5418968" y="1355857"/>
              <a:ext cx="663546" cy="2218502"/>
              <a:chOff x="3364940" y="669007"/>
              <a:chExt cx="663546" cy="2218502"/>
            </a:xfrm>
          </p:grpSpPr>
          <p:sp>
            <p:nvSpPr>
              <p:cNvPr id="49" name="Rectangle 48"/>
              <p:cNvSpPr/>
              <p:nvPr/>
            </p:nvSpPr>
            <p:spPr bwMode="auto">
              <a:xfrm rot="18843649">
                <a:off x="2538361" y="1680652"/>
                <a:ext cx="2205801" cy="182512"/>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50" name="Freeform 49"/>
              <p:cNvSpPr/>
              <p:nvPr/>
            </p:nvSpPr>
            <p:spPr bwMode="auto">
              <a:xfrm rot="12392528">
                <a:off x="3364940" y="783579"/>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1">
                    <a:lumMod val="60000"/>
                    <a:lumOff val="40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grpSp>
        <p:grpSp>
          <p:nvGrpSpPr>
            <p:cNvPr id="51" name="Group 10"/>
            <p:cNvGrpSpPr/>
            <p:nvPr/>
          </p:nvGrpSpPr>
          <p:grpSpPr>
            <a:xfrm>
              <a:off x="5571368" y="1508257"/>
              <a:ext cx="663546" cy="2218502"/>
              <a:chOff x="3364940" y="669007"/>
              <a:chExt cx="663546" cy="2218502"/>
            </a:xfrm>
          </p:grpSpPr>
          <p:sp>
            <p:nvSpPr>
              <p:cNvPr id="52" name="Rectangle 51"/>
              <p:cNvSpPr/>
              <p:nvPr/>
            </p:nvSpPr>
            <p:spPr bwMode="auto">
              <a:xfrm rot="18843649">
                <a:off x="2538361" y="1680652"/>
                <a:ext cx="2205801" cy="182512"/>
              </a:xfrm>
              <a:prstGeom prst="rect">
                <a:avLst/>
              </a:prstGeom>
              <a:noFill/>
              <a:ln w="19050" cap="flat" cmpd="sng" algn="ctr">
                <a:solidFill>
                  <a:schemeClr val="accent3">
                    <a:lumMod val="50000"/>
                  </a:schemeClr>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53" name="Freeform 52"/>
              <p:cNvSpPr/>
              <p:nvPr/>
            </p:nvSpPr>
            <p:spPr bwMode="auto">
              <a:xfrm rot="12392528">
                <a:off x="3364940" y="783579"/>
                <a:ext cx="663546" cy="2103930"/>
              </a:xfrm>
              <a:custGeom>
                <a:avLst/>
                <a:gdLst>
                  <a:gd name="connsiteX0" fmla="*/ 0 w 663546"/>
                  <a:gd name="connsiteY0" fmla="*/ 2103930 h 2103930"/>
                  <a:gd name="connsiteX1" fmla="*/ 542166 w 663546"/>
                  <a:gd name="connsiteY1" fmla="*/ 1084333 h 2103930"/>
                  <a:gd name="connsiteX2" fmla="*/ 663546 w 663546"/>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542166 w 686430"/>
                  <a:gd name="connsiteY1" fmla="*/ 1084333 h 2103930"/>
                  <a:gd name="connsiteX2" fmla="*/ 663546 w 686430"/>
                  <a:gd name="connsiteY2" fmla="*/ 0 h 2103930"/>
                  <a:gd name="connsiteX0" fmla="*/ 0 w 686430"/>
                  <a:gd name="connsiteY0" fmla="*/ 2103930 h 2103930"/>
                  <a:gd name="connsiteX1" fmla="*/ 480644 w 686430"/>
                  <a:gd name="connsiteY1" fmla="*/ 1087927 h 2103930"/>
                  <a:gd name="connsiteX2" fmla="*/ 663546 w 686430"/>
                  <a:gd name="connsiteY2" fmla="*/ 0 h 2103930"/>
                  <a:gd name="connsiteX0" fmla="*/ 0 w 686430"/>
                  <a:gd name="connsiteY0" fmla="*/ 2103930 h 2103930"/>
                  <a:gd name="connsiteX1" fmla="*/ 524072 w 686430"/>
                  <a:gd name="connsiteY1" fmla="*/ 1084324 h 2103930"/>
                  <a:gd name="connsiteX2" fmla="*/ 663546 w 686430"/>
                  <a:gd name="connsiteY2" fmla="*/ 0 h 2103930"/>
                  <a:gd name="connsiteX0" fmla="*/ 0 w 686430"/>
                  <a:gd name="connsiteY0" fmla="*/ 2103930 h 2103930"/>
                  <a:gd name="connsiteX1" fmla="*/ 484267 w 686430"/>
                  <a:gd name="connsiteY1" fmla="*/ 1077070 h 2103930"/>
                  <a:gd name="connsiteX2" fmla="*/ 663546 w 686430"/>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79083"/>
                  <a:gd name="connsiteY0" fmla="*/ 2103930 h 2103930"/>
                  <a:gd name="connsiteX1" fmla="*/ 484267 w 679083"/>
                  <a:gd name="connsiteY1" fmla="*/ 1077070 h 2103930"/>
                  <a:gd name="connsiteX2" fmla="*/ 663546 w 679083"/>
                  <a:gd name="connsiteY2" fmla="*/ 0 h 2103930"/>
                  <a:gd name="connsiteX0" fmla="*/ 0 w 663546"/>
                  <a:gd name="connsiteY0" fmla="*/ 2103930 h 2103930"/>
                  <a:gd name="connsiteX1" fmla="*/ 484267 w 663546"/>
                  <a:gd name="connsiteY1" fmla="*/ 1077070 h 2103930"/>
                  <a:gd name="connsiteX2" fmla="*/ 663546 w 663546"/>
                  <a:gd name="connsiteY2" fmla="*/ 0 h 2103930"/>
                </a:gdLst>
                <a:ahLst/>
                <a:cxnLst>
                  <a:cxn ang="0">
                    <a:pos x="connsiteX0" y="connsiteY0"/>
                  </a:cxn>
                  <a:cxn ang="0">
                    <a:pos x="connsiteX1" y="connsiteY1"/>
                  </a:cxn>
                  <a:cxn ang="0">
                    <a:pos x="connsiteX2" y="connsiteY2"/>
                  </a:cxn>
                </a:cxnLst>
                <a:rect l="l" t="t" r="r" b="b"/>
                <a:pathLst>
                  <a:path w="663546" h="2103930">
                    <a:moveTo>
                      <a:pt x="0" y="2103930"/>
                    </a:moveTo>
                    <a:cubicBezTo>
                      <a:pt x="223017" y="1783938"/>
                      <a:pt x="373676" y="1427725"/>
                      <a:pt x="484267" y="1077070"/>
                    </a:cubicBezTo>
                    <a:cubicBezTo>
                      <a:pt x="594858" y="726415"/>
                      <a:pt x="635648" y="497548"/>
                      <a:pt x="663546" y="0"/>
                    </a:cubicBezTo>
                  </a:path>
                </a:pathLst>
              </a:custGeom>
              <a:solidFill>
                <a:schemeClr val="bg1"/>
              </a:solidFill>
              <a:ln w="25400" cap="flat" cmpd="sng" algn="ctr">
                <a:solidFill>
                  <a:schemeClr val="accent1">
                    <a:lumMod val="75000"/>
                  </a:schemeClr>
                </a:solidFill>
                <a:prstDash val="solid"/>
                <a:round/>
                <a:headEnd type="none" w="sm" len="sm"/>
                <a:tailEnd type="none" w="sm" len="sm"/>
              </a:ln>
              <a:effectLst/>
              <a:scene3d>
                <a:camera prst="orthographicFront"/>
                <a:lightRig rig="threePt" dir="t"/>
              </a:scene3d>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Neo Sans Intel" pitchFamily="34" charset="0"/>
                  <a:cs typeface="Arial" pitchFamily="34" charset="0"/>
                </a:endParaRPr>
              </a:p>
            </p:txBody>
          </p:sp>
        </p:grpSp>
      </p:grpSp>
      <p:sp>
        <p:nvSpPr>
          <p:cNvPr id="58" name="Content Placeholder 2"/>
          <p:cNvSpPr txBox="1">
            <a:spLocks/>
          </p:cNvSpPr>
          <p:nvPr/>
        </p:nvSpPr>
        <p:spPr bwMode="auto">
          <a:xfrm>
            <a:off x="1240422" y="1103111"/>
            <a:ext cx="2303771" cy="367236"/>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marL="0" marR="0" lvl="0" indent="0" algn="ctr" defTabSz="914400" rtl="0" eaLnBrk="1" fontAlgn="base" latinLnBrk="0" hangingPunct="1">
              <a:lnSpc>
                <a:spcPct val="100000"/>
              </a:lnSpc>
              <a:spcBef>
                <a:spcPct val="75000"/>
              </a:spcBef>
              <a:spcAft>
                <a:spcPct val="0"/>
              </a:spcAft>
              <a:buClrTx/>
              <a:buSzTx/>
              <a:buFontTx/>
              <a:buNone/>
              <a:tabLst/>
              <a:defRPr/>
            </a:pPr>
            <a:r>
              <a:rPr kumimoji="0" lang="de-DE" sz="2000" b="0" i="0" u="none" strike="noStrike" kern="0" cap="none" spc="0" normalizeH="0" baseline="0" noProof="0" dirty="0" smtClean="0">
                <a:ln>
                  <a:noFill/>
                </a:ln>
                <a:solidFill>
                  <a:schemeClr val="tx1"/>
                </a:solidFill>
                <a:effectLst/>
                <a:uLnTx/>
                <a:uFillTx/>
                <a:latin typeface="+mn-lt"/>
                <a:ea typeface="+mn-ea"/>
                <a:cs typeface="Verdana"/>
              </a:rPr>
              <a:t>Axis aligned bounds</a:t>
            </a:r>
            <a:endParaRPr kumimoji="0" lang="de-DE" sz="2000" b="0" i="0" u="none" strike="noStrike" kern="0" cap="none" spc="0" normalizeH="0" baseline="0" noProof="0" dirty="0">
              <a:ln>
                <a:noFill/>
              </a:ln>
              <a:solidFill>
                <a:schemeClr val="tx1"/>
              </a:solidFill>
              <a:effectLst/>
              <a:uLnTx/>
              <a:uFillTx/>
              <a:latin typeface="+mn-lt"/>
              <a:ea typeface="+mn-ea"/>
              <a:cs typeface="Verdana"/>
            </a:endParaRPr>
          </a:p>
        </p:txBody>
      </p:sp>
      <p:sp>
        <p:nvSpPr>
          <p:cNvPr id="59" name="Content Placeholder 2"/>
          <p:cNvSpPr txBox="1">
            <a:spLocks/>
          </p:cNvSpPr>
          <p:nvPr/>
        </p:nvSpPr>
        <p:spPr bwMode="auto">
          <a:xfrm>
            <a:off x="4830967" y="1131153"/>
            <a:ext cx="2303771" cy="367236"/>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marL="0" marR="0" lvl="0" indent="0" algn="ctr" defTabSz="914400" rtl="0" eaLnBrk="1" fontAlgn="base" latinLnBrk="0" hangingPunct="1">
              <a:lnSpc>
                <a:spcPct val="100000"/>
              </a:lnSpc>
              <a:spcBef>
                <a:spcPct val="75000"/>
              </a:spcBef>
              <a:spcAft>
                <a:spcPct val="0"/>
              </a:spcAft>
              <a:buClrTx/>
              <a:buSzTx/>
              <a:buFontTx/>
              <a:buNone/>
              <a:tabLst/>
              <a:defRPr/>
            </a:pPr>
            <a:r>
              <a:rPr kumimoji="0" lang="de-DE" sz="2000" b="0" i="0" u="none" strike="noStrike" kern="0" cap="none" spc="0" normalizeH="0" baseline="0" noProof="0" dirty="0" smtClean="0">
                <a:ln>
                  <a:noFill/>
                </a:ln>
                <a:solidFill>
                  <a:schemeClr val="tx1"/>
                </a:solidFill>
                <a:effectLst/>
                <a:uLnTx/>
                <a:uFillTx/>
                <a:latin typeface="+mn-lt"/>
                <a:ea typeface="+mn-ea"/>
                <a:cs typeface="Verdana"/>
              </a:rPr>
              <a:t>Oriented bounds</a:t>
            </a:r>
            <a:endParaRPr kumimoji="0" lang="de-DE" sz="2000" b="0" i="0" u="none" strike="noStrike" kern="0" cap="none" spc="0" normalizeH="0" baseline="0" noProof="0" dirty="0">
              <a:ln>
                <a:noFill/>
              </a:ln>
              <a:solidFill>
                <a:schemeClr val="tx1"/>
              </a:solidFill>
              <a:effectLst/>
              <a:uLnTx/>
              <a:uFillTx/>
              <a:latin typeface="+mn-lt"/>
              <a:ea typeface="+mn-ea"/>
              <a:cs typeface="Verdana"/>
            </a:endParaRPr>
          </a:p>
        </p:txBody>
      </p:sp>
    </p:spTree>
    <p:extLst>
      <p:ext uri="{BB962C8B-B14F-4D97-AF65-F5344CB8AC3E}">
        <p14:creationId xmlns="" xmlns:p14="http://schemas.microsoft.com/office/powerpoint/2010/main" val="8176711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bodyPr>
          <a:lstStyle/>
          <a:p>
            <a:r>
              <a:rPr lang="en-US" dirty="0" smtClean="0"/>
              <a:t>Local Orientation Similarity</a:t>
            </a:r>
          </a:p>
        </p:txBody>
      </p:sp>
      <p:sp>
        <p:nvSpPr>
          <p:cNvPr id="3" name="Content Placeholder 2"/>
          <p:cNvSpPr>
            <a:spLocks noGrp="1"/>
          </p:cNvSpPr>
          <p:nvPr>
            <p:ph idx="1"/>
          </p:nvPr>
        </p:nvSpPr>
        <p:spPr>
          <a:xfrm>
            <a:off x="455613" y="1034654"/>
            <a:ext cx="6583542" cy="3738681"/>
          </a:xfrm>
        </p:spPr>
        <p:txBody>
          <a:bodyPr>
            <a:noAutofit/>
          </a:bodyPr>
          <a:lstStyle/>
          <a:p>
            <a:pPr marL="177800" indent="-177800">
              <a:lnSpc>
                <a:spcPct val="120000"/>
              </a:lnSpc>
              <a:buFont typeface="Arial" pitchFamily="34" charset="0"/>
              <a:buChar char="•"/>
            </a:pPr>
            <a:r>
              <a:rPr lang="de-DE" dirty="0" smtClean="0"/>
              <a:t>Neighboring hairs exhibit natural similarity in orientation</a:t>
            </a:r>
          </a:p>
          <a:p>
            <a:pPr marL="177800" indent="-177800">
              <a:lnSpc>
                <a:spcPct val="120000"/>
              </a:lnSpc>
              <a:buFont typeface="Arial" pitchFamily="34" charset="0"/>
              <a:buChar char="•"/>
            </a:pPr>
            <a:r>
              <a:rPr lang="de-DE" dirty="0" smtClean="0"/>
              <a:t>For real hair, collisions cause similar orientation</a:t>
            </a:r>
          </a:p>
          <a:p>
            <a:pPr marL="177800" indent="-177800">
              <a:lnSpc>
                <a:spcPct val="120000"/>
              </a:lnSpc>
              <a:buFont typeface="Arial" pitchFamily="34" charset="0"/>
              <a:buChar char="•"/>
            </a:pPr>
            <a:r>
              <a:rPr lang="de-DE" dirty="0" smtClean="0"/>
              <a:t>Synthetic hair mostly mimics real hair</a:t>
            </a:r>
          </a:p>
          <a:p>
            <a:endParaRPr lang="de-DE" dirty="0"/>
          </a:p>
        </p:txBody>
      </p:sp>
      <p:pic>
        <p:nvPicPr>
          <p:cNvPr id="5" name="Picture 4" descr="yeti_zoomed.jpg"/>
          <p:cNvPicPr>
            <a:picLocks noChangeAspect="1"/>
          </p:cNvPicPr>
          <p:nvPr/>
        </p:nvPicPr>
        <p:blipFill>
          <a:blip r:embed="rId3" cstate="print"/>
          <a:srcRect l="71424"/>
          <a:stretch>
            <a:fillRect/>
          </a:stretch>
        </p:blipFill>
        <p:spPr>
          <a:xfrm>
            <a:off x="7435970" y="3432127"/>
            <a:ext cx="1708030" cy="1711373"/>
          </a:xfrm>
          <a:prstGeom prst="rect">
            <a:avLst/>
          </a:prstGeom>
        </p:spPr>
      </p:pic>
      <p:pic>
        <p:nvPicPr>
          <p:cNvPr id="1026" name="566FF9D7-0094-45DE-9B95-230448530B0F" descr="6635BBD2-60DB-489E-8C50-4F6B36F49248@fritz"/>
          <p:cNvPicPr>
            <a:picLocks noChangeAspect="1" noChangeArrowheads="1"/>
          </p:cNvPicPr>
          <p:nvPr/>
        </p:nvPicPr>
        <p:blipFill>
          <a:blip r:embed="rId4" cstate="print"/>
          <a:srcRect/>
          <a:stretch>
            <a:fillRect/>
          </a:stretch>
        </p:blipFill>
        <p:spPr bwMode="auto">
          <a:xfrm>
            <a:off x="7414762" y="0"/>
            <a:ext cx="1729238" cy="1729238"/>
          </a:xfrm>
          <a:prstGeom prst="rect">
            <a:avLst/>
          </a:prstGeom>
          <a:noFill/>
          <a:ln w="9525">
            <a:noFill/>
            <a:miter lim="800000"/>
            <a:headEnd/>
            <a:tailEnd/>
          </a:ln>
        </p:spPr>
      </p:pic>
      <p:pic>
        <p:nvPicPr>
          <p:cNvPr id="1027" name="E1863A6C-994F-4E88-B374-81AE24B78F40" descr="47435934-54E4-46ED-8895-4FBB1E8FE661@fritz"/>
          <p:cNvPicPr>
            <a:picLocks noChangeAspect="1" noChangeArrowheads="1"/>
          </p:cNvPicPr>
          <p:nvPr/>
        </p:nvPicPr>
        <p:blipFill>
          <a:blip r:embed="rId5" cstate="print"/>
          <a:srcRect/>
          <a:stretch>
            <a:fillRect/>
          </a:stretch>
        </p:blipFill>
        <p:spPr bwMode="auto">
          <a:xfrm>
            <a:off x="7427342" y="1718813"/>
            <a:ext cx="1716658" cy="1716658"/>
          </a:xfrm>
          <a:prstGeom prst="rect">
            <a:avLst/>
          </a:prstGeom>
          <a:noFill/>
          <a:ln w="9525">
            <a:noFill/>
            <a:miter lim="800000"/>
            <a:headEnd/>
            <a:tailEnd/>
          </a:ln>
        </p:spPr>
      </p:pic>
    </p:spTree>
    <p:extLst>
      <p:ext uri="{BB962C8B-B14F-4D97-AF65-F5344CB8AC3E}">
        <p14:creationId xmlns="" xmlns:p14="http://schemas.microsoft.com/office/powerpoint/2010/main" val="8176711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Intel_LTtemplate_121410">
  <a:themeElements>
    <a:clrScheme name="intel2011">
      <a:dk1>
        <a:srgbClr val="061922"/>
      </a:dk1>
      <a:lt1>
        <a:srgbClr val="FFFFFF"/>
      </a:lt1>
      <a:dk2>
        <a:srgbClr val="939598"/>
      </a:dk2>
      <a:lt2>
        <a:srgbClr val="B4BABD"/>
      </a:lt2>
      <a:accent1>
        <a:srgbClr val="0071C5"/>
      </a:accent1>
      <a:accent2>
        <a:srgbClr val="00AEEF"/>
      </a:accent2>
      <a:accent3>
        <a:srgbClr val="004280"/>
      </a:accent3>
      <a:accent4>
        <a:srgbClr val="FFDA00"/>
      </a:accent4>
      <a:accent5>
        <a:srgbClr val="A6CE39"/>
      </a:accent5>
      <a:accent6>
        <a:srgbClr val="FDB813"/>
      </a:accent6>
      <a:hlink>
        <a:srgbClr val="0071C5"/>
      </a:hlink>
      <a:folHlink>
        <a:srgbClr val="00AEEF"/>
      </a:folHlink>
    </a:clrScheme>
    <a:fontScheme name="Neo Sans Intel">
      <a:majorFont>
        <a:latin typeface="Neo Sans Intel Medium"/>
        <a:ea typeface=""/>
        <a:cs typeface=""/>
      </a:majorFont>
      <a:minorFont>
        <a:latin typeface="Neo Sans Int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a:spPr>
      <a:bodyPr vert="horz" wrap="none" lIns="91440" tIns="45720" rIns="91440" bIns="45720" numCol="1" rtlCol="0" anchor="ctr" anchorCtr="0" compatLnSpc="1">
        <a:prstTxWarp prst="textNoShape">
          <a:avLst/>
        </a:prstTxWarp>
      </a:bodyPr>
      <a:lstStyle>
        <a:defPPr eaLnBrk="0" hangingPunct="0">
          <a:defRPr sz="2000" b="1" smtClean="0">
            <a:latin typeface="Neo Sans Intel" pitchFamily="34" charset="0"/>
            <a:cs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Neo Sans Intel" pitchFamily="34" charset="0"/>
            <a:cs typeface="Arial" pitchFamily="34" charset="0"/>
          </a:defRPr>
        </a:defPPr>
      </a:lstStyle>
    </a:lnDef>
    <a:txDef>
      <a:spPr>
        <a:noFill/>
      </a:spPr>
      <a:bodyPr wrap="none" rtlCol="0">
        <a:spAutoFit/>
      </a:bodyPr>
      <a:lstStyle>
        <a:defPPr>
          <a:defRPr dirty="0" err="1" smtClean="0">
            <a:latin typeface="+mn-lt"/>
          </a:defRPr>
        </a:defPPr>
      </a:lstStyle>
    </a:txDef>
  </a:objectDefaults>
  <a:extraClrSchemeLst>
    <a:extraClrScheme>
      <a:clrScheme name="2_intel_template_1_111605_BLUE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2_intel_template_1_111605_BLUE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
      <a:clrScheme name="2_intel_template_1_111605_BLUE 3">
        <a:dk1>
          <a:srgbClr val="000000"/>
        </a:dk1>
        <a:lt1>
          <a:srgbClr val="FFFFFF"/>
        </a:lt1>
        <a:dk2>
          <a:srgbClr val="DDDDDD"/>
        </a:dk2>
        <a:lt2>
          <a:srgbClr val="5F5F5F"/>
        </a:lt2>
        <a:accent1>
          <a:srgbClr val="A6CAE1"/>
        </a:accent1>
        <a:accent2>
          <a:srgbClr val="567EB9"/>
        </a:accent2>
        <a:accent3>
          <a:srgbClr val="FFFFFF"/>
        </a:accent3>
        <a:accent4>
          <a:srgbClr val="000000"/>
        </a:accent4>
        <a:accent5>
          <a:srgbClr val="D0E1EE"/>
        </a:accent5>
        <a:accent6>
          <a:srgbClr val="4D72A7"/>
        </a:accent6>
        <a:hlink>
          <a:srgbClr val="0860A8"/>
        </a:hlink>
        <a:folHlink>
          <a:srgbClr val="0C2E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E05BC26083824DB2546712883D286F" ma:contentTypeVersion="0" ma:contentTypeDescription="Create a new document." ma:contentTypeScope="" ma:versionID="7be4ca5ea8e93d45448cc98ca8386b0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D2175F-1B0C-4243-BC5D-5F5F8E5CB2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4A94C8E-3E2B-4AD9-8D67-7815198BE085}">
  <ds:schemaRefs>
    <ds:schemaRef ds:uri="http://purl.org/dc/terms/"/>
    <ds:schemaRef ds:uri="http://purl.org/dc/dcmitype/"/>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C5CC5FB6-44E0-47C0-972B-EBB94824D4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Intel_LTtemplate_121410.potx</Template>
  <TotalTime>32694</TotalTime>
  <Words>1890</Words>
  <Application>Microsoft Office PowerPoint</Application>
  <PresentationFormat>On-screen Show (16:9)</PresentationFormat>
  <Paragraphs>586</Paragraphs>
  <Slides>32</Slides>
  <Notes>20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Intel_LTtemplate_121410</vt:lpstr>
      <vt:lpstr>Exploiting Local Orientation Similarity for  Efficient Ray Traversal of Hair and Fur</vt:lpstr>
      <vt:lpstr>Legal Disclaimer and Optimization Notice</vt:lpstr>
      <vt:lpstr>Challenges of Hair Geometry</vt:lpstr>
      <vt:lpstr>Previous Work</vt:lpstr>
      <vt:lpstr>Hair Representation</vt:lpstr>
      <vt:lpstr>Bounding Representations</vt:lpstr>
      <vt:lpstr>Bounding Diagonal Hair Segment</vt:lpstr>
      <vt:lpstr>Bounding Diagonal Hair Segments</vt:lpstr>
      <vt:lpstr>Local Orientation Similarity</vt:lpstr>
      <vt:lpstr>Bounding Groups of Similarly Oriented Hairs</vt:lpstr>
      <vt:lpstr>Our Approach</vt:lpstr>
      <vt:lpstr>Mixed AABB/OBB Hierarchy</vt:lpstr>
      <vt:lpstr>AABBs versus OBBs</vt:lpstr>
      <vt:lpstr>Uncompressed OBB Nodes</vt:lpstr>
      <vt:lpstr>Compressed OBB Nodes</vt:lpstr>
      <vt:lpstr>AABB/OBB Hierarchy Construction</vt:lpstr>
      <vt:lpstr>Split Heuristics</vt:lpstr>
      <vt:lpstr>Hair Space</vt:lpstr>
      <vt:lpstr>Similar Orientation Clustering</vt:lpstr>
      <vt:lpstr>4-wide AABB/OBB Hierarchy Construction</vt:lpstr>
      <vt:lpstr>AABB/OBB Hierarchy Traversal</vt:lpstr>
      <vt:lpstr>Ray-Hair Segment Intersection</vt:lpstr>
      <vt:lpstr>Benchmark Settings</vt:lpstr>
      <vt:lpstr>Results</vt:lpstr>
      <vt:lpstr>Results: Using Ray/Curve Intersector</vt:lpstr>
      <vt:lpstr>Results: Triangles Consume too much Memory</vt:lpstr>
      <vt:lpstr>Results: Adding OBBs</vt:lpstr>
      <vt:lpstr>Results: Adding Spatial Splits</vt:lpstr>
      <vt:lpstr>Results: Adding Compression</vt:lpstr>
      <vt:lpstr>Video</vt:lpstr>
      <vt:lpstr>Conclusion and Future Work</vt:lpstr>
      <vt:lpstr>Questions?</vt:lpstr>
    </vt:vector>
  </TitlesOfParts>
  <Company>Red Peak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Title</dc:title>
  <dc:creator>Red Peak</dc:creator>
  <cp:lastModifiedBy>swoop</cp:lastModifiedBy>
  <cp:revision>4710</cp:revision>
  <dcterms:created xsi:type="dcterms:W3CDTF">2011-10-03T16:19:21Z</dcterms:created>
  <dcterms:modified xsi:type="dcterms:W3CDTF">2014-06-23T05:26:44Z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0x010100C1E05BC26083824DB2546712883D286F</vt:lpwstr>
  </property>
</Properties>
</file>