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2" r:id="rId2"/>
    <p:sldId id="330" r:id="rId3"/>
    <p:sldId id="277" r:id="rId4"/>
    <p:sldId id="298" r:id="rId5"/>
    <p:sldId id="280" r:id="rId6"/>
    <p:sldId id="334" r:id="rId7"/>
    <p:sldId id="331" r:id="rId8"/>
    <p:sldId id="332" r:id="rId9"/>
    <p:sldId id="325" r:id="rId10"/>
    <p:sldId id="379" r:id="rId11"/>
    <p:sldId id="335" r:id="rId12"/>
    <p:sldId id="341" r:id="rId13"/>
    <p:sldId id="285" r:id="rId14"/>
    <p:sldId id="286" r:id="rId15"/>
    <p:sldId id="377" r:id="rId16"/>
    <p:sldId id="278" r:id="rId17"/>
    <p:sldId id="321" r:id="rId18"/>
    <p:sldId id="296" r:id="rId19"/>
    <p:sldId id="376" r:id="rId20"/>
    <p:sldId id="279" r:id="rId21"/>
    <p:sldId id="375" r:id="rId22"/>
    <p:sldId id="281" r:id="rId23"/>
    <p:sldId id="297" r:id="rId24"/>
    <p:sldId id="333" r:id="rId25"/>
    <p:sldId id="336" r:id="rId26"/>
    <p:sldId id="284" r:id="rId27"/>
    <p:sldId id="340" r:id="rId28"/>
    <p:sldId id="378" r:id="rId29"/>
    <p:sldId id="288" r:id="rId30"/>
    <p:sldId id="380" r:id="rId31"/>
    <p:sldId id="289" r:id="rId32"/>
    <p:sldId id="29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2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-28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08F71-2E82-4D1D-A18A-FB69E94E87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2785EEA-B127-49E0-B21C-4B90E4328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094CFE9-B040-45C3-8B03-1E62FC841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C5A7-7519-478E-BD5B-60F90D85C306}" type="datetimeFigureOut">
              <a:rPr lang="en-US" smtClean="0"/>
              <a:t>8/24/18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0EF1216-BB5F-44A2-9737-FC8C556ED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F12BBAC-CD2C-4782-8AE5-01BD7AD0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2E62-0A86-4E02-8B96-E413777A7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30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49812C-88CB-4596-A771-441E3ABA6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9831991-E0DD-4275-9BC9-EA5A306A9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1A53DFD-5735-4B61-BE25-16EA274AA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C5A7-7519-478E-BD5B-60F90D85C306}" type="datetimeFigureOut">
              <a:rPr lang="en-US" smtClean="0"/>
              <a:t>8/24/18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F41A425-8CD2-4BCA-A316-D1CD46E98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ACED10-D55C-41BB-B57C-8FE6F2ACB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2E62-0A86-4E02-8B96-E413777A7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32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7A55237-1742-4548-BF53-5C7681DF80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F5900D0-340C-47DE-910C-90CD6ADE7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EF067F7-6D50-473D-B43F-BC42139D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C5A7-7519-478E-BD5B-60F90D85C306}" type="datetimeFigureOut">
              <a:rPr lang="en-US" smtClean="0"/>
              <a:t>8/24/18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81860E0-B4FB-439D-99BA-A5E215D7A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91C4132-ACEC-43CE-B72B-687F66698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2E62-0A86-4E02-8B96-E413777A7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13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BC66ED-EDFB-4593-B231-1246B0AE4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CB8B78A-5D46-4D6A-A2AB-CBE659560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9DD0201-37B5-466E-89C2-83941973B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C5A7-7519-478E-BD5B-60F90D85C306}" type="datetimeFigureOut">
              <a:rPr lang="en-US" smtClean="0"/>
              <a:t>8/24/18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837485D-D17D-456A-AED6-6625EED9B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4CE6E2B-B4E8-4715-AFA5-CE02B7395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2E62-0A86-4E02-8B96-E413777A7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20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CCDA3A-211F-4B54-B2F4-1F90E354B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28B10CD-BF63-468D-BC85-1C8B1E116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61D6659-6BDF-4E95-A11F-5FE6A8F1D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C5A7-7519-478E-BD5B-60F90D85C306}" type="datetimeFigureOut">
              <a:rPr lang="en-US" smtClean="0"/>
              <a:t>8/24/18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DF6A4A9-8DF7-4FA4-BA9C-898BE582F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DEDB2FD-8621-44AD-AA9F-D440D2FE6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2E62-0A86-4E02-8B96-E413777A7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783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EC126C-2ED6-4F54-9E87-EE7561727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1E1C7A-9EB2-47EF-9FD8-EAB7DACD12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8D2B567-EFC1-4567-A35A-1FB753655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1CC2C00-F919-40F6-81B2-86B27BD14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C5A7-7519-478E-BD5B-60F90D85C306}" type="datetimeFigureOut">
              <a:rPr lang="en-US" smtClean="0"/>
              <a:t>8/24/18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75A5405-4C1F-43C6-92D5-09A640EBA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64978E3-A699-4F67-BB92-04106617B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2E62-0A86-4E02-8B96-E413777A7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998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300861-9424-4B61-8979-17EB45990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88002D0-6C8D-41D2-BC10-250CB81DA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5794105-FD5A-4170-892F-6138759EAB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03938D1-7D22-40DC-AC86-32F8335995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D0D3C49-EE82-46FC-A67E-76FE9BBA71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0AB1C1F-0466-4C25-9A1C-EFAA3EBDA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C5A7-7519-478E-BD5B-60F90D85C306}" type="datetimeFigureOut">
              <a:rPr lang="en-US" smtClean="0"/>
              <a:t>8/24/18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E898302-56DA-4C73-A5C1-0C7589BFE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896A007-2B78-4ECF-AC05-92B84DC4E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2E62-0A86-4E02-8B96-E413777A7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6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C26C8F-DA55-4BC3-A9AC-C38FC4DB5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70CD376-1318-443C-A774-3B2AF44D8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C5A7-7519-478E-BD5B-60F90D85C306}" type="datetimeFigureOut">
              <a:rPr lang="en-US" smtClean="0"/>
              <a:t>8/24/18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B23A14D-03C7-4554-A222-A596A5387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F2AD413-A9EB-436E-9B14-D5669851C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2E62-0A86-4E02-8B96-E413777A7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903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4230C3F-FDA8-4404-BC2E-33D9DE144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C5A7-7519-478E-BD5B-60F90D85C306}" type="datetimeFigureOut">
              <a:rPr lang="en-US" smtClean="0"/>
              <a:t>8/24/18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BCC11B9-6008-4C2B-8F75-84BC34121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FA49583-F80C-4EB1-A962-B918752CD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2E62-0A86-4E02-8B96-E413777A7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45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77DE11-7737-4C3F-9F31-C7E1EB188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29D0AC4-C70D-4232-9BCD-17F461A39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DC0DAA9-912D-411E-AF9C-C7A0AFE7B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FE9CA59-2235-41BE-9284-6D528C6A9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C5A7-7519-478E-BD5B-60F90D85C306}" type="datetimeFigureOut">
              <a:rPr lang="en-US" smtClean="0"/>
              <a:t>8/24/18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2C43997-2FAE-42F1-8DCF-50FD54417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F52D84C-0AD8-471D-905F-65C95C83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2E62-0A86-4E02-8B96-E413777A7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76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155BC2-44AB-4E9A-A1F7-5DDB02E13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A457BFE-B989-4706-8538-73D8233A91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05E6B8A-793B-4821-AE34-B9AD90512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45293DD-2D02-4919-B4D0-C2016E14D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C5A7-7519-478E-BD5B-60F90D85C306}" type="datetimeFigureOut">
              <a:rPr lang="en-US" smtClean="0"/>
              <a:t>8/24/18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1290E68-55EC-45F7-BD4D-B77008659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CA00FBA-EA6A-48CE-9EAE-D7DD62B5F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2E62-0A86-4E02-8B96-E413777A7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312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E065219-2262-45F7-AEE1-01ECA264F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CF0DA0B-746D-425C-B5A9-6DCFD2248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26CCE1E-15C2-4520-B496-550F8C6E57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DC5A7-7519-478E-BD5B-60F90D85C306}" type="datetimeFigureOut">
              <a:rPr lang="en-US" smtClean="0"/>
              <a:t>8/24/18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F698408-2249-4087-8D38-490D796E7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E62D516-1A3C-4CB5-AEAD-3BF5A6C44B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A2E62-0A86-4E02-8B96-E413777A7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82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sz="4000" b="1"/>
              <a:t>More on Communicating </a:t>
            </a:r>
            <a:r>
              <a:rPr lang="en-US" sz="4000" b="1" dirty="0"/>
              <a:t>with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89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527DAC-11B8-47B9-9FFE-367F52769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A0F780-C325-4447-96F6-7B0D9BAB6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What is function?</a:t>
            </a:r>
          </a:p>
          <a:p>
            <a:pPr marL="514350" indent="-514350">
              <a:buAutoNum type="arabicPeriod"/>
            </a:pPr>
            <a:r>
              <a:rPr lang="en-US" dirty="0"/>
              <a:t>What is package or library?</a:t>
            </a:r>
          </a:p>
          <a:p>
            <a:pPr marL="514350" indent="-514350">
              <a:buAutoNum type="arabicPeriod"/>
            </a:pPr>
            <a:r>
              <a:rPr lang="en-US" dirty="0"/>
              <a:t>How to get help?</a:t>
            </a:r>
          </a:p>
        </p:txBody>
      </p:sp>
    </p:spTree>
    <p:extLst>
      <p:ext uri="{BB962C8B-B14F-4D97-AF65-F5344CB8AC3E}">
        <p14:creationId xmlns:p14="http://schemas.microsoft.com/office/powerpoint/2010/main" val="2042915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Question:   </a:t>
            </a:r>
            <a:r>
              <a:rPr lang="en-US" dirty="0"/>
              <a:t>What exactly is a</a:t>
            </a:r>
            <a:r>
              <a:rPr lang="en-US" i="1" dirty="0"/>
              <a:t> function</a:t>
            </a:r>
            <a:r>
              <a:rPr lang="en-US" dirty="0"/>
              <a:t>??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560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incorporate </a:t>
            </a:r>
            <a:r>
              <a:rPr lang="en-US" b="1" dirty="0"/>
              <a:t>sets of instructions</a:t>
            </a:r>
            <a:r>
              <a:rPr lang="en-US" dirty="0"/>
              <a:t> that we want to use </a:t>
            </a:r>
            <a:r>
              <a:rPr lang="en-US" b="1" dirty="0"/>
              <a:t>repeatedly</a:t>
            </a:r>
            <a:r>
              <a:rPr lang="en-US" dirty="0"/>
              <a:t> or that, because of their complexity, are better self-contained in a sub program and called when needed.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662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RStudio -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and RStudio has many functions – these are things that you may do often and are automated into </a:t>
            </a:r>
            <a:r>
              <a:rPr lang="en-US" i="1" dirty="0"/>
              <a:t>functions.</a:t>
            </a:r>
            <a:r>
              <a:rPr lang="en-US" dirty="0"/>
              <a:t> So far, we have used</a:t>
            </a:r>
          </a:p>
          <a:p>
            <a:pPr marL="0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rnorm() – is a standard R function which creates random samples from a normal distribution.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mean() – to compute the mean of a vector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sum() – to sum the values of a vector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length() – to calculate the number of observations in a vector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898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R-Studio -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 Again, use the dataset called “cars”</a:t>
            </a:r>
          </a:p>
          <a:p>
            <a:pPr marL="0" indent="0">
              <a:buNone/>
            </a:pPr>
            <a:r>
              <a:rPr lang="en-US" dirty="0"/>
              <a:t>	attach(cars)</a:t>
            </a:r>
          </a:p>
          <a:p>
            <a:pPr marL="0" indent="0">
              <a:buNone/>
            </a:pPr>
            <a:r>
              <a:rPr lang="en-US" dirty="0"/>
              <a:t># We also know how to create a histogram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err="1"/>
              <a:t>hist</a:t>
            </a:r>
            <a:r>
              <a:rPr lang="en-US" dirty="0"/>
              <a:t>(speed)</a:t>
            </a:r>
          </a:p>
          <a:p>
            <a:pPr marL="0" indent="0">
              <a:buNone/>
            </a:pPr>
            <a:r>
              <a:rPr lang="en-US" dirty="0"/>
              <a:t># Now, create a plot of the variable</a:t>
            </a:r>
          </a:p>
          <a:p>
            <a:pPr marL="0" indent="0">
              <a:buNone/>
            </a:pPr>
            <a:r>
              <a:rPr lang="en-US" dirty="0"/>
              <a:t>	plot(speed)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858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Question:   </a:t>
            </a:r>
            <a:r>
              <a:rPr lang="en-US" dirty="0"/>
              <a:t>What exactly is a</a:t>
            </a:r>
            <a:r>
              <a:rPr lang="en-US" i="1" dirty="0"/>
              <a:t> package </a:t>
            </a:r>
            <a:r>
              <a:rPr lang="en-US" dirty="0"/>
              <a:t>or </a:t>
            </a:r>
            <a:r>
              <a:rPr lang="en-US" i="1" dirty="0"/>
              <a:t>library</a:t>
            </a:r>
            <a:r>
              <a:rPr lang="en-US" dirty="0"/>
              <a:t>??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841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36344"/>
          <a:stretch/>
        </p:blipFill>
        <p:spPr>
          <a:xfrm>
            <a:off x="1451610" y="3120389"/>
            <a:ext cx="9986012" cy="34564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RStudio –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 can do many statistical and data analyses. They are organized in so-called packages or libraries. With the standard installation, most common packages are installed.</a:t>
            </a:r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374105" y="2881996"/>
            <a:ext cx="5118100" cy="359634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811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does this mean?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Try the following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368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RStudio –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# With the common packages we can find mean, median, mode etc.  Try it!</a:t>
            </a:r>
          </a:p>
          <a:p>
            <a:pPr marL="0" indent="0">
              <a:buNone/>
            </a:pPr>
            <a:r>
              <a:rPr lang="en-US" dirty="0"/>
              <a:t># I use a dataset that comes with the base installation of R, called “cars”, and # put it in the memory.</a:t>
            </a:r>
          </a:p>
          <a:p>
            <a:pPr marL="0" indent="0">
              <a:buNone/>
            </a:pPr>
            <a:r>
              <a:rPr lang="en-US" dirty="0"/>
              <a:t>	attach(cars) </a:t>
            </a:r>
          </a:p>
          <a:p>
            <a:pPr marL="0" indent="0">
              <a:buNone/>
            </a:pPr>
            <a:r>
              <a:rPr lang="en-US" dirty="0"/>
              <a:t># Calculate the mean (average) of one of the variables called “speed”</a:t>
            </a:r>
          </a:p>
          <a:p>
            <a:pPr marL="0" indent="0">
              <a:buNone/>
            </a:pPr>
            <a:r>
              <a:rPr lang="en-US" dirty="0"/>
              <a:t>	mean(speed)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# Now try to  calculate Skewness and Kurtosis (We will use these A LOT later!)</a:t>
            </a:r>
          </a:p>
          <a:p>
            <a:pPr marL="0" indent="0">
              <a:buNone/>
            </a:pPr>
            <a:r>
              <a:rPr lang="en-US" dirty="0"/>
              <a:t>	skewness(speed)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55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can you find what package/library </a:t>
            </a:r>
            <a:r>
              <a:rPr lang="mr-IN" b="1" dirty="0"/>
              <a:t>–</a:t>
            </a:r>
            <a:r>
              <a:rPr lang="en-US" b="1" dirty="0" err="1"/>
              <a:t>skewness</a:t>
            </a:r>
            <a:r>
              <a:rPr lang="en-US" b="1" dirty="0"/>
              <a:t>()-</a:t>
            </a:r>
            <a:r>
              <a:rPr lang="en-US" dirty="0"/>
              <a:t> belong to?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433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b="1" dirty="0"/>
              <a:t>Task 1:</a:t>
            </a:r>
            <a:r>
              <a:rPr lang="en-US" dirty="0"/>
              <a:t> Go get something for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8349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RStudio –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51120" cy="4351338"/>
          </a:xfrm>
        </p:spPr>
        <p:txBody>
          <a:bodyPr>
            <a:normAutofit/>
          </a:bodyPr>
          <a:lstStyle/>
          <a:p>
            <a:r>
              <a:rPr lang="en-US" dirty="0"/>
              <a:t>The easiest way to install new packages is to use the RStudio install option</a:t>
            </a:r>
          </a:p>
          <a:p>
            <a:endParaRPr lang="en-US" dirty="0"/>
          </a:p>
          <a:p>
            <a:r>
              <a:rPr lang="en-US" dirty="0"/>
              <a:t>Under packages, install the moments package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45275" r="4902"/>
          <a:stretch/>
        </p:blipFill>
        <p:spPr>
          <a:xfrm>
            <a:off x="6457950" y="605790"/>
            <a:ext cx="5052060" cy="5513546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6801693" y="2868930"/>
            <a:ext cx="1004998" cy="83978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7534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install.packages</a:t>
            </a:r>
            <a:r>
              <a:rPr lang="en-US" dirty="0"/>
              <a:t>(moments)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259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RStudio –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42" y="1825625"/>
            <a:ext cx="10984832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Alternatively, you can use code to install packages into your ec5023 folder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# Create a lib folder in your ec5023 folder then type the following to </a:t>
            </a:r>
          </a:p>
          <a:p>
            <a:pPr marL="0" indent="0">
              <a:buNone/>
            </a:pPr>
            <a:r>
              <a:rPr lang="en-US" dirty="0"/>
              <a:t>#  install a different package called fpp:</a:t>
            </a:r>
          </a:p>
          <a:p>
            <a:pPr marL="0" indent="0">
              <a:buNone/>
            </a:pPr>
            <a:r>
              <a:rPr lang="fr-FR" dirty="0"/>
              <a:t> </a:t>
            </a:r>
            <a:r>
              <a:rPr lang="en-US" dirty="0" err="1"/>
              <a:t>install.packages</a:t>
            </a:r>
            <a:r>
              <a:rPr lang="fr-FR" dirty="0"/>
              <a:t>("</a:t>
            </a:r>
            <a:r>
              <a:rPr lang="en-US" dirty="0" err="1"/>
              <a:t>fpp</a:t>
            </a:r>
            <a:r>
              <a:rPr lang="fr-FR" dirty="0"/>
              <a:t>", </a:t>
            </a:r>
            <a:r>
              <a:rPr lang="fr-FR" b="1" dirty="0"/>
              <a:t>lib="</a:t>
            </a:r>
            <a:r>
              <a:rPr lang="en-US" b="1" dirty="0"/>
              <a:t>C:/users/[username]/Desktop/ec5023</a:t>
            </a:r>
            <a:r>
              <a:rPr lang="fr-FR" b="1" dirty="0"/>
              <a:t>/"</a:t>
            </a:r>
            <a:r>
              <a:rPr lang="fr-FR" dirty="0"/>
              <a:t>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# Once </a:t>
            </a:r>
            <a:r>
              <a:rPr lang="en-US" dirty="0"/>
              <a:t>installed</a:t>
            </a:r>
            <a:r>
              <a:rPr lang="fr-FR" dirty="0"/>
              <a:t>, </a:t>
            </a:r>
            <a:r>
              <a:rPr lang="en-US" dirty="0"/>
              <a:t>we</a:t>
            </a:r>
            <a:r>
              <a:rPr lang="fr-FR" dirty="0"/>
              <a:t> must tell R </a:t>
            </a:r>
            <a:r>
              <a:rPr lang="en-US" dirty="0"/>
              <a:t>we</a:t>
            </a:r>
            <a:r>
              <a:rPr lang="fr-FR" dirty="0"/>
              <a:t> </a:t>
            </a:r>
            <a:r>
              <a:rPr lang="en-US" dirty="0"/>
              <a:t>want</a:t>
            </a:r>
            <a:r>
              <a:rPr lang="fr-FR" dirty="0"/>
              <a:t> </a:t>
            </a:r>
            <a:r>
              <a:rPr lang="en-US" dirty="0"/>
              <a:t>it</a:t>
            </a:r>
            <a:r>
              <a:rPr lang="fr-FR" dirty="0"/>
              <a:t> to use the package</a:t>
            </a:r>
          </a:p>
          <a:p>
            <a:pPr marL="0" indent="0">
              <a:buNone/>
            </a:pPr>
            <a:r>
              <a:rPr lang="en-US" dirty="0"/>
              <a:t>library("moments", </a:t>
            </a:r>
            <a:r>
              <a:rPr lang="en-US" b="1" dirty="0"/>
              <a:t>lib.loc="C:/user/ec5023/lib/"</a:t>
            </a:r>
            <a:r>
              <a:rPr lang="en-US" dirty="0"/>
              <a:t>)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5339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RStudio –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42" y="1825625"/>
            <a:ext cx="1098483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 Now that you have the moments package installed and in use, try again!</a:t>
            </a:r>
          </a:p>
          <a:p>
            <a:pPr marL="0" indent="0">
              <a:buNone/>
            </a:pPr>
            <a:r>
              <a:rPr lang="en-US" dirty="0"/>
              <a:t>	library("moments“)</a:t>
            </a:r>
          </a:p>
          <a:p>
            <a:pPr marL="0" indent="0">
              <a:buNone/>
            </a:pPr>
            <a:r>
              <a:rPr lang="en-US" dirty="0"/>
              <a:t>	skewness(x)</a:t>
            </a:r>
          </a:p>
          <a:p>
            <a:pPr marL="0" indent="0">
              <a:buNone/>
            </a:pPr>
            <a:r>
              <a:rPr lang="en-US" dirty="0"/>
              <a:t># Now install the package </a:t>
            </a:r>
            <a:r>
              <a:rPr lang="en-US" dirty="0" err="1"/>
              <a:t>quantmod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0524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Later we will use functions in some packages/libraries that are NOT in base packages/libraries. You need to know:</a:t>
            </a:r>
          </a:p>
          <a:p>
            <a:pPr marL="0" indent="0">
              <a:buNone/>
            </a:pPr>
            <a:r>
              <a:rPr lang="en-US" dirty="0"/>
              <a:t>	1. How to install the packages that such functions belong to</a:t>
            </a:r>
          </a:p>
          <a:p>
            <a:pPr marL="0" indent="0">
              <a:buNone/>
            </a:pPr>
            <a:r>
              <a:rPr lang="en-US" dirty="0"/>
              <a:t>	2. How to load the packages so that you could use such functions</a:t>
            </a:r>
          </a:p>
          <a:p>
            <a:pPr marL="0" indent="0">
              <a:buNone/>
            </a:pPr>
            <a:r>
              <a:rPr lang="en-US" dirty="0"/>
              <a:t>	3. How to call this function.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8080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Let’s look at one example first: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Calculate the mean of a vector of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8396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0042"/>
            <a:ext cx="10515600" cy="463692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Start by typing in a vector</a:t>
            </a:r>
          </a:p>
          <a:p>
            <a:pPr marL="457200" lvl="1" indent="0">
              <a:buNone/>
            </a:pPr>
            <a:endParaRPr lang="en-US" sz="800" dirty="0"/>
          </a:p>
          <a:p>
            <a:pPr marL="457200" lvl="1" indent="0">
              <a:buNone/>
            </a:pPr>
            <a:r>
              <a:rPr lang="es-ES" dirty="0" err="1"/>
              <a:t>oklahoma</a:t>
            </a:r>
            <a:r>
              <a:rPr lang="es-ES" dirty="0"/>
              <a:t> &lt;- c(</a:t>
            </a:r>
            <a:r>
              <a:rPr lang="en-US" dirty="0"/>
              <a:t>69.7, 48.7, 84.2, 56.0, 71.4, 74.1, 68.2, 84.4, 74.2, 70.6, 45.0, 68.0, 63.4)</a:t>
            </a:r>
          </a:p>
          <a:p>
            <a:pPr marL="457200" lvl="1" indent="0">
              <a:buNone/>
            </a:pPr>
            <a:endParaRPr lang="en-US" sz="800" dirty="0"/>
          </a:p>
          <a:p>
            <a:r>
              <a:rPr lang="en-US" dirty="0"/>
              <a:t>To manually calculate the mean</a:t>
            </a:r>
          </a:p>
          <a:p>
            <a:pPr marL="457200" lvl="1" indent="0">
              <a:buNone/>
            </a:pPr>
            <a:r>
              <a:rPr lang="en-US" dirty="0"/>
              <a:t># Sum up the values and divide by the number of observations</a:t>
            </a:r>
          </a:p>
          <a:p>
            <a:pPr marL="457200" lvl="1" indent="0">
              <a:buNone/>
            </a:pPr>
            <a:endParaRPr lang="en-US" sz="800" dirty="0"/>
          </a:p>
          <a:p>
            <a:pPr marL="457200" lvl="1" indent="0">
              <a:buNone/>
            </a:pPr>
            <a:r>
              <a:rPr lang="en-US" dirty="0"/>
              <a:t>sum(</a:t>
            </a:r>
            <a:r>
              <a:rPr lang="en-US" dirty="0" err="1"/>
              <a:t>oklahoma</a:t>
            </a:r>
            <a:r>
              <a:rPr lang="en-US" dirty="0"/>
              <a:t>)/length(</a:t>
            </a:r>
            <a:r>
              <a:rPr lang="en-US" dirty="0" err="1"/>
              <a:t>oklahoma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endParaRPr lang="en-US" sz="800" dirty="0"/>
          </a:p>
          <a:p>
            <a:pPr marL="457200" lvl="1" indent="0">
              <a:buNone/>
            </a:pPr>
            <a:r>
              <a:rPr lang="en-US" dirty="0"/>
              <a:t>#Notice, instead of counting the number of scores, just use the length command to do it for you!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Use the R function, mean(</a:t>
            </a:r>
            <a:r>
              <a:rPr lang="en-US" dirty="0" err="1"/>
              <a:t>oklahoma</a:t>
            </a:r>
            <a:r>
              <a:rPr lang="en-US" dirty="0"/>
              <a:t>), to check!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7562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Just like a </a:t>
            </a:r>
            <a:r>
              <a:rPr lang="en-US" i="1" dirty="0"/>
              <a:t>mathematical </a:t>
            </a:r>
            <a:r>
              <a:rPr lang="en-US" dirty="0"/>
              <a:t>function (or more rigorously, mapping)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function is a piece of code written to carry out a specified task</a:t>
            </a:r>
          </a:p>
          <a:p>
            <a:pPr marL="0" indent="0">
              <a:buNone/>
            </a:pPr>
            <a:r>
              <a:rPr lang="en-US" dirty="0"/>
              <a:t>	1. it may accept arguments or parameters (or not) and </a:t>
            </a:r>
          </a:p>
          <a:p>
            <a:pPr marL="0" indent="0">
              <a:buNone/>
            </a:pPr>
            <a:r>
              <a:rPr lang="en-US" dirty="0"/>
              <a:t>	2. it may return one or more values (or not!).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Input (could be multiple)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 Function (arguments) </a:t>
            </a:r>
            <a:r>
              <a:rPr lang="en-US" dirty="0">
                <a:sym typeface="Wingdings" panose="05000000000000000000" pitchFamily="2" charset="2"/>
              </a:rPr>
              <a:t> Output (could be multiple)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649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Question:   How can I find help with a particular function</a:t>
            </a:r>
            <a:r>
              <a:rPr lang="en-US" dirty="0"/>
              <a:t>??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8344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42765"/>
          <a:stretch/>
        </p:blipFill>
        <p:spPr>
          <a:xfrm>
            <a:off x="3505200" y="2788019"/>
            <a:ext cx="8145548" cy="36351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RStudio – Help and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large amount of (free) documentation and help available. Some help is automatically installed. Typing in the console window the command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In the console:</a:t>
            </a:r>
          </a:p>
          <a:p>
            <a:pPr marL="457200" lvl="1" indent="0">
              <a:buNone/>
            </a:pPr>
            <a:r>
              <a:rPr lang="en-US" dirty="0"/>
              <a:t>?rnorm</a:t>
            </a:r>
          </a:p>
          <a:p>
            <a:pPr marL="457200" lvl="1" indent="0">
              <a:buNone/>
            </a:pPr>
            <a:r>
              <a:rPr lang="en-US" dirty="0"/>
              <a:t>help(rnorm)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0348802" y="2653082"/>
            <a:ext cx="1457716" cy="83978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224775" y="5583421"/>
            <a:ext cx="1535484" cy="97472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960659" y="3355393"/>
            <a:ext cx="3619500" cy="29834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421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RStudio – Working directory (Default Place)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working directory is the folder on your computer in which you are currently working. When you ask R to open a certain file, it will look in the working directory for this file, and when you tell R to save a data file or figure, it will save it in the working directory.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8493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7E03D7-96AC-4929-BC20-67B7111F0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9B941AD-6678-40E0-83D0-F25049E15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The Usage section of the documentation includes two versions of the mean() function; What’s the difference? The first function</a:t>
            </a:r>
          </a:p>
          <a:p>
            <a:pPr marL="0" indent="0">
              <a:buNone/>
            </a:pPr>
            <a:r>
              <a:rPr lang="en-US" dirty="0"/>
              <a:t>         mean(x,...)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is the </a:t>
            </a:r>
            <a:r>
              <a:rPr lang="en-US" b="1" dirty="0"/>
              <a:t>most general definition </a:t>
            </a:r>
            <a:r>
              <a:rPr lang="en-US" dirty="0"/>
              <a:t>of the mean function. This section also shows you what the default values for each argument are. This is a very important piece to pay attention. Sometimes the default behaviors are not what you want to happen.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mean(x, trim = 0, na.rm = FALSE, ...)</a:t>
            </a:r>
          </a:p>
          <a:p>
            <a:pPr marL="0" indent="0">
              <a:buNone/>
            </a:pPr>
            <a:r>
              <a:rPr lang="en-US" dirty="0"/>
              <a:t>In the Arguments section the help file defines what each argument does.</a:t>
            </a:r>
          </a:p>
          <a:p>
            <a:endParaRPr lang="en-US" dirty="0"/>
          </a:p>
          <a:p>
            <a:r>
              <a:rPr lang="en-US" dirty="0"/>
              <a:t>x is the object that you want to take the mean of</a:t>
            </a:r>
          </a:p>
          <a:p>
            <a:r>
              <a:rPr lang="en-US" dirty="0"/>
              <a:t>trim is a number from 0 to 0.5 that defines the fraction of observations to be excluded from each side before the mean is calculated.</a:t>
            </a:r>
          </a:p>
          <a:p>
            <a:r>
              <a:rPr lang="en-US" dirty="0"/>
              <a:t>na.rm is a logical value (TRUE/FALSE) that tells R whether NA values should be stripped before the computation proceeds.</a:t>
            </a:r>
          </a:p>
          <a:p>
            <a:r>
              <a:rPr lang="en-US" dirty="0"/>
              <a:t>... is called the ellipsis, and it is a way for R to pass arguments to or from other methods without the function having to name them explicitly.</a:t>
            </a:r>
          </a:p>
        </p:txBody>
      </p:sp>
    </p:spTree>
    <p:extLst>
      <p:ext uri="{BB962C8B-B14F-4D97-AF65-F5344CB8AC3E}">
        <p14:creationId xmlns:p14="http://schemas.microsoft.com/office/powerpoint/2010/main" val="16332490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306" y="313765"/>
            <a:ext cx="10515600" cy="1009370"/>
          </a:xfrm>
        </p:spPr>
        <p:txBody>
          <a:bodyPr/>
          <a:lstStyle/>
          <a:p>
            <a:r>
              <a:rPr lang="en-US" dirty="0"/>
              <a:t>RStudio – Help and documentation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4706" y="1144862"/>
            <a:ext cx="9170893" cy="55134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81160" y="1696333"/>
            <a:ext cx="5870297" cy="1246495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500" dirty="0"/>
              <a:t># You can also get examples of how to use a function:</a:t>
            </a:r>
          </a:p>
          <a:p>
            <a:r>
              <a:rPr lang="en-US" sz="2500" dirty="0"/>
              <a:t>example(rnorm)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312894" y="2742152"/>
            <a:ext cx="2212714" cy="104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6890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 Find the help for the sqrt function.</a:t>
            </a:r>
          </a:p>
          <a:p>
            <a:pPr marL="0" indent="0">
              <a:buNone/>
            </a:pPr>
            <a:r>
              <a:rPr lang="en-US" dirty="0"/>
              <a:t># What other function do they also give information in the same help file?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391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RStudio – Working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# Set your working directory to a folder called ec5023 on your desktop</a:t>
            </a:r>
          </a:p>
          <a:p>
            <a:pPr marL="0" indent="0">
              <a:buNone/>
            </a:pPr>
            <a:r>
              <a:rPr lang="en-US" dirty="0"/>
              <a:t>	setwd("C:/users/[your user name]/Desktop/ec5023/")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setwd</a:t>
            </a:r>
            <a:r>
              <a:rPr lang="en-US" dirty="0"/>
              <a:t>("C:\\users\\[your user name]\\Desktop\\ec5023/")</a:t>
            </a:r>
          </a:p>
          <a:p>
            <a:pPr marL="0" indent="0">
              <a:buNone/>
            </a:pPr>
            <a:r>
              <a:rPr lang="en-US" dirty="0"/>
              <a:t># Check the wd is correct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getwd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# List the folders in your directory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dir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 Create a new folder in your directory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dir.create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73153" y="3388659"/>
            <a:ext cx="4669667" cy="1246495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500" dirty="0"/>
              <a:t>Notice the forward slashes. You can also use double back slashes “\\”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684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trick to find file location...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4155"/>
            <a:ext cx="10515600" cy="4351338"/>
          </a:xfrm>
        </p:spPr>
        <p:txBody>
          <a:bodyPr/>
          <a:lstStyle/>
          <a:p>
            <a:r>
              <a:rPr lang="en-US" dirty="0"/>
              <a:t>Open the folder you created (double click on it)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6203" t="9572" r="40047" b="36875"/>
          <a:stretch/>
        </p:blipFill>
        <p:spPr>
          <a:xfrm>
            <a:off x="6640830" y="2142173"/>
            <a:ext cx="4149090" cy="37033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46573" b="31270"/>
          <a:stretch/>
        </p:blipFill>
        <p:spPr>
          <a:xfrm>
            <a:off x="1022723" y="2139315"/>
            <a:ext cx="3516257" cy="32575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49312" y="4262171"/>
            <a:ext cx="7143216" cy="1631216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500" b="1" dirty="0"/>
              <a:t>Click here once and the file’s location will appear highlighted </a:t>
            </a:r>
          </a:p>
          <a:p>
            <a:endParaRPr lang="en-US" sz="2500" b="1" dirty="0"/>
          </a:p>
          <a:p>
            <a:r>
              <a:rPr lang="en-US" sz="2500" b="1" dirty="0"/>
              <a:t>use Ctrl+c to copy then past into your RStudio code</a:t>
            </a:r>
            <a:endParaRPr lang="en-US" sz="25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2274570" y="3223262"/>
            <a:ext cx="605790" cy="9910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486246" y="2468880"/>
            <a:ext cx="4589424" cy="152495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7806690" y="4041727"/>
            <a:ext cx="465188" cy="135513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551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Let’s look at an example of how to organize your folders.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teaching_folder_organization_template.R</a:t>
            </a:r>
            <a:r>
              <a:rPr lang="en-US" dirty="0"/>
              <a:t> (online)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423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Later we will introduce how to read various forms of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976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b="1" dirty="0"/>
              <a:t>Task 2:</a:t>
            </a:r>
            <a:r>
              <a:rPr lang="en-US" dirty="0"/>
              <a:t> Do something for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793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Conduct Analysis for you.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Two things: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Packages or Libraries, Where you store your tools or weapons (Functions!)</a:t>
            </a:r>
          </a:p>
          <a:p>
            <a:pPr marL="514350" indent="-514350">
              <a:buAutoNum type="arabicPeriod"/>
            </a:pPr>
            <a:r>
              <a:rPr lang="en-US" dirty="0"/>
              <a:t>Your tools --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61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1123</Words>
  <Application>Microsoft Macintosh PowerPoint</Application>
  <PresentationFormat>Custom</PresentationFormat>
  <Paragraphs>196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PowerPoint Presentation</vt:lpstr>
      <vt:lpstr>PowerPoint Presentation</vt:lpstr>
      <vt:lpstr>RStudio – Working directory (Default Place)</vt:lpstr>
      <vt:lpstr>RStudio – Working directory</vt:lpstr>
      <vt:lpstr>Quick trick to find file location...</vt:lpstr>
      <vt:lpstr>PowerPoint Presentation</vt:lpstr>
      <vt:lpstr>PowerPoint Presentation</vt:lpstr>
      <vt:lpstr>PowerPoint Presentation</vt:lpstr>
      <vt:lpstr>Conduct Analysis for you.</vt:lpstr>
      <vt:lpstr>PowerPoint Presentation</vt:lpstr>
      <vt:lpstr>PowerPoint Presentation</vt:lpstr>
      <vt:lpstr>PowerPoint Presentation</vt:lpstr>
      <vt:lpstr>RStudio - Functions</vt:lpstr>
      <vt:lpstr>R-Studio - Plots</vt:lpstr>
      <vt:lpstr>PowerPoint Presentation</vt:lpstr>
      <vt:lpstr>RStudio – Libraries</vt:lpstr>
      <vt:lpstr>PowerPoint Presentation</vt:lpstr>
      <vt:lpstr>RStudio – Libraries</vt:lpstr>
      <vt:lpstr>PowerPoint Presentation</vt:lpstr>
      <vt:lpstr>RStudio – Libraries</vt:lpstr>
      <vt:lpstr>PowerPoint Presentation</vt:lpstr>
      <vt:lpstr>RStudio – Libraries</vt:lpstr>
      <vt:lpstr>RStudio – Libraries</vt:lpstr>
      <vt:lpstr>PowerPoint Presentation</vt:lpstr>
      <vt:lpstr>PowerPoint Presentation</vt:lpstr>
      <vt:lpstr>Examples</vt:lpstr>
      <vt:lpstr>PowerPoint Presentation</vt:lpstr>
      <vt:lpstr>PowerPoint Presentation</vt:lpstr>
      <vt:lpstr>RStudio – Help and documentation</vt:lpstr>
      <vt:lpstr>PowerPoint Presentation</vt:lpstr>
      <vt:lpstr>RStudio – Help and documentation</vt:lpstr>
      <vt:lpstr>Exercise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Le</dc:creator>
  <cp:lastModifiedBy>Le Wang</cp:lastModifiedBy>
  <cp:revision>11</cp:revision>
  <dcterms:created xsi:type="dcterms:W3CDTF">2018-08-22T02:19:19Z</dcterms:created>
  <dcterms:modified xsi:type="dcterms:W3CDTF">2018-08-25T02:49:11Z</dcterms:modified>
</cp:coreProperties>
</file>