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0" r:id="rId4"/>
    <p:sldId id="261" r:id="rId5"/>
    <p:sldId id="262" r:id="rId6"/>
    <p:sldId id="263" r:id="rId7"/>
    <p:sldId id="264" r:id="rId8"/>
    <p:sldId id="265" r:id="rId9"/>
    <p:sldId id="266" r:id="rId10"/>
    <p:sldId id="259" r:id="rId11"/>
    <p:sldId id="269" r:id="rId12"/>
    <p:sldId id="270" r:id="rId13"/>
    <p:sldId id="275" r:id="rId14"/>
    <p:sldId id="274" r:id="rId15"/>
    <p:sldId id="271"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4"/>
    <p:restoredTop sz="94624"/>
  </p:normalViewPr>
  <p:slideViewPr>
    <p:cSldViewPr snapToGrid="0">
      <p:cViewPr>
        <p:scale>
          <a:sx n="80" d="100"/>
          <a:sy n="80" d="100"/>
        </p:scale>
        <p:origin x="288"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7DA64B-C871-49CD-AD2E-F4E7B34E6BE0}"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08C0DE5-C553-46F3-A46B-FCD04AA15D6E}">
      <dgm:prSet/>
      <dgm:spPr/>
      <dgm:t>
        <a:bodyPr/>
        <a:lstStyle/>
        <a:p>
          <a:pPr>
            <a:lnSpc>
              <a:spcPct val="100000"/>
            </a:lnSpc>
            <a:defRPr b="1"/>
          </a:pPr>
          <a:r>
            <a:rPr lang="en-US" b="1" dirty="0"/>
            <a:t>Longstanding Leadership in the Packaged Goods Space</a:t>
          </a:r>
        </a:p>
      </dgm:t>
    </dgm:pt>
    <dgm:pt modelId="{31994CB0-AC5C-4660-BC42-7325BF7D9C25}" type="parTrans" cxnId="{F81E058C-9483-43BD-A25E-C2E3C2D4ADB0}">
      <dgm:prSet/>
      <dgm:spPr/>
      <dgm:t>
        <a:bodyPr/>
        <a:lstStyle/>
        <a:p>
          <a:endParaRPr lang="en-US"/>
        </a:p>
      </dgm:t>
    </dgm:pt>
    <dgm:pt modelId="{F10396E0-54FC-4E12-8F65-3B1B6B9E6A56}" type="sibTrans" cxnId="{F81E058C-9483-43BD-A25E-C2E3C2D4ADB0}">
      <dgm:prSet/>
      <dgm:spPr/>
      <dgm:t>
        <a:bodyPr/>
        <a:lstStyle/>
        <a:p>
          <a:endParaRPr lang="en-US"/>
        </a:p>
      </dgm:t>
    </dgm:pt>
    <dgm:pt modelId="{CEAAED52-E259-4050-91E0-C17D10D2F7AF}">
      <dgm:prSet/>
      <dgm:spPr/>
      <dgm:t>
        <a:bodyPr/>
        <a:lstStyle/>
        <a:p>
          <a:pPr>
            <a:lnSpc>
              <a:spcPct val="100000"/>
            </a:lnSpc>
            <a:defRPr b="1"/>
          </a:pPr>
          <a:r>
            <a:rPr lang="en-US" b="1" dirty="0"/>
            <a:t>Ranks #1 in Customer Service, best-in-class, large scale production and distribution</a:t>
          </a:r>
          <a:endParaRPr lang="en-US" dirty="0"/>
        </a:p>
      </dgm:t>
    </dgm:pt>
    <dgm:pt modelId="{12E3FF23-F850-4DC1-87D2-39020CB29333}" type="parTrans" cxnId="{FAF2AB79-86DF-4F30-9D78-65813BC26883}">
      <dgm:prSet/>
      <dgm:spPr/>
      <dgm:t>
        <a:bodyPr/>
        <a:lstStyle/>
        <a:p>
          <a:endParaRPr lang="en-US"/>
        </a:p>
      </dgm:t>
    </dgm:pt>
    <dgm:pt modelId="{53442314-E0AE-42B6-9144-1CEF3F5C8CC8}" type="sibTrans" cxnId="{FAF2AB79-86DF-4F30-9D78-65813BC26883}">
      <dgm:prSet/>
      <dgm:spPr/>
      <dgm:t>
        <a:bodyPr/>
        <a:lstStyle/>
        <a:p>
          <a:endParaRPr lang="en-US"/>
        </a:p>
      </dgm:t>
    </dgm:pt>
    <dgm:pt modelId="{C608FF65-01F4-408E-94D6-2C2805EBECE5}">
      <dgm:prSet custT="1"/>
      <dgm:spPr/>
      <dgm:t>
        <a:bodyPr/>
        <a:lstStyle/>
        <a:p>
          <a:pPr>
            <a:lnSpc>
              <a:spcPct val="100000"/>
            </a:lnSpc>
          </a:pPr>
          <a:r>
            <a:rPr lang="en-US" sz="1200" dirty="0"/>
            <a:t>- Main competitor: Company B</a:t>
          </a:r>
        </a:p>
      </dgm:t>
    </dgm:pt>
    <dgm:pt modelId="{2A0A771A-9B76-4696-8879-33E71A62FDAA}" type="parTrans" cxnId="{D37C6A59-5D36-4CA0-A22F-EBC5F6EF7400}">
      <dgm:prSet/>
      <dgm:spPr/>
      <dgm:t>
        <a:bodyPr/>
        <a:lstStyle/>
        <a:p>
          <a:endParaRPr lang="en-US"/>
        </a:p>
      </dgm:t>
    </dgm:pt>
    <dgm:pt modelId="{5B96BFF0-F268-4500-81E9-6597F607163D}" type="sibTrans" cxnId="{D37C6A59-5D36-4CA0-A22F-EBC5F6EF7400}">
      <dgm:prSet/>
      <dgm:spPr/>
      <dgm:t>
        <a:bodyPr/>
        <a:lstStyle/>
        <a:p>
          <a:endParaRPr lang="en-US"/>
        </a:p>
      </dgm:t>
    </dgm:pt>
    <dgm:pt modelId="{B288D7BB-52F6-468F-BC8E-DC2E5CFA8954}">
      <dgm:prSet custT="1"/>
      <dgm:spPr/>
      <dgm:t>
        <a:bodyPr/>
        <a:lstStyle/>
        <a:p>
          <a:pPr>
            <a:lnSpc>
              <a:spcPct val="100000"/>
            </a:lnSpc>
          </a:pPr>
          <a:r>
            <a:rPr lang="en-US" sz="1200" dirty="0"/>
            <a:t>- Niche for snacking options (mainly chocolate-related goods) and its global supply chain</a:t>
          </a:r>
        </a:p>
      </dgm:t>
    </dgm:pt>
    <dgm:pt modelId="{467F7F05-5490-4D95-B6F6-501C11B6A43A}" type="parTrans" cxnId="{B565B9D6-51E3-4AA0-8B8C-D09B2B3B7F38}">
      <dgm:prSet/>
      <dgm:spPr/>
      <dgm:t>
        <a:bodyPr/>
        <a:lstStyle/>
        <a:p>
          <a:endParaRPr lang="en-US"/>
        </a:p>
      </dgm:t>
    </dgm:pt>
    <dgm:pt modelId="{4B454EA2-AE2F-4975-AF7B-C49EB112A2F5}" type="sibTrans" cxnId="{B565B9D6-51E3-4AA0-8B8C-D09B2B3B7F38}">
      <dgm:prSet/>
      <dgm:spPr/>
      <dgm:t>
        <a:bodyPr/>
        <a:lstStyle/>
        <a:p>
          <a:endParaRPr lang="en-US"/>
        </a:p>
      </dgm:t>
    </dgm:pt>
    <dgm:pt modelId="{5816C6AE-9353-4DE8-A855-1E7DEB7F3E9C}">
      <dgm:prSet/>
      <dgm:spPr/>
      <dgm:t>
        <a:bodyPr/>
        <a:lstStyle/>
        <a:p>
          <a:pPr>
            <a:lnSpc>
              <a:spcPct val="100000"/>
            </a:lnSpc>
            <a:defRPr b="1"/>
          </a:pPr>
          <a:r>
            <a:rPr lang="en-US" b="1" dirty="0"/>
            <a:t>Forecasted top-line growth </a:t>
          </a:r>
          <a:endParaRPr lang="en-US" dirty="0"/>
        </a:p>
      </dgm:t>
    </dgm:pt>
    <dgm:pt modelId="{E587E3F9-DFA3-4808-AD5A-F7A66B4292EC}" type="parTrans" cxnId="{9CB8D9F1-D3CD-4989-BBCF-D106580D6C7B}">
      <dgm:prSet/>
      <dgm:spPr/>
      <dgm:t>
        <a:bodyPr/>
        <a:lstStyle/>
        <a:p>
          <a:endParaRPr lang="en-US"/>
        </a:p>
      </dgm:t>
    </dgm:pt>
    <dgm:pt modelId="{3243C3F8-9B2F-4309-97F7-BFEBCB928D69}" type="sibTrans" cxnId="{9CB8D9F1-D3CD-4989-BBCF-D106580D6C7B}">
      <dgm:prSet/>
      <dgm:spPr/>
      <dgm:t>
        <a:bodyPr/>
        <a:lstStyle/>
        <a:p>
          <a:endParaRPr lang="en-US"/>
        </a:p>
      </dgm:t>
    </dgm:pt>
    <dgm:pt modelId="{F7DAA26B-76AC-44DC-B189-47A46892E4E6}">
      <dgm:prSet/>
      <dgm:spPr/>
      <dgm:t>
        <a:bodyPr/>
        <a:lstStyle/>
        <a:p>
          <a:pPr>
            <a:lnSpc>
              <a:spcPct val="100000"/>
            </a:lnSpc>
          </a:pPr>
          <a:r>
            <a:rPr lang="en-US" dirty="0"/>
            <a:t>- The company expects net sales growth of 2-3% in 2024</a:t>
          </a:r>
        </a:p>
      </dgm:t>
    </dgm:pt>
    <dgm:pt modelId="{78674DBB-9BFE-4D97-A9C6-B16C6627F4BE}" type="parTrans" cxnId="{D2C2BBE6-D287-40D2-B412-5D1126DBA19F}">
      <dgm:prSet/>
      <dgm:spPr/>
      <dgm:t>
        <a:bodyPr/>
        <a:lstStyle/>
        <a:p>
          <a:endParaRPr lang="en-US"/>
        </a:p>
      </dgm:t>
    </dgm:pt>
    <dgm:pt modelId="{970B2991-AAB3-48B2-81C2-9EE32C222D58}" type="sibTrans" cxnId="{D2C2BBE6-D287-40D2-B412-5D1126DBA19F}">
      <dgm:prSet/>
      <dgm:spPr/>
      <dgm:t>
        <a:bodyPr/>
        <a:lstStyle/>
        <a:p>
          <a:endParaRPr lang="en-US"/>
        </a:p>
      </dgm:t>
    </dgm:pt>
    <dgm:pt modelId="{61A8728C-1130-43EE-95BC-FD0B35A31D48}">
      <dgm:prSet/>
      <dgm:spPr/>
      <dgm:t>
        <a:bodyPr/>
        <a:lstStyle/>
        <a:p>
          <a:pPr>
            <a:lnSpc>
              <a:spcPct val="100000"/>
            </a:lnSpc>
            <a:defRPr b="1"/>
          </a:pPr>
          <a:r>
            <a:rPr lang="en-US" dirty="0"/>
            <a:t>Child Labor Law Issues</a:t>
          </a:r>
        </a:p>
      </dgm:t>
    </dgm:pt>
    <dgm:pt modelId="{2292D8B9-D193-499E-853D-4B1ACC7999BC}" type="parTrans" cxnId="{87251152-1728-4E4F-AC34-F0221B8940E6}">
      <dgm:prSet/>
      <dgm:spPr/>
      <dgm:t>
        <a:bodyPr/>
        <a:lstStyle/>
        <a:p>
          <a:endParaRPr lang="en-US"/>
        </a:p>
      </dgm:t>
    </dgm:pt>
    <dgm:pt modelId="{FC6416C6-F2C3-4304-B650-36316584FCCA}" type="sibTrans" cxnId="{87251152-1728-4E4F-AC34-F0221B8940E6}">
      <dgm:prSet/>
      <dgm:spPr/>
      <dgm:t>
        <a:bodyPr/>
        <a:lstStyle/>
        <a:p>
          <a:endParaRPr lang="en-US"/>
        </a:p>
      </dgm:t>
    </dgm:pt>
    <dgm:pt modelId="{0DA65AC3-C049-4992-B4E4-33B329973574}">
      <dgm:prSet/>
      <dgm:spPr/>
      <dgm:t>
        <a:bodyPr/>
        <a:lstStyle/>
        <a:p>
          <a:pPr>
            <a:lnSpc>
              <a:spcPct val="100000"/>
            </a:lnSpc>
          </a:pPr>
          <a:r>
            <a:rPr lang="en-US" dirty="0"/>
            <a:t>- Occasionally falls under scrutiny for alleged sourcing of cocoa from farms and factories involving child labor</a:t>
          </a:r>
        </a:p>
      </dgm:t>
    </dgm:pt>
    <dgm:pt modelId="{33A3BF4A-9A11-4355-AF7A-09F3BA65079D}" type="parTrans" cxnId="{9CE69C0F-7091-4812-9D91-990EDE48EDAF}">
      <dgm:prSet/>
      <dgm:spPr/>
      <dgm:t>
        <a:bodyPr/>
        <a:lstStyle/>
        <a:p>
          <a:endParaRPr lang="en-US"/>
        </a:p>
      </dgm:t>
    </dgm:pt>
    <dgm:pt modelId="{53968A03-CA91-452A-8EA2-FE659F1BADBB}" type="sibTrans" cxnId="{9CE69C0F-7091-4812-9D91-990EDE48EDAF}">
      <dgm:prSet/>
      <dgm:spPr/>
      <dgm:t>
        <a:bodyPr/>
        <a:lstStyle/>
        <a:p>
          <a:endParaRPr lang="en-US"/>
        </a:p>
      </dgm:t>
    </dgm:pt>
    <dgm:pt modelId="{E9C8BFB7-2D59-6E49-BF86-2939CC5B0049}">
      <dgm:prSet/>
      <dgm:spPr/>
      <dgm:t>
        <a:bodyPr/>
        <a:lstStyle/>
        <a:p>
          <a:pPr>
            <a:lnSpc>
              <a:spcPct val="100000"/>
            </a:lnSpc>
          </a:pPr>
          <a:r>
            <a:rPr lang="en-US" dirty="0"/>
            <a:t>- Since pledging to eliminate child labor from its cocoa supply chain, related lawsuits have been dismissed due to insufficient evidence linking the company directly</a:t>
          </a:r>
        </a:p>
      </dgm:t>
    </dgm:pt>
    <dgm:pt modelId="{7EB27BAC-3739-8B40-AA3E-7109DB4E836D}" type="parTrans" cxnId="{065DB4A5-2F56-5D44-8173-2F2F403363E3}">
      <dgm:prSet/>
      <dgm:spPr/>
      <dgm:t>
        <a:bodyPr/>
        <a:lstStyle/>
        <a:p>
          <a:endParaRPr lang="en-US"/>
        </a:p>
      </dgm:t>
    </dgm:pt>
    <dgm:pt modelId="{5FA70F41-E3B1-E14B-9E5F-D7CEA16C39DC}" type="sibTrans" cxnId="{065DB4A5-2F56-5D44-8173-2F2F403363E3}">
      <dgm:prSet/>
      <dgm:spPr/>
      <dgm:t>
        <a:bodyPr/>
        <a:lstStyle/>
        <a:p>
          <a:endParaRPr lang="en-US"/>
        </a:p>
      </dgm:t>
    </dgm:pt>
    <dgm:pt modelId="{F35C6D66-A029-FB4D-8EA1-7F6A8B9D493F}">
      <dgm:prSet/>
      <dgm:spPr/>
      <dgm:t>
        <a:bodyPr/>
        <a:lstStyle/>
        <a:p>
          <a:pPr>
            <a:lnSpc>
              <a:spcPct val="100000"/>
            </a:lnSpc>
          </a:pPr>
          <a:r>
            <a:rPr lang="en-US" dirty="0"/>
            <a:t>- Rising cocoa prices represent the largest threat to profitability</a:t>
          </a:r>
        </a:p>
      </dgm:t>
    </dgm:pt>
    <dgm:pt modelId="{1D21C50B-11C4-F648-BED8-3E43C79CB32D}" type="parTrans" cxnId="{6BCF25BF-89B9-0249-9140-75EB2DD9AC36}">
      <dgm:prSet/>
      <dgm:spPr/>
      <dgm:t>
        <a:bodyPr/>
        <a:lstStyle/>
        <a:p>
          <a:endParaRPr lang="en-US"/>
        </a:p>
      </dgm:t>
    </dgm:pt>
    <dgm:pt modelId="{A7682319-1007-194A-A049-A80BBC13E383}" type="sibTrans" cxnId="{6BCF25BF-89B9-0249-9140-75EB2DD9AC36}">
      <dgm:prSet/>
      <dgm:spPr/>
      <dgm:t>
        <a:bodyPr/>
        <a:lstStyle/>
        <a:p>
          <a:endParaRPr lang="en-US"/>
        </a:p>
      </dgm:t>
    </dgm:pt>
    <dgm:pt modelId="{592DC801-F3B7-AB44-A60D-E0250137E6AC}">
      <dgm:prSet/>
      <dgm:spPr/>
      <dgm:t>
        <a:bodyPr/>
        <a:lstStyle/>
        <a:p>
          <a:pPr>
            <a:lnSpc>
              <a:spcPct val="100000"/>
            </a:lnSpc>
          </a:pPr>
          <a:r>
            <a:rPr lang="en-US" dirty="0"/>
            <a:t>- Due to these price increases, the company is adopting a cautious outlook on its 2024 growth projections</a:t>
          </a:r>
        </a:p>
      </dgm:t>
    </dgm:pt>
    <dgm:pt modelId="{9281CB73-C8F2-3D4D-9D5B-4A6E81B68B75}" type="parTrans" cxnId="{EE4EC32E-3BA3-5647-BEEC-A83758B3ED5F}">
      <dgm:prSet/>
      <dgm:spPr/>
      <dgm:t>
        <a:bodyPr/>
        <a:lstStyle/>
        <a:p>
          <a:endParaRPr lang="en-US"/>
        </a:p>
      </dgm:t>
    </dgm:pt>
    <dgm:pt modelId="{F90517CE-5243-A944-AFE5-32DBBD67A51D}" type="sibTrans" cxnId="{EE4EC32E-3BA3-5647-BEEC-A83758B3ED5F}">
      <dgm:prSet/>
      <dgm:spPr/>
      <dgm:t>
        <a:bodyPr/>
        <a:lstStyle/>
        <a:p>
          <a:endParaRPr lang="en-US"/>
        </a:p>
      </dgm:t>
    </dgm:pt>
    <dgm:pt modelId="{418FB69F-EE9C-48B6-B2CA-B8BB38C0D377}" type="pres">
      <dgm:prSet presAssocID="{D77DA64B-C871-49CD-AD2E-F4E7B34E6BE0}" presName="root" presStyleCnt="0">
        <dgm:presLayoutVars>
          <dgm:dir/>
          <dgm:resizeHandles val="exact"/>
        </dgm:presLayoutVars>
      </dgm:prSet>
      <dgm:spPr/>
    </dgm:pt>
    <dgm:pt modelId="{3B3FEC58-7A4A-4068-96F8-2EC892483235}" type="pres">
      <dgm:prSet presAssocID="{A08C0DE5-C553-46F3-A46B-FCD04AA15D6E}" presName="compNode" presStyleCnt="0"/>
      <dgm:spPr/>
    </dgm:pt>
    <dgm:pt modelId="{E193A0AD-3029-4283-B03C-CDFE28E34853}" type="pres">
      <dgm:prSet presAssocID="{A08C0DE5-C553-46F3-A46B-FCD04AA15D6E}" presName="iconRect" presStyleLbl="node1" presStyleIdx="0" presStyleCnt="4" custLinFactNeighborX="4273" custLinFactNeighborY="-8153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ctory"/>
        </a:ext>
      </dgm:extLst>
    </dgm:pt>
    <dgm:pt modelId="{44316C0E-F7FE-4CBB-97D5-A3990F5682DF}" type="pres">
      <dgm:prSet presAssocID="{A08C0DE5-C553-46F3-A46B-FCD04AA15D6E}" presName="iconSpace" presStyleCnt="0"/>
      <dgm:spPr/>
    </dgm:pt>
    <dgm:pt modelId="{D8F9FF0D-B185-49DB-83E2-C6F2D3A30596}" type="pres">
      <dgm:prSet presAssocID="{A08C0DE5-C553-46F3-A46B-FCD04AA15D6E}" presName="parTx" presStyleLbl="revTx" presStyleIdx="0" presStyleCnt="8" custLinFactNeighborX="-128" custLinFactNeighborY="-99449">
        <dgm:presLayoutVars>
          <dgm:chMax val="0"/>
          <dgm:chPref val="0"/>
        </dgm:presLayoutVars>
      </dgm:prSet>
      <dgm:spPr/>
    </dgm:pt>
    <dgm:pt modelId="{A7F1DB9E-54EB-4C40-81E6-3D9C15D116D7}" type="pres">
      <dgm:prSet presAssocID="{A08C0DE5-C553-46F3-A46B-FCD04AA15D6E}" presName="txSpace" presStyleCnt="0"/>
      <dgm:spPr/>
    </dgm:pt>
    <dgm:pt modelId="{4CECEB99-D6E2-4D39-B445-8DF18272CD56}" type="pres">
      <dgm:prSet presAssocID="{A08C0DE5-C553-46F3-A46B-FCD04AA15D6E}" presName="desTx" presStyleLbl="revTx" presStyleIdx="1" presStyleCnt="8">
        <dgm:presLayoutVars/>
      </dgm:prSet>
      <dgm:spPr/>
    </dgm:pt>
    <dgm:pt modelId="{83049CFB-0BF4-4E82-8052-75919D5EEA87}" type="pres">
      <dgm:prSet presAssocID="{F10396E0-54FC-4E12-8F65-3B1B6B9E6A56}" presName="sibTrans" presStyleCnt="0"/>
      <dgm:spPr/>
    </dgm:pt>
    <dgm:pt modelId="{C1E38726-04C8-4807-9F63-EAD867F1BF02}" type="pres">
      <dgm:prSet presAssocID="{CEAAED52-E259-4050-91E0-C17D10D2F7AF}" presName="compNode" presStyleCnt="0"/>
      <dgm:spPr/>
    </dgm:pt>
    <dgm:pt modelId="{C7449548-D8CD-4457-BC4B-C27666F737C7}" type="pres">
      <dgm:prSet presAssocID="{CEAAED52-E259-4050-91E0-C17D10D2F7AF}" presName="iconRect" presStyleLbl="node1" presStyleIdx="1" presStyleCnt="4" custLinFactNeighborX="-2682" custLinFactNeighborY="-3787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s with solid fill"/>
        </a:ext>
      </dgm:extLst>
    </dgm:pt>
    <dgm:pt modelId="{7B50CC5C-4D7E-4D0B-A6FF-485FBD95AF2A}" type="pres">
      <dgm:prSet presAssocID="{CEAAED52-E259-4050-91E0-C17D10D2F7AF}" presName="iconSpace" presStyleCnt="0"/>
      <dgm:spPr/>
    </dgm:pt>
    <dgm:pt modelId="{D4D2A963-4C57-4B7B-AF50-D2097B4F23B6}" type="pres">
      <dgm:prSet presAssocID="{CEAAED52-E259-4050-91E0-C17D10D2F7AF}" presName="parTx" presStyleLbl="revTx" presStyleIdx="2" presStyleCnt="8" custScaleX="102282" custLinFactNeighborX="-2803" custLinFactNeighborY="-58832">
        <dgm:presLayoutVars>
          <dgm:chMax val="0"/>
          <dgm:chPref val="0"/>
        </dgm:presLayoutVars>
      </dgm:prSet>
      <dgm:spPr/>
    </dgm:pt>
    <dgm:pt modelId="{F131FD29-99C5-4847-A7E9-AA6B2E3DBE56}" type="pres">
      <dgm:prSet presAssocID="{CEAAED52-E259-4050-91E0-C17D10D2F7AF}" presName="txSpace" presStyleCnt="0"/>
      <dgm:spPr/>
    </dgm:pt>
    <dgm:pt modelId="{09C42B65-1EA9-49EB-A913-64DCE0F765B5}" type="pres">
      <dgm:prSet presAssocID="{CEAAED52-E259-4050-91E0-C17D10D2F7AF}" presName="desTx" presStyleLbl="revTx" presStyleIdx="3" presStyleCnt="8" custScaleY="157526" custLinFactNeighborX="-6019" custLinFactNeighborY="14962">
        <dgm:presLayoutVars/>
      </dgm:prSet>
      <dgm:spPr/>
    </dgm:pt>
    <dgm:pt modelId="{D8D6C23E-DBF0-4E17-8E3D-F1D05B3B7E64}" type="pres">
      <dgm:prSet presAssocID="{53442314-E0AE-42B6-9144-1CEF3F5C8CC8}" presName="sibTrans" presStyleCnt="0"/>
      <dgm:spPr/>
    </dgm:pt>
    <dgm:pt modelId="{B372F6A4-3640-4F9B-B46C-4A3CE7E9D4C5}" type="pres">
      <dgm:prSet presAssocID="{5816C6AE-9353-4DE8-A855-1E7DEB7F3E9C}" presName="compNode" presStyleCnt="0"/>
      <dgm:spPr/>
    </dgm:pt>
    <dgm:pt modelId="{041FF51E-EAA6-4C80-9C9D-BB073F1C5E2C}" type="pres">
      <dgm:prSet presAssocID="{5816C6AE-9353-4DE8-A855-1E7DEB7F3E9C}" presName="iconRect" presStyleLbl="node1" presStyleIdx="2" presStyleCnt="4" custLinFactNeighborX="-6773" custLinFactNeighborY="-81536"/>
      <dgm:spPr>
        <a:blipFill>
          <a:blip xmlns:r="http://schemas.openxmlformats.org/officeDocument/2006/relationships" r:embed="rId5"/>
          <a:srcRect/>
          <a:stretch>
            <a:fillRect/>
          </a:stretch>
        </a:blipFill>
      </dgm:spPr>
    </dgm:pt>
    <dgm:pt modelId="{BED2F01C-F163-407B-8516-563F84DF7880}" type="pres">
      <dgm:prSet presAssocID="{5816C6AE-9353-4DE8-A855-1E7DEB7F3E9C}" presName="iconSpace" presStyleCnt="0"/>
      <dgm:spPr/>
    </dgm:pt>
    <dgm:pt modelId="{A446BAE2-40C7-4EE0-81C9-6059A2AAFE33}" type="pres">
      <dgm:prSet presAssocID="{5816C6AE-9353-4DE8-A855-1E7DEB7F3E9C}" presName="parTx" presStyleLbl="revTx" presStyleIdx="4" presStyleCnt="8" custLinFactY="-1437" custLinFactNeighborX="-4279" custLinFactNeighborY="-100000">
        <dgm:presLayoutVars>
          <dgm:chMax val="0"/>
          <dgm:chPref val="0"/>
        </dgm:presLayoutVars>
      </dgm:prSet>
      <dgm:spPr/>
    </dgm:pt>
    <dgm:pt modelId="{3DF91375-7936-4036-9E72-B014547EE458}" type="pres">
      <dgm:prSet presAssocID="{5816C6AE-9353-4DE8-A855-1E7DEB7F3E9C}" presName="txSpace" presStyleCnt="0"/>
      <dgm:spPr/>
    </dgm:pt>
    <dgm:pt modelId="{D12D254A-AB22-4055-8D7D-CF6CD8A60D0B}" type="pres">
      <dgm:prSet presAssocID="{5816C6AE-9353-4DE8-A855-1E7DEB7F3E9C}" presName="desTx" presStyleLbl="revTx" presStyleIdx="5" presStyleCnt="8" custLinFactNeighborX="-4167" custLinFactNeighborY="-30378">
        <dgm:presLayoutVars/>
      </dgm:prSet>
      <dgm:spPr/>
    </dgm:pt>
    <dgm:pt modelId="{74A24A78-EC18-4119-AD08-94F9D9A01D81}" type="pres">
      <dgm:prSet presAssocID="{3243C3F8-9B2F-4309-97F7-BFEBCB928D69}" presName="sibTrans" presStyleCnt="0"/>
      <dgm:spPr/>
    </dgm:pt>
    <dgm:pt modelId="{418F4D8E-665F-4538-9BD9-6F109BC9C0BC}" type="pres">
      <dgm:prSet presAssocID="{61A8728C-1130-43EE-95BC-FD0B35A31D48}" presName="compNode" presStyleCnt="0"/>
      <dgm:spPr/>
    </dgm:pt>
    <dgm:pt modelId="{074192D1-8360-4DEC-9758-8A44AC51B367}" type="pres">
      <dgm:prSet presAssocID="{61A8728C-1130-43EE-95BC-FD0B35A31D48}" presName="iconRect" presStyleLbl="node1" presStyleIdx="3" presStyleCnt="4" custLinFactNeighborX="-2414" custLinFactNeighborY="-7810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Gavel"/>
        </a:ext>
      </dgm:extLst>
    </dgm:pt>
    <dgm:pt modelId="{7FDE3E28-E3FF-484C-9126-BBE48F41E018}" type="pres">
      <dgm:prSet presAssocID="{61A8728C-1130-43EE-95BC-FD0B35A31D48}" presName="iconSpace" presStyleCnt="0"/>
      <dgm:spPr/>
    </dgm:pt>
    <dgm:pt modelId="{D30FE41E-DED9-4921-88C4-3F70C7192147}" type="pres">
      <dgm:prSet presAssocID="{61A8728C-1130-43EE-95BC-FD0B35A31D48}" presName="parTx" presStyleLbl="revTx" presStyleIdx="6" presStyleCnt="8" custLinFactY="-1438" custLinFactNeighborX="-1426" custLinFactNeighborY="-100000">
        <dgm:presLayoutVars>
          <dgm:chMax val="0"/>
          <dgm:chPref val="0"/>
        </dgm:presLayoutVars>
      </dgm:prSet>
      <dgm:spPr/>
    </dgm:pt>
    <dgm:pt modelId="{4B1F4C4E-18D2-4C9F-9A08-B11351E383D7}" type="pres">
      <dgm:prSet presAssocID="{61A8728C-1130-43EE-95BC-FD0B35A31D48}" presName="txSpace" presStyleCnt="0"/>
      <dgm:spPr/>
    </dgm:pt>
    <dgm:pt modelId="{6B5E0961-8407-4660-AD58-EF3F44EFED30}" type="pres">
      <dgm:prSet presAssocID="{61A8728C-1130-43EE-95BC-FD0B35A31D48}" presName="desTx" presStyleLbl="revTx" presStyleIdx="7" presStyleCnt="8" custLinFactNeighborX="128" custLinFactNeighborY="-30378">
        <dgm:presLayoutVars/>
      </dgm:prSet>
      <dgm:spPr/>
    </dgm:pt>
  </dgm:ptLst>
  <dgm:cxnLst>
    <dgm:cxn modelId="{8D9A3805-D9D6-4B28-A0EE-40F3677CE454}" type="presOf" srcId="{5816C6AE-9353-4DE8-A855-1E7DEB7F3E9C}" destId="{A446BAE2-40C7-4EE0-81C9-6059A2AAFE33}" srcOrd="0" destOrd="0" presId="urn:microsoft.com/office/officeart/2018/2/layout/IconLabelDescriptionList"/>
    <dgm:cxn modelId="{9E5EDC0E-FB37-45A9-8603-F3FA69331883}" type="presOf" srcId="{0DA65AC3-C049-4992-B4E4-33B329973574}" destId="{6B5E0961-8407-4660-AD58-EF3F44EFED30}" srcOrd="0" destOrd="0" presId="urn:microsoft.com/office/officeart/2018/2/layout/IconLabelDescriptionList"/>
    <dgm:cxn modelId="{9CE69C0F-7091-4812-9D91-990EDE48EDAF}" srcId="{61A8728C-1130-43EE-95BC-FD0B35A31D48}" destId="{0DA65AC3-C049-4992-B4E4-33B329973574}" srcOrd="0" destOrd="0" parTransId="{33A3BF4A-9A11-4355-AF7A-09F3BA65079D}" sibTransId="{53968A03-CA91-452A-8EA2-FE659F1BADBB}"/>
    <dgm:cxn modelId="{E5BE8413-E8D5-427A-A1C7-CC2D04CF25F0}" type="presOf" srcId="{B288D7BB-52F6-468F-BC8E-DC2E5CFA8954}" destId="{09C42B65-1EA9-49EB-A913-64DCE0F765B5}" srcOrd="0" destOrd="1" presId="urn:microsoft.com/office/officeart/2018/2/layout/IconLabelDescriptionList"/>
    <dgm:cxn modelId="{EAEDEE1B-A67D-4BA4-905B-985EFD854F74}" type="presOf" srcId="{C608FF65-01F4-408E-94D6-2C2805EBECE5}" destId="{09C42B65-1EA9-49EB-A913-64DCE0F765B5}" srcOrd="0" destOrd="0" presId="urn:microsoft.com/office/officeart/2018/2/layout/IconLabelDescriptionList"/>
    <dgm:cxn modelId="{4549661F-4B08-4EA5-9BA1-FEFB3CBBEDBB}" type="presOf" srcId="{61A8728C-1130-43EE-95BC-FD0B35A31D48}" destId="{D30FE41E-DED9-4921-88C4-3F70C7192147}" srcOrd="0" destOrd="0" presId="urn:microsoft.com/office/officeart/2018/2/layout/IconLabelDescriptionList"/>
    <dgm:cxn modelId="{EE4EC32E-3BA3-5647-BEEC-A83758B3ED5F}" srcId="{5816C6AE-9353-4DE8-A855-1E7DEB7F3E9C}" destId="{592DC801-F3B7-AB44-A60D-E0250137E6AC}" srcOrd="2" destOrd="0" parTransId="{9281CB73-C8F2-3D4D-9D5B-4A6E81B68B75}" sibTransId="{F90517CE-5243-A944-AFE5-32DBBD67A51D}"/>
    <dgm:cxn modelId="{1EFDA14C-FCDA-4478-BEA4-5BE71875AC10}" type="presOf" srcId="{CEAAED52-E259-4050-91E0-C17D10D2F7AF}" destId="{D4D2A963-4C57-4B7B-AF50-D2097B4F23B6}" srcOrd="0" destOrd="0" presId="urn:microsoft.com/office/officeart/2018/2/layout/IconLabelDescriptionList"/>
    <dgm:cxn modelId="{87251152-1728-4E4F-AC34-F0221B8940E6}" srcId="{D77DA64B-C871-49CD-AD2E-F4E7B34E6BE0}" destId="{61A8728C-1130-43EE-95BC-FD0B35A31D48}" srcOrd="3" destOrd="0" parTransId="{2292D8B9-D193-499E-853D-4B1ACC7999BC}" sibTransId="{FC6416C6-F2C3-4304-B650-36316584FCCA}"/>
    <dgm:cxn modelId="{D37C6A59-5D36-4CA0-A22F-EBC5F6EF7400}" srcId="{CEAAED52-E259-4050-91E0-C17D10D2F7AF}" destId="{C608FF65-01F4-408E-94D6-2C2805EBECE5}" srcOrd="0" destOrd="0" parTransId="{2A0A771A-9B76-4696-8879-33E71A62FDAA}" sibTransId="{5B96BFF0-F268-4500-81E9-6597F607163D}"/>
    <dgm:cxn modelId="{533F3A6C-B93F-3C4F-85F8-3FBF9797F053}" type="presOf" srcId="{F35C6D66-A029-FB4D-8EA1-7F6A8B9D493F}" destId="{D12D254A-AB22-4055-8D7D-CF6CD8A60D0B}" srcOrd="0" destOrd="1" presId="urn:microsoft.com/office/officeart/2018/2/layout/IconLabelDescriptionList"/>
    <dgm:cxn modelId="{773D0E6D-C723-4AEC-8992-B79AA3302B36}" type="presOf" srcId="{F7DAA26B-76AC-44DC-B189-47A46892E4E6}" destId="{D12D254A-AB22-4055-8D7D-CF6CD8A60D0B}" srcOrd="0" destOrd="0" presId="urn:microsoft.com/office/officeart/2018/2/layout/IconLabelDescriptionList"/>
    <dgm:cxn modelId="{FAF2AB79-86DF-4F30-9D78-65813BC26883}" srcId="{D77DA64B-C871-49CD-AD2E-F4E7B34E6BE0}" destId="{CEAAED52-E259-4050-91E0-C17D10D2F7AF}" srcOrd="1" destOrd="0" parTransId="{12E3FF23-F850-4DC1-87D2-39020CB29333}" sibTransId="{53442314-E0AE-42B6-9144-1CEF3F5C8CC8}"/>
    <dgm:cxn modelId="{2BBFDF7D-F3FC-4AB6-85D1-22E4B4A95B9D}" type="presOf" srcId="{A08C0DE5-C553-46F3-A46B-FCD04AA15D6E}" destId="{D8F9FF0D-B185-49DB-83E2-C6F2D3A30596}" srcOrd="0" destOrd="0" presId="urn:microsoft.com/office/officeart/2018/2/layout/IconLabelDescriptionList"/>
    <dgm:cxn modelId="{F81E058C-9483-43BD-A25E-C2E3C2D4ADB0}" srcId="{D77DA64B-C871-49CD-AD2E-F4E7B34E6BE0}" destId="{A08C0DE5-C553-46F3-A46B-FCD04AA15D6E}" srcOrd="0" destOrd="0" parTransId="{31994CB0-AC5C-4660-BC42-7325BF7D9C25}" sibTransId="{F10396E0-54FC-4E12-8F65-3B1B6B9E6A56}"/>
    <dgm:cxn modelId="{89AC6495-18BF-46D8-967F-F39A10BA8AE4}" type="presOf" srcId="{D77DA64B-C871-49CD-AD2E-F4E7B34E6BE0}" destId="{418FB69F-EE9C-48B6-B2CA-B8BB38C0D377}" srcOrd="0" destOrd="0" presId="urn:microsoft.com/office/officeart/2018/2/layout/IconLabelDescriptionList"/>
    <dgm:cxn modelId="{065DB4A5-2F56-5D44-8173-2F2F403363E3}" srcId="{61A8728C-1130-43EE-95BC-FD0B35A31D48}" destId="{E9C8BFB7-2D59-6E49-BF86-2939CC5B0049}" srcOrd="1" destOrd="0" parTransId="{7EB27BAC-3739-8B40-AA3E-7109DB4E836D}" sibTransId="{5FA70F41-E3B1-E14B-9E5F-D7CEA16C39DC}"/>
    <dgm:cxn modelId="{6BCF25BF-89B9-0249-9140-75EB2DD9AC36}" srcId="{5816C6AE-9353-4DE8-A855-1E7DEB7F3E9C}" destId="{F35C6D66-A029-FB4D-8EA1-7F6A8B9D493F}" srcOrd="1" destOrd="0" parTransId="{1D21C50B-11C4-F648-BED8-3E43C79CB32D}" sibTransId="{A7682319-1007-194A-A049-A80BBC13E383}"/>
    <dgm:cxn modelId="{F9091DC4-9817-164E-9DA7-F4108CE6A3B8}" type="presOf" srcId="{592DC801-F3B7-AB44-A60D-E0250137E6AC}" destId="{D12D254A-AB22-4055-8D7D-CF6CD8A60D0B}" srcOrd="0" destOrd="2" presId="urn:microsoft.com/office/officeart/2018/2/layout/IconLabelDescriptionList"/>
    <dgm:cxn modelId="{B565B9D6-51E3-4AA0-8B8C-D09B2B3B7F38}" srcId="{CEAAED52-E259-4050-91E0-C17D10D2F7AF}" destId="{B288D7BB-52F6-468F-BC8E-DC2E5CFA8954}" srcOrd="1" destOrd="0" parTransId="{467F7F05-5490-4D95-B6F6-501C11B6A43A}" sibTransId="{4B454EA2-AE2F-4975-AF7B-C49EB112A2F5}"/>
    <dgm:cxn modelId="{D2C2BBE6-D287-40D2-B412-5D1126DBA19F}" srcId="{5816C6AE-9353-4DE8-A855-1E7DEB7F3E9C}" destId="{F7DAA26B-76AC-44DC-B189-47A46892E4E6}" srcOrd="0" destOrd="0" parTransId="{78674DBB-9BFE-4D97-A9C6-B16C6627F4BE}" sibTransId="{970B2991-AAB3-48B2-81C2-9EE32C222D58}"/>
    <dgm:cxn modelId="{9CB8D9F1-D3CD-4989-BBCF-D106580D6C7B}" srcId="{D77DA64B-C871-49CD-AD2E-F4E7B34E6BE0}" destId="{5816C6AE-9353-4DE8-A855-1E7DEB7F3E9C}" srcOrd="2" destOrd="0" parTransId="{E587E3F9-DFA3-4808-AD5A-F7A66B4292EC}" sibTransId="{3243C3F8-9B2F-4309-97F7-BFEBCB928D69}"/>
    <dgm:cxn modelId="{591851F8-3883-454A-97A9-4BE737EACFEA}" type="presOf" srcId="{E9C8BFB7-2D59-6E49-BF86-2939CC5B0049}" destId="{6B5E0961-8407-4660-AD58-EF3F44EFED30}" srcOrd="0" destOrd="1" presId="urn:microsoft.com/office/officeart/2018/2/layout/IconLabelDescriptionList"/>
    <dgm:cxn modelId="{58C88DEE-924C-4AF7-9770-2680F95E2718}" type="presParOf" srcId="{418FB69F-EE9C-48B6-B2CA-B8BB38C0D377}" destId="{3B3FEC58-7A4A-4068-96F8-2EC892483235}" srcOrd="0" destOrd="0" presId="urn:microsoft.com/office/officeart/2018/2/layout/IconLabelDescriptionList"/>
    <dgm:cxn modelId="{0829CFB8-8814-42B3-B2A4-A7154A3CA1EA}" type="presParOf" srcId="{3B3FEC58-7A4A-4068-96F8-2EC892483235}" destId="{E193A0AD-3029-4283-B03C-CDFE28E34853}" srcOrd="0" destOrd="0" presId="urn:microsoft.com/office/officeart/2018/2/layout/IconLabelDescriptionList"/>
    <dgm:cxn modelId="{0A38BC8F-90E6-4464-BA43-2040B9E477E5}" type="presParOf" srcId="{3B3FEC58-7A4A-4068-96F8-2EC892483235}" destId="{44316C0E-F7FE-4CBB-97D5-A3990F5682DF}" srcOrd="1" destOrd="0" presId="urn:microsoft.com/office/officeart/2018/2/layout/IconLabelDescriptionList"/>
    <dgm:cxn modelId="{22C9ADE0-41A4-47C1-B725-F2A94458CD0D}" type="presParOf" srcId="{3B3FEC58-7A4A-4068-96F8-2EC892483235}" destId="{D8F9FF0D-B185-49DB-83E2-C6F2D3A30596}" srcOrd="2" destOrd="0" presId="urn:microsoft.com/office/officeart/2018/2/layout/IconLabelDescriptionList"/>
    <dgm:cxn modelId="{000FB074-FE18-4BE3-9398-C722BC16E65B}" type="presParOf" srcId="{3B3FEC58-7A4A-4068-96F8-2EC892483235}" destId="{A7F1DB9E-54EB-4C40-81E6-3D9C15D116D7}" srcOrd="3" destOrd="0" presId="urn:microsoft.com/office/officeart/2018/2/layout/IconLabelDescriptionList"/>
    <dgm:cxn modelId="{FCBB8B1E-840C-45B0-B37A-78727A027C29}" type="presParOf" srcId="{3B3FEC58-7A4A-4068-96F8-2EC892483235}" destId="{4CECEB99-D6E2-4D39-B445-8DF18272CD56}" srcOrd="4" destOrd="0" presId="urn:microsoft.com/office/officeart/2018/2/layout/IconLabelDescriptionList"/>
    <dgm:cxn modelId="{4C21806B-D05F-40E3-B0B4-D7796D980743}" type="presParOf" srcId="{418FB69F-EE9C-48B6-B2CA-B8BB38C0D377}" destId="{83049CFB-0BF4-4E82-8052-75919D5EEA87}" srcOrd="1" destOrd="0" presId="urn:microsoft.com/office/officeart/2018/2/layout/IconLabelDescriptionList"/>
    <dgm:cxn modelId="{8049B6B9-630C-4E5F-B09A-4686C4429F45}" type="presParOf" srcId="{418FB69F-EE9C-48B6-B2CA-B8BB38C0D377}" destId="{C1E38726-04C8-4807-9F63-EAD867F1BF02}" srcOrd="2" destOrd="0" presId="urn:microsoft.com/office/officeart/2018/2/layout/IconLabelDescriptionList"/>
    <dgm:cxn modelId="{9DFB50B2-6A5E-4736-A71E-F1089F24D139}" type="presParOf" srcId="{C1E38726-04C8-4807-9F63-EAD867F1BF02}" destId="{C7449548-D8CD-4457-BC4B-C27666F737C7}" srcOrd="0" destOrd="0" presId="urn:microsoft.com/office/officeart/2018/2/layout/IconLabelDescriptionList"/>
    <dgm:cxn modelId="{52A2B6D7-5488-4675-BE85-38DEE7EC1B3E}" type="presParOf" srcId="{C1E38726-04C8-4807-9F63-EAD867F1BF02}" destId="{7B50CC5C-4D7E-4D0B-A6FF-485FBD95AF2A}" srcOrd="1" destOrd="0" presId="urn:microsoft.com/office/officeart/2018/2/layout/IconLabelDescriptionList"/>
    <dgm:cxn modelId="{75FE379C-53F0-49AE-ACD0-1CD3B86EFE06}" type="presParOf" srcId="{C1E38726-04C8-4807-9F63-EAD867F1BF02}" destId="{D4D2A963-4C57-4B7B-AF50-D2097B4F23B6}" srcOrd="2" destOrd="0" presId="urn:microsoft.com/office/officeart/2018/2/layout/IconLabelDescriptionList"/>
    <dgm:cxn modelId="{4C58BA4C-1BEF-4C51-904F-E9CD33C1284D}" type="presParOf" srcId="{C1E38726-04C8-4807-9F63-EAD867F1BF02}" destId="{F131FD29-99C5-4847-A7E9-AA6B2E3DBE56}" srcOrd="3" destOrd="0" presId="urn:microsoft.com/office/officeart/2018/2/layout/IconLabelDescriptionList"/>
    <dgm:cxn modelId="{1C236C3E-F191-49E8-884C-89C76E06CA65}" type="presParOf" srcId="{C1E38726-04C8-4807-9F63-EAD867F1BF02}" destId="{09C42B65-1EA9-49EB-A913-64DCE0F765B5}" srcOrd="4" destOrd="0" presId="urn:microsoft.com/office/officeart/2018/2/layout/IconLabelDescriptionList"/>
    <dgm:cxn modelId="{AF2CAEAD-5CAA-42E5-B4DB-F60A263A18EC}" type="presParOf" srcId="{418FB69F-EE9C-48B6-B2CA-B8BB38C0D377}" destId="{D8D6C23E-DBF0-4E17-8E3D-F1D05B3B7E64}" srcOrd="3" destOrd="0" presId="urn:microsoft.com/office/officeart/2018/2/layout/IconLabelDescriptionList"/>
    <dgm:cxn modelId="{DAB64C13-29C2-4451-A920-BE54DA27BF23}" type="presParOf" srcId="{418FB69F-EE9C-48B6-B2CA-B8BB38C0D377}" destId="{B372F6A4-3640-4F9B-B46C-4A3CE7E9D4C5}" srcOrd="4" destOrd="0" presId="urn:microsoft.com/office/officeart/2018/2/layout/IconLabelDescriptionList"/>
    <dgm:cxn modelId="{20019601-F5E2-4928-8992-D55F6EF02413}" type="presParOf" srcId="{B372F6A4-3640-4F9B-B46C-4A3CE7E9D4C5}" destId="{041FF51E-EAA6-4C80-9C9D-BB073F1C5E2C}" srcOrd="0" destOrd="0" presId="urn:microsoft.com/office/officeart/2018/2/layout/IconLabelDescriptionList"/>
    <dgm:cxn modelId="{C85A6777-7064-4E10-85A4-05C8DFE68EFD}" type="presParOf" srcId="{B372F6A4-3640-4F9B-B46C-4A3CE7E9D4C5}" destId="{BED2F01C-F163-407B-8516-563F84DF7880}" srcOrd="1" destOrd="0" presId="urn:microsoft.com/office/officeart/2018/2/layout/IconLabelDescriptionList"/>
    <dgm:cxn modelId="{7890ACC3-463E-4356-9018-26726E9F871F}" type="presParOf" srcId="{B372F6A4-3640-4F9B-B46C-4A3CE7E9D4C5}" destId="{A446BAE2-40C7-4EE0-81C9-6059A2AAFE33}" srcOrd="2" destOrd="0" presId="urn:microsoft.com/office/officeart/2018/2/layout/IconLabelDescriptionList"/>
    <dgm:cxn modelId="{680E2E25-4F42-4F3D-A86B-7B0ABC385E48}" type="presParOf" srcId="{B372F6A4-3640-4F9B-B46C-4A3CE7E9D4C5}" destId="{3DF91375-7936-4036-9E72-B014547EE458}" srcOrd="3" destOrd="0" presId="urn:microsoft.com/office/officeart/2018/2/layout/IconLabelDescriptionList"/>
    <dgm:cxn modelId="{F7C6CDB0-C7DF-4164-B3B0-DFFA4F568092}" type="presParOf" srcId="{B372F6A4-3640-4F9B-B46C-4A3CE7E9D4C5}" destId="{D12D254A-AB22-4055-8D7D-CF6CD8A60D0B}" srcOrd="4" destOrd="0" presId="urn:microsoft.com/office/officeart/2018/2/layout/IconLabelDescriptionList"/>
    <dgm:cxn modelId="{BEF2883C-83DD-4AC8-8D69-8CB766576F99}" type="presParOf" srcId="{418FB69F-EE9C-48B6-B2CA-B8BB38C0D377}" destId="{74A24A78-EC18-4119-AD08-94F9D9A01D81}" srcOrd="5" destOrd="0" presId="urn:microsoft.com/office/officeart/2018/2/layout/IconLabelDescriptionList"/>
    <dgm:cxn modelId="{745DC346-80B0-4BD1-84BE-8E73CFCCA47F}" type="presParOf" srcId="{418FB69F-EE9C-48B6-B2CA-B8BB38C0D377}" destId="{418F4D8E-665F-4538-9BD9-6F109BC9C0BC}" srcOrd="6" destOrd="0" presId="urn:microsoft.com/office/officeart/2018/2/layout/IconLabelDescriptionList"/>
    <dgm:cxn modelId="{6C9D4114-1A68-49AA-AF00-BCA5213C565B}" type="presParOf" srcId="{418F4D8E-665F-4538-9BD9-6F109BC9C0BC}" destId="{074192D1-8360-4DEC-9758-8A44AC51B367}" srcOrd="0" destOrd="0" presId="urn:microsoft.com/office/officeart/2018/2/layout/IconLabelDescriptionList"/>
    <dgm:cxn modelId="{E3680560-C587-4F0B-86A8-AA5A6B133D65}" type="presParOf" srcId="{418F4D8E-665F-4538-9BD9-6F109BC9C0BC}" destId="{7FDE3E28-E3FF-484C-9126-BBE48F41E018}" srcOrd="1" destOrd="0" presId="urn:microsoft.com/office/officeart/2018/2/layout/IconLabelDescriptionList"/>
    <dgm:cxn modelId="{6733517A-4F2A-42D8-9F8A-9F71785FB67B}" type="presParOf" srcId="{418F4D8E-665F-4538-9BD9-6F109BC9C0BC}" destId="{D30FE41E-DED9-4921-88C4-3F70C7192147}" srcOrd="2" destOrd="0" presId="urn:microsoft.com/office/officeart/2018/2/layout/IconLabelDescriptionList"/>
    <dgm:cxn modelId="{301D526B-28BD-4427-A394-BE33EC90685C}" type="presParOf" srcId="{418F4D8E-665F-4538-9BD9-6F109BC9C0BC}" destId="{4B1F4C4E-18D2-4C9F-9A08-B11351E383D7}" srcOrd="3" destOrd="0" presId="urn:microsoft.com/office/officeart/2018/2/layout/IconLabelDescriptionList"/>
    <dgm:cxn modelId="{301B538D-60F7-4CE9-B83C-D615367DABB2}" type="presParOf" srcId="{418F4D8E-665F-4538-9BD9-6F109BC9C0BC}" destId="{6B5E0961-8407-4660-AD58-EF3F44EFED3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F89C0-5BFC-433D-AAE5-4F2165D081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DEACA0C-7CA0-495D-BA6A-83268E032D92}">
      <dgm:prSet/>
      <dgm:spPr/>
      <dgm:t>
        <a:bodyPr/>
        <a:lstStyle/>
        <a:p>
          <a:r>
            <a:rPr lang="en-US" b="1"/>
            <a:t>Performance</a:t>
          </a:r>
          <a:endParaRPr lang="en-US"/>
        </a:p>
      </dgm:t>
    </dgm:pt>
    <dgm:pt modelId="{4744F6F6-0E89-4EE7-BC7C-305D8F03E835}" type="parTrans" cxnId="{34CB2321-8574-4A36-B8FC-835F53B30026}">
      <dgm:prSet/>
      <dgm:spPr/>
      <dgm:t>
        <a:bodyPr/>
        <a:lstStyle/>
        <a:p>
          <a:endParaRPr lang="en-US"/>
        </a:p>
      </dgm:t>
    </dgm:pt>
    <dgm:pt modelId="{6EB003F0-32FB-414B-A414-C8EA19E6BF66}" type="sibTrans" cxnId="{34CB2321-8574-4A36-B8FC-835F53B30026}">
      <dgm:prSet/>
      <dgm:spPr/>
      <dgm:t>
        <a:bodyPr/>
        <a:lstStyle/>
        <a:p>
          <a:endParaRPr lang="en-US"/>
        </a:p>
      </dgm:t>
    </dgm:pt>
    <dgm:pt modelId="{354BE212-4611-401E-A07F-10498549F429}">
      <dgm:prSet custT="1"/>
      <dgm:spPr/>
      <dgm:t>
        <a:bodyPr/>
        <a:lstStyle/>
        <a:p>
          <a:r>
            <a:rPr lang="en-US" sz="2000" dirty="0"/>
            <a:t>Strong long-term investment potential</a:t>
          </a:r>
        </a:p>
      </dgm:t>
    </dgm:pt>
    <dgm:pt modelId="{56DA78BE-38C9-4B51-8256-BA19A8A8D9EC}" type="parTrans" cxnId="{7D4842D7-BFA9-45F1-86A9-B6BA6A322D92}">
      <dgm:prSet/>
      <dgm:spPr/>
      <dgm:t>
        <a:bodyPr/>
        <a:lstStyle/>
        <a:p>
          <a:endParaRPr lang="en-US"/>
        </a:p>
      </dgm:t>
    </dgm:pt>
    <dgm:pt modelId="{A5EC8895-3AE7-4600-8798-092B7F2850FF}" type="sibTrans" cxnId="{7D4842D7-BFA9-45F1-86A9-B6BA6A322D92}">
      <dgm:prSet/>
      <dgm:spPr/>
      <dgm:t>
        <a:bodyPr/>
        <a:lstStyle/>
        <a:p>
          <a:endParaRPr lang="en-US"/>
        </a:p>
      </dgm:t>
    </dgm:pt>
    <dgm:pt modelId="{76F29DF3-E524-42D8-940E-49D3756ACEE7}">
      <dgm:prSet custT="1"/>
      <dgm:spPr/>
      <dgm:t>
        <a:bodyPr/>
        <a:lstStyle/>
        <a:p>
          <a:r>
            <a:rPr lang="en-US" sz="2000" dirty="0"/>
            <a:t>Due to solid debt management and operational flexibility</a:t>
          </a:r>
        </a:p>
      </dgm:t>
    </dgm:pt>
    <dgm:pt modelId="{465B0549-7BFD-48D0-9707-7656CFAB3B64}" type="parTrans" cxnId="{07CF2EEB-3211-496E-99AC-4A7E7E6983EF}">
      <dgm:prSet/>
      <dgm:spPr/>
      <dgm:t>
        <a:bodyPr/>
        <a:lstStyle/>
        <a:p>
          <a:endParaRPr lang="en-US"/>
        </a:p>
      </dgm:t>
    </dgm:pt>
    <dgm:pt modelId="{21F9D5A2-B925-4194-AE19-2E2A8D1B8880}" type="sibTrans" cxnId="{07CF2EEB-3211-496E-99AC-4A7E7E6983EF}">
      <dgm:prSet/>
      <dgm:spPr/>
      <dgm:t>
        <a:bodyPr/>
        <a:lstStyle/>
        <a:p>
          <a:endParaRPr lang="en-US"/>
        </a:p>
      </dgm:t>
    </dgm:pt>
    <dgm:pt modelId="{299CA6F9-5FFA-443D-916E-97BE2D997244}">
      <dgm:prSet custT="1"/>
      <dgm:spPr/>
      <dgm:t>
        <a:bodyPr/>
        <a:lstStyle/>
        <a:p>
          <a:r>
            <a:rPr lang="en-US" sz="2000" dirty="0"/>
            <a:t>Short-term risks</a:t>
          </a:r>
        </a:p>
      </dgm:t>
    </dgm:pt>
    <dgm:pt modelId="{054851E8-0FB2-44E5-92E1-9900AB5E62EF}" type="parTrans" cxnId="{D213BBE5-9976-4A29-A71B-7973697FA6D7}">
      <dgm:prSet/>
      <dgm:spPr/>
      <dgm:t>
        <a:bodyPr/>
        <a:lstStyle/>
        <a:p>
          <a:endParaRPr lang="en-US"/>
        </a:p>
      </dgm:t>
    </dgm:pt>
    <dgm:pt modelId="{D8D4ACE2-D2B7-42E2-95E3-A51C87E0AC00}" type="sibTrans" cxnId="{D213BBE5-9976-4A29-A71B-7973697FA6D7}">
      <dgm:prSet/>
      <dgm:spPr/>
      <dgm:t>
        <a:bodyPr/>
        <a:lstStyle/>
        <a:p>
          <a:endParaRPr lang="en-US"/>
        </a:p>
      </dgm:t>
    </dgm:pt>
    <dgm:pt modelId="{BBC74F1B-0575-404A-B055-93A1601092AE}">
      <dgm:prSet custT="1"/>
      <dgm:spPr/>
      <dgm:t>
        <a:bodyPr/>
        <a:lstStyle/>
        <a:p>
          <a:r>
            <a:rPr lang="en-US" sz="2000" dirty="0"/>
            <a:t>Potential for higher P/E ratios and stock price dips driven by fluctuating commodity costs</a:t>
          </a:r>
        </a:p>
      </dgm:t>
    </dgm:pt>
    <dgm:pt modelId="{F096105A-FB0F-4A63-B7EC-F9B2029C3F21}" type="parTrans" cxnId="{290AA86E-F3DE-440A-B966-264C544B92AC}">
      <dgm:prSet/>
      <dgm:spPr/>
      <dgm:t>
        <a:bodyPr/>
        <a:lstStyle/>
        <a:p>
          <a:endParaRPr lang="en-US"/>
        </a:p>
      </dgm:t>
    </dgm:pt>
    <dgm:pt modelId="{D68F54D9-79E0-48C2-98EE-CC08B0A112B7}" type="sibTrans" cxnId="{290AA86E-F3DE-440A-B966-264C544B92AC}">
      <dgm:prSet/>
      <dgm:spPr/>
      <dgm:t>
        <a:bodyPr/>
        <a:lstStyle/>
        <a:p>
          <a:endParaRPr lang="en-US"/>
        </a:p>
      </dgm:t>
    </dgm:pt>
    <dgm:pt modelId="{4DC5134A-0C92-49A0-870C-68330600E333}">
      <dgm:prSet custT="1"/>
      <dgm:spPr/>
      <dgm:t>
        <a:bodyPr/>
        <a:lstStyle/>
        <a:p>
          <a:r>
            <a:rPr lang="en-US" sz="2000" dirty="0"/>
            <a:t>Consolidation period</a:t>
          </a:r>
        </a:p>
      </dgm:t>
    </dgm:pt>
    <dgm:pt modelId="{08AACA64-7C6A-4A84-859E-F634D0BCA516}" type="parTrans" cxnId="{5EA86675-9708-413E-A8B9-E28CDACF20C9}">
      <dgm:prSet/>
      <dgm:spPr/>
      <dgm:t>
        <a:bodyPr/>
        <a:lstStyle/>
        <a:p>
          <a:endParaRPr lang="en-US"/>
        </a:p>
      </dgm:t>
    </dgm:pt>
    <dgm:pt modelId="{79091242-6222-44B3-B36B-730B0351A8B1}" type="sibTrans" cxnId="{5EA86675-9708-413E-A8B9-E28CDACF20C9}">
      <dgm:prSet/>
      <dgm:spPr/>
      <dgm:t>
        <a:bodyPr/>
        <a:lstStyle/>
        <a:p>
          <a:endParaRPr lang="en-US"/>
        </a:p>
      </dgm:t>
    </dgm:pt>
    <dgm:pt modelId="{3605C2D5-E68F-4B6C-BC37-F125BDEECCC6}">
      <dgm:prSet custT="1"/>
      <dgm:spPr/>
      <dgm:t>
        <a:bodyPr/>
        <a:lstStyle/>
        <a:p>
          <a:r>
            <a:rPr lang="en-US" sz="2000" b="0" dirty="0"/>
            <a:t>Company A’s stock has been trading between $180–$200 over the past six months, showing limited growth during this period</a:t>
          </a:r>
        </a:p>
      </dgm:t>
    </dgm:pt>
    <dgm:pt modelId="{6BA92243-4E39-486C-8E7A-6CDB22AD139E}" type="parTrans" cxnId="{5CA6F683-6402-4D80-8BDC-A77DB67E62F2}">
      <dgm:prSet/>
      <dgm:spPr/>
      <dgm:t>
        <a:bodyPr/>
        <a:lstStyle/>
        <a:p>
          <a:endParaRPr lang="en-US"/>
        </a:p>
      </dgm:t>
    </dgm:pt>
    <dgm:pt modelId="{FD74CC2A-0DE9-4A78-8EA1-9A1CB859D443}" type="sibTrans" cxnId="{5CA6F683-6402-4D80-8BDC-A77DB67E62F2}">
      <dgm:prSet/>
      <dgm:spPr/>
      <dgm:t>
        <a:bodyPr/>
        <a:lstStyle/>
        <a:p>
          <a:endParaRPr lang="en-US"/>
        </a:p>
      </dgm:t>
    </dgm:pt>
    <dgm:pt modelId="{D0EFBDF0-E4B9-784A-8054-285C4FD27D77}" type="pres">
      <dgm:prSet presAssocID="{B7EF89C0-5BFC-433D-AAE5-4F2165D081C3}" presName="linear" presStyleCnt="0">
        <dgm:presLayoutVars>
          <dgm:dir/>
          <dgm:animLvl val="lvl"/>
          <dgm:resizeHandles val="exact"/>
        </dgm:presLayoutVars>
      </dgm:prSet>
      <dgm:spPr/>
    </dgm:pt>
    <dgm:pt modelId="{BB411B08-5DAE-E542-8D61-A59B3B1A1182}" type="pres">
      <dgm:prSet presAssocID="{7DEACA0C-7CA0-495D-BA6A-83268E032D92}" presName="parentLin" presStyleCnt="0"/>
      <dgm:spPr/>
    </dgm:pt>
    <dgm:pt modelId="{6718D7BF-481F-954D-A011-D17EE3E7F436}" type="pres">
      <dgm:prSet presAssocID="{7DEACA0C-7CA0-495D-BA6A-83268E032D92}" presName="parentLeftMargin" presStyleLbl="node1" presStyleIdx="0" presStyleCnt="1"/>
      <dgm:spPr/>
    </dgm:pt>
    <dgm:pt modelId="{647F3FCE-B076-2D4C-8B39-6CBDEBFCCD40}" type="pres">
      <dgm:prSet presAssocID="{7DEACA0C-7CA0-495D-BA6A-83268E032D92}" presName="parentText" presStyleLbl="node1" presStyleIdx="0" presStyleCnt="1">
        <dgm:presLayoutVars>
          <dgm:chMax val="0"/>
          <dgm:bulletEnabled val="1"/>
        </dgm:presLayoutVars>
      </dgm:prSet>
      <dgm:spPr/>
    </dgm:pt>
    <dgm:pt modelId="{3A2B6F86-14AB-9A46-86B4-0B4F39E345B4}" type="pres">
      <dgm:prSet presAssocID="{7DEACA0C-7CA0-495D-BA6A-83268E032D92}" presName="negativeSpace" presStyleCnt="0"/>
      <dgm:spPr/>
    </dgm:pt>
    <dgm:pt modelId="{D2CB3029-BE25-D446-9F67-87C92C0F05DF}" type="pres">
      <dgm:prSet presAssocID="{7DEACA0C-7CA0-495D-BA6A-83268E032D92}" presName="childText" presStyleLbl="conFgAcc1" presStyleIdx="0" presStyleCnt="1">
        <dgm:presLayoutVars>
          <dgm:bulletEnabled val="1"/>
        </dgm:presLayoutVars>
      </dgm:prSet>
      <dgm:spPr/>
    </dgm:pt>
  </dgm:ptLst>
  <dgm:cxnLst>
    <dgm:cxn modelId="{182A131D-F4BD-BC4D-A883-9990538C4D1F}" type="presOf" srcId="{4DC5134A-0C92-49A0-870C-68330600E333}" destId="{D2CB3029-BE25-D446-9F67-87C92C0F05DF}" srcOrd="0" destOrd="4" presId="urn:microsoft.com/office/officeart/2005/8/layout/list1"/>
    <dgm:cxn modelId="{34CB2321-8574-4A36-B8FC-835F53B30026}" srcId="{B7EF89C0-5BFC-433D-AAE5-4F2165D081C3}" destId="{7DEACA0C-7CA0-495D-BA6A-83268E032D92}" srcOrd="0" destOrd="0" parTransId="{4744F6F6-0E89-4EE7-BC7C-305D8F03E835}" sibTransId="{6EB003F0-32FB-414B-A414-C8EA19E6BF66}"/>
    <dgm:cxn modelId="{70F43522-EA4B-5044-85AC-37AB947DFFEB}" type="presOf" srcId="{76F29DF3-E524-42D8-940E-49D3756ACEE7}" destId="{D2CB3029-BE25-D446-9F67-87C92C0F05DF}" srcOrd="0" destOrd="1" presId="urn:microsoft.com/office/officeart/2005/8/layout/list1"/>
    <dgm:cxn modelId="{FBAD844D-0FD9-D54F-9DE3-7FB1D6D73E9E}" type="presOf" srcId="{354BE212-4611-401E-A07F-10498549F429}" destId="{D2CB3029-BE25-D446-9F67-87C92C0F05DF}" srcOrd="0" destOrd="0" presId="urn:microsoft.com/office/officeart/2005/8/layout/list1"/>
    <dgm:cxn modelId="{1A242D65-AAFA-134C-8654-9ED43CD31FC3}" type="presOf" srcId="{299CA6F9-5FFA-443D-916E-97BE2D997244}" destId="{D2CB3029-BE25-D446-9F67-87C92C0F05DF}" srcOrd="0" destOrd="2" presId="urn:microsoft.com/office/officeart/2005/8/layout/list1"/>
    <dgm:cxn modelId="{290AA86E-F3DE-440A-B966-264C544B92AC}" srcId="{299CA6F9-5FFA-443D-916E-97BE2D997244}" destId="{BBC74F1B-0575-404A-B055-93A1601092AE}" srcOrd="0" destOrd="0" parTransId="{F096105A-FB0F-4A63-B7EC-F9B2029C3F21}" sibTransId="{D68F54D9-79E0-48C2-98EE-CC08B0A112B7}"/>
    <dgm:cxn modelId="{5EA86675-9708-413E-A8B9-E28CDACF20C9}" srcId="{7DEACA0C-7CA0-495D-BA6A-83268E032D92}" destId="{4DC5134A-0C92-49A0-870C-68330600E333}" srcOrd="2" destOrd="0" parTransId="{08AACA64-7C6A-4A84-859E-F634D0BCA516}" sibTransId="{79091242-6222-44B3-B36B-730B0351A8B1}"/>
    <dgm:cxn modelId="{F5082783-DE90-9C4A-A55A-40788A90BB5A}" type="presOf" srcId="{7DEACA0C-7CA0-495D-BA6A-83268E032D92}" destId="{647F3FCE-B076-2D4C-8B39-6CBDEBFCCD40}" srcOrd="1" destOrd="0" presId="urn:microsoft.com/office/officeart/2005/8/layout/list1"/>
    <dgm:cxn modelId="{5CA6F683-6402-4D80-8BDC-A77DB67E62F2}" srcId="{4DC5134A-0C92-49A0-870C-68330600E333}" destId="{3605C2D5-E68F-4B6C-BC37-F125BDEECCC6}" srcOrd="0" destOrd="0" parTransId="{6BA92243-4E39-486C-8E7A-6CDB22AD139E}" sibTransId="{FD74CC2A-0DE9-4A78-8EA1-9A1CB859D443}"/>
    <dgm:cxn modelId="{430DA085-F734-4D49-B5E1-878629F1995E}" type="presOf" srcId="{3605C2D5-E68F-4B6C-BC37-F125BDEECCC6}" destId="{D2CB3029-BE25-D446-9F67-87C92C0F05DF}" srcOrd="0" destOrd="5" presId="urn:microsoft.com/office/officeart/2005/8/layout/list1"/>
    <dgm:cxn modelId="{2F00FBC4-340F-9048-9F75-CF8DB5002EC9}" type="presOf" srcId="{7DEACA0C-7CA0-495D-BA6A-83268E032D92}" destId="{6718D7BF-481F-954D-A011-D17EE3E7F436}" srcOrd="0" destOrd="0" presId="urn:microsoft.com/office/officeart/2005/8/layout/list1"/>
    <dgm:cxn modelId="{7D4842D7-BFA9-45F1-86A9-B6BA6A322D92}" srcId="{7DEACA0C-7CA0-495D-BA6A-83268E032D92}" destId="{354BE212-4611-401E-A07F-10498549F429}" srcOrd="0" destOrd="0" parTransId="{56DA78BE-38C9-4B51-8256-BA19A8A8D9EC}" sibTransId="{A5EC8895-3AE7-4600-8798-092B7F2850FF}"/>
    <dgm:cxn modelId="{D213BBE5-9976-4A29-A71B-7973697FA6D7}" srcId="{7DEACA0C-7CA0-495D-BA6A-83268E032D92}" destId="{299CA6F9-5FFA-443D-916E-97BE2D997244}" srcOrd="1" destOrd="0" parTransId="{054851E8-0FB2-44E5-92E1-9900AB5E62EF}" sibTransId="{D8D4ACE2-D2B7-42E2-95E3-A51C87E0AC00}"/>
    <dgm:cxn modelId="{7C6F52EA-FDE0-394E-B352-AD642E7AB320}" type="presOf" srcId="{B7EF89C0-5BFC-433D-AAE5-4F2165D081C3}" destId="{D0EFBDF0-E4B9-784A-8054-285C4FD27D77}" srcOrd="0" destOrd="0" presId="urn:microsoft.com/office/officeart/2005/8/layout/list1"/>
    <dgm:cxn modelId="{07CF2EEB-3211-496E-99AC-4A7E7E6983EF}" srcId="{354BE212-4611-401E-A07F-10498549F429}" destId="{76F29DF3-E524-42D8-940E-49D3756ACEE7}" srcOrd="0" destOrd="0" parTransId="{465B0549-7BFD-48D0-9707-7656CFAB3B64}" sibTransId="{21F9D5A2-B925-4194-AE19-2E2A8D1B8880}"/>
    <dgm:cxn modelId="{8A100BF4-50A5-0744-A1F1-612C0CF7F446}" type="presOf" srcId="{BBC74F1B-0575-404A-B055-93A1601092AE}" destId="{D2CB3029-BE25-D446-9F67-87C92C0F05DF}" srcOrd="0" destOrd="3" presId="urn:microsoft.com/office/officeart/2005/8/layout/list1"/>
    <dgm:cxn modelId="{65167540-F974-8C40-93C0-8139C5E89469}" type="presParOf" srcId="{D0EFBDF0-E4B9-784A-8054-285C4FD27D77}" destId="{BB411B08-5DAE-E542-8D61-A59B3B1A1182}" srcOrd="0" destOrd="0" presId="urn:microsoft.com/office/officeart/2005/8/layout/list1"/>
    <dgm:cxn modelId="{F00FD763-8A1F-4E4A-A6FB-8EF7C9D534FA}" type="presParOf" srcId="{BB411B08-5DAE-E542-8D61-A59B3B1A1182}" destId="{6718D7BF-481F-954D-A011-D17EE3E7F436}" srcOrd="0" destOrd="0" presId="urn:microsoft.com/office/officeart/2005/8/layout/list1"/>
    <dgm:cxn modelId="{117491FE-5A77-B243-BCB5-D8A30B61F797}" type="presParOf" srcId="{BB411B08-5DAE-E542-8D61-A59B3B1A1182}" destId="{647F3FCE-B076-2D4C-8B39-6CBDEBFCCD40}" srcOrd="1" destOrd="0" presId="urn:microsoft.com/office/officeart/2005/8/layout/list1"/>
    <dgm:cxn modelId="{4ADE49AE-C403-3945-BBFF-966F3569D026}" type="presParOf" srcId="{D0EFBDF0-E4B9-784A-8054-285C4FD27D77}" destId="{3A2B6F86-14AB-9A46-86B4-0B4F39E345B4}" srcOrd="1" destOrd="0" presId="urn:microsoft.com/office/officeart/2005/8/layout/list1"/>
    <dgm:cxn modelId="{669E64EF-B4D2-F441-9466-EB8F954CDBD5}" type="presParOf" srcId="{D0EFBDF0-E4B9-784A-8054-285C4FD27D77}" destId="{D2CB3029-BE25-D446-9F67-87C92C0F05D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3A0AD-3029-4283-B03C-CDFE28E34853}">
      <dsp:nvSpPr>
        <dsp:cNvPr id="0" name=""/>
        <dsp:cNvSpPr/>
      </dsp:nvSpPr>
      <dsp:spPr>
        <a:xfrm>
          <a:off x="42185" y="0"/>
          <a:ext cx="909562" cy="909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9FF0D-B185-49DB-83E2-C6F2D3A30596}">
      <dsp:nvSpPr>
        <dsp:cNvPr id="0" name=""/>
        <dsp:cNvSpPr/>
      </dsp:nvSpPr>
      <dsp:spPr>
        <a:xfrm>
          <a:off x="0" y="1129529"/>
          <a:ext cx="2598750" cy="62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Longstanding Leadership in the Packaged Goods Space</a:t>
          </a:r>
        </a:p>
      </dsp:txBody>
      <dsp:txXfrm>
        <a:off x="0" y="1129529"/>
        <a:ext cx="2598750" cy="621263"/>
      </dsp:txXfrm>
    </dsp:sp>
    <dsp:sp modelId="{4CECEB99-D6E2-4D39-B445-8DF18272CD56}">
      <dsp:nvSpPr>
        <dsp:cNvPr id="0" name=""/>
        <dsp:cNvSpPr/>
      </dsp:nvSpPr>
      <dsp:spPr>
        <a:xfrm>
          <a:off x="3319" y="2430451"/>
          <a:ext cx="2598750" cy="1365329"/>
        </a:xfrm>
        <a:prstGeom prst="rect">
          <a:avLst/>
        </a:prstGeom>
        <a:noFill/>
        <a:ln>
          <a:noFill/>
        </a:ln>
        <a:effectLst/>
      </dsp:spPr>
      <dsp:style>
        <a:lnRef idx="0">
          <a:scrgbClr r="0" g="0" b="0"/>
        </a:lnRef>
        <a:fillRef idx="0">
          <a:scrgbClr r="0" g="0" b="0"/>
        </a:fillRef>
        <a:effectRef idx="0">
          <a:scrgbClr r="0" g="0" b="0"/>
        </a:effectRef>
        <a:fontRef idx="minor"/>
      </dsp:style>
    </dsp:sp>
    <dsp:sp modelId="{C7449548-D8CD-4457-BC4B-C27666F737C7}">
      <dsp:nvSpPr>
        <dsp:cNvPr id="0" name=""/>
        <dsp:cNvSpPr/>
      </dsp:nvSpPr>
      <dsp:spPr>
        <a:xfrm>
          <a:off x="3062108" y="164065"/>
          <a:ext cx="909562" cy="9095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D2A963-4C57-4B7B-AF50-D2097B4F23B6}">
      <dsp:nvSpPr>
        <dsp:cNvPr id="0" name=""/>
        <dsp:cNvSpPr/>
      </dsp:nvSpPr>
      <dsp:spPr>
        <a:xfrm>
          <a:off x="2984008" y="1185512"/>
          <a:ext cx="2658053" cy="62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Ranks #1 in Customer Service, best-in-class, large scale production and distribution</a:t>
          </a:r>
          <a:endParaRPr lang="en-US" sz="1400" kern="1200" dirty="0"/>
        </a:p>
      </dsp:txBody>
      <dsp:txXfrm>
        <a:off x="2984008" y="1185512"/>
        <a:ext cx="2658053" cy="621263"/>
      </dsp:txXfrm>
    </dsp:sp>
    <dsp:sp modelId="{09C42B65-1EA9-49EB-A913-64DCE0F765B5}">
      <dsp:nvSpPr>
        <dsp:cNvPr id="0" name=""/>
        <dsp:cNvSpPr/>
      </dsp:nvSpPr>
      <dsp:spPr>
        <a:xfrm>
          <a:off x="2930084" y="2045666"/>
          <a:ext cx="2598750" cy="21507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 Main competitor: Company B</a:t>
          </a:r>
        </a:p>
        <a:p>
          <a:pPr marL="0" lvl="0" indent="0" algn="l" defTabSz="533400">
            <a:lnSpc>
              <a:spcPct val="100000"/>
            </a:lnSpc>
            <a:spcBef>
              <a:spcPct val="0"/>
            </a:spcBef>
            <a:spcAft>
              <a:spcPct val="35000"/>
            </a:spcAft>
            <a:buNone/>
          </a:pPr>
          <a:r>
            <a:rPr lang="en-US" sz="1200" kern="1200" dirty="0"/>
            <a:t>- Niche for snacking options (mainly chocolate-related goods) and its global supply chain</a:t>
          </a:r>
        </a:p>
      </dsp:txBody>
      <dsp:txXfrm>
        <a:off x="2930084" y="2045666"/>
        <a:ext cx="2598750" cy="2150749"/>
      </dsp:txXfrm>
    </dsp:sp>
    <dsp:sp modelId="{041FF51E-EAA6-4C80-9C9D-BB073F1C5E2C}">
      <dsp:nvSpPr>
        <dsp:cNvPr id="0" name=""/>
        <dsp:cNvSpPr/>
      </dsp:nvSpPr>
      <dsp:spPr>
        <a:xfrm>
          <a:off x="6108081" y="0"/>
          <a:ext cx="909562" cy="909562"/>
        </a:xfrm>
        <a:prstGeom prst="rect">
          <a:avLst/>
        </a:prstGeom>
        <a:blipFill>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6BAE2-40C7-4EE0-81C9-6059A2AAFE33}">
      <dsp:nvSpPr>
        <dsp:cNvPr id="0" name=""/>
        <dsp:cNvSpPr/>
      </dsp:nvSpPr>
      <dsp:spPr>
        <a:xfrm>
          <a:off x="6058485" y="1117178"/>
          <a:ext cx="2598750" cy="62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Forecasted top-line growth </a:t>
          </a:r>
          <a:endParaRPr lang="en-US" sz="1400" kern="1200" dirty="0"/>
        </a:p>
      </dsp:txBody>
      <dsp:txXfrm>
        <a:off x="6058485" y="1117178"/>
        <a:ext cx="2598750" cy="621263"/>
      </dsp:txXfrm>
    </dsp:sp>
    <dsp:sp modelId="{D12D254A-AB22-4055-8D7D-CF6CD8A60D0B}">
      <dsp:nvSpPr>
        <dsp:cNvPr id="0" name=""/>
        <dsp:cNvSpPr/>
      </dsp:nvSpPr>
      <dsp:spPr>
        <a:xfrm>
          <a:off x="6061395" y="2015691"/>
          <a:ext cx="2598750" cy="1365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The company expects net sales growth of 2-3% in 2024</a:t>
          </a:r>
        </a:p>
        <a:p>
          <a:pPr marL="0" lvl="0" indent="0" algn="l" defTabSz="488950">
            <a:lnSpc>
              <a:spcPct val="100000"/>
            </a:lnSpc>
            <a:spcBef>
              <a:spcPct val="0"/>
            </a:spcBef>
            <a:spcAft>
              <a:spcPct val="35000"/>
            </a:spcAft>
            <a:buNone/>
          </a:pPr>
          <a:r>
            <a:rPr lang="en-US" sz="1100" kern="1200" dirty="0"/>
            <a:t>- Rising cocoa prices represent the largest threat to profitability</a:t>
          </a:r>
        </a:p>
        <a:p>
          <a:pPr marL="0" lvl="0" indent="0" algn="l" defTabSz="488950">
            <a:lnSpc>
              <a:spcPct val="100000"/>
            </a:lnSpc>
            <a:spcBef>
              <a:spcPct val="0"/>
            </a:spcBef>
            <a:spcAft>
              <a:spcPct val="35000"/>
            </a:spcAft>
            <a:buNone/>
          </a:pPr>
          <a:r>
            <a:rPr lang="en-US" sz="1100" kern="1200" dirty="0"/>
            <a:t>- Due to these price increases, the company is adopting a cautious outlook on its 2024 growth projections</a:t>
          </a:r>
        </a:p>
      </dsp:txBody>
      <dsp:txXfrm>
        <a:off x="6061395" y="2015691"/>
        <a:ext cx="2598750" cy="1365329"/>
      </dsp:txXfrm>
    </dsp:sp>
    <dsp:sp modelId="{074192D1-8360-4DEC-9758-8A44AC51B367}">
      <dsp:nvSpPr>
        <dsp:cNvPr id="0" name=""/>
        <dsp:cNvSpPr/>
      </dsp:nvSpPr>
      <dsp:spPr>
        <a:xfrm>
          <a:off x="9201260" y="0"/>
          <a:ext cx="909562" cy="90956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FE41E-DED9-4921-88C4-3F70C7192147}">
      <dsp:nvSpPr>
        <dsp:cNvPr id="0" name=""/>
        <dsp:cNvSpPr/>
      </dsp:nvSpPr>
      <dsp:spPr>
        <a:xfrm>
          <a:off x="9186158" y="1117172"/>
          <a:ext cx="2598750" cy="621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Child Labor Law Issues</a:t>
          </a:r>
        </a:p>
      </dsp:txBody>
      <dsp:txXfrm>
        <a:off x="9186158" y="1117172"/>
        <a:ext cx="2598750" cy="621263"/>
      </dsp:txXfrm>
    </dsp:sp>
    <dsp:sp modelId="{6B5E0961-8407-4660-AD58-EF3F44EFED30}">
      <dsp:nvSpPr>
        <dsp:cNvPr id="0" name=""/>
        <dsp:cNvSpPr/>
      </dsp:nvSpPr>
      <dsp:spPr>
        <a:xfrm>
          <a:off x="9226537" y="2015691"/>
          <a:ext cx="2598750" cy="1365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 Occasionally falls under scrutiny for alleged sourcing of cocoa from farms and factories involving child labor</a:t>
          </a:r>
        </a:p>
        <a:p>
          <a:pPr marL="0" lvl="0" indent="0" algn="l" defTabSz="488950">
            <a:lnSpc>
              <a:spcPct val="100000"/>
            </a:lnSpc>
            <a:spcBef>
              <a:spcPct val="0"/>
            </a:spcBef>
            <a:spcAft>
              <a:spcPct val="35000"/>
            </a:spcAft>
            <a:buNone/>
          </a:pPr>
          <a:r>
            <a:rPr lang="en-US" sz="1100" kern="1200" dirty="0"/>
            <a:t>- Since pledging to eliminate child labor from its cocoa supply chain, related lawsuits have been dismissed due to insufficient evidence linking the company directly</a:t>
          </a:r>
        </a:p>
      </dsp:txBody>
      <dsp:txXfrm>
        <a:off x="9226537" y="2015691"/>
        <a:ext cx="2598750" cy="1365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B3029-BE25-D446-9F67-87C92C0F05DF}">
      <dsp:nvSpPr>
        <dsp:cNvPr id="0" name=""/>
        <dsp:cNvSpPr/>
      </dsp:nvSpPr>
      <dsp:spPr>
        <a:xfrm>
          <a:off x="0" y="589048"/>
          <a:ext cx="10678026" cy="331694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8733" tIns="812292" rIns="828733"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Strong long-term investment potential</a:t>
          </a:r>
        </a:p>
        <a:p>
          <a:pPr marL="457200" lvl="2" indent="-228600" algn="l" defTabSz="889000">
            <a:lnSpc>
              <a:spcPct val="90000"/>
            </a:lnSpc>
            <a:spcBef>
              <a:spcPct val="0"/>
            </a:spcBef>
            <a:spcAft>
              <a:spcPct val="15000"/>
            </a:spcAft>
            <a:buChar char="•"/>
          </a:pPr>
          <a:r>
            <a:rPr lang="en-US" sz="2000" kern="1200" dirty="0"/>
            <a:t>Due to solid debt management and operational flexibility</a:t>
          </a:r>
        </a:p>
        <a:p>
          <a:pPr marL="228600" lvl="1" indent="-228600" algn="l" defTabSz="889000">
            <a:lnSpc>
              <a:spcPct val="90000"/>
            </a:lnSpc>
            <a:spcBef>
              <a:spcPct val="0"/>
            </a:spcBef>
            <a:spcAft>
              <a:spcPct val="15000"/>
            </a:spcAft>
            <a:buChar char="•"/>
          </a:pPr>
          <a:r>
            <a:rPr lang="en-US" sz="2000" kern="1200" dirty="0"/>
            <a:t>Short-term risks</a:t>
          </a:r>
        </a:p>
        <a:p>
          <a:pPr marL="457200" lvl="2" indent="-228600" algn="l" defTabSz="889000">
            <a:lnSpc>
              <a:spcPct val="90000"/>
            </a:lnSpc>
            <a:spcBef>
              <a:spcPct val="0"/>
            </a:spcBef>
            <a:spcAft>
              <a:spcPct val="15000"/>
            </a:spcAft>
            <a:buChar char="•"/>
          </a:pPr>
          <a:r>
            <a:rPr lang="en-US" sz="2000" kern="1200" dirty="0"/>
            <a:t>Potential for higher P/E ratios and stock price dips driven by fluctuating commodity costs</a:t>
          </a:r>
        </a:p>
        <a:p>
          <a:pPr marL="228600" lvl="1" indent="-228600" algn="l" defTabSz="889000">
            <a:lnSpc>
              <a:spcPct val="90000"/>
            </a:lnSpc>
            <a:spcBef>
              <a:spcPct val="0"/>
            </a:spcBef>
            <a:spcAft>
              <a:spcPct val="15000"/>
            </a:spcAft>
            <a:buChar char="•"/>
          </a:pPr>
          <a:r>
            <a:rPr lang="en-US" sz="2000" kern="1200" dirty="0"/>
            <a:t>Consolidation period</a:t>
          </a:r>
        </a:p>
        <a:p>
          <a:pPr marL="457200" lvl="2" indent="-228600" algn="l" defTabSz="889000">
            <a:lnSpc>
              <a:spcPct val="90000"/>
            </a:lnSpc>
            <a:spcBef>
              <a:spcPct val="0"/>
            </a:spcBef>
            <a:spcAft>
              <a:spcPct val="15000"/>
            </a:spcAft>
            <a:buChar char="•"/>
          </a:pPr>
          <a:r>
            <a:rPr lang="en-US" sz="2000" b="0" kern="1200" dirty="0"/>
            <a:t>Company A’s stock has been trading between $180–$200 over the past six months, showing limited growth during this period</a:t>
          </a:r>
        </a:p>
      </dsp:txBody>
      <dsp:txXfrm>
        <a:off x="0" y="589048"/>
        <a:ext cx="10678026" cy="3316949"/>
      </dsp:txXfrm>
    </dsp:sp>
    <dsp:sp modelId="{647F3FCE-B076-2D4C-8B39-6CBDEBFCCD40}">
      <dsp:nvSpPr>
        <dsp:cNvPr id="0" name=""/>
        <dsp:cNvSpPr/>
      </dsp:nvSpPr>
      <dsp:spPr>
        <a:xfrm>
          <a:off x="533901" y="13408"/>
          <a:ext cx="7474618" cy="11512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523" tIns="0" rIns="282523" bIns="0" numCol="1" spcCol="1270" anchor="ctr" anchorCtr="0">
          <a:noAutofit/>
        </a:bodyPr>
        <a:lstStyle/>
        <a:p>
          <a:pPr marL="0" lvl="0" indent="0" algn="l" defTabSz="1733550">
            <a:lnSpc>
              <a:spcPct val="90000"/>
            </a:lnSpc>
            <a:spcBef>
              <a:spcPct val="0"/>
            </a:spcBef>
            <a:spcAft>
              <a:spcPct val="35000"/>
            </a:spcAft>
            <a:buNone/>
          </a:pPr>
          <a:r>
            <a:rPr lang="en-US" sz="3900" b="1" kern="1200"/>
            <a:t>Performance</a:t>
          </a:r>
          <a:endParaRPr lang="en-US" sz="3900" kern="1200"/>
        </a:p>
      </dsp:txBody>
      <dsp:txXfrm>
        <a:off x="590102" y="69609"/>
        <a:ext cx="7362216" cy="10388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C803E-96C1-8043-9284-1E7B9DD13E2A}" type="datetimeFigureOut">
              <a:rPr lang="en-US" smtClean="0"/>
              <a:t>6/28/25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B64D8-4C3A-724A-87C1-FD46737F4D37}" type="slidenum">
              <a:rPr lang="en-US" smtClean="0"/>
              <a:t>‹#›</a:t>
            </a:fld>
            <a:endParaRPr lang="en-US"/>
          </a:p>
        </p:txBody>
      </p:sp>
    </p:spTree>
    <p:extLst>
      <p:ext uri="{BB962C8B-B14F-4D97-AF65-F5344CB8AC3E}">
        <p14:creationId xmlns:p14="http://schemas.microsoft.com/office/powerpoint/2010/main" val="3161241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DB64D8-4C3A-724A-87C1-FD46737F4D37}" type="slidenum">
              <a:rPr lang="en-US" smtClean="0"/>
              <a:t>2</a:t>
            </a:fld>
            <a:endParaRPr lang="en-US"/>
          </a:p>
        </p:txBody>
      </p:sp>
    </p:spTree>
    <p:extLst>
      <p:ext uri="{BB962C8B-B14F-4D97-AF65-F5344CB8AC3E}">
        <p14:creationId xmlns:p14="http://schemas.microsoft.com/office/powerpoint/2010/main" val="318851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DB64D8-4C3A-724A-87C1-FD46737F4D37}" type="slidenum">
              <a:rPr lang="en-US" smtClean="0"/>
              <a:t>5</a:t>
            </a:fld>
            <a:endParaRPr lang="en-US"/>
          </a:p>
        </p:txBody>
      </p:sp>
    </p:spTree>
    <p:extLst>
      <p:ext uri="{BB962C8B-B14F-4D97-AF65-F5344CB8AC3E}">
        <p14:creationId xmlns:p14="http://schemas.microsoft.com/office/powerpoint/2010/main" val="110530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DB64D8-4C3A-724A-87C1-FD46737F4D37}" type="slidenum">
              <a:rPr lang="en-US" smtClean="0"/>
              <a:t>6</a:t>
            </a:fld>
            <a:endParaRPr lang="en-US"/>
          </a:p>
        </p:txBody>
      </p:sp>
    </p:spTree>
    <p:extLst>
      <p:ext uri="{BB962C8B-B14F-4D97-AF65-F5344CB8AC3E}">
        <p14:creationId xmlns:p14="http://schemas.microsoft.com/office/powerpoint/2010/main" val="592905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DB64D8-4C3A-724A-87C1-FD46737F4D37}" type="slidenum">
              <a:rPr lang="en-US" smtClean="0"/>
              <a:t>8</a:t>
            </a:fld>
            <a:endParaRPr lang="en-US"/>
          </a:p>
        </p:txBody>
      </p:sp>
    </p:spTree>
    <p:extLst>
      <p:ext uri="{BB962C8B-B14F-4D97-AF65-F5344CB8AC3E}">
        <p14:creationId xmlns:p14="http://schemas.microsoft.com/office/powerpoint/2010/main" val="239471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DB64D8-4C3A-724A-87C1-FD46737F4D37}" type="slidenum">
              <a:rPr lang="en-US" smtClean="0"/>
              <a:t>10</a:t>
            </a:fld>
            <a:endParaRPr lang="en-US"/>
          </a:p>
        </p:txBody>
      </p:sp>
    </p:spTree>
    <p:extLst>
      <p:ext uri="{BB962C8B-B14F-4D97-AF65-F5344CB8AC3E}">
        <p14:creationId xmlns:p14="http://schemas.microsoft.com/office/powerpoint/2010/main" val="2882619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DB64D8-4C3A-724A-87C1-FD46737F4D37}" type="slidenum">
              <a:rPr lang="en-US" smtClean="0"/>
              <a:t>11</a:t>
            </a:fld>
            <a:endParaRPr lang="en-US"/>
          </a:p>
        </p:txBody>
      </p:sp>
    </p:spTree>
    <p:extLst>
      <p:ext uri="{BB962C8B-B14F-4D97-AF65-F5344CB8AC3E}">
        <p14:creationId xmlns:p14="http://schemas.microsoft.com/office/powerpoint/2010/main" val="1325710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6/28/25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6/28/25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6/28/25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36E7-55B7-BC30-C575-E3343FC79DCC}"/>
              </a:ext>
            </a:extLst>
          </p:cNvPr>
          <p:cNvSpPr>
            <a:spLocks noGrp="1"/>
          </p:cNvSpPr>
          <p:nvPr>
            <p:ph type="ctrTitle"/>
          </p:nvPr>
        </p:nvSpPr>
        <p:spPr/>
        <p:txBody>
          <a:bodyPr/>
          <a:lstStyle/>
          <a:p>
            <a:r>
              <a:rPr lang="en-US" dirty="0"/>
              <a:t>Company A  </a:t>
            </a:r>
            <a:br>
              <a:rPr lang="en-US" dirty="0"/>
            </a:br>
            <a:r>
              <a:rPr lang="en-US" sz="3200" dirty="0"/>
              <a:t>Financial Analysis</a:t>
            </a:r>
          </a:p>
        </p:txBody>
      </p:sp>
      <p:sp>
        <p:nvSpPr>
          <p:cNvPr id="3" name="Subtitle 2">
            <a:extLst>
              <a:ext uri="{FF2B5EF4-FFF2-40B4-BE49-F238E27FC236}">
                <a16:creationId xmlns:a16="http://schemas.microsoft.com/office/drawing/2014/main" id="{6C615262-BD27-4E87-135D-74C17134FA13}"/>
              </a:ext>
            </a:extLst>
          </p:cNvPr>
          <p:cNvSpPr>
            <a:spLocks noGrp="1"/>
          </p:cNvSpPr>
          <p:nvPr>
            <p:ph type="subTitle" idx="1"/>
          </p:nvPr>
        </p:nvSpPr>
        <p:spPr/>
        <p:txBody>
          <a:bodyPr/>
          <a:lstStyle/>
          <a:p>
            <a:r>
              <a:rPr lang="en-US" dirty="0"/>
              <a:t>Sydney Long</a:t>
            </a:r>
          </a:p>
        </p:txBody>
      </p:sp>
      <p:pic>
        <p:nvPicPr>
          <p:cNvPr id="31" name="Picture 30" descr="A group of chocolate bars&#10;&#10;Description automatically generated">
            <a:extLst>
              <a:ext uri="{FF2B5EF4-FFF2-40B4-BE49-F238E27FC236}">
                <a16:creationId xmlns:a16="http://schemas.microsoft.com/office/drawing/2014/main" id="{33EB00E8-2D22-BCE5-3B70-2A8909E008D6}"/>
              </a:ext>
            </a:extLst>
          </p:cNvPr>
          <p:cNvPicPr>
            <a:picLocks noChangeAspect="1"/>
          </p:cNvPicPr>
          <p:nvPr/>
        </p:nvPicPr>
        <p:blipFill>
          <a:blip r:embed="rId2"/>
          <a:stretch>
            <a:fillRect/>
          </a:stretch>
        </p:blipFill>
        <p:spPr>
          <a:xfrm>
            <a:off x="9354213" y="2228850"/>
            <a:ext cx="2439324" cy="2366144"/>
          </a:xfrm>
          <a:prstGeom prst="rect">
            <a:avLst/>
          </a:prstGeom>
        </p:spPr>
      </p:pic>
      <p:pic>
        <p:nvPicPr>
          <p:cNvPr id="32" name="Picture 31" descr="A group of chocolate bars&#10;&#10;Description automatically generated">
            <a:extLst>
              <a:ext uri="{FF2B5EF4-FFF2-40B4-BE49-F238E27FC236}">
                <a16:creationId xmlns:a16="http://schemas.microsoft.com/office/drawing/2014/main" id="{BAC4216F-4322-0B32-E92A-CAFE2806B08F}"/>
              </a:ext>
            </a:extLst>
          </p:cNvPr>
          <p:cNvPicPr>
            <a:picLocks noChangeAspect="1"/>
          </p:cNvPicPr>
          <p:nvPr/>
        </p:nvPicPr>
        <p:blipFill>
          <a:blip r:embed="rId2"/>
          <a:stretch>
            <a:fillRect/>
          </a:stretch>
        </p:blipFill>
        <p:spPr>
          <a:xfrm>
            <a:off x="9354213" y="2286000"/>
            <a:ext cx="2439324" cy="2366144"/>
          </a:xfrm>
          <a:prstGeom prst="rect">
            <a:avLst/>
          </a:prstGeom>
        </p:spPr>
      </p:pic>
    </p:spTree>
    <p:extLst>
      <p:ext uri="{BB962C8B-B14F-4D97-AF65-F5344CB8AC3E}">
        <p14:creationId xmlns:p14="http://schemas.microsoft.com/office/powerpoint/2010/main" val="190776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8712D34-6BC7-99F6-DC79-A752E3737054}"/>
              </a:ext>
            </a:extLst>
          </p:cNvPr>
          <p:cNvGraphicFramePr>
            <a:graphicFrameLocks noGrp="1"/>
          </p:cNvGraphicFramePr>
          <p:nvPr>
            <p:extLst>
              <p:ext uri="{D42A27DB-BD31-4B8C-83A1-F6EECF244321}">
                <p14:modId xmlns:p14="http://schemas.microsoft.com/office/powerpoint/2010/main" val="422282418"/>
              </p:ext>
            </p:extLst>
          </p:nvPr>
        </p:nvGraphicFramePr>
        <p:xfrm>
          <a:off x="2009274" y="553453"/>
          <a:ext cx="8037092" cy="5775164"/>
        </p:xfrm>
        <a:graphic>
          <a:graphicData uri="http://schemas.openxmlformats.org/drawingml/2006/table">
            <a:tbl>
              <a:tblPr>
                <a:tableStyleId>{5C22544A-7EE6-4342-B048-85BDC9FD1C3A}</a:tableStyleId>
              </a:tblPr>
              <a:tblGrid>
                <a:gridCol w="775969">
                  <a:extLst>
                    <a:ext uri="{9D8B030D-6E8A-4147-A177-3AD203B41FA5}">
                      <a16:colId xmlns:a16="http://schemas.microsoft.com/office/drawing/2014/main" val="1868642522"/>
                    </a:ext>
                  </a:extLst>
                </a:gridCol>
                <a:gridCol w="775969">
                  <a:extLst>
                    <a:ext uri="{9D8B030D-6E8A-4147-A177-3AD203B41FA5}">
                      <a16:colId xmlns:a16="http://schemas.microsoft.com/office/drawing/2014/main" val="114186813"/>
                    </a:ext>
                  </a:extLst>
                </a:gridCol>
                <a:gridCol w="775969">
                  <a:extLst>
                    <a:ext uri="{9D8B030D-6E8A-4147-A177-3AD203B41FA5}">
                      <a16:colId xmlns:a16="http://schemas.microsoft.com/office/drawing/2014/main" val="88308362"/>
                    </a:ext>
                  </a:extLst>
                </a:gridCol>
                <a:gridCol w="910920">
                  <a:extLst>
                    <a:ext uri="{9D8B030D-6E8A-4147-A177-3AD203B41FA5}">
                      <a16:colId xmlns:a16="http://schemas.microsoft.com/office/drawing/2014/main" val="3317715293"/>
                    </a:ext>
                  </a:extLst>
                </a:gridCol>
                <a:gridCol w="910920">
                  <a:extLst>
                    <a:ext uri="{9D8B030D-6E8A-4147-A177-3AD203B41FA5}">
                      <a16:colId xmlns:a16="http://schemas.microsoft.com/office/drawing/2014/main" val="1884265241"/>
                    </a:ext>
                  </a:extLst>
                </a:gridCol>
                <a:gridCol w="775969">
                  <a:extLst>
                    <a:ext uri="{9D8B030D-6E8A-4147-A177-3AD203B41FA5}">
                      <a16:colId xmlns:a16="http://schemas.microsoft.com/office/drawing/2014/main" val="4209959407"/>
                    </a:ext>
                  </a:extLst>
                </a:gridCol>
                <a:gridCol w="775969">
                  <a:extLst>
                    <a:ext uri="{9D8B030D-6E8A-4147-A177-3AD203B41FA5}">
                      <a16:colId xmlns:a16="http://schemas.microsoft.com/office/drawing/2014/main" val="2651489222"/>
                    </a:ext>
                  </a:extLst>
                </a:gridCol>
                <a:gridCol w="775969">
                  <a:extLst>
                    <a:ext uri="{9D8B030D-6E8A-4147-A177-3AD203B41FA5}">
                      <a16:colId xmlns:a16="http://schemas.microsoft.com/office/drawing/2014/main" val="109874759"/>
                    </a:ext>
                  </a:extLst>
                </a:gridCol>
                <a:gridCol w="779719">
                  <a:extLst>
                    <a:ext uri="{9D8B030D-6E8A-4147-A177-3AD203B41FA5}">
                      <a16:colId xmlns:a16="http://schemas.microsoft.com/office/drawing/2014/main" val="3063407164"/>
                    </a:ext>
                  </a:extLst>
                </a:gridCol>
                <a:gridCol w="779719">
                  <a:extLst>
                    <a:ext uri="{9D8B030D-6E8A-4147-A177-3AD203B41FA5}">
                      <a16:colId xmlns:a16="http://schemas.microsoft.com/office/drawing/2014/main" val="760940665"/>
                    </a:ext>
                  </a:extLst>
                </a:gridCol>
              </a:tblGrid>
              <a:tr h="243537">
                <a:tc gridSpan="8">
                  <a:txBody>
                    <a:bodyPr/>
                    <a:lstStyle/>
                    <a:p>
                      <a:pPr algn="l" fontAlgn="b"/>
                      <a:r>
                        <a:rPr lang="en-US" sz="900" u="none" strike="noStrike">
                          <a:effectLst/>
                        </a:rPr>
                        <a:t>CONSOLIDATED STATEMENTS OF INCOME AND COMMON-SIZED INCOME STATEMENT</a:t>
                      </a:r>
                      <a:endParaRPr lang="en-US" sz="900" b="1"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1056298289"/>
                  </a:ext>
                </a:extLst>
              </a:tr>
              <a:tr h="243537">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930648650"/>
                  </a:ext>
                </a:extLst>
              </a:tr>
              <a:tr h="243537">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111795060"/>
                  </a:ext>
                </a:extLst>
              </a:tr>
              <a:tr h="440801">
                <a:tc gridSpan="3">
                  <a:txBody>
                    <a:bodyPr/>
                    <a:lstStyle/>
                    <a:p>
                      <a:pPr algn="l" fontAlgn="b"/>
                      <a:r>
                        <a:rPr lang="en-US" sz="900" u="none" strike="noStrike">
                          <a:effectLst/>
                        </a:rPr>
                        <a:t>For the years ended December 31,</a:t>
                      </a:r>
                      <a:endParaRPr lang="en-US" sz="900" b="1"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2021</a:t>
                      </a:r>
                      <a:endParaRPr lang="en-US" sz="900" b="1"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2022</a:t>
                      </a:r>
                      <a:endParaRPr lang="en-US" sz="900" b="1"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2021</a:t>
                      </a:r>
                      <a:endParaRPr lang="en-US" sz="900" b="1"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2022</a:t>
                      </a:r>
                      <a:endParaRPr lang="en-US" sz="900" b="1"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Evaluation</a:t>
                      </a:r>
                      <a:endParaRPr lang="en-US" sz="900" b="1"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219758588"/>
                  </a:ext>
                </a:extLst>
              </a:tr>
              <a:tr h="243537">
                <a:tc gridSpan="3">
                  <a:txBody>
                    <a:bodyPr/>
                    <a:lstStyle/>
                    <a:p>
                      <a:pPr algn="l" fontAlgn="b"/>
                      <a:r>
                        <a:rPr lang="en-US" sz="900" u="none" strike="noStrike">
                          <a:effectLst/>
                        </a:rPr>
                        <a:t>Net sales</a:t>
                      </a:r>
                      <a:endParaRPr lang="en-US" sz="900" b="1"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$8,971,337</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$8,149,719</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Same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65480011"/>
                  </a:ext>
                </a:extLst>
              </a:tr>
              <a:tr h="243537">
                <a:tc gridSpan="3">
                  <a:txBody>
                    <a:bodyPr/>
                    <a:lstStyle/>
                    <a:p>
                      <a:pPr algn="l" fontAlgn="b"/>
                      <a:r>
                        <a:rPr lang="en-US" sz="900" u="none" strike="noStrike">
                          <a:effectLst/>
                        </a:rPr>
                        <a:t>Cost of sales</a:t>
                      </a:r>
                      <a:endParaRPr lang="en-US" sz="900" b="0"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$4,922,739</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$4,448,450</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54.87%</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54.58%</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Worse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808115137"/>
                  </a:ext>
                </a:extLst>
              </a:tr>
              <a:tr h="243537">
                <a:tc gridSpan="3">
                  <a:txBody>
                    <a:bodyPr/>
                    <a:lstStyle/>
                    <a:p>
                      <a:pPr algn="l" fontAlgn="b"/>
                      <a:r>
                        <a:rPr lang="en-US" sz="900" u="none" strike="noStrike">
                          <a:effectLst/>
                        </a:rPr>
                        <a:t>Gross profit</a:t>
                      </a:r>
                      <a:endParaRPr lang="en-US" sz="900" b="1"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$4,048,598</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$3,701,269</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45.13%</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45.42%</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Better</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34762851"/>
                  </a:ext>
                </a:extLst>
              </a:tr>
              <a:tr h="440801">
                <a:tc gridSpan="3">
                  <a:txBody>
                    <a:bodyPr/>
                    <a:lstStyle/>
                    <a:p>
                      <a:pPr algn="l" fontAlgn="b"/>
                      <a:r>
                        <a:rPr lang="en-US" sz="900" u="none" strike="noStrike">
                          <a:effectLst/>
                        </a:rPr>
                        <a:t>Selling, marketing and administrative expense</a:t>
                      </a:r>
                      <a:endParaRPr lang="en-US" sz="900" b="0"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$2,001,351</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dirty="0">
                          <a:effectLst/>
                        </a:rPr>
                        <a:t>$1,890,925</a:t>
                      </a:r>
                      <a:endParaRPr lang="en-US" sz="900" b="0" i="0" u="none" strike="noStrike" dirty="0">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22.31%</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23.20%</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Worse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3583203080"/>
                  </a:ext>
                </a:extLst>
              </a:tr>
              <a:tr h="440801">
                <a:tc gridSpan="3">
                  <a:txBody>
                    <a:bodyPr/>
                    <a:lstStyle/>
                    <a:p>
                      <a:pPr algn="l" fontAlgn="b"/>
                      <a:r>
                        <a:rPr lang="en-US" sz="900" u="none" strike="noStrike">
                          <a:effectLst/>
                        </a:rPr>
                        <a:t>Long-lived and intangible asset impairment charges</a:t>
                      </a:r>
                      <a:endParaRPr lang="en-US" sz="900" b="0"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l" fontAlgn="b"/>
                      <a:r>
                        <a:rPr lang="en-US" sz="900" u="none" strike="noStrike">
                          <a:effectLst/>
                        </a:rPr>
                        <a:t>—</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$9,143</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N/A</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0.11%</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1789353345"/>
                  </a:ext>
                </a:extLst>
              </a:tr>
              <a:tr h="243537">
                <a:tc gridSpan="3">
                  <a:txBody>
                    <a:bodyPr/>
                    <a:lstStyle/>
                    <a:p>
                      <a:pPr algn="l" fontAlgn="b"/>
                      <a:r>
                        <a:rPr lang="en-US" sz="900" u="none" strike="noStrike">
                          <a:effectLst/>
                        </a:rPr>
                        <a:t>Business realignment costs</a:t>
                      </a:r>
                      <a:endParaRPr lang="en-US" sz="900" b="0"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$3,525</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$18,503</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0.23%</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Worse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195063710"/>
                  </a:ext>
                </a:extLst>
              </a:tr>
              <a:tr h="243537">
                <a:tc gridSpan="3">
                  <a:txBody>
                    <a:bodyPr/>
                    <a:lstStyle/>
                    <a:p>
                      <a:pPr algn="l" fontAlgn="b"/>
                      <a:r>
                        <a:rPr lang="en-US" sz="900" u="none" strike="noStrike">
                          <a:effectLst/>
                        </a:rPr>
                        <a:t>Operating profit</a:t>
                      </a:r>
                      <a:endParaRPr lang="en-US" sz="900" b="1"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$2,043,722</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$1,782,698</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22.78%</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21.87%</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Worse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176415953"/>
                  </a:ext>
                </a:extLst>
              </a:tr>
              <a:tr h="243537">
                <a:tc gridSpan="3">
                  <a:txBody>
                    <a:bodyPr/>
                    <a:lstStyle/>
                    <a:p>
                      <a:pPr algn="l" fontAlgn="b"/>
                      <a:r>
                        <a:rPr lang="en-US" sz="900" u="none" strike="noStrike">
                          <a:effectLst/>
                        </a:rPr>
                        <a:t>Interest expense, net</a:t>
                      </a:r>
                      <a:endParaRPr lang="en-US" sz="900" b="0"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$127,417</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$149,374</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1.42%</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1.83%</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Worse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940795403"/>
                  </a:ext>
                </a:extLst>
              </a:tr>
              <a:tr h="243537">
                <a:tc gridSpan="3">
                  <a:txBody>
                    <a:bodyPr/>
                    <a:lstStyle/>
                    <a:p>
                      <a:pPr algn="l" fontAlgn="b"/>
                      <a:r>
                        <a:rPr lang="en-US" sz="900" u="none" strike="noStrike">
                          <a:effectLst/>
                        </a:rPr>
                        <a:t>Other (income) expense, net</a:t>
                      </a:r>
                      <a:endParaRPr lang="en-US" sz="900" b="0"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$119,081</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$138,327</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1.33%</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1.70%</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Worse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1739916437"/>
                  </a:ext>
                </a:extLst>
              </a:tr>
              <a:tr h="243537">
                <a:tc gridSpan="3">
                  <a:txBody>
                    <a:bodyPr/>
                    <a:lstStyle/>
                    <a:p>
                      <a:pPr algn="l" fontAlgn="b"/>
                      <a:r>
                        <a:rPr lang="en-US" sz="900" u="none" strike="noStrike">
                          <a:effectLst/>
                        </a:rPr>
                        <a:t>Income before income taxes</a:t>
                      </a:r>
                      <a:endParaRPr lang="en-US" sz="900" b="1"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$1,797,224</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$1,494,997</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20.03%</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18.34%</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Worse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3117857289"/>
                  </a:ext>
                </a:extLst>
              </a:tr>
              <a:tr h="243537">
                <a:tc gridSpan="3">
                  <a:txBody>
                    <a:bodyPr/>
                    <a:lstStyle/>
                    <a:p>
                      <a:pPr algn="l" fontAlgn="b"/>
                      <a:r>
                        <a:rPr lang="en-US" sz="900" u="none" strike="noStrike">
                          <a:effectLst/>
                        </a:rPr>
                        <a:t>Provision for income taxes</a:t>
                      </a:r>
                      <a:endParaRPr lang="en-US" sz="900" b="0"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$314,405</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$219,584</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3.50%</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2.69%</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Better</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346042197"/>
                  </a:ext>
                </a:extLst>
              </a:tr>
              <a:tr h="440801">
                <a:tc gridSpan="3">
                  <a:txBody>
                    <a:bodyPr/>
                    <a:lstStyle/>
                    <a:p>
                      <a:pPr algn="l" fontAlgn="b"/>
                      <a:r>
                        <a:rPr lang="en-US" sz="900" u="none" strike="noStrike">
                          <a:effectLst/>
                        </a:rPr>
                        <a:t>Net income including noncontrolling interest</a:t>
                      </a:r>
                      <a:endParaRPr lang="en-US" sz="900" b="1"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$1,482,819</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$1,275,413</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16.53%</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15.65%</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Worse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845635320"/>
                  </a:ext>
                </a:extLst>
              </a:tr>
              <a:tr h="648715">
                <a:tc gridSpan="3">
                  <a:txBody>
                    <a:bodyPr/>
                    <a:lstStyle/>
                    <a:p>
                      <a:pPr algn="l" fontAlgn="b"/>
                      <a:r>
                        <a:rPr lang="en-US" sz="900" u="none" strike="noStrike">
                          <a:effectLst/>
                        </a:rPr>
                        <a:t>Less: Net gain (loss) attributable to noncontrolling interest</a:t>
                      </a:r>
                      <a:endParaRPr lang="en-US" sz="900" b="0" i="0" u="none" strike="noStrike">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$5,307</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-$3,295</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0.06%</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a:effectLst/>
                        </a:rPr>
                        <a:t>Worse</a:t>
                      </a:r>
                      <a:endParaRPr lang="en-US" sz="900" b="0" i="0" u="none" strike="noStrike">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429120155"/>
                  </a:ext>
                </a:extLst>
              </a:tr>
              <a:tr h="440801">
                <a:tc gridSpan="3">
                  <a:txBody>
                    <a:bodyPr/>
                    <a:lstStyle/>
                    <a:p>
                      <a:pPr algn="l" fontAlgn="b"/>
                      <a:r>
                        <a:rPr lang="en-US" sz="900" u="none" strike="noStrike" dirty="0">
                          <a:effectLst/>
                        </a:rPr>
                        <a:t>Net income attributable to The Hershey Company</a:t>
                      </a:r>
                      <a:endParaRPr lang="en-US" sz="900" b="1" i="0" u="none" strike="noStrike" dirty="0">
                        <a:solidFill>
                          <a:srgbClr val="000000"/>
                        </a:solidFill>
                        <a:effectLst/>
                        <a:latin typeface="Calibri" panose="020F0502020204030204" pitchFamily="34" charset="0"/>
                      </a:endParaRPr>
                    </a:p>
                  </a:txBody>
                  <a:tcPr marL="7872" marR="7872" marT="7872" marB="0" anchor="b"/>
                </a:tc>
                <a:tc hMerge="1">
                  <a:txBody>
                    <a:bodyPr/>
                    <a:lstStyle/>
                    <a:p>
                      <a:endParaRPr lang="en-US"/>
                    </a:p>
                  </a:txBody>
                  <a:tcPr/>
                </a:tc>
                <a:tc hMerge="1">
                  <a:txBody>
                    <a:bodyPr/>
                    <a:lstStyle/>
                    <a:p>
                      <a:endParaRPr lang="en-US"/>
                    </a:p>
                  </a:txBody>
                  <a:tcPr/>
                </a:tc>
                <a:tc>
                  <a:txBody>
                    <a:bodyPr/>
                    <a:lstStyle/>
                    <a:p>
                      <a:pPr algn="r" fontAlgn="b"/>
                      <a:r>
                        <a:rPr lang="en-US" sz="900" u="none" strike="noStrike">
                          <a:effectLst/>
                        </a:rPr>
                        <a:t>$1,477,512</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$1,278,708</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16.47%</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r" fontAlgn="b"/>
                      <a:r>
                        <a:rPr lang="en-US" sz="900" u="none" strike="noStrike">
                          <a:effectLst/>
                        </a:rPr>
                        <a:t>15.69%</a:t>
                      </a:r>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7872" marR="7872" marT="7872" marB="0" anchor="b"/>
                </a:tc>
                <a:tc>
                  <a:txBody>
                    <a:bodyPr/>
                    <a:lstStyle/>
                    <a:p>
                      <a:pPr algn="l" fontAlgn="b"/>
                      <a:r>
                        <a:rPr lang="en-US" sz="900" u="none" strike="noStrike" dirty="0">
                          <a:effectLst/>
                        </a:rPr>
                        <a:t>Worse</a:t>
                      </a:r>
                      <a:endParaRPr lang="en-US" sz="900" b="0" i="0" u="none" strike="noStrike" dirty="0">
                        <a:solidFill>
                          <a:srgbClr val="000000"/>
                        </a:solidFill>
                        <a:effectLst/>
                        <a:latin typeface="Calibri" panose="020F0502020204030204" pitchFamily="34" charset="0"/>
                      </a:endParaRPr>
                    </a:p>
                  </a:txBody>
                  <a:tcPr marL="7872" marR="7872" marT="7872" marB="0" anchor="b"/>
                </a:tc>
                <a:extLst>
                  <a:ext uri="{0D108BD9-81ED-4DB2-BD59-A6C34878D82A}">
                    <a16:rowId xmlns:a16="http://schemas.microsoft.com/office/drawing/2014/main" val="2721331149"/>
                  </a:ext>
                </a:extLst>
              </a:tr>
            </a:tbl>
          </a:graphicData>
        </a:graphic>
      </p:graphicFrame>
    </p:spTree>
    <p:extLst>
      <p:ext uri="{BB962C8B-B14F-4D97-AF65-F5344CB8AC3E}">
        <p14:creationId xmlns:p14="http://schemas.microsoft.com/office/powerpoint/2010/main" val="323027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6247-B788-94A1-74F3-B4D0012BE65D}"/>
              </a:ext>
            </a:extLst>
          </p:cNvPr>
          <p:cNvSpPr>
            <a:spLocks noGrp="1"/>
          </p:cNvSpPr>
          <p:nvPr>
            <p:ph type="title"/>
          </p:nvPr>
        </p:nvSpPr>
        <p:spPr>
          <a:xfrm>
            <a:off x="530058" y="535336"/>
            <a:ext cx="11369842" cy="4176279"/>
          </a:xfrm>
        </p:spPr>
        <p:txBody>
          <a:bodyPr>
            <a:normAutofit/>
          </a:bodyPr>
          <a:lstStyle/>
          <a:p>
            <a:pPr>
              <a:lnSpc>
                <a:spcPct val="150000"/>
              </a:lnSpc>
            </a:pPr>
            <a:r>
              <a:rPr lang="en-US" sz="2400" dirty="0"/>
              <a:t>- Current capital structure is strong, indicating low financial risk and sufficient assets to cover long-term debt.</a:t>
            </a:r>
            <a:br>
              <a:rPr lang="en-US" sz="2400" dirty="0"/>
            </a:br>
            <a:r>
              <a:rPr lang="en-US" sz="2400" dirty="0"/>
              <a:t>- 2022 long-term debt obligations totaled $3,343,977, a decrease from over $4 million in 2021.</a:t>
            </a:r>
            <a:br>
              <a:rPr lang="en-US" sz="2400" dirty="0"/>
            </a:br>
            <a:r>
              <a:rPr lang="en-US" sz="2400" dirty="0"/>
              <a:t>- The debt ratio declined from 0.48 in 2021 to 0.37 in 2022.</a:t>
            </a:r>
            <a:br>
              <a:rPr lang="en-US" sz="2400" dirty="0"/>
            </a:br>
            <a:r>
              <a:rPr lang="en-US" sz="2400" dirty="0"/>
              <a:t>- Total equity increased to $3,299,544 in 2022, up from $2,757,229 in 2021.</a:t>
            </a:r>
          </a:p>
        </p:txBody>
      </p:sp>
      <p:sp>
        <p:nvSpPr>
          <p:cNvPr id="3" name="Text Placeholder 2">
            <a:extLst>
              <a:ext uri="{FF2B5EF4-FFF2-40B4-BE49-F238E27FC236}">
                <a16:creationId xmlns:a16="http://schemas.microsoft.com/office/drawing/2014/main" id="{EF922829-ADE4-7521-5C42-753579430A31}"/>
              </a:ext>
            </a:extLst>
          </p:cNvPr>
          <p:cNvSpPr>
            <a:spLocks noGrp="1"/>
          </p:cNvSpPr>
          <p:nvPr>
            <p:ph type="body" sz="half" idx="2"/>
          </p:nvPr>
        </p:nvSpPr>
        <p:spPr/>
        <p:txBody>
          <a:bodyPr>
            <a:normAutofit/>
          </a:bodyPr>
          <a:lstStyle/>
          <a:p>
            <a:r>
              <a:rPr lang="en-US" sz="3600" dirty="0"/>
              <a:t>Capital Structure</a:t>
            </a:r>
          </a:p>
        </p:txBody>
      </p:sp>
    </p:spTree>
    <p:extLst>
      <p:ext uri="{BB962C8B-B14F-4D97-AF65-F5344CB8AC3E}">
        <p14:creationId xmlns:p14="http://schemas.microsoft.com/office/powerpoint/2010/main" val="342122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AAC6-C3F8-B013-D627-C321345775C7}"/>
              </a:ext>
            </a:extLst>
          </p:cNvPr>
          <p:cNvSpPr>
            <a:spLocks noGrp="1"/>
          </p:cNvSpPr>
          <p:nvPr>
            <p:ph type="title"/>
          </p:nvPr>
        </p:nvSpPr>
        <p:spPr/>
        <p:txBody>
          <a:bodyPr/>
          <a:lstStyle/>
          <a:p>
            <a:r>
              <a:rPr lang="en-US" dirty="0"/>
              <a:t>Outlook</a:t>
            </a:r>
          </a:p>
        </p:txBody>
      </p:sp>
      <p:graphicFrame>
        <p:nvGraphicFramePr>
          <p:cNvPr id="6" name="TextBox 3">
            <a:extLst>
              <a:ext uri="{FF2B5EF4-FFF2-40B4-BE49-F238E27FC236}">
                <a16:creationId xmlns:a16="http://schemas.microsoft.com/office/drawing/2014/main" id="{5D873003-B8D9-011A-1779-053003197555}"/>
              </a:ext>
            </a:extLst>
          </p:cNvPr>
          <p:cNvGraphicFramePr/>
          <p:nvPr>
            <p:extLst>
              <p:ext uri="{D42A27DB-BD31-4B8C-83A1-F6EECF244321}">
                <p14:modId xmlns:p14="http://schemas.microsoft.com/office/powerpoint/2010/main" val="2013415966"/>
              </p:ext>
            </p:extLst>
          </p:nvPr>
        </p:nvGraphicFramePr>
        <p:xfrm>
          <a:off x="800101" y="2136338"/>
          <a:ext cx="10678026" cy="3919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92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2970-544B-22EF-A604-226D54C8ED04}"/>
              </a:ext>
            </a:extLst>
          </p:cNvPr>
          <p:cNvSpPr>
            <a:spLocks noGrp="1"/>
          </p:cNvSpPr>
          <p:nvPr>
            <p:ph type="title"/>
          </p:nvPr>
        </p:nvSpPr>
        <p:spPr/>
        <p:txBody>
          <a:bodyPr/>
          <a:lstStyle/>
          <a:p>
            <a:r>
              <a:rPr lang="en-US" dirty="0"/>
              <a:t>Outlook</a:t>
            </a:r>
          </a:p>
        </p:txBody>
      </p:sp>
      <p:sp>
        <p:nvSpPr>
          <p:cNvPr id="3" name="Content Placeholder 2">
            <a:extLst>
              <a:ext uri="{FF2B5EF4-FFF2-40B4-BE49-F238E27FC236}">
                <a16:creationId xmlns:a16="http://schemas.microsoft.com/office/drawing/2014/main" id="{574A4EA4-F5F1-0071-0F59-C4CFB7DEE40D}"/>
              </a:ext>
            </a:extLst>
          </p:cNvPr>
          <p:cNvSpPr>
            <a:spLocks noGrp="1"/>
          </p:cNvSpPr>
          <p:nvPr>
            <p:ph sz="half" idx="1"/>
          </p:nvPr>
        </p:nvSpPr>
        <p:spPr>
          <a:xfrm>
            <a:off x="680321" y="2208536"/>
            <a:ext cx="10709575" cy="4208306"/>
          </a:xfrm>
        </p:spPr>
        <p:txBody>
          <a:bodyPr>
            <a:normAutofit fontScale="92500" lnSpcReduction="20000"/>
          </a:bodyPr>
          <a:lstStyle/>
          <a:p>
            <a:pPr marL="0" indent="0">
              <a:lnSpc>
                <a:spcPct val="150000"/>
              </a:lnSpc>
              <a:buNone/>
            </a:pPr>
            <a:r>
              <a:rPr lang="en-US" b="1" dirty="0">
                <a:solidFill>
                  <a:schemeClr val="accent1"/>
                </a:solidFill>
              </a:rPr>
              <a:t>Strengths</a:t>
            </a:r>
          </a:p>
          <a:p>
            <a:pPr marL="285750" indent="-285750">
              <a:lnSpc>
                <a:spcPct val="150000"/>
              </a:lnSpc>
              <a:buFont typeface="Arial" panose="020B0604020202020204" pitchFamily="34" charset="0"/>
              <a:buChar char="•"/>
            </a:pPr>
            <a:r>
              <a:rPr lang="en-US" dirty="0"/>
              <a:t>Debt Management</a:t>
            </a:r>
          </a:p>
          <a:p>
            <a:pPr marL="742950" lvl="1" indent="-285750">
              <a:lnSpc>
                <a:spcPct val="150000"/>
              </a:lnSpc>
            </a:pPr>
            <a:r>
              <a:rPr lang="en-US" sz="1600" dirty="0"/>
              <a:t>Demonstrates responsible handling of debt, with an overall downward trend despite challenging economic conditions.</a:t>
            </a:r>
          </a:p>
          <a:p>
            <a:pPr marL="285750" indent="-285750">
              <a:lnSpc>
                <a:spcPct val="150000"/>
              </a:lnSpc>
              <a:buFont typeface="Arial" panose="020B0604020202020204" pitchFamily="34" charset="0"/>
              <a:buChar char="•"/>
            </a:pPr>
            <a:r>
              <a:rPr lang="en-US" dirty="0"/>
              <a:t>Accounts Receivable Efficiency</a:t>
            </a:r>
          </a:p>
          <a:p>
            <a:pPr marL="742950" lvl="1" indent="-285750">
              <a:lnSpc>
                <a:spcPct val="150000"/>
              </a:lnSpc>
            </a:pPr>
            <a:r>
              <a:rPr lang="en-US" sz="1600" dirty="0"/>
              <a:t>Maintains a strong collections process, with an average collection period consistently below 30 days over the past four years.</a:t>
            </a:r>
          </a:p>
          <a:p>
            <a:pPr marL="285750" indent="-285750">
              <a:lnSpc>
                <a:spcPct val="150000"/>
              </a:lnSpc>
              <a:buFont typeface="Arial" panose="020B0604020202020204" pitchFamily="34" charset="0"/>
              <a:buChar char="•"/>
            </a:pPr>
            <a:r>
              <a:rPr lang="en-US" dirty="0"/>
              <a:t>Market Specialization</a:t>
            </a:r>
          </a:p>
          <a:p>
            <a:pPr marL="742950" lvl="1" indent="-285750">
              <a:lnSpc>
                <a:spcPct val="150000"/>
              </a:lnSpc>
            </a:pPr>
            <a:r>
              <a:rPr lang="en-US" sz="1600" dirty="0"/>
              <a:t>Backed by decades of experience in the sector, Company A takes a focused approach to strategic acquisitions and business decisions—avoiding overextension compared to competitors.</a:t>
            </a:r>
          </a:p>
        </p:txBody>
      </p:sp>
    </p:spTree>
    <p:extLst>
      <p:ext uri="{BB962C8B-B14F-4D97-AF65-F5344CB8AC3E}">
        <p14:creationId xmlns:p14="http://schemas.microsoft.com/office/powerpoint/2010/main" val="293920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D2B8C-C613-9295-9F63-1D8D004AAE99}"/>
              </a:ext>
            </a:extLst>
          </p:cNvPr>
          <p:cNvSpPr>
            <a:spLocks noGrp="1"/>
          </p:cNvSpPr>
          <p:nvPr>
            <p:ph type="title"/>
          </p:nvPr>
        </p:nvSpPr>
        <p:spPr/>
        <p:txBody>
          <a:bodyPr/>
          <a:lstStyle/>
          <a:p>
            <a:r>
              <a:rPr lang="en-US" dirty="0"/>
              <a:t>Outlook</a:t>
            </a:r>
          </a:p>
        </p:txBody>
      </p:sp>
      <p:sp>
        <p:nvSpPr>
          <p:cNvPr id="6" name="Content Placeholder 5">
            <a:extLst>
              <a:ext uri="{FF2B5EF4-FFF2-40B4-BE49-F238E27FC236}">
                <a16:creationId xmlns:a16="http://schemas.microsoft.com/office/drawing/2014/main" id="{6CA6F9CA-F378-3020-5EBC-BCF5EE700129}"/>
              </a:ext>
            </a:extLst>
          </p:cNvPr>
          <p:cNvSpPr txBox="1">
            <a:spLocks noGrp="1"/>
          </p:cNvSpPr>
          <p:nvPr>
            <p:ph sz="half" idx="2"/>
          </p:nvPr>
        </p:nvSpPr>
        <p:spPr>
          <a:xfrm>
            <a:off x="649705" y="2106881"/>
            <a:ext cx="10892589" cy="5222455"/>
          </a:xfrm>
          <a:prstGeom prst="rect">
            <a:avLst/>
          </a:prstGeom>
          <a:noFill/>
        </p:spPr>
        <p:txBody>
          <a:bodyPr wrap="square">
            <a:spAutoFit/>
          </a:bodyPr>
          <a:lstStyle/>
          <a:p>
            <a:pPr marL="0" indent="0">
              <a:lnSpc>
                <a:spcPct val="150000"/>
              </a:lnSpc>
              <a:buNone/>
            </a:pPr>
            <a:r>
              <a:rPr lang="en-US" b="1" dirty="0">
                <a:solidFill>
                  <a:schemeClr val="accent1"/>
                </a:solidFill>
              </a:rPr>
              <a:t>Weaknesses</a:t>
            </a:r>
            <a:endParaRPr lang="en-US" sz="1800" b="1" dirty="0">
              <a:solidFill>
                <a:schemeClr val="accent1"/>
              </a:solidFill>
            </a:endParaRPr>
          </a:p>
          <a:p>
            <a:pPr marL="285750" indent="-285750">
              <a:lnSpc>
                <a:spcPct val="100000"/>
              </a:lnSpc>
              <a:buFont typeface="Arial" panose="020B0604020202020204" pitchFamily="34" charset="0"/>
              <a:buChar char="•"/>
            </a:pPr>
            <a:r>
              <a:rPr lang="en-US" dirty="0"/>
              <a:t>Legal Exposure</a:t>
            </a:r>
          </a:p>
          <a:p>
            <a:pPr marL="742950" lvl="1" indent="-285750">
              <a:lnSpc>
                <a:spcPct val="100000"/>
              </a:lnSpc>
            </a:pPr>
            <a:r>
              <a:rPr lang="en-US" sz="1600" dirty="0"/>
              <a:t>The company periodically faces lawsuits related to the sourcing of its primary raw material, cocoa. This asset is difficult to cultivate and often under ethical scrutiny. These legal matters can be costly and impact profitability.</a:t>
            </a:r>
          </a:p>
          <a:p>
            <a:pPr marL="285750" indent="-285750">
              <a:lnSpc>
                <a:spcPct val="100000"/>
              </a:lnSpc>
              <a:buFont typeface="Arial" panose="020B0604020202020204" pitchFamily="34" charset="0"/>
              <a:buChar char="•"/>
            </a:pPr>
            <a:r>
              <a:rPr lang="en-US" dirty="0"/>
              <a:t>Raw Material Volatility</a:t>
            </a:r>
          </a:p>
          <a:p>
            <a:pPr marL="742950" lvl="1" indent="-285750">
              <a:lnSpc>
                <a:spcPct val="100000"/>
              </a:lnSpc>
            </a:pPr>
            <a:r>
              <a:rPr lang="en-US" sz="1600" dirty="0"/>
              <a:t>Cocoa prices are highly volatile, requiring frequent use of derivatives and operational adjustments. Additional commodities such as sugar and milk also present risks due to fluctuating market prices.</a:t>
            </a:r>
          </a:p>
          <a:p>
            <a:pPr marL="285750" indent="-285750">
              <a:lnSpc>
                <a:spcPct val="100000"/>
              </a:lnSpc>
            </a:pPr>
            <a:r>
              <a:rPr lang="en-US" dirty="0"/>
              <a:t>Limited Product Diversity</a:t>
            </a:r>
          </a:p>
          <a:p>
            <a:pPr marL="742950" lvl="1" indent="-285750">
              <a:lnSpc>
                <a:spcPct val="100000"/>
              </a:lnSpc>
            </a:pPr>
            <a:r>
              <a:rPr lang="en-US" sz="1600" dirty="0"/>
              <a:t>Heavy reliance on chocolate and confectionery products increases vulnerability to commodity-based risks. The lack of diversification may limit the company’s ability to adapt quickly in the face of supply chain or cost disruptions.</a:t>
            </a:r>
          </a:p>
          <a:p>
            <a:pPr marL="285750" indent="-285750">
              <a:buFont typeface="Arial" panose="020B0604020202020204" pitchFamily="34" charset="0"/>
              <a:buChar char="•"/>
            </a:pPr>
            <a:endParaRPr lang="en-US" dirty="0">
              <a:solidFill>
                <a:schemeClr val="accent1"/>
              </a:solidFill>
            </a:endParaRPr>
          </a:p>
          <a:p>
            <a:endParaRPr lang="en-US" dirty="0"/>
          </a:p>
        </p:txBody>
      </p:sp>
    </p:spTree>
    <p:extLst>
      <p:ext uri="{BB962C8B-B14F-4D97-AF65-F5344CB8AC3E}">
        <p14:creationId xmlns:p14="http://schemas.microsoft.com/office/powerpoint/2010/main" val="37810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BEB7-5BE8-56DA-B7B8-CF8145ECC50A}"/>
              </a:ext>
            </a:extLst>
          </p:cNvPr>
          <p:cNvSpPr>
            <a:spLocks noGrp="1"/>
          </p:cNvSpPr>
          <p:nvPr>
            <p:ph type="title"/>
          </p:nvPr>
        </p:nvSpPr>
        <p:spPr/>
        <p:txBody>
          <a:bodyPr/>
          <a:lstStyle/>
          <a:p>
            <a:r>
              <a:rPr lang="en-US" dirty="0"/>
              <a:t>Summary and Conclusions</a:t>
            </a:r>
          </a:p>
        </p:txBody>
      </p:sp>
      <p:pic>
        <p:nvPicPr>
          <p:cNvPr id="15" name="Graphic 14" descr="Chocolate with solid fill">
            <a:extLst>
              <a:ext uri="{FF2B5EF4-FFF2-40B4-BE49-F238E27FC236}">
                <a16:creationId xmlns:a16="http://schemas.microsoft.com/office/drawing/2014/main" id="{DBAEB3A4-3DB3-B243-60FA-6D8CEF3447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4274" y="2149373"/>
            <a:ext cx="1168400" cy="1168400"/>
          </a:xfrm>
          <a:prstGeom prst="rect">
            <a:avLst/>
          </a:prstGeom>
        </p:spPr>
      </p:pic>
      <p:pic>
        <p:nvPicPr>
          <p:cNvPr id="17" name="Graphic 16" descr="Thumbs up sign with solid fill">
            <a:extLst>
              <a:ext uri="{FF2B5EF4-FFF2-40B4-BE49-F238E27FC236}">
                <a16:creationId xmlns:a16="http://schemas.microsoft.com/office/drawing/2014/main" id="{A3AE5AA0-5B43-1114-DD47-CC7D44C086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86964" y="2197929"/>
            <a:ext cx="1071288" cy="1071288"/>
          </a:xfrm>
          <a:prstGeom prst="rect">
            <a:avLst/>
          </a:prstGeom>
        </p:spPr>
      </p:pic>
      <p:pic>
        <p:nvPicPr>
          <p:cNvPr id="21" name="Graphic 20" descr="Checkmark with solid fill">
            <a:extLst>
              <a:ext uri="{FF2B5EF4-FFF2-40B4-BE49-F238E27FC236}">
                <a16:creationId xmlns:a16="http://schemas.microsoft.com/office/drawing/2014/main" id="{85136FBB-EE8B-B9B9-A9B6-5301AB3C1A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29542" y="2354789"/>
            <a:ext cx="914400" cy="914400"/>
          </a:xfrm>
          <a:prstGeom prst="rect">
            <a:avLst/>
          </a:prstGeom>
        </p:spPr>
      </p:pic>
      <p:grpSp>
        <p:nvGrpSpPr>
          <p:cNvPr id="23" name="Group 22">
            <a:extLst>
              <a:ext uri="{FF2B5EF4-FFF2-40B4-BE49-F238E27FC236}">
                <a16:creationId xmlns:a16="http://schemas.microsoft.com/office/drawing/2014/main" id="{8F8D1F84-B7E0-91E8-AE9F-9F33DAD1A312}"/>
              </a:ext>
            </a:extLst>
          </p:cNvPr>
          <p:cNvGrpSpPr/>
          <p:nvPr/>
        </p:nvGrpSpPr>
        <p:grpSpPr>
          <a:xfrm>
            <a:off x="821011" y="3437828"/>
            <a:ext cx="2274925" cy="657421"/>
            <a:chOff x="363044" y="0"/>
            <a:chExt cx="1643554" cy="657421"/>
          </a:xfrm>
        </p:grpSpPr>
        <p:sp>
          <p:nvSpPr>
            <p:cNvPr id="24" name="Rectangle 23">
              <a:extLst>
                <a:ext uri="{FF2B5EF4-FFF2-40B4-BE49-F238E27FC236}">
                  <a16:creationId xmlns:a16="http://schemas.microsoft.com/office/drawing/2014/main" id="{A85916F7-48D2-5966-7A7B-E11476F77B86}"/>
                </a:ext>
              </a:extLst>
            </p:cNvPr>
            <p:cNvSpPr/>
            <p:nvPr/>
          </p:nvSpPr>
          <p:spPr>
            <a:xfrm>
              <a:off x="363044" y="0"/>
              <a:ext cx="1643554" cy="6574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5" name="TextBox 24">
              <a:extLst>
                <a:ext uri="{FF2B5EF4-FFF2-40B4-BE49-F238E27FC236}">
                  <a16:creationId xmlns:a16="http://schemas.microsoft.com/office/drawing/2014/main" id="{4E023D6B-4E62-4D94-8B84-19E4F56FB006}"/>
                </a:ext>
              </a:extLst>
            </p:cNvPr>
            <p:cNvSpPr txBox="1"/>
            <p:nvPr/>
          </p:nvSpPr>
          <p:spPr>
            <a:xfrm>
              <a:off x="363044" y="0"/>
              <a:ext cx="1643554" cy="6574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600" kern="1200" dirty="0"/>
                <a:t>A Packaged Good Powerhouse</a:t>
              </a:r>
            </a:p>
          </p:txBody>
        </p:sp>
      </p:grpSp>
      <p:grpSp>
        <p:nvGrpSpPr>
          <p:cNvPr id="26" name="Group 25">
            <a:extLst>
              <a:ext uri="{FF2B5EF4-FFF2-40B4-BE49-F238E27FC236}">
                <a16:creationId xmlns:a16="http://schemas.microsoft.com/office/drawing/2014/main" id="{8BA7620B-12FD-D873-D95A-AE8F85C60BEB}"/>
              </a:ext>
            </a:extLst>
          </p:cNvPr>
          <p:cNvGrpSpPr/>
          <p:nvPr/>
        </p:nvGrpSpPr>
        <p:grpSpPr>
          <a:xfrm>
            <a:off x="5000831" y="3437828"/>
            <a:ext cx="1643554" cy="657421"/>
            <a:chOff x="3864522" y="1261550"/>
            <a:chExt cx="1643554" cy="657421"/>
          </a:xfrm>
        </p:grpSpPr>
        <p:sp>
          <p:nvSpPr>
            <p:cNvPr id="27" name="Rectangle 26">
              <a:extLst>
                <a:ext uri="{FF2B5EF4-FFF2-40B4-BE49-F238E27FC236}">
                  <a16:creationId xmlns:a16="http://schemas.microsoft.com/office/drawing/2014/main" id="{D5858368-AA31-DBF5-554F-B73295F99403}"/>
                </a:ext>
              </a:extLst>
            </p:cNvPr>
            <p:cNvSpPr/>
            <p:nvPr/>
          </p:nvSpPr>
          <p:spPr>
            <a:xfrm>
              <a:off x="3864522" y="1261550"/>
              <a:ext cx="1643554" cy="6574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8" name="TextBox 27">
              <a:extLst>
                <a:ext uri="{FF2B5EF4-FFF2-40B4-BE49-F238E27FC236}">
                  <a16:creationId xmlns:a16="http://schemas.microsoft.com/office/drawing/2014/main" id="{AA5222DC-4C80-75BD-BB6D-12C231142165}"/>
                </a:ext>
              </a:extLst>
            </p:cNvPr>
            <p:cNvSpPr txBox="1"/>
            <p:nvPr/>
          </p:nvSpPr>
          <p:spPr>
            <a:xfrm>
              <a:off x="3864522" y="1261550"/>
              <a:ext cx="1643554" cy="6574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600" kern="1200" dirty="0"/>
                <a:t>Positive Outlook</a:t>
              </a:r>
            </a:p>
          </p:txBody>
        </p:sp>
      </p:grpSp>
      <p:grpSp>
        <p:nvGrpSpPr>
          <p:cNvPr id="35" name="Group 34">
            <a:extLst>
              <a:ext uri="{FF2B5EF4-FFF2-40B4-BE49-F238E27FC236}">
                <a16:creationId xmlns:a16="http://schemas.microsoft.com/office/drawing/2014/main" id="{43D1FE66-E01D-B77D-44EA-F89296EC9D99}"/>
              </a:ext>
            </a:extLst>
          </p:cNvPr>
          <p:cNvGrpSpPr/>
          <p:nvPr/>
        </p:nvGrpSpPr>
        <p:grpSpPr>
          <a:xfrm>
            <a:off x="8643535" y="3429000"/>
            <a:ext cx="2086414" cy="657421"/>
            <a:chOff x="5795699" y="1261550"/>
            <a:chExt cx="1643554" cy="657421"/>
          </a:xfrm>
        </p:grpSpPr>
        <p:sp>
          <p:nvSpPr>
            <p:cNvPr id="36" name="Rectangle 35">
              <a:extLst>
                <a:ext uri="{FF2B5EF4-FFF2-40B4-BE49-F238E27FC236}">
                  <a16:creationId xmlns:a16="http://schemas.microsoft.com/office/drawing/2014/main" id="{DC2A519A-5158-8CF1-3BA6-69740F7852CA}"/>
                </a:ext>
              </a:extLst>
            </p:cNvPr>
            <p:cNvSpPr/>
            <p:nvPr/>
          </p:nvSpPr>
          <p:spPr>
            <a:xfrm>
              <a:off x="5795699" y="1261550"/>
              <a:ext cx="1643554" cy="6574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7" name="TextBox 36">
              <a:extLst>
                <a:ext uri="{FF2B5EF4-FFF2-40B4-BE49-F238E27FC236}">
                  <a16:creationId xmlns:a16="http://schemas.microsoft.com/office/drawing/2014/main" id="{89BFAD64-930C-FCD4-E9B2-8132B947D018}"/>
                </a:ext>
              </a:extLst>
            </p:cNvPr>
            <p:cNvSpPr txBox="1"/>
            <p:nvPr/>
          </p:nvSpPr>
          <p:spPr>
            <a:xfrm>
              <a:off x="5795699" y="1261550"/>
              <a:ext cx="1643554" cy="6574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600" dirty="0"/>
                <a:t>S</a:t>
              </a:r>
              <a:r>
                <a:rPr lang="en-US" sz="1600" kern="1200" dirty="0"/>
                <a:t>trong Against </a:t>
              </a:r>
              <a:r>
                <a:rPr lang="en-US" sz="1600" dirty="0"/>
                <a:t>C</a:t>
              </a:r>
              <a:r>
                <a:rPr lang="en-US" sz="1600" kern="1200" dirty="0"/>
                <a:t>ounterparts</a:t>
              </a:r>
            </a:p>
          </p:txBody>
        </p:sp>
      </p:grpSp>
      <p:sp>
        <p:nvSpPr>
          <p:cNvPr id="3" name="TextBox 2">
            <a:extLst>
              <a:ext uri="{FF2B5EF4-FFF2-40B4-BE49-F238E27FC236}">
                <a16:creationId xmlns:a16="http://schemas.microsoft.com/office/drawing/2014/main" id="{481047A7-E4F6-B1CE-BA8C-37410E8FE233}"/>
              </a:ext>
            </a:extLst>
          </p:cNvPr>
          <p:cNvSpPr txBox="1"/>
          <p:nvPr/>
        </p:nvSpPr>
        <p:spPr>
          <a:xfrm>
            <a:off x="172834" y="4312692"/>
            <a:ext cx="3571280" cy="1846659"/>
          </a:xfrm>
          <a:prstGeom prst="rect">
            <a:avLst/>
          </a:prstGeom>
          <a:noFill/>
        </p:spPr>
        <p:txBody>
          <a:bodyPr wrap="square" rtlCol="0">
            <a:spAutoFit/>
          </a:bodyPr>
          <a:lstStyle/>
          <a:p>
            <a:pPr algn="ctr"/>
            <a:r>
              <a:rPr lang="en-US" sz="1600" dirty="0"/>
              <a:t>Company A has built its reputation as a values-driven leader in the snacking industry by focusing on making chocolate and snack products affordable and widely accessible. </a:t>
            </a:r>
          </a:p>
          <a:p>
            <a:endParaRPr lang="en-US" dirty="0"/>
          </a:p>
        </p:txBody>
      </p:sp>
      <p:sp>
        <p:nvSpPr>
          <p:cNvPr id="5" name="TextBox 4">
            <a:extLst>
              <a:ext uri="{FF2B5EF4-FFF2-40B4-BE49-F238E27FC236}">
                <a16:creationId xmlns:a16="http://schemas.microsoft.com/office/drawing/2014/main" id="{9665610F-797F-595C-EAAA-3B9BAFB6E289}"/>
              </a:ext>
            </a:extLst>
          </p:cNvPr>
          <p:cNvSpPr txBox="1"/>
          <p:nvPr/>
        </p:nvSpPr>
        <p:spPr>
          <a:xfrm>
            <a:off x="4075745" y="4246232"/>
            <a:ext cx="3571280" cy="2092881"/>
          </a:xfrm>
          <a:prstGeom prst="rect">
            <a:avLst/>
          </a:prstGeom>
          <a:noFill/>
        </p:spPr>
        <p:txBody>
          <a:bodyPr wrap="square" rtlCol="0">
            <a:spAutoFit/>
          </a:bodyPr>
          <a:lstStyle/>
          <a:p>
            <a:pPr algn="ctr"/>
            <a:r>
              <a:rPr lang="en-US" sz="1600" dirty="0"/>
              <a:t>Company A demonstrates strong operational and production capabilities despite fluctuating commodity prices and has steadily increased its earnings per share. As a result, investor sentiment remains positive.</a:t>
            </a:r>
          </a:p>
          <a:p>
            <a:endParaRPr lang="en-US" dirty="0"/>
          </a:p>
        </p:txBody>
      </p:sp>
      <p:sp>
        <p:nvSpPr>
          <p:cNvPr id="6" name="TextBox 5">
            <a:extLst>
              <a:ext uri="{FF2B5EF4-FFF2-40B4-BE49-F238E27FC236}">
                <a16:creationId xmlns:a16="http://schemas.microsoft.com/office/drawing/2014/main" id="{CA5CED24-6E8E-BADE-2FC4-D79EC59886BA}"/>
              </a:ext>
            </a:extLst>
          </p:cNvPr>
          <p:cNvSpPr txBox="1"/>
          <p:nvPr/>
        </p:nvSpPr>
        <p:spPr>
          <a:xfrm>
            <a:off x="8040135" y="4190586"/>
            <a:ext cx="3571280" cy="1569660"/>
          </a:xfrm>
          <a:prstGeom prst="rect">
            <a:avLst/>
          </a:prstGeom>
          <a:noFill/>
        </p:spPr>
        <p:txBody>
          <a:bodyPr wrap="square" rtlCol="0">
            <a:spAutoFit/>
          </a:bodyPr>
          <a:lstStyle/>
          <a:p>
            <a:pPr algn="ctr"/>
            <a:r>
              <a:rPr lang="en-US" sz="1600" dirty="0"/>
              <a:t>When comparing Company A to Company B, Company A stands out overall, particularly due to its effective debt management and strong inventory turnover.</a:t>
            </a:r>
          </a:p>
          <a:p>
            <a:endParaRPr lang="en-US" sz="1600" dirty="0"/>
          </a:p>
        </p:txBody>
      </p:sp>
    </p:spTree>
    <p:extLst>
      <p:ext uri="{BB962C8B-B14F-4D97-AF65-F5344CB8AC3E}">
        <p14:creationId xmlns:p14="http://schemas.microsoft.com/office/powerpoint/2010/main" val="113038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226C-7A34-2324-51F9-BFB9CEAA9AE1}"/>
              </a:ext>
            </a:extLst>
          </p:cNvPr>
          <p:cNvSpPr>
            <a:spLocks noGrp="1"/>
          </p:cNvSpPr>
          <p:nvPr>
            <p:ph type="title"/>
          </p:nvPr>
        </p:nvSpPr>
        <p:spPr/>
        <p:txBody>
          <a:bodyPr/>
          <a:lstStyle/>
          <a:p>
            <a:r>
              <a:rPr lang="en-US" dirty="0"/>
              <a:t>Formulas</a:t>
            </a:r>
          </a:p>
        </p:txBody>
      </p:sp>
      <p:sp>
        <p:nvSpPr>
          <p:cNvPr id="3" name="TextBox 2">
            <a:extLst>
              <a:ext uri="{FF2B5EF4-FFF2-40B4-BE49-F238E27FC236}">
                <a16:creationId xmlns:a16="http://schemas.microsoft.com/office/drawing/2014/main" id="{A3DF5E57-9D08-D3BA-B1C1-DB171A5CBABE}"/>
              </a:ext>
            </a:extLst>
          </p:cNvPr>
          <p:cNvSpPr txBox="1"/>
          <p:nvPr/>
        </p:nvSpPr>
        <p:spPr>
          <a:xfrm>
            <a:off x="806116" y="2346158"/>
            <a:ext cx="1043137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Current ratio = current assets/ current liabilities</a:t>
            </a:r>
          </a:p>
          <a:p>
            <a:pPr marL="285750" indent="-285750">
              <a:buFont typeface="Arial" panose="020B0604020202020204" pitchFamily="34" charset="0"/>
              <a:buChar char="•"/>
            </a:pPr>
            <a:r>
              <a:rPr lang="en-US" dirty="0"/>
              <a:t>Quick ratio = current assets-inventories/ current liabilities</a:t>
            </a:r>
          </a:p>
          <a:p>
            <a:pPr marL="285750" indent="-285750">
              <a:buFont typeface="Arial" panose="020B0604020202020204" pitchFamily="34" charset="0"/>
              <a:buChar char="•"/>
            </a:pPr>
            <a:r>
              <a:rPr lang="en-US" dirty="0"/>
              <a:t>Inventory Turnover = Cost of goods sold/Inventory</a:t>
            </a:r>
          </a:p>
          <a:p>
            <a:pPr marL="285750" indent="-285750">
              <a:buFont typeface="Arial" panose="020B0604020202020204" pitchFamily="34" charset="0"/>
              <a:buChar char="•"/>
            </a:pPr>
            <a:r>
              <a:rPr lang="en-US" dirty="0"/>
              <a:t>Average collection period=Accounts receivable/ average sales per day</a:t>
            </a:r>
          </a:p>
          <a:p>
            <a:pPr marL="285750" indent="-285750">
              <a:buFont typeface="Arial" panose="020B0604020202020204" pitchFamily="34" charset="0"/>
              <a:buChar char="•"/>
            </a:pPr>
            <a:r>
              <a:rPr lang="en-US" dirty="0"/>
              <a:t>Average payment period=accounts payable/credit sales /365</a:t>
            </a:r>
          </a:p>
          <a:p>
            <a:pPr marL="285750" indent="-285750">
              <a:buFont typeface="Arial" panose="020B0604020202020204" pitchFamily="34" charset="0"/>
              <a:buChar char="•"/>
            </a:pPr>
            <a:r>
              <a:rPr lang="en-US" dirty="0"/>
              <a:t>Total assets turnover=sales/total assets</a:t>
            </a:r>
          </a:p>
          <a:p>
            <a:pPr marL="285750" indent="-285750">
              <a:buFont typeface="Arial" panose="020B0604020202020204" pitchFamily="34" charset="0"/>
              <a:buChar char="•"/>
            </a:pPr>
            <a:r>
              <a:rPr lang="en-US" dirty="0"/>
              <a:t>Debt Ratio: total liabilities/total assets</a:t>
            </a:r>
          </a:p>
          <a:p>
            <a:pPr marL="285750" indent="-285750">
              <a:buFont typeface="Arial" panose="020B0604020202020204" pitchFamily="34" charset="0"/>
              <a:buChar char="•"/>
            </a:pPr>
            <a:r>
              <a:rPr lang="en-US" dirty="0"/>
              <a:t>Times Interest Earned Ratio: Earning before interest and taxes/interest expense</a:t>
            </a:r>
          </a:p>
          <a:p>
            <a:pPr marL="285750" indent="-285750">
              <a:buFont typeface="Arial" panose="020B0604020202020204" pitchFamily="34" charset="0"/>
              <a:buChar char="•"/>
            </a:pPr>
            <a:r>
              <a:rPr lang="en-US" dirty="0"/>
              <a:t>Gross Profit Margin: Gross Profits/sales</a:t>
            </a:r>
          </a:p>
          <a:p>
            <a:pPr marL="285750" indent="-285750">
              <a:buFont typeface="Arial" panose="020B0604020202020204" pitchFamily="34" charset="0"/>
              <a:buChar char="•"/>
            </a:pPr>
            <a:r>
              <a:rPr lang="en-US" dirty="0"/>
              <a:t>Operating Profit Margin: Operating Profits/Sales</a:t>
            </a:r>
          </a:p>
          <a:p>
            <a:pPr marL="285750" indent="-285750">
              <a:buFont typeface="Arial" panose="020B0604020202020204" pitchFamily="34" charset="0"/>
              <a:buChar char="•"/>
            </a:pPr>
            <a:r>
              <a:rPr lang="en-US" dirty="0"/>
              <a:t>Net Profit Margin: Earnings for Common Stockholders/sales</a:t>
            </a:r>
          </a:p>
          <a:p>
            <a:pPr marL="285750" indent="-285750">
              <a:buFont typeface="Arial" panose="020B0604020202020204" pitchFamily="34" charset="0"/>
              <a:buChar char="•"/>
            </a:pPr>
            <a:r>
              <a:rPr lang="en-US" dirty="0"/>
              <a:t>Earnings per share: Earnings for Common Stockholders/outstanding shares</a:t>
            </a:r>
          </a:p>
          <a:p>
            <a:pPr marL="285750" indent="-285750">
              <a:buFont typeface="Arial" panose="020B0604020202020204" pitchFamily="34" charset="0"/>
              <a:buChar char="•"/>
            </a:pPr>
            <a:r>
              <a:rPr lang="en-US" dirty="0"/>
              <a:t>Return total assets: Earnings for Common Stockholders /total assets</a:t>
            </a:r>
          </a:p>
          <a:p>
            <a:pPr marL="285750" indent="-285750">
              <a:buFont typeface="Arial" panose="020B0604020202020204" pitchFamily="34" charset="0"/>
              <a:buChar char="•"/>
            </a:pPr>
            <a:r>
              <a:rPr lang="en-US" dirty="0"/>
              <a:t>Return on common equity: Earnings for Common Stockholders /common stock equity</a:t>
            </a:r>
          </a:p>
          <a:p>
            <a:endParaRPr lang="en-US" dirty="0"/>
          </a:p>
        </p:txBody>
      </p:sp>
    </p:spTree>
    <p:extLst>
      <p:ext uri="{BB962C8B-B14F-4D97-AF65-F5344CB8AC3E}">
        <p14:creationId xmlns:p14="http://schemas.microsoft.com/office/powerpoint/2010/main" val="155326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6" name="Rectangle 2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A6003FE-A80B-F96C-D3CF-CE57C008F73C}"/>
              </a:ext>
            </a:extLst>
          </p:cNvPr>
          <p:cNvSpPr>
            <a:spLocks noGrp="1"/>
          </p:cNvSpPr>
          <p:nvPr>
            <p:ph type="title"/>
          </p:nvPr>
        </p:nvSpPr>
        <p:spPr>
          <a:xfrm>
            <a:off x="680321" y="2063262"/>
            <a:ext cx="3739279" cy="2661052"/>
          </a:xfrm>
        </p:spPr>
        <p:txBody>
          <a:bodyPr vert="horz" lIns="91440" tIns="45720" rIns="91440" bIns="45720" rtlCol="0" anchor="ctr">
            <a:normAutofit/>
          </a:bodyPr>
          <a:lstStyle/>
          <a:p>
            <a:pPr algn="r"/>
            <a:r>
              <a:rPr lang="en-US" sz="4400" dirty="0">
                <a:solidFill>
                  <a:srgbClr val="FFFFFF"/>
                </a:solidFill>
              </a:rPr>
              <a:t>Thank you</a:t>
            </a:r>
          </a:p>
        </p:txBody>
      </p:sp>
      <p:sp>
        <p:nvSpPr>
          <p:cNvPr id="3" name="TextBox 2">
            <a:extLst>
              <a:ext uri="{FF2B5EF4-FFF2-40B4-BE49-F238E27FC236}">
                <a16:creationId xmlns:a16="http://schemas.microsoft.com/office/drawing/2014/main" id="{FA1BC668-8811-86B5-CB8F-EE3C4D8D413F}"/>
              </a:ext>
            </a:extLst>
          </p:cNvPr>
          <p:cNvSpPr txBox="1"/>
          <p:nvPr/>
        </p:nvSpPr>
        <p:spPr>
          <a:xfrm>
            <a:off x="5218906" y="902370"/>
            <a:ext cx="6257362" cy="6470984"/>
          </a:xfrm>
          <a:prstGeom prst="rect">
            <a:avLst/>
          </a:prstGeom>
        </p:spPr>
        <p:txBody>
          <a:bodyPr vert="horz" lIns="91440" tIns="45720" rIns="91440" bIns="45720" rtlCol="0" anchor="ctr">
            <a:normAutofit/>
          </a:bodyPr>
          <a:lstStyle/>
          <a:p>
            <a:pPr marR="0" indent="-228600" defTabSz="914400">
              <a:lnSpc>
                <a:spcPct val="90000"/>
              </a:lnSpc>
              <a:spcBef>
                <a:spcPts val="0"/>
              </a:spcBef>
              <a:spcAft>
                <a:spcPts val="600"/>
              </a:spcAft>
              <a:buFont typeface="Arial" panose="020B0604020202020204" pitchFamily="34" charset="0"/>
              <a:buChar char="•"/>
            </a:pPr>
            <a:endParaRPr lang="en-US" sz="1600" dirty="0">
              <a:solidFill>
                <a:schemeClr val="bg1">
                  <a:lumMod val="85000"/>
                  <a:lumOff val="15000"/>
                </a:schemeClr>
              </a:solidFill>
              <a:effectLst/>
            </a:endParaRPr>
          </a:p>
          <a:p>
            <a:pPr marL="0" marR="0" indent="-228600" defTabSz="914400">
              <a:lnSpc>
                <a:spcPct val="90000"/>
              </a:lnSpc>
              <a:spcBef>
                <a:spcPts val="0"/>
              </a:spcBef>
              <a:spcAft>
                <a:spcPts val="600"/>
              </a:spcAft>
              <a:buFont typeface="Arial" panose="020B0604020202020204" pitchFamily="34" charset="0"/>
              <a:buChar char="•"/>
            </a:pPr>
            <a:endParaRPr lang="en-US" sz="1600" dirty="0">
              <a:solidFill>
                <a:srgbClr val="FFFFFF"/>
              </a:solidFill>
              <a:effectLst/>
            </a:endParaRPr>
          </a:p>
          <a:p>
            <a:pPr marL="0" marR="0" indent="-228600" defTabSz="914400">
              <a:lnSpc>
                <a:spcPct val="90000"/>
              </a:lnSpc>
              <a:spcBef>
                <a:spcPts val="0"/>
              </a:spcBef>
              <a:spcAft>
                <a:spcPts val="600"/>
              </a:spcAft>
              <a:buFont typeface="Arial" panose="020B0604020202020204" pitchFamily="34" charset="0"/>
              <a:buChar char="•"/>
            </a:pPr>
            <a:endParaRPr lang="en-US" sz="1600" dirty="0">
              <a:solidFill>
                <a:srgbClr val="FFFFFF"/>
              </a:solidFill>
              <a:effectLst/>
            </a:endParaRPr>
          </a:p>
          <a:p>
            <a:pPr indent="-228600" defTabSz="914400">
              <a:lnSpc>
                <a:spcPct val="90000"/>
              </a:lnSpc>
              <a:spcAft>
                <a:spcPts val="600"/>
              </a:spcAft>
              <a:buFont typeface="Arial" panose="020B0604020202020204" pitchFamily="34" charset="0"/>
              <a:buChar char="•"/>
            </a:pPr>
            <a:endParaRPr lang="en-US" sz="1600" dirty="0">
              <a:solidFill>
                <a:srgbClr val="FFFFFF"/>
              </a:solidFill>
            </a:endParaRPr>
          </a:p>
        </p:txBody>
      </p:sp>
      <p:sp>
        <p:nvSpPr>
          <p:cNvPr id="4" name="TextBox 3">
            <a:extLst>
              <a:ext uri="{FF2B5EF4-FFF2-40B4-BE49-F238E27FC236}">
                <a16:creationId xmlns:a16="http://schemas.microsoft.com/office/drawing/2014/main" id="{B55CC6C1-AEF4-A7A1-DDA9-7B88B2DA120D}"/>
              </a:ext>
            </a:extLst>
          </p:cNvPr>
          <p:cNvSpPr txBox="1"/>
          <p:nvPr/>
        </p:nvSpPr>
        <p:spPr>
          <a:xfrm>
            <a:off x="6727357" y="1989508"/>
            <a:ext cx="3571280" cy="3077766"/>
          </a:xfrm>
          <a:prstGeom prst="rect">
            <a:avLst/>
          </a:prstGeom>
          <a:noFill/>
        </p:spPr>
        <p:txBody>
          <a:bodyPr wrap="square" rtlCol="0">
            <a:spAutoFit/>
          </a:bodyPr>
          <a:lstStyle/>
          <a:p>
            <a:pPr algn="ctr"/>
            <a:r>
              <a:rPr lang="en-US" sz="1600" dirty="0"/>
              <a:t>This analysis is for educational purposes only and does not constitute financial advice or recommendations. The companies analyzed have been anonymized to maintain confidentiality and focus on academic learning. All data used is based on publicly available information. This report should not be used as the basis for any investment decisions.</a:t>
            </a:r>
          </a:p>
          <a:p>
            <a:endParaRPr lang="en-US" dirty="0"/>
          </a:p>
        </p:txBody>
      </p:sp>
    </p:spTree>
    <p:extLst>
      <p:ext uri="{BB962C8B-B14F-4D97-AF65-F5344CB8AC3E}">
        <p14:creationId xmlns:p14="http://schemas.microsoft.com/office/powerpoint/2010/main" val="100125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09DD-B7DD-3D21-5014-076B894E045A}"/>
              </a:ext>
            </a:extLst>
          </p:cNvPr>
          <p:cNvSpPr>
            <a:spLocks noGrp="1"/>
          </p:cNvSpPr>
          <p:nvPr>
            <p:ph type="title"/>
          </p:nvPr>
        </p:nvSpPr>
        <p:spPr/>
        <p:txBody>
          <a:bodyPr/>
          <a:lstStyle/>
          <a:p>
            <a:r>
              <a:rPr lang="en-US" dirty="0"/>
              <a:t>Understanding Company A</a:t>
            </a:r>
            <a:br>
              <a:rPr lang="en-US" dirty="0"/>
            </a:br>
            <a:r>
              <a:rPr lang="en-US" sz="2000" dirty="0"/>
              <a:t>Introduction </a:t>
            </a:r>
          </a:p>
        </p:txBody>
      </p:sp>
      <p:graphicFrame>
        <p:nvGraphicFramePr>
          <p:cNvPr id="14" name="Content Placeholder 2">
            <a:extLst>
              <a:ext uri="{FF2B5EF4-FFF2-40B4-BE49-F238E27FC236}">
                <a16:creationId xmlns:a16="http://schemas.microsoft.com/office/drawing/2014/main" id="{967C9B45-9110-E830-F194-C57A650E2773}"/>
              </a:ext>
            </a:extLst>
          </p:cNvPr>
          <p:cNvGraphicFramePr>
            <a:graphicFrameLocks noGrp="1"/>
          </p:cNvGraphicFramePr>
          <p:nvPr>
            <p:ph idx="1"/>
            <p:extLst>
              <p:ext uri="{D42A27DB-BD31-4B8C-83A1-F6EECF244321}">
                <p14:modId xmlns:p14="http://schemas.microsoft.com/office/powerpoint/2010/main" val="1261746118"/>
              </p:ext>
            </p:extLst>
          </p:nvPr>
        </p:nvGraphicFramePr>
        <p:xfrm>
          <a:off x="183356" y="2176846"/>
          <a:ext cx="11825287" cy="450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81BB2428-DD79-0E24-CB12-C1DD15DF0FC4}"/>
              </a:ext>
            </a:extLst>
          </p:cNvPr>
          <p:cNvSpPr txBox="1"/>
          <p:nvPr/>
        </p:nvSpPr>
        <p:spPr>
          <a:xfrm>
            <a:off x="183356" y="4066239"/>
            <a:ext cx="2319212" cy="1754326"/>
          </a:xfrm>
          <a:prstGeom prst="rect">
            <a:avLst/>
          </a:prstGeom>
          <a:noFill/>
        </p:spPr>
        <p:txBody>
          <a:bodyPr wrap="square" rtlCol="0">
            <a:spAutoFit/>
          </a:bodyPr>
          <a:lstStyle/>
          <a:p>
            <a:r>
              <a:rPr lang="en-US" sz="1200" dirty="0"/>
              <a:t>- Founded in the 19</a:t>
            </a:r>
            <a:r>
              <a:rPr lang="en-US" sz="1200" baseline="30000" dirty="0"/>
              <a:t>th</a:t>
            </a:r>
            <a:r>
              <a:rPr lang="en-US" sz="1200" dirty="0"/>
              <a:t> century, Company A has grown into a legacy brand within the snacking industry.</a:t>
            </a:r>
          </a:p>
          <a:p>
            <a:r>
              <a:rPr lang="en-US" sz="1200" dirty="0"/>
              <a:t>- Additional focus on other snacks such as baked goods and various beverages </a:t>
            </a:r>
          </a:p>
          <a:p>
            <a:r>
              <a:rPr lang="en-US" sz="1200" dirty="0"/>
              <a:t>- Hierarchical organization structure </a:t>
            </a:r>
            <a:endParaRPr lang="en-US" dirty="0"/>
          </a:p>
        </p:txBody>
      </p:sp>
    </p:spTree>
    <p:extLst>
      <p:ext uri="{BB962C8B-B14F-4D97-AF65-F5344CB8AC3E}">
        <p14:creationId xmlns:p14="http://schemas.microsoft.com/office/powerpoint/2010/main" val="55725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able of income statement&#10;&#10;AI-generated content may be incorrect.">
            <a:extLst>
              <a:ext uri="{FF2B5EF4-FFF2-40B4-BE49-F238E27FC236}">
                <a16:creationId xmlns:a16="http://schemas.microsoft.com/office/drawing/2014/main" id="{4B24F14F-CA23-8109-9927-B6CEA9071503}"/>
              </a:ext>
            </a:extLst>
          </p:cNvPr>
          <p:cNvPicPr>
            <a:picLocks noChangeAspect="1"/>
          </p:cNvPicPr>
          <p:nvPr/>
        </p:nvPicPr>
        <p:blipFill>
          <a:blip r:embed="rId2"/>
          <a:stretch>
            <a:fillRect/>
          </a:stretch>
        </p:blipFill>
        <p:spPr>
          <a:xfrm>
            <a:off x="707434" y="358506"/>
            <a:ext cx="9287924" cy="6140987"/>
          </a:xfrm>
          <a:prstGeom prst="rect">
            <a:avLst/>
          </a:prstGeom>
        </p:spPr>
      </p:pic>
    </p:spTree>
    <p:extLst>
      <p:ext uri="{BB962C8B-B14F-4D97-AF65-F5344CB8AC3E}">
        <p14:creationId xmlns:p14="http://schemas.microsoft.com/office/powerpoint/2010/main" val="314534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of balance sheet&#10;&#10;AI-generated content may be incorrect.">
            <a:extLst>
              <a:ext uri="{FF2B5EF4-FFF2-40B4-BE49-F238E27FC236}">
                <a16:creationId xmlns:a16="http://schemas.microsoft.com/office/drawing/2014/main" id="{3539995E-A0AA-C03B-D1B9-33F3BB212DC2}"/>
              </a:ext>
            </a:extLst>
          </p:cNvPr>
          <p:cNvPicPr>
            <a:picLocks noChangeAspect="1"/>
          </p:cNvPicPr>
          <p:nvPr/>
        </p:nvPicPr>
        <p:blipFill>
          <a:blip r:embed="rId2"/>
          <a:stretch>
            <a:fillRect/>
          </a:stretch>
        </p:blipFill>
        <p:spPr>
          <a:xfrm>
            <a:off x="6096000" y="488521"/>
            <a:ext cx="5994400" cy="5880100"/>
          </a:xfrm>
          <a:prstGeom prst="rect">
            <a:avLst/>
          </a:prstGeom>
        </p:spPr>
      </p:pic>
      <p:pic>
        <p:nvPicPr>
          <p:cNvPr id="9" name="Picture 8" descr="A table of balance sheet&#10;&#10;AI-generated content may be incorrect.">
            <a:extLst>
              <a:ext uri="{FF2B5EF4-FFF2-40B4-BE49-F238E27FC236}">
                <a16:creationId xmlns:a16="http://schemas.microsoft.com/office/drawing/2014/main" id="{72DD19DC-1320-B692-6D01-3BF65063D7B4}"/>
              </a:ext>
            </a:extLst>
          </p:cNvPr>
          <p:cNvPicPr>
            <a:picLocks noChangeAspect="1"/>
          </p:cNvPicPr>
          <p:nvPr/>
        </p:nvPicPr>
        <p:blipFill>
          <a:blip r:embed="rId3"/>
          <a:stretch>
            <a:fillRect/>
          </a:stretch>
        </p:blipFill>
        <p:spPr>
          <a:xfrm>
            <a:off x="101600" y="488521"/>
            <a:ext cx="5994400" cy="5880100"/>
          </a:xfrm>
          <a:prstGeom prst="rect">
            <a:avLst/>
          </a:prstGeom>
        </p:spPr>
      </p:pic>
    </p:spTree>
    <p:extLst>
      <p:ext uri="{BB962C8B-B14F-4D97-AF65-F5344CB8AC3E}">
        <p14:creationId xmlns:p14="http://schemas.microsoft.com/office/powerpoint/2010/main" val="373986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3FAA-AAE9-DE7D-1E5B-54F8E8F15FF8}"/>
              </a:ext>
            </a:extLst>
          </p:cNvPr>
          <p:cNvSpPr>
            <a:spLocks noGrp="1"/>
          </p:cNvSpPr>
          <p:nvPr>
            <p:ph type="title"/>
          </p:nvPr>
        </p:nvSpPr>
        <p:spPr/>
        <p:txBody>
          <a:bodyPr/>
          <a:lstStyle/>
          <a:p>
            <a:r>
              <a:rPr lang="en-US" dirty="0"/>
              <a:t>Short-Term Liquidity</a:t>
            </a:r>
          </a:p>
        </p:txBody>
      </p:sp>
      <p:sp>
        <p:nvSpPr>
          <p:cNvPr id="3" name="Content Placeholder 2">
            <a:extLst>
              <a:ext uri="{FF2B5EF4-FFF2-40B4-BE49-F238E27FC236}">
                <a16:creationId xmlns:a16="http://schemas.microsoft.com/office/drawing/2014/main" id="{E84E0BD6-67AA-432D-36A1-F6E4FC700180}"/>
              </a:ext>
            </a:extLst>
          </p:cNvPr>
          <p:cNvSpPr>
            <a:spLocks noGrp="1"/>
          </p:cNvSpPr>
          <p:nvPr>
            <p:ph sz="half" idx="1"/>
          </p:nvPr>
        </p:nvSpPr>
        <p:spPr>
          <a:xfrm>
            <a:off x="680320" y="2336873"/>
            <a:ext cx="9613861" cy="1763640"/>
          </a:xfrm>
        </p:spPr>
        <p:txBody>
          <a:bodyPr>
            <a:normAutofit lnSpcReduction="10000"/>
          </a:bodyPr>
          <a:lstStyle/>
          <a:p>
            <a:pPr marL="0" indent="0">
              <a:buNone/>
            </a:pPr>
            <a:r>
              <a:rPr lang="en-US" b="1" dirty="0">
                <a:solidFill>
                  <a:schemeClr val="accent1"/>
                </a:solidFill>
              </a:rPr>
              <a:t>Company A</a:t>
            </a:r>
          </a:p>
          <a:p>
            <a:pPr marL="0" indent="0">
              <a:buNone/>
            </a:pPr>
            <a:r>
              <a:rPr lang="en-US" dirty="0"/>
              <a:t>					</a:t>
            </a:r>
            <a:r>
              <a:rPr lang="en-US" b="1" dirty="0"/>
              <a:t>2022	2021	2020	2019</a:t>
            </a:r>
          </a:p>
          <a:p>
            <a:pPr marL="0" indent="0">
              <a:buNone/>
            </a:pPr>
            <a:r>
              <a:rPr lang="en-US" b="1" dirty="0"/>
              <a:t>Current Ratio</a:t>
            </a:r>
            <a:r>
              <a:rPr lang="en-US" dirty="0"/>
              <a:t>			</a:t>
            </a:r>
            <a:r>
              <a:rPr lang="en-US" dirty="0">
                <a:solidFill>
                  <a:srgbClr val="FF0000"/>
                </a:solidFill>
              </a:rPr>
              <a:t>0.81	0.90</a:t>
            </a:r>
            <a:r>
              <a:rPr lang="en-US" dirty="0"/>
              <a:t>	</a:t>
            </a:r>
            <a:r>
              <a:rPr lang="en-US" dirty="0">
                <a:solidFill>
                  <a:srgbClr val="00B050"/>
                </a:solidFill>
              </a:rPr>
              <a:t>1.57</a:t>
            </a:r>
            <a:r>
              <a:rPr lang="en-US" dirty="0"/>
              <a:t>	1.05</a:t>
            </a:r>
          </a:p>
          <a:p>
            <a:pPr marL="0" indent="0">
              <a:buNone/>
            </a:pPr>
            <a:r>
              <a:rPr lang="en-US" b="1" dirty="0"/>
              <a:t>Quick Ratio</a:t>
            </a:r>
            <a:r>
              <a:rPr lang="en-US" dirty="0"/>
              <a:t>				</a:t>
            </a:r>
            <a:r>
              <a:rPr lang="en-US" dirty="0">
                <a:solidFill>
                  <a:srgbClr val="FF0000"/>
                </a:solidFill>
              </a:rPr>
              <a:t>0.44	0.50</a:t>
            </a:r>
            <a:r>
              <a:rPr lang="en-US" dirty="0"/>
              <a:t>	</a:t>
            </a:r>
            <a:r>
              <a:rPr lang="en-US" dirty="0">
                <a:solidFill>
                  <a:srgbClr val="00B050"/>
                </a:solidFill>
              </a:rPr>
              <a:t>1.06</a:t>
            </a:r>
            <a:r>
              <a:rPr lang="en-US" dirty="0"/>
              <a:t>	</a:t>
            </a:r>
            <a:r>
              <a:rPr lang="en-US" dirty="0">
                <a:solidFill>
                  <a:srgbClr val="FF0000"/>
                </a:solidFill>
              </a:rPr>
              <a:t>0.65</a:t>
            </a:r>
          </a:p>
        </p:txBody>
      </p:sp>
      <p:sp>
        <p:nvSpPr>
          <p:cNvPr id="4" name="Content Placeholder 3">
            <a:extLst>
              <a:ext uri="{FF2B5EF4-FFF2-40B4-BE49-F238E27FC236}">
                <a16:creationId xmlns:a16="http://schemas.microsoft.com/office/drawing/2014/main" id="{65F255B2-63C0-CAE0-0FEA-D7A6D8B0AB44}"/>
              </a:ext>
            </a:extLst>
          </p:cNvPr>
          <p:cNvSpPr>
            <a:spLocks noGrp="1"/>
          </p:cNvSpPr>
          <p:nvPr>
            <p:ph sz="half" idx="2"/>
          </p:nvPr>
        </p:nvSpPr>
        <p:spPr>
          <a:xfrm>
            <a:off x="680319" y="4341133"/>
            <a:ext cx="9613861" cy="1763639"/>
          </a:xfrm>
        </p:spPr>
        <p:txBody>
          <a:bodyPr>
            <a:normAutofit lnSpcReduction="10000"/>
          </a:bodyPr>
          <a:lstStyle/>
          <a:p>
            <a:pPr marL="0" indent="0">
              <a:buNone/>
            </a:pPr>
            <a:r>
              <a:rPr lang="en-US" dirty="0">
                <a:solidFill>
                  <a:schemeClr val="accent1"/>
                </a:solidFill>
              </a:rPr>
              <a:t>Company B</a:t>
            </a:r>
          </a:p>
          <a:p>
            <a:pPr marL="0" indent="0">
              <a:buNone/>
            </a:pPr>
            <a:r>
              <a:rPr lang="en-US" dirty="0"/>
              <a:t>					</a:t>
            </a:r>
            <a:r>
              <a:rPr lang="en-US" b="1" dirty="0"/>
              <a:t>2022	2021	2020	2019 </a:t>
            </a:r>
          </a:p>
          <a:p>
            <a:pPr marL="0" indent="0">
              <a:buNone/>
            </a:pPr>
            <a:r>
              <a:rPr lang="en-US" b="1" dirty="0"/>
              <a:t>Current Ratio</a:t>
            </a:r>
            <a:r>
              <a:rPr lang="en-US" dirty="0"/>
              <a:t>			</a:t>
            </a:r>
            <a:r>
              <a:rPr lang="en-US" dirty="0">
                <a:solidFill>
                  <a:srgbClr val="FF0000"/>
                </a:solidFill>
              </a:rPr>
              <a:t>0.88	0.98	0.86	0.86</a:t>
            </a:r>
          </a:p>
          <a:p>
            <a:pPr marL="0" indent="0">
              <a:buNone/>
            </a:pPr>
            <a:r>
              <a:rPr lang="en-US" b="1" dirty="0"/>
              <a:t>Quick Ratio</a:t>
            </a:r>
            <a:r>
              <a:rPr lang="en-US" dirty="0"/>
              <a:t>				</a:t>
            </a:r>
            <a:r>
              <a:rPr lang="en-US" dirty="0">
                <a:solidFill>
                  <a:srgbClr val="FF0000"/>
                </a:solidFill>
              </a:rPr>
              <a:t>0.50	0.68	0.60	0.63</a:t>
            </a:r>
          </a:p>
        </p:txBody>
      </p:sp>
      <p:sp>
        <p:nvSpPr>
          <p:cNvPr id="6" name="TextBox 5">
            <a:extLst>
              <a:ext uri="{FF2B5EF4-FFF2-40B4-BE49-F238E27FC236}">
                <a16:creationId xmlns:a16="http://schemas.microsoft.com/office/drawing/2014/main" id="{45CE0931-A221-B196-131E-014020A57355}"/>
              </a:ext>
            </a:extLst>
          </p:cNvPr>
          <p:cNvSpPr txBox="1">
            <a:spLocks noGrp="1" noRot="1" noMove="1" noResize="1" noEditPoints="1" noAdjustHandles="1" noChangeArrowheads="1" noChangeShapeType="1"/>
          </p:cNvSpPr>
          <p:nvPr/>
        </p:nvSpPr>
        <p:spPr>
          <a:xfrm>
            <a:off x="10099468" y="5564303"/>
            <a:ext cx="2075646" cy="1077218"/>
          </a:xfrm>
          <a:prstGeom prst="rect">
            <a:avLst/>
          </a:prstGeom>
          <a:noFill/>
        </p:spPr>
        <p:txBody>
          <a:bodyPr wrap="square" rtlCol="0">
            <a:spAutoFit/>
          </a:bodyPr>
          <a:lstStyle/>
          <a:p>
            <a:r>
              <a:rPr lang="en-US" sz="1600" dirty="0"/>
              <a:t>Table:</a:t>
            </a:r>
          </a:p>
          <a:p>
            <a:r>
              <a:rPr lang="en-US" sz="1600" dirty="0"/>
              <a:t>	Good Ratio</a:t>
            </a:r>
          </a:p>
          <a:p>
            <a:r>
              <a:rPr lang="en-US" sz="1600" dirty="0"/>
              <a:t>	Bad Ratio</a:t>
            </a:r>
          </a:p>
          <a:p>
            <a:r>
              <a:rPr lang="en-US" sz="1600" dirty="0"/>
              <a:t>	Neutral</a:t>
            </a:r>
          </a:p>
        </p:txBody>
      </p:sp>
      <p:sp>
        <p:nvSpPr>
          <p:cNvPr id="8" name="Rectangle 7">
            <a:extLst>
              <a:ext uri="{FF2B5EF4-FFF2-40B4-BE49-F238E27FC236}">
                <a16:creationId xmlns:a16="http://schemas.microsoft.com/office/drawing/2014/main" id="{81C6530D-3765-ADFB-BF18-E5565B4C9651}"/>
              </a:ext>
            </a:extLst>
          </p:cNvPr>
          <p:cNvSpPr/>
          <p:nvPr/>
        </p:nvSpPr>
        <p:spPr>
          <a:xfrm>
            <a:off x="10402461" y="6143708"/>
            <a:ext cx="197357" cy="19726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A13296-68E9-7AF2-9270-98D67EA9EB98}"/>
              </a:ext>
            </a:extLst>
          </p:cNvPr>
          <p:cNvSpPr/>
          <p:nvPr/>
        </p:nvSpPr>
        <p:spPr>
          <a:xfrm>
            <a:off x="10402461" y="5884089"/>
            <a:ext cx="197357" cy="19726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8A29F9-5C17-FE9D-D74C-EE7F6A94228E}"/>
              </a:ext>
            </a:extLst>
          </p:cNvPr>
          <p:cNvSpPr/>
          <p:nvPr/>
        </p:nvSpPr>
        <p:spPr>
          <a:xfrm>
            <a:off x="10402460" y="6392614"/>
            <a:ext cx="197357" cy="19726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a:extLst>
              <a:ext uri="{FF2B5EF4-FFF2-40B4-BE49-F238E27FC236}">
                <a16:creationId xmlns:a16="http://schemas.microsoft.com/office/drawing/2014/main" id="{B40C8780-60CA-EB3F-A0CF-9385AEE0A61B}"/>
              </a:ext>
            </a:extLst>
          </p:cNvPr>
          <p:cNvSpPr/>
          <p:nvPr/>
        </p:nvSpPr>
        <p:spPr>
          <a:xfrm>
            <a:off x="9228221" y="2145424"/>
            <a:ext cx="2787315" cy="3304881"/>
          </a:xfrm>
          <a:prstGeom prst="roundRect">
            <a:avLst/>
          </a:prstGeom>
          <a:solidFill>
            <a:schemeClr val="bg1">
              <a:lumMod val="85000"/>
              <a:lumOff val="15000"/>
            </a:schemeClr>
          </a:solidFill>
        </p:spPr>
        <p:style>
          <a:lnRef idx="3">
            <a:schemeClr val="lt1"/>
          </a:lnRef>
          <a:fillRef idx="1">
            <a:schemeClr val="dk1"/>
          </a:fillRef>
          <a:effectRef idx="1">
            <a:schemeClr val="dk1"/>
          </a:effectRef>
          <a:fontRef idx="minor">
            <a:schemeClr val="lt1"/>
          </a:fontRef>
        </p:style>
        <p:txBody>
          <a:bodyPr rtlCol="0" anchor="ctr"/>
          <a:lstStyle/>
          <a:p>
            <a:pPr marL="285750" indent="-285750">
              <a:buFont typeface="Arial" panose="020B0604020202020204" pitchFamily="34" charset="0"/>
              <a:buChar char="•"/>
            </a:pPr>
            <a:r>
              <a:rPr lang="en-US" sz="1400" dirty="0"/>
              <a:t>Company A experienced strong liquidity in 2020, with both its current and quick ratios exceeding 1. However, these ratios have declined in the years since.</a:t>
            </a:r>
          </a:p>
          <a:p>
            <a:endParaRPr lang="en-US" sz="1400" dirty="0"/>
          </a:p>
          <a:p>
            <a:pPr marL="285750" indent="-285750">
              <a:buFont typeface="Arial" panose="020B0604020202020204" pitchFamily="34" charset="0"/>
              <a:buChar char="•"/>
            </a:pPr>
            <a:r>
              <a:rPr lang="en-US" sz="1400" dirty="0"/>
              <a:t>Currently, Company A nor Company B appear to have sufficient liquid assets to fully cover their short-term liabilities.</a:t>
            </a:r>
          </a:p>
        </p:txBody>
      </p:sp>
    </p:spTree>
    <p:extLst>
      <p:ext uri="{BB962C8B-B14F-4D97-AF65-F5344CB8AC3E}">
        <p14:creationId xmlns:p14="http://schemas.microsoft.com/office/powerpoint/2010/main" val="359763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FF75-A4FD-89B4-0A31-7142E5F83D75}"/>
              </a:ext>
            </a:extLst>
          </p:cNvPr>
          <p:cNvSpPr>
            <a:spLocks noGrp="1"/>
          </p:cNvSpPr>
          <p:nvPr>
            <p:ph type="title"/>
          </p:nvPr>
        </p:nvSpPr>
        <p:spPr/>
        <p:txBody>
          <a:bodyPr/>
          <a:lstStyle/>
          <a:p>
            <a:r>
              <a:rPr lang="en-US" dirty="0"/>
              <a:t>Activity Ratios</a:t>
            </a:r>
          </a:p>
        </p:txBody>
      </p:sp>
      <p:sp>
        <p:nvSpPr>
          <p:cNvPr id="5" name="Content Placeholder 2">
            <a:extLst>
              <a:ext uri="{FF2B5EF4-FFF2-40B4-BE49-F238E27FC236}">
                <a16:creationId xmlns:a16="http://schemas.microsoft.com/office/drawing/2014/main" id="{F6F4F582-FA8A-BE89-975B-B05EEB05EC1C}"/>
              </a:ext>
            </a:extLst>
          </p:cNvPr>
          <p:cNvSpPr>
            <a:spLocks noGrp="1"/>
          </p:cNvSpPr>
          <p:nvPr>
            <p:ph sz="half" idx="1"/>
          </p:nvPr>
        </p:nvSpPr>
        <p:spPr>
          <a:xfrm>
            <a:off x="288823" y="2349969"/>
            <a:ext cx="9827531" cy="1997674"/>
          </a:xfrm>
        </p:spPr>
        <p:txBody>
          <a:bodyPr>
            <a:normAutofit fontScale="77500" lnSpcReduction="20000"/>
          </a:bodyPr>
          <a:lstStyle/>
          <a:p>
            <a:pPr marL="0" indent="0">
              <a:buNone/>
            </a:pPr>
            <a:r>
              <a:rPr lang="en-US" b="1" dirty="0">
                <a:solidFill>
                  <a:schemeClr val="accent1"/>
                </a:solidFill>
              </a:rPr>
              <a:t>Company A</a:t>
            </a:r>
          </a:p>
          <a:p>
            <a:pPr marL="0" indent="0">
              <a:buNone/>
            </a:pPr>
            <a:r>
              <a:rPr lang="en-US" dirty="0"/>
              <a:t>					</a:t>
            </a:r>
            <a:r>
              <a:rPr lang="en-US" b="1" dirty="0"/>
              <a:t>2022	2021	2020	2019</a:t>
            </a:r>
          </a:p>
          <a:p>
            <a:pPr marL="0" indent="0">
              <a:buNone/>
            </a:pPr>
            <a:r>
              <a:rPr lang="en-US" dirty="0"/>
              <a:t>Inventory Turnover			</a:t>
            </a:r>
            <a:r>
              <a:rPr lang="en-US" dirty="0">
                <a:solidFill>
                  <a:srgbClr val="00B050"/>
                </a:solidFill>
              </a:rPr>
              <a:t>5.05</a:t>
            </a:r>
            <a:r>
              <a:rPr lang="en-US" dirty="0"/>
              <a:t>	4.98	</a:t>
            </a:r>
            <a:r>
              <a:rPr lang="en-US" dirty="0">
                <a:solidFill>
                  <a:srgbClr val="FF0000"/>
                </a:solidFill>
              </a:rPr>
              <a:t>4.61</a:t>
            </a:r>
            <a:r>
              <a:rPr lang="en-US" dirty="0"/>
              <a:t>	</a:t>
            </a:r>
            <a:r>
              <a:rPr lang="en-US" dirty="0">
                <a:solidFill>
                  <a:srgbClr val="00B050"/>
                </a:solidFill>
              </a:rPr>
              <a:t>5.35</a:t>
            </a:r>
          </a:p>
          <a:p>
            <a:pPr marL="0" indent="0">
              <a:buNone/>
            </a:pPr>
            <a:r>
              <a:rPr lang="en-US" dirty="0"/>
              <a:t>Average Collection Period</a:t>
            </a:r>
            <a:r>
              <a:rPr lang="en-US" b="1" dirty="0"/>
              <a:t>		</a:t>
            </a:r>
            <a:r>
              <a:rPr lang="en-US" dirty="0">
                <a:solidFill>
                  <a:srgbClr val="00B050"/>
                </a:solidFill>
              </a:rPr>
              <a:t>24.91	27.32	27.55	25.98</a:t>
            </a:r>
          </a:p>
          <a:p>
            <a:pPr marL="0" indent="0">
              <a:buNone/>
            </a:pPr>
            <a:r>
              <a:rPr lang="en-US" dirty="0"/>
              <a:t>Average Payment Period			N/A net credit sales not provided</a:t>
            </a:r>
          </a:p>
          <a:p>
            <a:pPr marL="0" indent="0">
              <a:buNone/>
            </a:pPr>
            <a:r>
              <a:rPr lang="en-US" dirty="0"/>
              <a:t>Total Assets Turnover			</a:t>
            </a:r>
            <a:r>
              <a:rPr lang="en-US" dirty="0">
                <a:solidFill>
                  <a:srgbClr val="FF0000"/>
                </a:solidFill>
              </a:rPr>
              <a:t>0.95	0.86	0.89	0.98</a:t>
            </a:r>
          </a:p>
        </p:txBody>
      </p:sp>
      <p:sp>
        <p:nvSpPr>
          <p:cNvPr id="6" name="Content Placeholder 3">
            <a:extLst>
              <a:ext uri="{FF2B5EF4-FFF2-40B4-BE49-F238E27FC236}">
                <a16:creationId xmlns:a16="http://schemas.microsoft.com/office/drawing/2014/main" id="{F9B94B9F-CA96-754E-19F9-F8680B0CAF0F}"/>
              </a:ext>
            </a:extLst>
          </p:cNvPr>
          <p:cNvSpPr>
            <a:spLocks noGrp="1"/>
          </p:cNvSpPr>
          <p:nvPr>
            <p:ph sz="half" idx="2"/>
          </p:nvPr>
        </p:nvSpPr>
        <p:spPr>
          <a:xfrm>
            <a:off x="288823" y="4531795"/>
            <a:ext cx="9827532" cy="1997674"/>
          </a:xfrm>
        </p:spPr>
        <p:txBody>
          <a:bodyPr>
            <a:normAutofit fontScale="77500" lnSpcReduction="20000"/>
          </a:bodyPr>
          <a:lstStyle/>
          <a:p>
            <a:pPr marL="0" indent="0">
              <a:buNone/>
            </a:pPr>
            <a:r>
              <a:rPr lang="en-US" b="1" dirty="0">
                <a:solidFill>
                  <a:schemeClr val="accent1"/>
                </a:solidFill>
              </a:rPr>
              <a:t>Company B</a:t>
            </a:r>
          </a:p>
          <a:p>
            <a:pPr marL="0" indent="0">
              <a:buNone/>
            </a:pPr>
            <a:r>
              <a:rPr lang="en-US" dirty="0"/>
              <a:t>					</a:t>
            </a:r>
            <a:r>
              <a:rPr lang="en-US" b="1" dirty="0"/>
              <a:t>2022	2021	2020	2019 </a:t>
            </a:r>
          </a:p>
          <a:p>
            <a:pPr marL="0" indent="0">
              <a:buNone/>
            </a:pPr>
            <a:r>
              <a:rPr lang="en-US" dirty="0"/>
              <a:t>Inventory Turnover			</a:t>
            </a:r>
            <a:r>
              <a:rPr lang="en-US" dirty="0">
                <a:solidFill>
                  <a:srgbClr val="FF0000"/>
                </a:solidFill>
              </a:rPr>
              <a:t>3.45	3.79	4.25</a:t>
            </a:r>
            <a:r>
              <a:rPr lang="en-US" dirty="0"/>
              <a:t>	4.99</a:t>
            </a:r>
          </a:p>
          <a:p>
            <a:pPr marL="0" indent="0">
              <a:buNone/>
            </a:pPr>
            <a:r>
              <a:rPr lang="en-US" dirty="0"/>
              <a:t>Average Collection Period		</a:t>
            </a:r>
            <a:r>
              <a:rPr lang="en-US" dirty="0">
                <a:solidFill>
                  <a:srgbClr val="00B050"/>
                </a:solidFill>
              </a:rPr>
              <a:t>42.97	46.75	46.50	46.39</a:t>
            </a:r>
          </a:p>
          <a:p>
            <a:pPr marL="0" indent="0">
              <a:buNone/>
            </a:pPr>
            <a:r>
              <a:rPr lang="en-US" dirty="0"/>
              <a:t>Average Payment Period			 N/A net credit sales not provided</a:t>
            </a:r>
          </a:p>
          <a:p>
            <a:pPr marL="0" indent="0">
              <a:buNone/>
            </a:pPr>
            <a:r>
              <a:rPr lang="en-US" dirty="0"/>
              <a:t>Total Assets Turnover 			</a:t>
            </a:r>
            <a:r>
              <a:rPr lang="en-US" dirty="0">
                <a:solidFill>
                  <a:srgbClr val="FF0000"/>
                </a:solidFill>
              </a:rPr>
              <a:t>0.70	0.63	0.68	0.72</a:t>
            </a:r>
          </a:p>
        </p:txBody>
      </p:sp>
      <p:sp>
        <p:nvSpPr>
          <p:cNvPr id="3" name="Rectangle 2">
            <a:extLst>
              <a:ext uri="{FF2B5EF4-FFF2-40B4-BE49-F238E27FC236}">
                <a16:creationId xmlns:a16="http://schemas.microsoft.com/office/drawing/2014/main" id="{2A7E2E10-A63A-D160-DA09-0F5340489CF3}"/>
              </a:ext>
            </a:extLst>
          </p:cNvPr>
          <p:cNvSpPr/>
          <p:nvPr/>
        </p:nvSpPr>
        <p:spPr>
          <a:xfrm>
            <a:off x="10402461" y="6117172"/>
            <a:ext cx="197357" cy="19726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6EA5F76-C2D8-4BFD-4086-BFCFF9D496E5}"/>
              </a:ext>
            </a:extLst>
          </p:cNvPr>
          <p:cNvSpPr txBox="1"/>
          <p:nvPr/>
        </p:nvSpPr>
        <p:spPr>
          <a:xfrm>
            <a:off x="10116354" y="5542747"/>
            <a:ext cx="2075646" cy="1077218"/>
          </a:xfrm>
          <a:prstGeom prst="rect">
            <a:avLst/>
          </a:prstGeom>
          <a:noFill/>
        </p:spPr>
        <p:txBody>
          <a:bodyPr wrap="square" rtlCol="0">
            <a:spAutoFit/>
          </a:bodyPr>
          <a:lstStyle/>
          <a:p>
            <a:r>
              <a:rPr lang="en-US" sz="1600" dirty="0"/>
              <a:t>Table:</a:t>
            </a:r>
          </a:p>
          <a:p>
            <a:r>
              <a:rPr lang="en-US" sz="1600" dirty="0"/>
              <a:t>	Good Ratio</a:t>
            </a:r>
          </a:p>
          <a:p>
            <a:r>
              <a:rPr lang="en-US" sz="1600" dirty="0"/>
              <a:t>	Bad Ratio</a:t>
            </a:r>
          </a:p>
          <a:p>
            <a:r>
              <a:rPr lang="en-US" sz="1600" dirty="0"/>
              <a:t>	Neutral</a:t>
            </a:r>
          </a:p>
        </p:txBody>
      </p:sp>
      <p:sp>
        <p:nvSpPr>
          <p:cNvPr id="8" name="Rectangle 7">
            <a:extLst>
              <a:ext uri="{FF2B5EF4-FFF2-40B4-BE49-F238E27FC236}">
                <a16:creationId xmlns:a16="http://schemas.microsoft.com/office/drawing/2014/main" id="{DA8B1E45-67EC-2DD8-C0A4-7A19C3E2F33C}"/>
              </a:ext>
            </a:extLst>
          </p:cNvPr>
          <p:cNvSpPr/>
          <p:nvPr/>
        </p:nvSpPr>
        <p:spPr>
          <a:xfrm>
            <a:off x="10402461" y="5884089"/>
            <a:ext cx="197357" cy="19726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EF09D-78A7-0606-FF63-01696AE69BC8}"/>
              </a:ext>
            </a:extLst>
          </p:cNvPr>
          <p:cNvSpPr/>
          <p:nvPr/>
        </p:nvSpPr>
        <p:spPr>
          <a:xfrm>
            <a:off x="10402460" y="6368568"/>
            <a:ext cx="197357" cy="19726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0C1E4012-C17F-3CF0-A28A-B4034B7AFC59}"/>
              </a:ext>
            </a:extLst>
          </p:cNvPr>
          <p:cNvSpPr/>
          <p:nvPr/>
        </p:nvSpPr>
        <p:spPr>
          <a:xfrm>
            <a:off x="8698832" y="2121378"/>
            <a:ext cx="3289968" cy="3421369"/>
          </a:xfrm>
          <a:prstGeom prst="roundRect">
            <a:avLst/>
          </a:prstGeom>
          <a:solidFill>
            <a:schemeClr val="bg1">
              <a:lumMod val="85000"/>
              <a:lumOff val="15000"/>
            </a:schemeClr>
          </a:solidFill>
        </p:spPr>
        <p:style>
          <a:lnRef idx="3">
            <a:schemeClr val="lt1"/>
          </a:lnRef>
          <a:fillRef idx="1">
            <a:schemeClr val="dk1"/>
          </a:fillRef>
          <a:effectRef idx="1">
            <a:schemeClr val="dk1"/>
          </a:effectRef>
          <a:fontRef idx="minor">
            <a:schemeClr val="lt1"/>
          </a:fontRef>
        </p:style>
        <p:txBody>
          <a:bodyPr rtlCol="0" anchor="ctr"/>
          <a:lstStyle/>
          <a:p>
            <a:pPr marL="285750" indent="-285750">
              <a:buFont typeface="Arial" panose="020B0604020202020204" pitchFamily="34" charset="0"/>
              <a:buChar char="•"/>
            </a:pPr>
            <a:r>
              <a:rPr lang="en-US" sz="1400" dirty="0"/>
              <a:t>Although Company A performs slightly better, both companies have a favorable average collection period, under 60 days, which generally indicates strong efficiency in collecting receivables.</a:t>
            </a:r>
          </a:p>
          <a:p>
            <a:endParaRPr lang="en-US" sz="1400" dirty="0"/>
          </a:p>
          <a:p>
            <a:pPr marL="285750" indent="-285750">
              <a:buFont typeface="Arial" panose="020B0604020202020204" pitchFamily="34" charset="0"/>
              <a:buChar char="•"/>
            </a:pPr>
            <a:r>
              <a:rPr lang="en-US" sz="1400" dirty="0"/>
              <a:t>A higher total asset turnover ratio may be preferable, given that both operate in the retail sector. The current ratios may suggest that their assets are not being utilized as efficiently as they could be.</a:t>
            </a:r>
          </a:p>
        </p:txBody>
      </p:sp>
    </p:spTree>
    <p:extLst>
      <p:ext uri="{BB962C8B-B14F-4D97-AF65-F5344CB8AC3E}">
        <p14:creationId xmlns:p14="http://schemas.microsoft.com/office/powerpoint/2010/main" val="174057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4A45-F61C-1BF6-45C8-60ED4B6A99DF}"/>
              </a:ext>
            </a:extLst>
          </p:cNvPr>
          <p:cNvSpPr>
            <a:spLocks noGrp="1"/>
          </p:cNvSpPr>
          <p:nvPr>
            <p:ph type="title"/>
          </p:nvPr>
        </p:nvSpPr>
        <p:spPr/>
        <p:txBody>
          <a:bodyPr/>
          <a:lstStyle/>
          <a:p>
            <a:r>
              <a:rPr lang="en-US" dirty="0"/>
              <a:t>Financial Leverage</a:t>
            </a:r>
          </a:p>
        </p:txBody>
      </p:sp>
      <p:sp>
        <p:nvSpPr>
          <p:cNvPr id="3" name="Content Placeholder 2">
            <a:extLst>
              <a:ext uri="{FF2B5EF4-FFF2-40B4-BE49-F238E27FC236}">
                <a16:creationId xmlns:a16="http://schemas.microsoft.com/office/drawing/2014/main" id="{197899A3-4641-7587-8639-B6CB45DFA5B7}"/>
              </a:ext>
            </a:extLst>
          </p:cNvPr>
          <p:cNvSpPr txBox="1">
            <a:spLocks/>
          </p:cNvSpPr>
          <p:nvPr/>
        </p:nvSpPr>
        <p:spPr>
          <a:xfrm>
            <a:off x="328862" y="2355224"/>
            <a:ext cx="9613861" cy="176364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Company A</a:t>
            </a:r>
          </a:p>
          <a:p>
            <a:pPr marL="0" indent="0">
              <a:buFont typeface="Arial" panose="020B0604020202020204" pitchFamily="34" charset="0"/>
              <a:buNone/>
            </a:pPr>
            <a:r>
              <a:rPr lang="en-US" dirty="0"/>
              <a:t>					</a:t>
            </a:r>
            <a:r>
              <a:rPr lang="en-US" b="1" dirty="0"/>
              <a:t>2022	2021	2020	2019</a:t>
            </a:r>
          </a:p>
          <a:p>
            <a:pPr marL="0" indent="0">
              <a:buFont typeface="Arial" panose="020B0604020202020204" pitchFamily="34" charset="0"/>
              <a:buNone/>
            </a:pPr>
            <a:r>
              <a:rPr lang="en-US" dirty="0"/>
              <a:t>Debt Ratio				0.37	</a:t>
            </a:r>
            <a:r>
              <a:rPr lang="en-US" dirty="0">
                <a:solidFill>
                  <a:srgbClr val="FF0000"/>
                </a:solidFill>
              </a:rPr>
              <a:t>0.48	0.46	0.44</a:t>
            </a:r>
          </a:p>
          <a:p>
            <a:pPr marL="0" indent="0">
              <a:buFont typeface="Arial" panose="020B0604020202020204" pitchFamily="34" charset="0"/>
              <a:buNone/>
            </a:pPr>
            <a:r>
              <a:rPr lang="en-US" dirty="0"/>
              <a:t>Times Interest Earned Ratio	</a:t>
            </a:r>
            <a:r>
              <a:rPr lang="en-US" dirty="0">
                <a:solidFill>
                  <a:srgbClr val="00B050"/>
                </a:solidFill>
              </a:rPr>
              <a:t>11.96	11.60	8.56	9.58</a:t>
            </a:r>
          </a:p>
        </p:txBody>
      </p:sp>
      <p:sp>
        <p:nvSpPr>
          <p:cNvPr id="4" name="Content Placeholder 3">
            <a:extLst>
              <a:ext uri="{FF2B5EF4-FFF2-40B4-BE49-F238E27FC236}">
                <a16:creationId xmlns:a16="http://schemas.microsoft.com/office/drawing/2014/main" id="{ED252BDE-30F4-0FAD-1396-9E0B36FACE31}"/>
              </a:ext>
            </a:extLst>
          </p:cNvPr>
          <p:cNvSpPr txBox="1">
            <a:spLocks/>
          </p:cNvSpPr>
          <p:nvPr/>
        </p:nvSpPr>
        <p:spPr>
          <a:xfrm>
            <a:off x="328862" y="4339273"/>
            <a:ext cx="9613861" cy="176363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Company B</a:t>
            </a:r>
          </a:p>
          <a:p>
            <a:pPr marL="0" indent="0">
              <a:buFont typeface="Arial" panose="020B0604020202020204" pitchFamily="34" charset="0"/>
              <a:buNone/>
            </a:pPr>
            <a:r>
              <a:rPr lang="en-US" dirty="0"/>
              <a:t>					</a:t>
            </a:r>
            <a:r>
              <a:rPr lang="en-US" b="1" dirty="0"/>
              <a:t>2022	2021	2020	2019 </a:t>
            </a:r>
          </a:p>
          <a:p>
            <a:pPr marL="0" indent="0">
              <a:buFont typeface="Arial" panose="020B0604020202020204" pitchFamily="34" charset="0"/>
              <a:buNone/>
            </a:pPr>
            <a:r>
              <a:rPr lang="en-US" dirty="0"/>
              <a:t>Debt Ratio				</a:t>
            </a:r>
            <a:r>
              <a:rPr lang="en-US" dirty="0">
                <a:solidFill>
                  <a:srgbClr val="FF0000"/>
                </a:solidFill>
              </a:rPr>
              <a:t>0.68	0.61	0.62	0.59</a:t>
            </a:r>
          </a:p>
          <a:p>
            <a:pPr marL="0" indent="0">
              <a:buFont typeface="Arial" panose="020B0604020202020204" pitchFamily="34" charset="0"/>
              <a:buNone/>
            </a:pPr>
            <a:r>
              <a:rPr lang="en-US" dirty="0"/>
              <a:t>Times Interest Earned Ratio 	</a:t>
            </a:r>
            <a:r>
              <a:rPr lang="en-US" dirty="0">
                <a:solidFill>
                  <a:srgbClr val="00B050"/>
                </a:solidFill>
              </a:rPr>
              <a:t>9.03	11.34	14.16	12.39</a:t>
            </a:r>
          </a:p>
        </p:txBody>
      </p:sp>
      <p:sp>
        <p:nvSpPr>
          <p:cNvPr id="5" name="Rectangle 4">
            <a:extLst>
              <a:ext uri="{FF2B5EF4-FFF2-40B4-BE49-F238E27FC236}">
                <a16:creationId xmlns:a16="http://schemas.microsoft.com/office/drawing/2014/main" id="{CC59047D-B8D0-C412-6FBE-58735652FF5C}"/>
              </a:ext>
            </a:extLst>
          </p:cNvPr>
          <p:cNvSpPr/>
          <p:nvPr/>
        </p:nvSpPr>
        <p:spPr>
          <a:xfrm>
            <a:off x="10402460" y="6392614"/>
            <a:ext cx="197357" cy="19726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253A815-E921-0EEB-83A0-1CBD94B1CE07}"/>
              </a:ext>
            </a:extLst>
          </p:cNvPr>
          <p:cNvSpPr txBox="1"/>
          <p:nvPr/>
        </p:nvSpPr>
        <p:spPr>
          <a:xfrm>
            <a:off x="10099468" y="5564303"/>
            <a:ext cx="2075646" cy="1077218"/>
          </a:xfrm>
          <a:prstGeom prst="rect">
            <a:avLst/>
          </a:prstGeom>
          <a:noFill/>
        </p:spPr>
        <p:txBody>
          <a:bodyPr wrap="square" rtlCol="0">
            <a:spAutoFit/>
          </a:bodyPr>
          <a:lstStyle/>
          <a:p>
            <a:r>
              <a:rPr lang="en-US" sz="1600" dirty="0"/>
              <a:t>Table:</a:t>
            </a:r>
          </a:p>
          <a:p>
            <a:r>
              <a:rPr lang="en-US" sz="1600" dirty="0"/>
              <a:t>	Good Ratio</a:t>
            </a:r>
          </a:p>
          <a:p>
            <a:r>
              <a:rPr lang="en-US" sz="1600" dirty="0"/>
              <a:t>	Bad Ratio</a:t>
            </a:r>
          </a:p>
          <a:p>
            <a:r>
              <a:rPr lang="en-US" sz="1600" dirty="0"/>
              <a:t>	Neutral</a:t>
            </a:r>
          </a:p>
        </p:txBody>
      </p:sp>
      <p:sp>
        <p:nvSpPr>
          <p:cNvPr id="10" name="Rectangle 9">
            <a:extLst>
              <a:ext uri="{FF2B5EF4-FFF2-40B4-BE49-F238E27FC236}">
                <a16:creationId xmlns:a16="http://schemas.microsoft.com/office/drawing/2014/main" id="{D1BA4EBA-8F5E-6E3C-E6B1-A72CA6358608}"/>
              </a:ext>
            </a:extLst>
          </p:cNvPr>
          <p:cNvSpPr/>
          <p:nvPr/>
        </p:nvSpPr>
        <p:spPr>
          <a:xfrm>
            <a:off x="10402461" y="5884089"/>
            <a:ext cx="197357" cy="197267"/>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3CB848-8C35-FAE7-9D90-E76624F6C230}"/>
              </a:ext>
            </a:extLst>
          </p:cNvPr>
          <p:cNvSpPr/>
          <p:nvPr/>
        </p:nvSpPr>
        <p:spPr>
          <a:xfrm>
            <a:off x="10402461" y="6143708"/>
            <a:ext cx="197357" cy="19726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8F3D7A15-BF5B-C69B-4F5B-6FED2D6DD784}"/>
              </a:ext>
            </a:extLst>
          </p:cNvPr>
          <p:cNvSpPr/>
          <p:nvPr/>
        </p:nvSpPr>
        <p:spPr>
          <a:xfrm>
            <a:off x="8578516" y="2153952"/>
            <a:ext cx="3284622" cy="3399354"/>
          </a:xfrm>
          <a:prstGeom prst="roundRect">
            <a:avLst/>
          </a:prstGeom>
          <a:solidFill>
            <a:schemeClr val="bg1">
              <a:lumMod val="85000"/>
              <a:lumOff val="15000"/>
            </a:schemeClr>
          </a:solidFill>
        </p:spPr>
        <p:style>
          <a:lnRef idx="3">
            <a:schemeClr val="lt1"/>
          </a:lnRef>
          <a:fillRef idx="1">
            <a:schemeClr val="dk1"/>
          </a:fillRef>
          <a:effectRef idx="1">
            <a:schemeClr val="dk1"/>
          </a:effectRef>
          <a:fontRef idx="minor">
            <a:schemeClr val="lt1"/>
          </a:fontRef>
        </p:style>
        <p:txBody>
          <a:bodyPr rtlCol="0" anchor="ctr"/>
          <a:lstStyle/>
          <a:p>
            <a:pPr marL="285750" indent="-285750">
              <a:buFont typeface="Arial" panose="020B0604020202020204" pitchFamily="34" charset="0"/>
              <a:buChar char="•"/>
            </a:pPr>
            <a:r>
              <a:rPr lang="en-US" sz="1400" dirty="0"/>
              <a:t>Company A has a lower debt ratio compared to Company B, whose 60%+ levels suggest higher financial risk. While both are managing debt, Company B may benefit from reducing leverage.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Both companies have strong Times Interest Earned ratios, but Company A’s has steadily improved, while Company B’s has declined.</a:t>
            </a:r>
          </a:p>
        </p:txBody>
      </p:sp>
    </p:spTree>
    <p:extLst>
      <p:ext uri="{BB962C8B-B14F-4D97-AF65-F5344CB8AC3E}">
        <p14:creationId xmlns:p14="http://schemas.microsoft.com/office/powerpoint/2010/main" val="332182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929A-DD39-09C0-A401-4755251DD183}"/>
              </a:ext>
            </a:extLst>
          </p:cNvPr>
          <p:cNvSpPr>
            <a:spLocks noGrp="1"/>
          </p:cNvSpPr>
          <p:nvPr>
            <p:ph type="title"/>
          </p:nvPr>
        </p:nvSpPr>
        <p:spPr/>
        <p:txBody>
          <a:bodyPr/>
          <a:lstStyle/>
          <a:p>
            <a:pPr lvl="0"/>
            <a:r>
              <a:rPr lang="en-US" dirty="0"/>
              <a:t>Profitability and Market Ratios</a:t>
            </a:r>
          </a:p>
        </p:txBody>
      </p:sp>
      <p:sp>
        <p:nvSpPr>
          <p:cNvPr id="3" name="Content Placeholder 2">
            <a:extLst>
              <a:ext uri="{FF2B5EF4-FFF2-40B4-BE49-F238E27FC236}">
                <a16:creationId xmlns:a16="http://schemas.microsoft.com/office/drawing/2014/main" id="{93B04798-3889-B588-5B37-ACAD06B862AA}"/>
              </a:ext>
            </a:extLst>
          </p:cNvPr>
          <p:cNvSpPr txBox="1">
            <a:spLocks/>
          </p:cNvSpPr>
          <p:nvPr/>
        </p:nvSpPr>
        <p:spPr>
          <a:xfrm>
            <a:off x="411700" y="2122347"/>
            <a:ext cx="9613861" cy="2266347"/>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Company A</a:t>
            </a:r>
          </a:p>
          <a:p>
            <a:pPr marL="0" indent="0">
              <a:buFont typeface="Arial" panose="020B0604020202020204" pitchFamily="34" charset="0"/>
              <a:buNone/>
            </a:pPr>
            <a:r>
              <a:rPr lang="en-US" dirty="0"/>
              <a:t>					</a:t>
            </a:r>
            <a:r>
              <a:rPr lang="en-US" b="1" dirty="0"/>
              <a:t>2022	2021	2020	2019</a:t>
            </a:r>
          </a:p>
          <a:p>
            <a:pPr marL="0" indent="0">
              <a:buFont typeface="Arial" panose="020B0604020202020204" pitchFamily="34" charset="0"/>
              <a:buNone/>
            </a:pPr>
            <a:r>
              <a:rPr lang="en-US" dirty="0"/>
              <a:t>Gross Profit Margin				43.2%	45.1%	45.4%	45.4%</a:t>
            </a:r>
          </a:p>
          <a:p>
            <a:pPr marL="0" indent="0">
              <a:buFont typeface="Arial" panose="020B0604020202020204" pitchFamily="34" charset="0"/>
              <a:buNone/>
            </a:pPr>
            <a:r>
              <a:rPr lang="en-US" dirty="0"/>
              <a:t>Operating Profit Margin			21.7%	22.8%	21.9%	20.0%</a:t>
            </a:r>
          </a:p>
          <a:p>
            <a:pPr marL="0" indent="0">
              <a:buFont typeface="Arial" panose="020B0604020202020204" pitchFamily="34" charset="0"/>
              <a:buNone/>
            </a:pPr>
            <a:r>
              <a:rPr lang="en-US" dirty="0"/>
              <a:t>Net Profit Margin				15.78%	16.46%	15.69%	14.39%</a:t>
            </a:r>
          </a:p>
          <a:p>
            <a:pPr marL="0" indent="0">
              <a:buFont typeface="Arial" panose="020B0604020202020204" pitchFamily="34" charset="0"/>
              <a:buNone/>
            </a:pPr>
            <a:r>
              <a:rPr lang="en-US" dirty="0"/>
              <a:t>Earnings Per Share				$7.96	$7.11	$6.11	$5.46</a:t>
            </a:r>
          </a:p>
          <a:p>
            <a:pPr marL="0" indent="0">
              <a:buFont typeface="Arial" panose="020B0604020202020204" pitchFamily="34" charset="0"/>
              <a:buNone/>
            </a:pPr>
            <a:r>
              <a:rPr lang="en-US" dirty="0"/>
              <a:t>Return on Total Assets			15.02%	14.2%	14.01%	14.12%</a:t>
            </a:r>
          </a:p>
          <a:p>
            <a:pPr marL="0" indent="0">
              <a:buFont typeface="Arial" panose="020B0604020202020204" pitchFamily="34" charset="0"/>
              <a:buNone/>
            </a:pPr>
            <a:r>
              <a:rPr lang="en-US" dirty="0"/>
              <a:t>Return on Common Equity			49.85%	53.59%	57.14%	65.89%</a:t>
            </a:r>
          </a:p>
        </p:txBody>
      </p:sp>
      <p:sp>
        <p:nvSpPr>
          <p:cNvPr id="4" name="Content Placeholder 3">
            <a:extLst>
              <a:ext uri="{FF2B5EF4-FFF2-40B4-BE49-F238E27FC236}">
                <a16:creationId xmlns:a16="http://schemas.microsoft.com/office/drawing/2014/main" id="{1F07EF46-3EA1-2DB6-78CA-8A11E7361AF2}"/>
              </a:ext>
            </a:extLst>
          </p:cNvPr>
          <p:cNvSpPr txBox="1">
            <a:spLocks/>
          </p:cNvSpPr>
          <p:nvPr/>
        </p:nvSpPr>
        <p:spPr>
          <a:xfrm>
            <a:off x="411699" y="4418771"/>
            <a:ext cx="9613861" cy="2361819"/>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Company B</a:t>
            </a:r>
          </a:p>
          <a:p>
            <a:pPr marL="0" indent="0">
              <a:buFont typeface="Arial" panose="020B0604020202020204" pitchFamily="34" charset="0"/>
              <a:buNone/>
            </a:pPr>
            <a:r>
              <a:rPr lang="en-US" dirty="0"/>
              <a:t>					</a:t>
            </a:r>
            <a:r>
              <a:rPr lang="en-US" b="1" dirty="0"/>
              <a:t>2022	2021	2020	2019 </a:t>
            </a:r>
          </a:p>
          <a:p>
            <a:pPr marL="0" indent="0">
              <a:buFont typeface="Arial" panose="020B0604020202020204" pitchFamily="34" charset="0"/>
              <a:buNone/>
            </a:pPr>
            <a:r>
              <a:rPr lang="en-US" dirty="0"/>
              <a:t>Gross Profit Margin				45.2%	48.0%	49.3%	49.8%</a:t>
            </a:r>
          </a:p>
          <a:p>
            <a:pPr marL="0" indent="0">
              <a:buFont typeface="Arial" panose="020B0604020202020204" pitchFamily="34" charset="0"/>
              <a:buNone/>
            </a:pPr>
            <a:r>
              <a:rPr lang="en-US" dirty="0"/>
              <a:t>Operating Profit Margin			14.0%	14.0%	16.9%	14.8%</a:t>
            </a:r>
          </a:p>
          <a:p>
            <a:pPr marL="0" indent="0">
              <a:buFont typeface="Arial" panose="020B0604020202020204" pitchFamily="34" charset="0"/>
              <a:buNone/>
            </a:pPr>
            <a:r>
              <a:rPr lang="en-US" dirty="0"/>
              <a:t>Net Profit Margin				10.16%	19.17%	14.67%	13.94%</a:t>
            </a:r>
          </a:p>
          <a:p>
            <a:pPr marL="0" indent="0">
              <a:buFont typeface="Arial" panose="020B0604020202020204" pitchFamily="34" charset="0"/>
              <a:buNone/>
            </a:pPr>
            <a:r>
              <a:rPr lang="en-US" dirty="0"/>
              <a:t>Earnings Per Share				$3.42	$6.06	$4.30	$4.30%</a:t>
            </a:r>
          </a:p>
          <a:p>
            <a:pPr marL="0" indent="0">
              <a:buFont typeface="Arial" panose="020B0604020202020204" pitchFamily="34" charset="0"/>
              <a:buNone/>
            </a:pPr>
            <a:r>
              <a:rPr lang="en-US" dirty="0"/>
              <a:t>Return on Total Assets			7.10%	12.36%	9.98%	10.09%</a:t>
            </a:r>
          </a:p>
          <a:p>
            <a:pPr marL="0" indent="0">
              <a:buFont typeface="Arial" panose="020B0604020202020204" pitchFamily="34" charset="0"/>
              <a:buNone/>
            </a:pPr>
            <a:r>
              <a:rPr lang="en-US" dirty="0"/>
              <a:t>Return on Common Equity			22.08%	31.81%	26.77%	24.23%	</a:t>
            </a:r>
          </a:p>
        </p:txBody>
      </p:sp>
      <p:sp>
        <p:nvSpPr>
          <p:cNvPr id="5" name="Rounded Rectangle 4">
            <a:extLst>
              <a:ext uri="{FF2B5EF4-FFF2-40B4-BE49-F238E27FC236}">
                <a16:creationId xmlns:a16="http://schemas.microsoft.com/office/drawing/2014/main" id="{16CFF966-453B-64C6-A9F5-268CBDA1F18A}"/>
              </a:ext>
            </a:extLst>
          </p:cNvPr>
          <p:cNvSpPr/>
          <p:nvPr/>
        </p:nvSpPr>
        <p:spPr>
          <a:xfrm>
            <a:off x="8554454" y="2442410"/>
            <a:ext cx="3308684" cy="4174957"/>
          </a:xfrm>
          <a:prstGeom prst="roundRect">
            <a:avLst/>
          </a:prstGeom>
          <a:solidFill>
            <a:schemeClr val="bg1">
              <a:lumMod val="85000"/>
              <a:lumOff val="15000"/>
            </a:schemeClr>
          </a:solidFill>
        </p:spPr>
        <p:style>
          <a:lnRef idx="3">
            <a:schemeClr val="lt1"/>
          </a:lnRef>
          <a:fillRef idx="1">
            <a:schemeClr val="dk1"/>
          </a:fillRef>
          <a:effectRef idx="1">
            <a:schemeClr val="dk1"/>
          </a:effectRef>
          <a:fontRef idx="minor">
            <a:schemeClr val="lt1"/>
          </a:fontRef>
        </p:style>
        <p:txBody>
          <a:bodyPr rtlCol="0" anchor="ct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Overall, the percentages fall within healthy ranges. Company B’s ratios appear to be declining, while Company A shows stronger performance across most metrics.</a:t>
            </a:r>
            <a:br>
              <a:rPr lang="en-US" sz="1400" dirty="0"/>
            </a:br>
            <a:endParaRPr lang="en-US" sz="1400" dirty="0"/>
          </a:p>
          <a:p>
            <a:pPr marL="285750" indent="-285750">
              <a:buFont typeface="Arial" panose="020B0604020202020204" pitchFamily="34" charset="0"/>
              <a:buChar char="•"/>
            </a:pPr>
            <a:r>
              <a:rPr lang="en-US" sz="1400" dirty="0"/>
              <a:t>Gross Profit Margin is close to 50% for both companies, which is solid—dropping below 30% would raise concerns. Company A saw a slight decline, likely due to rising cocoa prices.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Earnings per Share for Company A ended 2022 on a strong note, continuing its steady upward trend.</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211469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CF29-9225-77F7-EFC0-4A1E7FE306AB}"/>
              </a:ext>
            </a:extLst>
          </p:cNvPr>
          <p:cNvSpPr>
            <a:spLocks noGrp="1"/>
          </p:cNvSpPr>
          <p:nvPr>
            <p:ph type="title"/>
          </p:nvPr>
        </p:nvSpPr>
        <p:spPr/>
        <p:txBody>
          <a:bodyPr/>
          <a:lstStyle/>
          <a:p>
            <a:r>
              <a:rPr lang="en-US" dirty="0"/>
              <a:t>Market Ratios</a:t>
            </a:r>
          </a:p>
        </p:txBody>
      </p:sp>
      <p:sp>
        <p:nvSpPr>
          <p:cNvPr id="4" name="TextBox 3">
            <a:extLst>
              <a:ext uri="{FF2B5EF4-FFF2-40B4-BE49-F238E27FC236}">
                <a16:creationId xmlns:a16="http://schemas.microsoft.com/office/drawing/2014/main" id="{1F49E3E9-810F-63FD-6ED5-031401983B3F}"/>
              </a:ext>
            </a:extLst>
          </p:cNvPr>
          <p:cNvSpPr txBox="1"/>
          <p:nvPr/>
        </p:nvSpPr>
        <p:spPr>
          <a:xfrm>
            <a:off x="1028700" y="2721570"/>
            <a:ext cx="8648700" cy="1200329"/>
          </a:xfrm>
          <a:prstGeom prst="rect">
            <a:avLst/>
          </a:prstGeom>
          <a:noFill/>
        </p:spPr>
        <p:txBody>
          <a:bodyPr wrap="square">
            <a:spAutoFit/>
          </a:bodyPr>
          <a:lstStyle/>
          <a:p>
            <a:pPr marL="0" indent="0">
              <a:buFont typeface="Arial" panose="020B0604020202020204" pitchFamily="34" charset="0"/>
              <a:buNone/>
            </a:pPr>
            <a:r>
              <a:rPr lang="en-US" b="1" dirty="0">
                <a:solidFill>
                  <a:schemeClr val="accent1"/>
                </a:solidFill>
              </a:rPr>
              <a:t>Company A</a:t>
            </a:r>
          </a:p>
          <a:p>
            <a:pPr marL="0" indent="0">
              <a:buFont typeface="Arial" panose="020B0604020202020204" pitchFamily="34" charset="0"/>
              <a:buNone/>
            </a:pPr>
            <a:r>
              <a:rPr lang="en-US" dirty="0"/>
              <a:t>					</a:t>
            </a:r>
            <a:r>
              <a:rPr lang="en-US" b="1" dirty="0"/>
              <a:t>2022	2021	2020	2019</a:t>
            </a:r>
          </a:p>
          <a:p>
            <a:pPr marL="0" indent="0">
              <a:buFont typeface="Arial" panose="020B0604020202020204" pitchFamily="34" charset="0"/>
              <a:buNone/>
            </a:pPr>
            <a:r>
              <a:rPr lang="en-US" dirty="0"/>
              <a:t>Price/Earnings Ratio	28.2		26.3		24.1		26.1</a:t>
            </a:r>
          </a:p>
          <a:p>
            <a:pPr marL="0" indent="0">
              <a:buFont typeface="Arial" panose="020B0604020202020204" pitchFamily="34" charset="0"/>
              <a:buNone/>
            </a:pPr>
            <a:r>
              <a:rPr lang="en-US" dirty="0"/>
              <a:t>Market/Book Ratio	14.4		14.5		14.2		17.6</a:t>
            </a:r>
          </a:p>
        </p:txBody>
      </p:sp>
      <p:sp>
        <p:nvSpPr>
          <p:cNvPr id="6" name="TextBox 5">
            <a:extLst>
              <a:ext uri="{FF2B5EF4-FFF2-40B4-BE49-F238E27FC236}">
                <a16:creationId xmlns:a16="http://schemas.microsoft.com/office/drawing/2014/main" id="{33734468-5D98-9B3D-E403-D1DA960941E2}"/>
              </a:ext>
            </a:extLst>
          </p:cNvPr>
          <p:cNvSpPr txBox="1"/>
          <p:nvPr/>
        </p:nvSpPr>
        <p:spPr>
          <a:xfrm>
            <a:off x="1028700" y="4209138"/>
            <a:ext cx="9379782" cy="1200329"/>
          </a:xfrm>
          <a:prstGeom prst="rect">
            <a:avLst/>
          </a:prstGeom>
          <a:noFill/>
        </p:spPr>
        <p:txBody>
          <a:bodyPr wrap="square">
            <a:spAutoFit/>
          </a:bodyPr>
          <a:lstStyle/>
          <a:p>
            <a:pPr marL="0" indent="0">
              <a:buFont typeface="Arial" panose="020B0604020202020204" pitchFamily="34" charset="0"/>
              <a:buNone/>
            </a:pPr>
            <a:r>
              <a:rPr lang="en-US" b="1" dirty="0">
                <a:solidFill>
                  <a:schemeClr val="accent1"/>
                </a:solidFill>
              </a:rPr>
              <a:t>Company B</a:t>
            </a:r>
          </a:p>
          <a:p>
            <a:pPr marL="0" indent="0">
              <a:buFont typeface="Arial" panose="020B0604020202020204" pitchFamily="34" charset="0"/>
              <a:buNone/>
            </a:pPr>
            <a:r>
              <a:rPr lang="en-US" dirty="0"/>
              <a:t>					</a:t>
            </a:r>
            <a:r>
              <a:rPr lang="en-US" b="1" dirty="0"/>
              <a:t>2022	2021	2020	2019 </a:t>
            </a:r>
          </a:p>
          <a:p>
            <a:pPr marL="0" indent="0">
              <a:buFont typeface="Arial" panose="020B0604020202020204" pitchFamily="34" charset="0"/>
              <a:buNone/>
            </a:pPr>
            <a:r>
              <a:rPr lang="en-US" dirty="0"/>
              <a:t>Price/Earnings Ratio 	23.2		21.1		23.4		25.9</a:t>
            </a:r>
          </a:p>
          <a:p>
            <a:pPr marL="0" indent="0">
              <a:buFont typeface="Arial" panose="020B0604020202020204" pitchFamily="34" charset="0"/>
              <a:buNone/>
            </a:pPr>
            <a:r>
              <a:rPr lang="en-US" dirty="0"/>
              <a:t>Market/Book Ratio	6.88		6.55		6.32		5.71</a:t>
            </a:r>
          </a:p>
        </p:txBody>
      </p:sp>
      <p:sp>
        <p:nvSpPr>
          <p:cNvPr id="3" name="Rounded Rectangle 2">
            <a:extLst>
              <a:ext uri="{FF2B5EF4-FFF2-40B4-BE49-F238E27FC236}">
                <a16:creationId xmlns:a16="http://schemas.microsoft.com/office/drawing/2014/main" id="{1C963C82-539D-3FD3-E249-389FD2222986}"/>
              </a:ext>
            </a:extLst>
          </p:cNvPr>
          <p:cNvSpPr/>
          <p:nvPr/>
        </p:nvSpPr>
        <p:spPr>
          <a:xfrm>
            <a:off x="8001001" y="2591137"/>
            <a:ext cx="3537284" cy="3007894"/>
          </a:xfrm>
          <a:prstGeom prst="roundRect">
            <a:avLst/>
          </a:prstGeom>
          <a:solidFill>
            <a:schemeClr val="bg1">
              <a:lumMod val="85000"/>
              <a:lumOff val="15000"/>
            </a:schemeClr>
          </a:solidFill>
        </p:spPr>
        <p:style>
          <a:lnRef idx="3">
            <a:schemeClr val="lt1"/>
          </a:lnRef>
          <a:fillRef idx="1">
            <a:schemeClr val="dk1"/>
          </a:fillRef>
          <a:effectRef idx="1">
            <a:schemeClr val="dk1"/>
          </a:effectRef>
          <a:fontRef idx="minor">
            <a:schemeClr val="lt1"/>
          </a:fontRef>
        </p:style>
        <p:txBody>
          <a:bodyPr rtlCol="0" anchor="ctr"/>
          <a:lstStyle/>
          <a:p>
            <a:pPr marL="285750" indent="-285750">
              <a:buFont typeface="Arial" panose="020B0604020202020204" pitchFamily="34" charset="0"/>
              <a:buChar char="•"/>
            </a:pPr>
            <a:r>
              <a:rPr lang="en-US" sz="1400" dirty="0"/>
              <a:t>Based on the Price-to-Earnings (P/E) ratios, investors are paying more per dollar of earnings for Company A than for Company B.</a:t>
            </a:r>
          </a:p>
          <a:p>
            <a:endParaRPr lang="en-US" sz="1400" dirty="0"/>
          </a:p>
          <a:p>
            <a:pPr marL="285750" indent="-285750">
              <a:buFont typeface="Arial" panose="020B0604020202020204" pitchFamily="34" charset="0"/>
              <a:buChar char="•"/>
            </a:pPr>
            <a:r>
              <a:rPr lang="en-US" sz="1400" dirty="0"/>
              <a:t>The Market-to-Book (M/B) ratio suggests that both companies may be overvalued, with investors paying more per dollar of book value for Company A’s stock compared to Company B.</a:t>
            </a:r>
          </a:p>
        </p:txBody>
      </p:sp>
    </p:spTree>
    <p:extLst>
      <p:ext uri="{BB962C8B-B14F-4D97-AF65-F5344CB8AC3E}">
        <p14:creationId xmlns:p14="http://schemas.microsoft.com/office/powerpoint/2010/main" val="288924202"/>
      </p:ext>
    </p:extLst>
  </p:cSld>
  <p:clrMapOvr>
    <a:masterClrMapping/>
  </p:clrMapOvr>
</p:sld>
</file>

<file path=ppt/theme/theme1.xml><?xml version="1.0" encoding="utf-8"?>
<a:theme xmlns:a="http://schemas.openxmlformats.org/drawingml/2006/main" name="Berli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TotalTime>17564</TotalTime>
  <Words>1990</Words>
  <Application>Microsoft Macintosh PowerPoint</Application>
  <PresentationFormat>Widescreen</PresentationFormat>
  <Paragraphs>251</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Calibri</vt:lpstr>
      <vt:lpstr>Trebuchet MS</vt:lpstr>
      <vt:lpstr>Berlin</vt:lpstr>
      <vt:lpstr>Company A   Financial Analysis</vt:lpstr>
      <vt:lpstr>Understanding Company A Introduction </vt:lpstr>
      <vt:lpstr>PowerPoint Presentation</vt:lpstr>
      <vt:lpstr>PowerPoint Presentation</vt:lpstr>
      <vt:lpstr>Short-Term Liquidity</vt:lpstr>
      <vt:lpstr>Activity Ratios</vt:lpstr>
      <vt:lpstr>Financial Leverage</vt:lpstr>
      <vt:lpstr>Profitability and Market Ratios</vt:lpstr>
      <vt:lpstr>Market Ratios</vt:lpstr>
      <vt:lpstr>PowerPoint Presentation</vt:lpstr>
      <vt:lpstr>- Current capital structure is strong, indicating low financial risk and sufficient assets to cover long-term debt. - 2022 long-term debt obligations totaled $3,343,977, a decrease from over $4 million in 2021. - The debt ratio declined from 0.48 in 2021 to 0.37 in 2022. - Total equity increased to $3,299,544 in 2022, up from $2,757,229 in 2021.</vt:lpstr>
      <vt:lpstr>Outlook</vt:lpstr>
      <vt:lpstr>Outlook</vt:lpstr>
      <vt:lpstr>Outlook</vt:lpstr>
      <vt:lpstr>Summary and Conclusions</vt:lpstr>
      <vt:lpstr>Formulas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Hershey Co.</dc:title>
  <dc:creator>Sydney Long</dc:creator>
  <cp:lastModifiedBy>Long, Sydney (Student)</cp:lastModifiedBy>
  <cp:revision>17</cp:revision>
  <dcterms:created xsi:type="dcterms:W3CDTF">2024-04-07T20:52:13Z</dcterms:created>
  <dcterms:modified xsi:type="dcterms:W3CDTF">2025-06-28T23:14:48Z</dcterms:modified>
</cp:coreProperties>
</file>