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9" r:id="rId12"/>
    <p:sldId id="270" r:id="rId13"/>
    <p:sldId id="275" r:id="rId14"/>
    <p:sldId id="274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4"/>
    <p:restoredTop sz="94624"/>
  </p:normalViewPr>
  <p:slideViewPr>
    <p:cSldViewPr snapToGrid="0">
      <p:cViewPr varScale="1">
        <p:scale>
          <a:sx n="106" d="100"/>
          <a:sy n="106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7DA64B-C871-49CD-AD2E-F4E7B34E6BE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8C0DE5-C553-46F3-A46B-FCD04AA15D6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A Values-Driven, Snacking Powerhouse, Est. 1894.</a:t>
          </a:r>
        </a:p>
      </dgm:t>
    </dgm:pt>
    <dgm:pt modelId="{31994CB0-AC5C-4660-BC42-7325BF7D9C25}" type="parTrans" cxnId="{F81E058C-9483-43BD-A25E-C2E3C2D4ADB0}">
      <dgm:prSet/>
      <dgm:spPr/>
      <dgm:t>
        <a:bodyPr/>
        <a:lstStyle/>
        <a:p>
          <a:endParaRPr lang="en-US"/>
        </a:p>
      </dgm:t>
    </dgm:pt>
    <dgm:pt modelId="{F10396E0-54FC-4E12-8F65-3B1B6B9E6A56}" type="sibTrans" cxnId="{F81E058C-9483-43BD-A25E-C2E3C2D4ADB0}">
      <dgm:prSet/>
      <dgm:spPr/>
      <dgm:t>
        <a:bodyPr/>
        <a:lstStyle/>
        <a:p>
          <a:endParaRPr lang="en-US"/>
        </a:p>
      </dgm:t>
    </dgm:pt>
    <dgm:pt modelId="{CEAAED52-E259-4050-91E0-C17D10D2F7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Ranks #1 in Customer Service, best-in-class, large scale production and distribution</a:t>
          </a:r>
          <a:endParaRPr lang="en-US" dirty="0"/>
        </a:p>
      </dgm:t>
    </dgm:pt>
    <dgm:pt modelId="{12E3FF23-F850-4DC1-87D2-39020CB29333}" type="parTrans" cxnId="{FAF2AB79-86DF-4F30-9D78-65813BC26883}">
      <dgm:prSet/>
      <dgm:spPr/>
      <dgm:t>
        <a:bodyPr/>
        <a:lstStyle/>
        <a:p>
          <a:endParaRPr lang="en-US"/>
        </a:p>
      </dgm:t>
    </dgm:pt>
    <dgm:pt modelId="{53442314-E0AE-42B6-9144-1CEF3F5C8CC8}" type="sibTrans" cxnId="{FAF2AB79-86DF-4F30-9D78-65813BC26883}">
      <dgm:prSet/>
      <dgm:spPr/>
      <dgm:t>
        <a:bodyPr/>
        <a:lstStyle/>
        <a:p>
          <a:endParaRPr lang="en-US"/>
        </a:p>
      </dgm:t>
    </dgm:pt>
    <dgm:pt modelId="{C608FF65-01F4-408E-94D6-2C2805EBEC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- Main competitor: Nestle</a:t>
          </a:r>
        </a:p>
      </dgm:t>
    </dgm:pt>
    <dgm:pt modelId="{2A0A771A-9B76-4696-8879-33E71A62FDAA}" type="parTrans" cxnId="{D37C6A59-5D36-4CA0-A22F-EBC5F6EF7400}">
      <dgm:prSet/>
      <dgm:spPr/>
      <dgm:t>
        <a:bodyPr/>
        <a:lstStyle/>
        <a:p>
          <a:endParaRPr lang="en-US"/>
        </a:p>
      </dgm:t>
    </dgm:pt>
    <dgm:pt modelId="{5B96BFF0-F268-4500-81E9-6597F607163D}" type="sibTrans" cxnId="{D37C6A59-5D36-4CA0-A22F-EBC5F6EF7400}">
      <dgm:prSet/>
      <dgm:spPr/>
      <dgm:t>
        <a:bodyPr/>
        <a:lstStyle/>
        <a:p>
          <a:endParaRPr lang="en-US"/>
        </a:p>
      </dgm:t>
    </dgm:pt>
    <dgm:pt modelId="{B288D7BB-52F6-468F-BC8E-DC2E5CFA89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- Niche for snacking options (mainly chocolate-related goods) and its global supply chain</a:t>
          </a:r>
        </a:p>
        <a:p>
          <a:pPr>
            <a:lnSpc>
              <a:spcPct val="100000"/>
            </a:lnSpc>
          </a:pPr>
          <a:r>
            <a:rPr lang="en-US" sz="1200" dirty="0"/>
            <a:t>-  Hershey describes as being “a best-in-class, large scale production and distribution”</a:t>
          </a:r>
        </a:p>
      </dgm:t>
    </dgm:pt>
    <dgm:pt modelId="{467F7F05-5490-4D95-B6F6-501C11B6A43A}" type="parTrans" cxnId="{B565B9D6-51E3-4AA0-8B8C-D09B2B3B7F38}">
      <dgm:prSet/>
      <dgm:spPr/>
      <dgm:t>
        <a:bodyPr/>
        <a:lstStyle/>
        <a:p>
          <a:endParaRPr lang="en-US"/>
        </a:p>
      </dgm:t>
    </dgm:pt>
    <dgm:pt modelId="{4B454EA2-AE2F-4975-AF7B-C49EB112A2F5}" type="sibTrans" cxnId="{B565B9D6-51E3-4AA0-8B8C-D09B2B3B7F38}">
      <dgm:prSet/>
      <dgm:spPr/>
      <dgm:t>
        <a:bodyPr/>
        <a:lstStyle/>
        <a:p>
          <a:endParaRPr lang="en-US"/>
        </a:p>
      </dgm:t>
    </dgm:pt>
    <dgm:pt modelId="{5816C6AE-9353-4DE8-A855-1E7DEB7F3E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Forecasted top-line growth </a:t>
          </a:r>
          <a:endParaRPr lang="en-US" dirty="0"/>
        </a:p>
      </dgm:t>
    </dgm:pt>
    <dgm:pt modelId="{E587E3F9-DFA3-4808-AD5A-F7A66B4292EC}" type="parTrans" cxnId="{9CB8D9F1-D3CD-4989-BBCF-D106580D6C7B}">
      <dgm:prSet/>
      <dgm:spPr/>
      <dgm:t>
        <a:bodyPr/>
        <a:lstStyle/>
        <a:p>
          <a:endParaRPr lang="en-US"/>
        </a:p>
      </dgm:t>
    </dgm:pt>
    <dgm:pt modelId="{3243C3F8-9B2F-4309-97F7-BFEBCB928D69}" type="sibTrans" cxnId="{9CB8D9F1-D3CD-4989-BBCF-D106580D6C7B}">
      <dgm:prSet/>
      <dgm:spPr/>
      <dgm:t>
        <a:bodyPr/>
        <a:lstStyle/>
        <a:p>
          <a:endParaRPr lang="en-US"/>
        </a:p>
      </dgm:t>
    </dgm:pt>
    <dgm:pt modelId="{F7DAA26B-76AC-44DC-B189-47A46892E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Expects growth of 2-3% in net sales for 2024. Raising cocoa prices are the largest threat to their profit</a:t>
          </a:r>
        </a:p>
        <a:p>
          <a:pPr>
            <a:lnSpc>
              <a:spcPct val="100000"/>
            </a:lnSpc>
          </a:pPr>
          <a:r>
            <a:rPr lang="en-US" dirty="0"/>
            <a:t>- Now having to be cautionary in its 2024 growth projections as they are struggling with price increases.</a:t>
          </a:r>
        </a:p>
      </dgm:t>
    </dgm:pt>
    <dgm:pt modelId="{78674DBB-9BFE-4D97-A9C6-B16C6627F4BE}" type="parTrans" cxnId="{D2C2BBE6-D287-40D2-B412-5D1126DBA19F}">
      <dgm:prSet/>
      <dgm:spPr/>
      <dgm:t>
        <a:bodyPr/>
        <a:lstStyle/>
        <a:p>
          <a:endParaRPr lang="en-US"/>
        </a:p>
      </dgm:t>
    </dgm:pt>
    <dgm:pt modelId="{970B2991-AAB3-48B2-81C2-9EE32C222D58}" type="sibTrans" cxnId="{D2C2BBE6-D287-40D2-B412-5D1126DBA19F}">
      <dgm:prSet/>
      <dgm:spPr/>
      <dgm:t>
        <a:bodyPr/>
        <a:lstStyle/>
        <a:p>
          <a:endParaRPr lang="en-US"/>
        </a:p>
      </dgm:t>
    </dgm:pt>
    <dgm:pt modelId="{61A8728C-1130-43EE-95BC-FD0B35A31D4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Child Labor Law Issues</a:t>
          </a:r>
        </a:p>
      </dgm:t>
    </dgm:pt>
    <dgm:pt modelId="{2292D8B9-D193-499E-853D-4B1ACC7999BC}" type="parTrans" cxnId="{87251152-1728-4E4F-AC34-F0221B8940E6}">
      <dgm:prSet/>
      <dgm:spPr/>
      <dgm:t>
        <a:bodyPr/>
        <a:lstStyle/>
        <a:p>
          <a:endParaRPr lang="en-US"/>
        </a:p>
      </dgm:t>
    </dgm:pt>
    <dgm:pt modelId="{FC6416C6-F2C3-4304-B650-36316584FCCA}" type="sibTrans" cxnId="{87251152-1728-4E4F-AC34-F0221B8940E6}">
      <dgm:prSet/>
      <dgm:spPr/>
      <dgm:t>
        <a:bodyPr/>
        <a:lstStyle/>
        <a:p>
          <a:endParaRPr lang="en-US"/>
        </a:p>
      </dgm:t>
    </dgm:pt>
    <dgm:pt modelId="{0DA65AC3-C049-4992-B4E4-33B329973574}">
      <dgm:prSet/>
      <dgm:spPr/>
      <dgm:t>
        <a:bodyPr/>
        <a:lstStyle/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- Periodically falls under scrutiny for allegedly importing cocoa from farms and factories where children aid in its cultivation</a:t>
          </a:r>
        </a:p>
        <a:p>
          <a:pPr>
            <a:lnSpc>
              <a:spcPct val="100000"/>
            </a:lnSpc>
            <a:buFont typeface="Courier New" panose="02070309020205020404" pitchFamily="49" charset="0"/>
            <a:buChar char="o"/>
          </a:pPr>
          <a:r>
            <a:rPr lang="en-US" dirty="0"/>
            <a:t>- Pledged to end reliance on child labor to harvest cocoa in 2005, and lawsuits since then have been repeatedly dismissed due to investigators not finding a traceable connection</a:t>
          </a:r>
        </a:p>
      </dgm:t>
    </dgm:pt>
    <dgm:pt modelId="{33A3BF4A-9A11-4355-AF7A-09F3BA65079D}" type="parTrans" cxnId="{9CE69C0F-7091-4812-9D91-990EDE48EDAF}">
      <dgm:prSet/>
      <dgm:spPr/>
      <dgm:t>
        <a:bodyPr/>
        <a:lstStyle/>
        <a:p>
          <a:endParaRPr lang="en-US"/>
        </a:p>
      </dgm:t>
    </dgm:pt>
    <dgm:pt modelId="{53968A03-CA91-452A-8EA2-FE659F1BADBB}" type="sibTrans" cxnId="{9CE69C0F-7091-4812-9D91-990EDE48EDAF}">
      <dgm:prSet/>
      <dgm:spPr/>
      <dgm:t>
        <a:bodyPr/>
        <a:lstStyle/>
        <a:p>
          <a:endParaRPr lang="en-US"/>
        </a:p>
      </dgm:t>
    </dgm:pt>
    <dgm:pt modelId="{418FB69F-EE9C-48B6-B2CA-B8BB38C0D377}" type="pres">
      <dgm:prSet presAssocID="{D77DA64B-C871-49CD-AD2E-F4E7B34E6BE0}" presName="root" presStyleCnt="0">
        <dgm:presLayoutVars>
          <dgm:dir/>
          <dgm:resizeHandles val="exact"/>
        </dgm:presLayoutVars>
      </dgm:prSet>
      <dgm:spPr/>
    </dgm:pt>
    <dgm:pt modelId="{3B3FEC58-7A4A-4068-96F8-2EC892483235}" type="pres">
      <dgm:prSet presAssocID="{A08C0DE5-C553-46F3-A46B-FCD04AA15D6E}" presName="compNode" presStyleCnt="0"/>
      <dgm:spPr/>
    </dgm:pt>
    <dgm:pt modelId="{E193A0AD-3029-4283-B03C-CDFE28E34853}" type="pres">
      <dgm:prSet presAssocID="{A08C0DE5-C553-46F3-A46B-FCD04AA15D6E}" presName="iconRect" presStyleLbl="node1" presStyleIdx="0" presStyleCnt="4" custLinFactNeighborX="4273" custLinFactNeighborY="-815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44316C0E-F7FE-4CBB-97D5-A3990F5682DF}" type="pres">
      <dgm:prSet presAssocID="{A08C0DE5-C553-46F3-A46B-FCD04AA15D6E}" presName="iconSpace" presStyleCnt="0"/>
      <dgm:spPr/>
    </dgm:pt>
    <dgm:pt modelId="{D8F9FF0D-B185-49DB-83E2-C6F2D3A30596}" type="pres">
      <dgm:prSet presAssocID="{A08C0DE5-C553-46F3-A46B-FCD04AA15D6E}" presName="parTx" presStyleLbl="revTx" presStyleIdx="0" presStyleCnt="8" custLinFactNeighborX="-128" custLinFactNeighborY="-99449">
        <dgm:presLayoutVars>
          <dgm:chMax val="0"/>
          <dgm:chPref val="0"/>
        </dgm:presLayoutVars>
      </dgm:prSet>
      <dgm:spPr/>
    </dgm:pt>
    <dgm:pt modelId="{A7F1DB9E-54EB-4C40-81E6-3D9C15D116D7}" type="pres">
      <dgm:prSet presAssocID="{A08C0DE5-C553-46F3-A46B-FCD04AA15D6E}" presName="txSpace" presStyleCnt="0"/>
      <dgm:spPr/>
    </dgm:pt>
    <dgm:pt modelId="{4CECEB99-D6E2-4D39-B445-8DF18272CD56}" type="pres">
      <dgm:prSet presAssocID="{A08C0DE5-C553-46F3-A46B-FCD04AA15D6E}" presName="desTx" presStyleLbl="revTx" presStyleIdx="1" presStyleCnt="8">
        <dgm:presLayoutVars/>
      </dgm:prSet>
      <dgm:spPr/>
    </dgm:pt>
    <dgm:pt modelId="{83049CFB-0BF4-4E82-8052-75919D5EEA87}" type="pres">
      <dgm:prSet presAssocID="{F10396E0-54FC-4E12-8F65-3B1B6B9E6A56}" presName="sibTrans" presStyleCnt="0"/>
      <dgm:spPr/>
    </dgm:pt>
    <dgm:pt modelId="{C1E38726-04C8-4807-9F63-EAD867F1BF02}" type="pres">
      <dgm:prSet presAssocID="{CEAAED52-E259-4050-91E0-C17D10D2F7AF}" presName="compNode" presStyleCnt="0"/>
      <dgm:spPr/>
    </dgm:pt>
    <dgm:pt modelId="{C7449548-D8CD-4457-BC4B-C27666F737C7}" type="pres">
      <dgm:prSet presAssocID="{CEAAED52-E259-4050-91E0-C17D10D2F7AF}" presName="iconRect" presStyleLbl="node1" presStyleIdx="1" presStyleCnt="4" custLinFactNeighborX="-2682" custLinFactNeighborY="-3787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 with solid fill"/>
        </a:ext>
      </dgm:extLst>
    </dgm:pt>
    <dgm:pt modelId="{7B50CC5C-4D7E-4D0B-A6FF-485FBD95AF2A}" type="pres">
      <dgm:prSet presAssocID="{CEAAED52-E259-4050-91E0-C17D10D2F7AF}" presName="iconSpace" presStyleCnt="0"/>
      <dgm:spPr/>
    </dgm:pt>
    <dgm:pt modelId="{D4D2A963-4C57-4B7B-AF50-D2097B4F23B6}" type="pres">
      <dgm:prSet presAssocID="{CEAAED52-E259-4050-91E0-C17D10D2F7AF}" presName="parTx" presStyleLbl="revTx" presStyleIdx="2" presStyleCnt="8" custScaleX="102282" custLinFactNeighborX="-2803" custLinFactNeighborY="-58832">
        <dgm:presLayoutVars>
          <dgm:chMax val="0"/>
          <dgm:chPref val="0"/>
        </dgm:presLayoutVars>
      </dgm:prSet>
      <dgm:spPr/>
    </dgm:pt>
    <dgm:pt modelId="{F131FD29-99C5-4847-A7E9-AA6B2E3DBE56}" type="pres">
      <dgm:prSet presAssocID="{CEAAED52-E259-4050-91E0-C17D10D2F7AF}" presName="txSpace" presStyleCnt="0"/>
      <dgm:spPr/>
    </dgm:pt>
    <dgm:pt modelId="{09C42B65-1EA9-49EB-A913-64DCE0F765B5}" type="pres">
      <dgm:prSet presAssocID="{CEAAED52-E259-4050-91E0-C17D10D2F7AF}" presName="desTx" presStyleLbl="revTx" presStyleIdx="3" presStyleCnt="8" custScaleY="157526" custLinFactNeighborX="-6019" custLinFactNeighborY="14962">
        <dgm:presLayoutVars/>
      </dgm:prSet>
      <dgm:spPr/>
    </dgm:pt>
    <dgm:pt modelId="{D8D6C23E-DBF0-4E17-8E3D-F1D05B3B7E64}" type="pres">
      <dgm:prSet presAssocID="{53442314-E0AE-42B6-9144-1CEF3F5C8CC8}" presName="sibTrans" presStyleCnt="0"/>
      <dgm:spPr/>
    </dgm:pt>
    <dgm:pt modelId="{B372F6A4-3640-4F9B-B46C-4A3CE7E9D4C5}" type="pres">
      <dgm:prSet presAssocID="{5816C6AE-9353-4DE8-A855-1E7DEB7F3E9C}" presName="compNode" presStyleCnt="0"/>
      <dgm:spPr/>
    </dgm:pt>
    <dgm:pt modelId="{041FF51E-EAA6-4C80-9C9D-BB073F1C5E2C}" type="pres">
      <dgm:prSet presAssocID="{5816C6AE-9353-4DE8-A855-1E7DEB7F3E9C}" presName="iconRect" presStyleLbl="node1" presStyleIdx="2" presStyleCnt="4" custLinFactNeighborX="-6773" custLinFactNeighborY="-81536"/>
      <dgm:spPr>
        <a:blipFill>
          <a:blip xmlns:r="http://schemas.openxmlformats.org/officeDocument/2006/relationships" r:embed="rId5"/>
          <a:srcRect/>
          <a:stretch>
            <a:fillRect/>
          </a:stretch>
        </a:blipFill>
      </dgm:spPr>
    </dgm:pt>
    <dgm:pt modelId="{BED2F01C-F163-407B-8516-563F84DF7880}" type="pres">
      <dgm:prSet presAssocID="{5816C6AE-9353-4DE8-A855-1E7DEB7F3E9C}" presName="iconSpace" presStyleCnt="0"/>
      <dgm:spPr/>
    </dgm:pt>
    <dgm:pt modelId="{A446BAE2-40C7-4EE0-81C9-6059A2AAFE33}" type="pres">
      <dgm:prSet presAssocID="{5816C6AE-9353-4DE8-A855-1E7DEB7F3E9C}" presName="parTx" presStyleLbl="revTx" presStyleIdx="4" presStyleCnt="8" custLinFactY="-1437" custLinFactNeighborX="-4279" custLinFactNeighborY="-100000">
        <dgm:presLayoutVars>
          <dgm:chMax val="0"/>
          <dgm:chPref val="0"/>
        </dgm:presLayoutVars>
      </dgm:prSet>
      <dgm:spPr/>
    </dgm:pt>
    <dgm:pt modelId="{3DF91375-7936-4036-9E72-B014547EE458}" type="pres">
      <dgm:prSet presAssocID="{5816C6AE-9353-4DE8-A855-1E7DEB7F3E9C}" presName="txSpace" presStyleCnt="0"/>
      <dgm:spPr/>
    </dgm:pt>
    <dgm:pt modelId="{D12D254A-AB22-4055-8D7D-CF6CD8A60D0B}" type="pres">
      <dgm:prSet presAssocID="{5816C6AE-9353-4DE8-A855-1E7DEB7F3E9C}" presName="desTx" presStyleLbl="revTx" presStyleIdx="5" presStyleCnt="8" custLinFactNeighborX="-4167" custLinFactNeighborY="-30378">
        <dgm:presLayoutVars/>
      </dgm:prSet>
      <dgm:spPr/>
    </dgm:pt>
    <dgm:pt modelId="{74A24A78-EC18-4119-AD08-94F9D9A01D81}" type="pres">
      <dgm:prSet presAssocID="{3243C3F8-9B2F-4309-97F7-BFEBCB928D69}" presName="sibTrans" presStyleCnt="0"/>
      <dgm:spPr/>
    </dgm:pt>
    <dgm:pt modelId="{418F4D8E-665F-4538-9BD9-6F109BC9C0BC}" type="pres">
      <dgm:prSet presAssocID="{61A8728C-1130-43EE-95BC-FD0B35A31D48}" presName="compNode" presStyleCnt="0"/>
      <dgm:spPr/>
    </dgm:pt>
    <dgm:pt modelId="{074192D1-8360-4DEC-9758-8A44AC51B367}" type="pres">
      <dgm:prSet presAssocID="{61A8728C-1130-43EE-95BC-FD0B35A31D48}" presName="iconRect" presStyleLbl="node1" presStyleIdx="3" presStyleCnt="4" custLinFactNeighborX="-2414" custLinFactNeighborY="-7810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7FDE3E28-E3FF-484C-9126-BBE48F41E018}" type="pres">
      <dgm:prSet presAssocID="{61A8728C-1130-43EE-95BC-FD0B35A31D48}" presName="iconSpace" presStyleCnt="0"/>
      <dgm:spPr/>
    </dgm:pt>
    <dgm:pt modelId="{D30FE41E-DED9-4921-88C4-3F70C7192147}" type="pres">
      <dgm:prSet presAssocID="{61A8728C-1130-43EE-95BC-FD0B35A31D48}" presName="parTx" presStyleLbl="revTx" presStyleIdx="6" presStyleCnt="8" custLinFactY="-1438" custLinFactNeighborX="-1426" custLinFactNeighborY="-100000">
        <dgm:presLayoutVars>
          <dgm:chMax val="0"/>
          <dgm:chPref val="0"/>
        </dgm:presLayoutVars>
      </dgm:prSet>
      <dgm:spPr/>
    </dgm:pt>
    <dgm:pt modelId="{4B1F4C4E-18D2-4C9F-9A08-B11351E383D7}" type="pres">
      <dgm:prSet presAssocID="{61A8728C-1130-43EE-95BC-FD0B35A31D48}" presName="txSpace" presStyleCnt="0"/>
      <dgm:spPr/>
    </dgm:pt>
    <dgm:pt modelId="{6B5E0961-8407-4660-AD58-EF3F44EFED30}" type="pres">
      <dgm:prSet presAssocID="{61A8728C-1130-43EE-95BC-FD0B35A31D48}" presName="desTx" presStyleLbl="revTx" presStyleIdx="7" presStyleCnt="8" custLinFactNeighborX="128" custLinFactNeighborY="-30378">
        <dgm:presLayoutVars/>
      </dgm:prSet>
      <dgm:spPr/>
    </dgm:pt>
  </dgm:ptLst>
  <dgm:cxnLst>
    <dgm:cxn modelId="{8D9A3805-D9D6-4B28-A0EE-40F3677CE454}" type="presOf" srcId="{5816C6AE-9353-4DE8-A855-1E7DEB7F3E9C}" destId="{A446BAE2-40C7-4EE0-81C9-6059A2AAFE33}" srcOrd="0" destOrd="0" presId="urn:microsoft.com/office/officeart/2018/2/layout/IconLabelDescriptionList"/>
    <dgm:cxn modelId="{9E5EDC0E-FB37-45A9-8603-F3FA69331883}" type="presOf" srcId="{0DA65AC3-C049-4992-B4E4-33B329973574}" destId="{6B5E0961-8407-4660-AD58-EF3F44EFED30}" srcOrd="0" destOrd="0" presId="urn:microsoft.com/office/officeart/2018/2/layout/IconLabelDescriptionList"/>
    <dgm:cxn modelId="{9CE69C0F-7091-4812-9D91-990EDE48EDAF}" srcId="{61A8728C-1130-43EE-95BC-FD0B35A31D48}" destId="{0DA65AC3-C049-4992-B4E4-33B329973574}" srcOrd="0" destOrd="0" parTransId="{33A3BF4A-9A11-4355-AF7A-09F3BA65079D}" sibTransId="{53968A03-CA91-452A-8EA2-FE659F1BADBB}"/>
    <dgm:cxn modelId="{E5BE8413-E8D5-427A-A1C7-CC2D04CF25F0}" type="presOf" srcId="{B288D7BB-52F6-468F-BC8E-DC2E5CFA8954}" destId="{09C42B65-1EA9-49EB-A913-64DCE0F765B5}" srcOrd="0" destOrd="1" presId="urn:microsoft.com/office/officeart/2018/2/layout/IconLabelDescriptionList"/>
    <dgm:cxn modelId="{EAEDEE1B-A67D-4BA4-905B-985EFD854F74}" type="presOf" srcId="{C608FF65-01F4-408E-94D6-2C2805EBECE5}" destId="{09C42B65-1EA9-49EB-A913-64DCE0F765B5}" srcOrd="0" destOrd="0" presId="urn:microsoft.com/office/officeart/2018/2/layout/IconLabelDescriptionList"/>
    <dgm:cxn modelId="{4549661F-4B08-4EA5-9BA1-FEFB3CBBEDBB}" type="presOf" srcId="{61A8728C-1130-43EE-95BC-FD0B35A31D48}" destId="{D30FE41E-DED9-4921-88C4-3F70C7192147}" srcOrd="0" destOrd="0" presId="urn:microsoft.com/office/officeart/2018/2/layout/IconLabelDescriptionList"/>
    <dgm:cxn modelId="{1EFDA14C-FCDA-4478-BEA4-5BE71875AC10}" type="presOf" srcId="{CEAAED52-E259-4050-91E0-C17D10D2F7AF}" destId="{D4D2A963-4C57-4B7B-AF50-D2097B4F23B6}" srcOrd="0" destOrd="0" presId="urn:microsoft.com/office/officeart/2018/2/layout/IconLabelDescriptionList"/>
    <dgm:cxn modelId="{87251152-1728-4E4F-AC34-F0221B8940E6}" srcId="{D77DA64B-C871-49CD-AD2E-F4E7B34E6BE0}" destId="{61A8728C-1130-43EE-95BC-FD0B35A31D48}" srcOrd="3" destOrd="0" parTransId="{2292D8B9-D193-499E-853D-4B1ACC7999BC}" sibTransId="{FC6416C6-F2C3-4304-B650-36316584FCCA}"/>
    <dgm:cxn modelId="{D37C6A59-5D36-4CA0-A22F-EBC5F6EF7400}" srcId="{CEAAED52-E259-4050-91E0-C17D10D2F7AF}" destId="{C608FF65-01F4-408E-94D6-2C2805EBECE5}" srcOrd="0" destOrd="0" parTransId="{2A0A771A-9B76-4696-8879-33E71A62FDAA}" sibTransId="{5B96BFF0-F268-4500-81E9-6597F607163D}"/>
    <dgm:cxn modelId="{773D0E6D-C723-4AEC-8992-B79AA3302B36}" type="presOf" srcId="{F7DAA26B-76AC-44DC-B189-47A46892E4E6}" destId="{D12D254A-AB22-4055-8D7D-CF6CD8A60D0B}" srcOrd="0" destOrd="0" presId="urn:microsoft.com/office/officeart/2018/2/layout/IconLabelDescriptionList"/>
    <dgm:cxn modelId="{FAF2AB79-86DF-4F30-9D78-65813BC26883}" srcId="{D77DA64B-C871-49CD-AD2E-F4E7B34E6BE0}" destId="{CEAAED52-E259-4050-91E0-C17D10D2F7AF}" srcOrd="1" destOrd="0" parTransId="{12E3FF23-F850-4DC1-87D2-39020CB29333}" sibTransId="{53442314-E0AE-42B6-9144-1CEF3F5C8CC8}"/>
    <dgm:cxn modelId="{2BBFDF7D-F3FC-4AB6-85D1-22E4B4A95B9D}" type="presOf" srcId="{A08C0DE5-C553-46F3-A46B-FCD04AA15D6E}" destId="{D8F9FF0D-B185-49DB-83E2-C6F2D3A30596}" srcOrd="0" destOrd="0" presId="urn:microsoft.com/office/officeart/2018/2/layout/IconLabelDescriptionList"/>
    <dgm:cxn modelId="{F81E058C-9483-43BD-A25E-C2E3C2D4ADB0}" srcId="{D77DA64B-C871-49CD-AD2E-F4E7B34E6BE0}" destId="{A08C0DE5-C553-46F3-A46B-FCD04AA15D6E}" srcOrd="0" destOrd="0" parTransId="{31994CB0-AC5C-4660-BC42-7325BF7D9C25}" sibTransId="{F10396E0-54FC-4E12-8F65-3B1B6B9E6A56}"/>
    <dgm:cxn modelId="{89AC6495-18BF-46D8-967F-F39A10BA8AE4}" type="presOf" srcId="{D77DA64B-C871-49CD-AD2E-F4E7B34E6BE0}" destId="{418FB69F-EE9C-48B6-B2CA-B8BB38C0D377}" srcOrd="0" destOrd="0" presId="urn:microsoft.com/office/officeart/2018/2/layout/IconLabelDescriptionList"/>
    <dgm:cxn modelId="{B565B9D6-51E3-4AA0-8B8C-D09B2B3B7F38}" srcId="{CEAAED52-E259-4050-91E0-C17D10D2F7AF}" destId="{B288D7BB-52F6-468F-BC8E-DC2E5CFA8954}" srcOrd="1" destOrd="0" parTransId="{467F7F05-5490-4D95-B6F6-501C11B6A43A}" sibTransId="{4B454EA2-AE2F-4975-AF7B-C49EB112A2F5}"/>
    <dgm:cxn modelId="{D2C2BBE6-D287-40D2-B412-5D1126DBA19F}" srcId="{5816C6AE-9353-4DE8-A855-1E7DEB7F3E9C}" destId="{F7DAA26B-76AC-44DC-B189-47A46892E4E6}" srcOrd="0" destOrd="0" parTransId="{78674DBB-9BFE-4D97-A9C6-B16C6627F4BE}" sibTransId="{970B2991-AAB3-48B2-81C2-9EE32C222D58}"/>
    <dgm:cxn modelId="{9CB8D9F1-D3CD-4989-BBCF-D106580D6C7B}" srcId="{D77DA64B-C871-49CD-AD2E-F4E7B34E6BE0}" destId="{5816C6AE-9353-4DE8-A855-1E7DEB7F3E9C}" srcOrd="2" destOrd="0" parTransId="{E587E3F9-DFA3-4808-AD5A-F7A66B4292EC}" sibTransId="{3243C3F8-9B2F-4309-97F7-BFEBCB928D69}"/>
    <dgm:cxn modelId="{58C88DEE-924C-4AF7-9770-2680F95E2718}" type="presParOf" srcId="{418FB69F-EE9C-48B6-B2CA-B8BB38C0D377}" destId="{3B3FEC58-7A4A-4068-96F8-2EC892483235}" srcOrd="0" destOrd="0" presId="urn:microsoft.com/office/officeart/2018/2/layout/IconLabelDescriptionList"/>
    <dgm:cxn modelId="{0829CFB8-8814-42B3-B2A4-A7154A3CA1EA}" type="presParOf" srcId="{3B3FEC58-7A4A-4068-96F8-2EC892483235}" destId="{E193A0AD-3029-4283-B03C-CDFE28E34853}" srcOrd="0" destOrd="0" presId="urn:microsoft.com/office/officeart/2018/2/layout/IconLabelDescriptionList"/>
    <dgm:cxn modelId="{0A38BC8F-90E6-4464-BA43-2040B9E477E5}" type="presParOf" srcId="{3B3FEC58-7A4A-4068-96F8-2EC892483235}" destId="{44316C0E-F7FE-4CBB-97D5-A3990F5682DF}" srcOrd="1" destOrd="0" presId="urn:microsoft.com/office/officeart/2018/2/layout/IconLabelDescriptionList"/>
    <dgm:cxn modelId="{22C9ADE0-41A4-47C1-B725-F2A94458CD0D}" type="presParOf" srcId="{3B3FEC58-7A4A-4068-96F8-2EC892483235}" destId="{D8F9FF0D-B185-49DB-83E2-C6F2D3A30596}" srcOrd="2" destOrd="0" presId="urn:microsoft.com/office/officeart/2018/2/layout/IconLabelDescriptionList"/>
    <dgm:cxn modelId="{000FB074-FE18-4BE3-9398-C722BC16E65B}" type="presParOf" srcId="{3B3FEC58-7A4A-4068-96F8-2EC892483235}" destId="{A7F1DB9E-54EB-4C40-81E6-3D9C15D116D7}" srcOrd="3" destOrd="0" presId="urn:microsoft.com/office/officeart/2018/2/layout/IconLabelDescriptionList"/>
    <dgm:cxn modelId="{FCBB8B1E-840C-45B0-B37A-78727A027C29}" type="presParOf" srcId="{3B3FEC58-7A4A-4068-96F8-2EC892483235}" destId="{4CECEB99-D6E2-4D39-B445-8DF18272CD56}" srcOrd="4" destOrd="0" presId="urn:microsoft.com/office/officeart/2018/2/layout/IconLabelDescriptionList"/>
    <dgm:cxn modelId="{4C21806B-D05F-40E3-B0B4-D7796D980743}" type="presParOf" srcId="{418FB69F-EE9C-48B6-B2CA-B8BB38C0D377}" destId="{83049CFB-0BF4-4E82-8052-75919D5EEA87}" srcOrd="1" destOrd="0" presId="urn:microsoft.com/office/officeart/2018/2/layout/IconLabelDescriptionList"/>
    <dgm:cxn modelId="{8049B6B9-630C-4E5F-B09A-4686C4429F45}" type="presParOf" srcId="{418FB69F-EE9C-48B6-B2CA-B8BB38C0D377}" destId="{C1E38726-04C8-4807-9F63-EAD867F1BF02}" srcOrd="2" destOrd="0" presId="urn:microsoft.com/office/officeart/2018/2/layout/IconLabelDescriptionList"/>
    <dgm:cxn modelId="{9DFB50B2-6A5E-4736-A71E-F1089F24D139}" type="presParOf" srcId="{C1E38726-04C8-4807-9F63-EAD867F1BF02}" destId="{C7449548-D8CD-4457-BC4B-C27666F737C7}" srcOrd="0" destOrd="0" presId="urn:microsoft.com/office/officeart/2018/2/layout/IconLabelDescriptionList"/>
    <dgm:cxn modelId="{52A2B6D7-5488-4675-BE85-38DEE7EC1B3E}" type="presParOf" srcId="{C1E38726-04C8-4807-9F63-EAD867F1BF02}" destId="{7B50CC5C-4D7E-4D0B-A6FF-485FBD95AF2A}" srcOrd="1" destOrd="0" presId="urn:microsoft.com/office/officeart/2018/2/layout/IconLabelDescriptionList"/>
    <dgm:cxn modelId="{75FE379C-53F0-49AE-ACD0-1CD3B86EFE06}" type="presParOf" srcId="{C1E38726-04C8-4807-9F63-EAD867F1BF02}" destId="{D4D2A963-4C57-4B7B-AF50-D2097B4F23B6}" srcOrd="2" destOrd="0" presId="urn:microsoft.com/office/officeart/2018/2/layout/IconLabelDescriptionList"/>
    <dgm:cxn modelId="{4C58BA4C-1BEF-4C51-904F-E9CD33C1284D}" type="presParOf" srcId="{C1E38726-04C8-4807-9F63-EAD867F1BF02}" destId="{F131FD29-99C5-4847-A7E9-AA6B2E3DBE56}" srcOrd="3" destOrd="0" presId="urn:microsoft.com/office/officeart/2018/2/layout/IconLabelDescriptionList"/>
    <dgm:cxn modelId="{1C236C3E-F191-49E8-884C-89C76E06CA65}" type="presParOf" srcId="{C1E38726-04C8-4807-9F63-EAD867F1BF02}" destId="{09C42B65-1EA9-49EB-A913-64DCE0F765B5}" srcOrd="4" destOrd="0" presId="urn:microsoft.com/office/officeart/2018/2/layout/IconLabelDescriptionList"/>
    <dgm:cxn modelId="{AF2CAEAD-5CAA-42E5-B4DB-F60A263A18EC}" type="presParOf" srcId="{418FB69F-EE9C-48B6-B2CA-B8BB38C0D377}" destId="{D8D6C23E-DBF0-4E17-8E3D-F1D05B3B7E64}" srcOrd="3" destOrd="0" presId="urn:microsoft.com/office/officeart/2018/2/layout/IconLabelDescriptionList"/>
    <dgm:cxn modelId="{DAB64C13-29C2-4451-A920-BE54DA27BF23}" type="presParOf" srcId="{418FB69F-EE9C-48B6-B2CA-B8BB38C0D377}" destId="{B372F6A4-3640-4F9B-B46C-4A3CE7E9D4C5}" srcOrd="4" destOrd="0" presId="urn:microsoft.com/office/officeart/2018/2/layout/IconLabelDescriptionList"/>
    <dgm:cxn modelId="{20019601-F5E2-4928-8992-D55F6EF02413}" type="presParOf" srcId="{B372F6A4-3640-4F9B-B46C-4A3CE7E9D4C5}" destId="{041FF51E-EAA6-4C80-9C9D-BB073F1C5E2C}" srcOrd="0" destOrd="0" presId="urn:microsoft.com/office/officeart/2018/2/layout/IconLabelDescriptionList"/>
    <dgm:cxn modelId="{C85A6777-7064-4E10-85A4-05C8DFE68EFD}" type="presParOf" srcId="{B372F6A4-3640-4F9B-B46C-4A3CE7E9D4C5}" destId="{BED2F01C-F163-407B-8516-563F84DF7880}" srcOrd="1" destOrd="0" presId="urn:microsoft.com/office/officeart/2018/2/layout/IconLabelDescriptionList"/>
    <dgm:cxn modelId="{7890ACC3-463E-4356-9018-26726E9F871F}" type="presParOf" srcId="{B372F6A4-3640-4F9B-B46C-4A3CE7E9D4C5}" destId="{A446BAE2-40C7-4EE0-81C9-6059A2AAFE33}" srcOrd="2" destOrd="0" presId="urn:microsoft.com/office/officeart/2018/2/layout/IconLabelDescriptionList"/>
    <dgm:cxn modelId="{680E2E25-4F42-4F3D-A86B-7B0ABC385E48}" type="presParOf" srcId="{B372F6A4-3640-4F9B-B46C-4A3CE7E9D4C5}" destId="{3DF91375-7936-4036-9E72-B014547EE458}" srcOrd="3" destOrd="0" presId="urn:microsoft.com/office/officeart/2018/2/layout/IconLabelDescriptionList"/>
    <dgm:cxn modelId="{F7C6CDB0-C7DF-4164-B3B0-DFFA4F568092}" type="presParOf" srcId="{B372F6A4-3640-4F9B-B46C-4A3CE7E9D4C5}" destId="{D12D254A-AB22-4055-8D7D-CF6CD8A60D0B}" srcOrd="4" destOrd="0" presId="urn:microsoft.com/office/officeart/2018/2/layout/IconLabelDescriptionList"/>
    <dgm:cxn modelId="{BEF2883C-83DD-4AC8-8D69-8CB766576F99}" type="presParOf" srcId="{418FB69F-EE9C-48B6-B2CA-B8BB38C0D377}" destId="{74A24A78-EC18-4119-AD08-94F9D9A01D81}" srcOrd="5" destOrd="0" presId="urn:microsoft.com/office/officeart/2018/2/layout/IconLabelDescriptionList"/>
    <dgm:cxn modelId="{745DC346-80B0-4BD1-84BE-8E73CFCCA47F}" type="presParOf" srcId="{418FB69F-EE9C-48B6-B2CA-B8BB38C0D377}" destId="{418F4D8E-665F-4538-9BD9-6F109BC9C0BC}" srcOrd="6" destOrd="0" presId="urn:microsoft.com/office/officeart/2018/2/layout/IconLabelDescriptionList"/>
    <dgm:cxn modelId="{6C9D4114-1A68-49AA-AF00-BCA5213C565B}" type="presParOf" srcId="{418F4D8E-665F-4538-9BD9-6F109BC9C0BC}" destId="{074192D1-8360-4DEC-9758-8A44AC51B367}" srcOrd="0" destOrd="0" presId="urn:microsoft.com/office/officeart/2018/2/layout/IconLabelDescriptionList"/>
    <dgm:cxn modelId="{E3680560-C587-4F0B-86A8-AA5A6B133D65}" type="presParOf" srcId="{418F4D8E-665F-4538-9BD9-6F109BC9C0BC}" destId="{7FDE3E28-E3FF-484C-9126-BBE48F41E018}" srcOrd="1" destOrd="0" presId="urn:microsoft.com/office/officeart/2018/2/layout/IconLabelDescriptionList"/>
    <dgm:cxn modelId="{6733517A-4F2A-42D8-9F8A-9F71785FB67B}" type="presParOf" srcId="{418F4D8E-665F-4538-9BD9-6F109BC9C0BC}" destId="{D30FE41E-DED9-4921-88C4-3F70C7192147}" srcOrd="2" destOrd="0" presId="urn:microsoft.com/office/officeart/2018/2/layout/IconLabelDescriptionList"/>
    <dgm:cxn modelId="{301D526B-28BD-4427-A394-BE33EC90685C}" type="presParOf" srcId="{418F4D8E-665F-4538-9BD9-6F109BC9C0BC}" destId="{4B1F4C4E-18D2-4C9F-9A08-B11351E383D7}" srcOrd="3" destOrd="0" presId="urn:microsoft.com/office/officeart/2018/2/layout/IconLabelDescriptionList"/>
    <dgm:cxn modelId="{301B538D-60F7-4CE9-B83C-D615367DABB2}" type="presParOf" srcId="{418F4D8E-665F-4538-9BD9-6F109BC9C0BC}" destId="{6B5E0961-8407-4660-AD58-EF3F44EFED3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F89C0-5BFC-433D-AAE5-4F2165D081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EACA0C-7CA0-495D-BA6A-83268E032D92}">
      <dgm:prSet/>
      <dgm:spPr/>
      <dgm:t>
        <a:bodyPr/>
        <a:lstStyle/>
        <a:p>
          <a:r>
            <a:rPr lang="en-US" b="1"/>
            <a:t>Performance</a:t>
          </a:r>
          <a:endParaRPr lang="en-US"/>
        </a:p>
      </dgm:t>
    </dgm:pt>
    <dgm:pt modelId="{4744F6F6-0E89-4EE7-BC7C-305D8F03E835}" type="parTrans" cxnId="{34CB2321-8574-4A36-B8FC-835F53B30026}">
      <dgm:prSet/>
      <dgm:spPr/>
      <dgm:t>
        <a:bodyPr/>
        <a:lstStyle/>
        <a:p>
          <a:endParaRPr lang="en-US"/>
        </a:p>
      </dgm:t>
    </dgm:pt>
    <dgm:pt modelId="{6EB003F0-32FB-414B-A414-C8EA19E6BF66}" type="sibTrans" cxnId="{34CB2321-8574-4A36-B8FC-835F53B30026}">
      <dgm:prSet/>
      <dgm:spPr/>
      <dgm:t>
        <a:bodyPr/>
        <a:lstStyle/>
        <a:p>
          <a:endParaRPr lang="en-US"/>
        </a:p>
      </dgm:t>
    </dgm:pt>
    <dgm:pt modelId="{354BE212-4611-401E-A07F-10498549F429}">
      <dgm:prSet custT="1"/>
      <dgm:spPr/>
      <dgm:t>
        <a:bodyPr/>
        <a:lstStyle/>
        <a:p>
          <a:r>
            <a:rPr lang="en-US" sz="2000" dirty="0"/>
            <a:t>Strong long-term investment potential</a:t>
          </a:r>
        </a:p>
      </dgm:t>
    </dgm:pt>
    <dgm:pt modelId="{56DA78BE-38C9-4B51-8256-BA19A8A8D9EC}" type="parTrans" cxnId="{7D4842D7-BFA9-45F1-86A9-B6BA6A322D92}">
      <dgm:prSet/>
      <dgm:spPr/>
      <dgm:t>
        <a:bodyPr/>
        <a:lstStyle/>
        <a:p>
          <a:endParaRPr lang="en-US"/>
        </a:p>
      </dgm:t>
    </dgm:pt>
    <dgm:pt modelId="{A5EC8895-3AE7-4600-8798-092B7F2850FF}" type="sibTrans" cxnId="{7D4842D7-BFA9-45F1-86A9-B6BA6A322D92}">
      <dgm:prSet/>
      <dgm:spPr/>
      <dgm:t>
        <a:bodyPr/>
        <a:lstStyle/>
        <a:p>
          <a:endParaRPr lang="en-US"/>
        </a:p>
      </dgm:t>
    </dgm:pt>
    <dgm:pt modelId="{76F29DF3-E524-42D8-940E-49D3756ACEE7}">
      <dgm:prSet custT="1"/>
      <dgm:spPr/>
      <dgm:t>
        <a:bodyPr/>
        <a:lstStyle/>
        <a:p>
          <a:r>
            <a:rPr lang="en-US" sz="2000" dirty="0"/>
            <a:t>Due to their ability to handle debt obligations and ability to adjust where needed </a:t>
          </a:r>
        </a:p>
      </dgm:t>
    </dgm:pt>
    <dgm:pt modelId="{465B0549-7BFD-48D0-9707-7656CFAB3B64}" type="parTrans" cxnId="{07CF2EEB-3211-496E-99AC-4A7E7E6983EF}">
      <dgm:prSet/>
      <dgm:spPr/>
      <dgm:t>
        <a:bodyPr/>
        <a:lstStyle/>
        <a:p>
          <a:endParaRPr lang="en-US"/>
        </a:p>
      </dgm:t>
    </dgm:pt>
    <dgm:pt modelId="{21F9D5A2-B925-4194-AE19-2E2A8D1B8880}" type="sibTrans" cxnId="{07CF2EEB-3211-496E-99AC-4A7E7E6983EF}">
      <dgm:prSet/>
      <dgm:spPr/>
      <dgm:t>
        <a:bodyPr/>
        <a:lstStyle/>
        <a:p>
          <a:endParaRPr lang="en-US"/>
        </a:p>
      </dgm:t>
    </dgm:pt>
    <dgm:pt modelId="{299CA6F9-5FFA-443D-916E-97BE2D997244}">
      <dgm:prSet custT="1"/>
      <dgm:spPr/>
      <dgm:t>
        <a:bodyPr/>
        <a:lstStyle/>
        <a:p>
          <a:r>
            <a:rPr lang="en-US" sz="2000" dirty="0"/>
            <a:t>May see higher P/E ratios and drop in stock prices in the short-term</a:t>
          </a:r>
        </a:p>
      </dgm:t>
    </dgm:pt>
    <dgm:pt modelId="{054851E8-0FB2-44E5-92E1-9900AB5E62EF}" type="parTrans" cxnId="{D213BBE5-9976-4A29-A71B-7973697FA6D7}">
      <dgm:prSet/>
      <dgm:spPr/>
      <dgm:t>
        <a:bodyPr/>
        <a:lstStyle/>
        <a:p>
          <a:endParaRPr lang="en-US"/>
        </a:p>
      </dgm:t>
    </dgm:pt>
    <dgm:pt modelId="{D8D4ACE2-D2B7-42E2-95E3-A51C87E0AC00}" type="sibTrans" cxnId="{D213BBE5-9976-4A29-A71B-7973697FA6D7}">
      <dgm:prSet/>
      <dgm:spPr/>
      <dgm:t>
        <a:bodyPr/>
        <a:lstStyle/>
        <a:p>
          <a:endParaRPr lang="en-US"/>
        </a:p>
      </dgm:t>
    </dgm:pt>
    <dgm:pt modelId="{BBC74F1B-0575-404A-B055-93A1601092AE}">
      <dgm:prSet custT="1"/>
      <dgm:spPr/>
      <dgm:t>
        <a:bodyPr/>
        <a:lstStyle/>
        <a:p>
          <a:r>
            <a:rPr lang="en-US" sz="2000" dirty="0"/>
            <a:t>Due to fluctuating commodity costs</a:t>
          </a:r>
        </a:p>
      </dgm:t>
    </dgm:pt>
    <dgm:pt modelId="{F096105A-FB0F-4A63-B7EC-F9B2029C3F21}" type="parTrans" cxnId="{290AA86E-F3DE-440A-B966-264C544B92AC}">
      <dgm:prSet/>
      <dgm:spPr/>
      <dgm:t>
        <a:bodyPr/>
        <a:lstStyle/>
        <a:p>
          <a:endParaRPr lang="en-US"/>
        </a:p>
      </dgm:t>
    </dgm:pt>
    <dgm:pt modelId="{D68F54D9-79E0-48C2-98EE-CC08B0A112B7}" type="sibTrans" cxnId="{290AA86E-F3DE-440A-B966-264C544B92AC}">
      <dgm:prSet/>
      <dgm:spPr/>
      <dgm:t>
        <a:bodyPr/>
        <a:lstStyle/>
        <a:p>
          <a:endParaRPr lang="en-US"/>
        </a:p>
      </dgm:t>
    </dgm:pt>
    <dgm:pt modelId="{4DC5134A-0C92-49A0-870C-68330600E333}">
      <dgm:prSet custT="1"/>
      <dgm:spPr/>
      <dgm:t>
        <a:bodyPr/>
        <a:lstStyle/>
        <a:p>
          <a:r>
            <a:rPr lang="en-US" sz="2000" dirty="0"/>
            <a:t>Consolidation period</a:t>
          </a:r>
        </a:p>
      </dgm:t>
    </dgm:pt>
    <dgm:pt modelId="{08AACA64-7C6A-4A84-859E-F634D0BCA516}" type="parTrans" cxnId="{5EA86675-9708-413E-A8B9-E28CDACF20C9}">
      <dgm:prSet/>
      <dgm:spPr/>
      <dgm:t>
        <a:bodyPr/>
        <a:lstStyle/>
        <a:p>
          <a:endParaRPr lang="en-US"/>
        </a:p>
      </dgm:t>
    </dgm:pt>
    <dgm:pt modelId="{79091242-6222-44B3-B36B-730B0351A8B1}" type="sibTrans" cxnId="{5EA86675-9708-413E-A8B9-E28CDACF20C9}">
      <dgm:prSet/>
      <dgm:spPr/>
      <dgm:t>
        <a:bodyPr/>
        <a:lstStyle/>
        <a:p>
          <a:endParaRPr lang="en-US"/>
        </a:p>
      </dgm:t>
    </dgm:pt>
    <dgm:pt modelId="{3605C2D5-E68F-4B6C-BC37-F125BDEECCC6}">
      <dgm:prSet custT="1"/>
      <dgm:spPr/>
      <dgm:t>
        <a:bodyPr/>
        <a:lstStyle/>
        <a:p>
          <a:r>
            <a:rPr lang="en-US" sz="2000" dirty="0"/>
            <a:t>Hershey stock appears to be In a period of consolidation (bouncing from $180-$200) over the past 6 months and has not had much growth </a:t>
          </a:r>
        </a:p>
      </dgm:t>
    </dgm:pt>
    <dgm:pt modelId="{6BA92243-4E39-486C-8E7A-6CDB22AD139E}" type="parTrans" cxnId="{5CA6F683-6402-4D80-8BDC-A77DB67E62F2}">
      <dgm:prSet/>
      <dgm:spPr/>
      <dgm:t>
        <a:bodyPr/>
        <a:lstStyle/>
        <a:p>
          <a:endParaRPr lang="en-US"/>
        </a:p>
      </dgm:t>
    </dgm:pt>
    <dgm:pt modelId="{FD74CC2A-0DE9-4A78-8EA1-9A1CB859D443}" type="sibTrans" cxnId="{5CA6F683-6402-4D80-8BDC-A77DB67E62F2}">
      <dgm:prSet/>
      <dgm:spPr/>
      <dgm:t>
        <a:bodyPr/>
        <a:lstStyle/>
        <a:p>
          <a:endParaRPr lang="en-US"/>
        </a:p>
      </dgm:t>
    </dgm:pt>
    <dgm:pt modelId="{D0EFBDF0-E4B9-784A-8054-285C4FD27D77}" type="pres">
      <dgm:prSet presAssocID="{B7EF89C0-5BFC-433D-AAE5-4F2165D081C3}" presName="linear" presStyleCnt="0">
        <dgm:presLayoutVars>
          <dgm:dir/>
          <dgm:animLvl val="lvl"/>
          <dgm:resizeHandles val="exact"/>
        </dgm:presLayoutVars>
      </dgm:prSet>
      <dgm:spPr/>
    </dgm:pt>
    <dgm:pt modelId="{BB411B08-5DAE-E542-8D61-A59B3B1A1182}" type="pres">
      <dgm:prSet presAssocID="{7DEACA0C-7CA0-495D-BA6A-83268E032D92}" presName="parentLin" presStyleCnt="0"/>
      <dgm:spPr/>
    </dgm:pt>
    <dgm:pt modelId="{6718D7BF-481F-954D-A011-D17EE3E7F436}" type="pres">
      <dgm:prSet presAssocID="{7DEACA0C-7CA0-495D-BA6A-83268E032D92}" presName="parentLeftMargin" presStyleLbl="node1" presStyleIdx="0" presStyleCnt="1"/>
      <dgm:spPr/>
    </dgm:pt>
    <dgm:pt modelId="{647F3FCE-B076-2D4C-8B39-6CBDEBFCCD40}" type="pres">
      <dgm:prSet presAssocID="{7DEACA0C-7CA0-495D-BA6A-83268E032D92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A2B6F86-14AB-9A46-86B4-0B4F39E345B4}" type="pres">
      <dgm:prSet presAssocID="{7DEACA0C-7CA0-495D-BA6A-83268E032D92}" presName="negativeSpace" presStyleCnt="0"/>
      <dgm:spPr/>
    </dgm:pt>
    <dgm:pt modelId="{D2CB3029-BE25-D446-9F67-87C92C0F05DF}" type="pres">
      <dgm:prSet presAssocID="{7DEACA0C-7CA0-495D-BA6A-83268E032D92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82A131D-F4BD-BC4D-A883-9990538C4D1F}" type="presOf" srcId="{4DC5134A-0C92-49A0-870C-68330600E333}" destId="{D2CB3029-BE25-D446-9F67-87C92C0F05DF}" srcOrd="0" destOrd="4" presId="urn:microsoft.com/office/officeart/2005/8/layout/list1"/>
    <dgm:cxn modelId="{34CB2321-8574-4A36-B8FC-835F53B30026}" srcId="{B7EF89C0-5BFC-433D-AAE5-4F2165D081C3}" destId="{7DEACA0C-7CA0-495D-BA6A-83268E032D92}" srcOrd="0" destOrd="0" parTransId="{4744F6F6-0E89-4EE7-BC7C-305D8F03E835}" sibTransId="{6EB003F0-32FB-414B-A414-C8EA19E6BF66}"/>
    <dgm:cxn modelId="{70F43522-EA4B-5044-85AC-37AB947DFFEB}" type="presOf" srcId="{76F29DF3-E524-42D8-940E-49D3756ACEE7}" destId="{D2CB3029-BE25-D446-9F67-87C92C0F05DF}" srcOrd="0" destOrd="1" presId="urn:microsoft.com/office/officeart/2005/8/layout/list1"/>
    <dgm:cxn modelId="{FBAD844D-0FD9-D54F-9DE3-7FB1D6D73E9E}" type="presOf" srcId="{354BE212-4611-401E-A07F-10498549F429}" destId="{D2CB3029-BE25-D446-9F67-87C92C0F05DF}" srcOrd="0" destOrd="0" presId="urn:microsoft.com/office/officeart/2005/8/layout/list1"/>
    <dgm:cxn modelId="{1A242D65-AAFA-134C-8654-9ED43CD31FC3}" type="presOf" srcId="{299CA6F9-5FFA-443D-916E-97BE2D997244}" destId="{D2CB3029-BE25-D446-9F67-87C92C0F05DF}" srcOrd="0" destOrd="2" presId="urn:microsoft.com/office/officeart/2005/8/layout/list1"/>
    <dgm:cxn modelId="{290AA86E-F3DE-440A-B966-264C544B92AC}" srcId="{299CA6F9-5FFA-443D-916E-97BE2D997244}" destId="{BBC74F1B-0575-404A-B055-93A1601092AE}" srcOrd="0" destOrd="0" parTransId="{F096105A-FB0F-4A63-B7EC-F9B2029C3F21}" sibTransId="{D68F54D9-79E0-48C2-98EE-CC08B0A112B7}"/>
    <dgm:cxn modelId="{5EA86675-9708-413E-A8B9-E28CDACF20C9}" srcId="{7DEACA0C-7CA0-495D-BA6A-83268E032D92}" destId="{4DC5134A-0C92-49A0-870C-68330600E333}" srcOrd="2" destOrd="0" parTransId="{08AACA64-7C6A-4A84-859E-F634D0BCA516}" sibTransId="{79091242-6222-44B3-B36B-730B0351A8B1}"/>
    <dgm:cxn modelId="{F5082783-DE90-9C4A-A55A-40788A90BB5A}" type="presOf" srcId="{7DEACA0C-7CA0-495D-BA6A-83268E032D92}" destId="{647F3FCE-B076-2D4C-8B39-6CBDEBFCCD40}" srcOrd="1" destOrd="0" presId="urn:microsoft.com/office/officeart/2005/8/layout/list1"/>
    <dgm:cxn modelId="{5CA6F683-6402-4D80-8BDC-A77DB67E62F2}" srcId="{4DC5134A-0C92-49A0-870C-68330600E333}" destId="{3605C2D5-E68F-4B6C-BC37-F125BDEECCC6}" srcOrd="0" destOrd="0" parTransId="{6BA92243-4E39-486C-8E7A-6CDB22AD139E}" sibTransId="{FD74CC2A-0DE9-4A78-8EA1-9A1CB859D443}"/>
    <dgm:cxn modelId="{430DA085-F734-4D49-B5E1-878629F1995E}" type="presOf" srcId="{3605C2D5-E68F-4B6C-BC37-F125BDEECCC6}" destId="{D2CB3029-BE25-D446-9F67-87C92C0F05DF}" srcOrd="0" destOrd="5" presId="urn:microsoft.com/office/officeart/2005/8/layout/list1"/>
    <dgm:cxn modelId="{2F00FBC4-340F-9048-9F75-CF8DB5002EC9}" type="presOf" srcId="{7DEACA0C-7CA0-495D-BA6A-83268E032D92}" destId="{6718D7BF-481F-954D-A011-D17EE3E7F436}" srcOrd="0" destOrd="0" presId="urn:microsoft.com/office/officeart/2005/8/layout/list1"/>
    <dgm:cxn modelId="{7D4842D7-BFA9-45F1-86A9-B6BA6A322D92}" srcId="{7DEACA0C-7CA0-495D-BA6A-83268E032D92}" destId="{354BE212-4611-401E-A07F-10498549F429}" srcOrd="0" destOrd="0" parTransId="{56DA78BE-38C9-4B51-8256-BA19A8A8D9EC}" sibTransId="{A5EC8895-3AE7-4600-8798-092B7F2850FF}"/>
    <dgm:cxn modelId="{D213BBE5-9976-4A29-A71B-7973697FA6D7}" srcId="{7DEACA0C-7CA0-495D-BA6A-83268E032D92}" destId="{299CA6F9-5FFA-443D-916E-97BE2D997244}" srcOrd="1" destOrd="0" parTransId="{054851E8-0FB2-44E5-92E1-9900AB5E62EF}" sibTransId="{D8D4ACE2-D2B7-42E2-95E3-A51C87E0AC00}"/>
    <dgm:cxn modelId="{7C6F52EA-FDE0-394E-B352-AD642E7AB320}" type="presOf" srcId="{B7EF89C0-5BFC-433D-AAE5-4F2165D081C3}" destId="{D0EFBDF0-E4B9-784A-8054-285C4FD27D77}" srcOrd="0" destOrd="0" presId="urn:microsoft.com/office/officeart/2005/8/layout/list1"/>
    <dgm:cxn modelId="{07CF2EEB-3211-496E-99AC-4A7E7E6983EF}" srcId="{354BE212-4611-401E-A07F-10498549F429}" destId="{76F29DF3-E524-42D8-940E-49D3756ACEE7}" srcOrd="0" destOrd="0" parTransId="{465B0549-7BFD-48D0-9707-7656CFAB3B64}" sibTransId="{21F9D5A2-B925-4194-AE19-2E2A8D1B8880}"/>
    <dgm:cxn modelId="{8A100BF4-50A5-0744-A1F1-612C0CF7F446}" type="presOf" srcId="{BBC74F1B-0575-404A-B055-93A1601092AE}" destId="{D2CB3029-BE25-D446-9F67-87C92C0F05DF}" srcOrd="0" destOrd="3" presId="urn:microsoft.com/office/officeart/2005/8/layout/list1"/>
    <dgm:cxn modelId="{65167540-F974-8C40-93C0-8139C5E89469}" type="presParOf" srcId="{D0EFBDF0-E4B9-784A-8054-285C4FD27D77}" destId="{BB411B08-5DAE-E542-8D61-A59B3B1A1182}" srcOrd="0" destOrd="0" presId="urn:microsoft.com/office/officeart/2005/8/layout/list1"/>
    <dgm:cxn modelId="{F00FD763-8A1F-4E4A-A6FB-8EF7C9D534FA}" type="presParOf" srcId="{BB411B08-5DAE-E542-8D61-A59B3B1A1182}" destId="{6718D7BF-481F-954D-A011-D17EE3E7F436}" srcOrd="0" destOrd="0" presId="urn:microsoft.com/office/officeart/2005/8/layout/list1"/>
    <dgm:cxn modelId="{117491FE-5A77-B243-BCB5-D8A30B61F797}" type="presParOf" srcId="{BB411B08-5DAE-E542-8D61-A59B3B1A1182}" destId="{647F3FCE-B076-2D4C-8B39-6CBDEBFCCD40}" srcOrd="1" destOrd="0" presId="urn:microsoft.com/office/officeart/2005/8/layout/list1"/>
    <dgm:cxn modelId="{4ADE49AE-C403-3945-BBFF-966F3569D026}" type="presParOf" srcId="{D0EFBDF0-E4B9-784A-8054-285C4FD27D77}" destId="{3A2B6F86-14AB-9A46-86B4-0B4F39E345B4}" srcOrd="1" destOrd="0" presId="urn:microsoft.com/office/officeart/2005/8/layout/list1"/>
    <dgm:cxn modelId="{669E64EF-B4D2-F441-9466-EB8F954CDBD5}" type="presParOf" srcId="{D0EFBDF0-E4B9-784A-8054-285C4FD27D77}" destId="{D2CB3029-BE25-D446-9F67-87C92C0F05DF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3A0AD-3029-4283-B03C-CDFE28E34853}">
      <dsp:nvSpPr>
        <dsp:cNvPr id="0" name=""/>
        <dsp:cNvSpPr/>
      </dsp:nvSpPr>
      <dsp:spPr>
        <a:xfrm>
          <a:off x="42185" y="0"/>
          <a:ext cx="909562" cy="909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9FF0D-B185-49DB-83E2-C6F2D3A30596}">
      <dsp:nvSpPr>
        <dsp:cNvPr id="0" name=""/>
        <dsp:cNvSpPr/>
      </dsp:nvSpPr>
      <dsp:spPr>
        <a:xfrm>
          <a:off x="0" y="1049546"/>
          <a:ext cx="2598750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A Values-Driven, Snacking Powerhouse, Est. 1894.</a:t>
          </a:r>
        </a:p>
      </dsp:txBody>
      <dsp:txXfrm>
        <a:off x="0" y="1049546"/>
        <a:ext cx="2598750" cy="621263"/>
      </dsp:txXfrm>
    </dsp:sp>
    <dsp:sp modelId="{4CECEB99-D6E2-4D39-B445-8DF18272CD56}">
      <dsp:nvSpPr>
        <dsp:cNvPr id="0" name=""/>
        <dsp:cNvSpPr/>
      </dsp:nvSpPr>
      <dsp:spPr>
        <a:xfrm>
          <a:off x="3319" y="2353968"/>
          <a:ext cx="2598750" cy="152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449548-D8CD-4457-BC4B-C27666F737C7}">
      <dsp:nvSpPr>
        <dsp:cNvPr id="0" name=""/>
        <dsp:cNvSpPr/>
      </dsp:nvSpPr>
      <dsp:spPr>
        <a:xfrm>
          <a:off x="3062108" y="52972"/>
          <a:ext cx="909562" cy="909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2A963-4C57-4B7B-AF50-D2097B4F23B6}">
      <dsp:nvSpPr>
        <dsp:cNvPr id="0" name=""/>
        <dsp:cNvSpPr/>
      </dsp:nvSpPr>
      <dsp:spPr>
        <a:xfrm>
          <a:off x="2984008" y="1081945"/>
          <a:ext cx="2658053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Ranks #1 in Customer Service, best-in-class, large scale production and distribution</a:t>
          </a:r>
          <a:endParaRPr lang="en-US" sz="1400" kern="1200" dirty="0"/>
        </a:p>
      </dsp:txBody>
      <dsp:txXfrm>
        <a:off x="2984008" y="1081945"/>
        <a:ext cx="2658053" cy="621263"/>
      </dsp:txXfrm>
    </dsp:sp>
    <dsp:sp modelId="{09C42B65-1EA9-49EB-A913-64DCE0F765B5}">
      <dsp:nvSpPr>
        <dsp:cNvPr id="0" name=""/>
        <dsp:cNvSpPr/>
      </dsp:nvSpPr>
      <dsp:spPr>
        <a:xfrm>
          <a:off x="2930084" y="1922967"/>
          <a:ext cx="2598750" cy="2409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Main competitor: Nestle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Niche for snacking options (mainly chocolate-related goods) and its global supply chain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 Hershey describes as being “a best-in-class, large scale production and distribution”</a:t>
          </a:r>
        </a:p>
      </dsp:txBody>
      <dsp:txXfrm>
        <a:off x="2930084" y="1922967"/>
        <a:ext cx="2598750" cy="2409077"/>
      </dsp:txXfrm>
    </dsp:sp>
    <dsp:sp modelId="{041FF51E-EAA6-4C80-9C9D-BB073F1C5E2C}">
      <dsp:nvSpPr>
        <dsp:cNvPr id="0" name=""/>
        <dsp:cNvSpPr/>
      </dsp:nvSpPr>
      <dsp:spPr>
        <a:xfrm>
          <a:off x="6108081" y="0"/>
          <a:ext cx="909562" cy="909562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6BAE2-40C7-4EE0-81C9-6059A2AAFE33}">
      <dsp:nvSpPr>
        <dsp:cNvPr id="0" name=""/>
        <dsp:cNvSpPr/>
      </dsp:nvSpPr>
      <dsp:spPr>
        <a:xfrm>
          <a:off x="6058485" y="1037195"/>
          <a:ext cx="2598750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Forecasted top-line growth </a:t>
          </a:r>
          <a:endParaRPr lang="en-US" sz="1400" kern="1200" dirty="0"/>
        </a:p>
      </dsp:txBody>
      <dsp:txXfrm>
        <a:off x="6058485" y="1037195"/>
        <a:ext cx="2598750" cy="621263"/>
      </dsp:txXfrm>
    </dsp:sp>
    <dsp:sp modelId="{D12D254A-AB22-4055-8D7D-CF6CD8A60D0B}">
      <dsp:nvSpPr>
        <dsp:cNvPr id="0" name=""/>
        <dsp:cNvSpPr/>
      </dsp:nvSpPr>
      <dsp:spPr>
        <a:xfrm>
          <a:off x="6061395" y="1889391"/>
          <a:ext cx="2598750" cy="152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Expects growth of 2-3% in net sales for 2024. Raising cocoa prices are the largest threat to their profit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Now having to be cautionary in its 2024 growth projections as they are struggling with price increases.</a:t>
          </a:r>
        </a:p>
      </dsp:txBody>
      <dsp:txXfrm>
        <a:off x="6061395" y="1889391"/>
        <a:ext cx="2598750" cy="1529320"/>
      </dsp:txXfrm>
    </dsp:sp>
    <dsp:sp modelId="{074192D1-8360-4DEC-9758-8A44AC51B367}">
      <dsp:nvSpPr>
        <dsp:cNvPr id="0" name=""/>
        <dsp:cNvSpPr/>
      </dsp:nvSpPr>
      <dsp:spPr>
        <a:xfrm>
          <a:off x="9201260" y="0"/>
          <a:ext cx="909562" cy="9095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FE41E-DED9-4921-88C4-3F70C7192147}">
      <dsp:nvSpPr>
        <dsp:cNvPr id="0" name=""/>
        <dsp:cNvSpPr/>
      </dsp:nvSpPr>
      <dsp:spPr>
        <a:xfrm>
          <a:off x="9186158" y="1037189"/>
          <a:ext cx="2598750" cy="621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Child Labor Law Issues</a:t>
          </a:r>
        </a:p>
      </dsp:txBody>
      <dsp:txXfrm>
        <a:off x="9186158" y="1037189"/>
        <a:ext cx="2598750" cy="621263"/>
      </dsp:txXfrm>
    </dsp:sp>
    <dsp:sp modelId="{6B5E0961-8407-4660-AD58-EF3F44EFED30}">
      <dsp:nvSpPr>
        <dsp:cNvPr id="0" name=""/>
        <dsp:cNvSpPr/>
      </dsp:nvSpPr>
      <dsp:spPr>
        <a:xfrm>
          <a:off x="9226537" y="1889391"/>
          <a:ext cx="2598750" cy="1529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100" kern="1200" dirty="0"/>
            <a:t>- Periodically falls under scrutiny for allegedly importing cocoa from farms and factories where children aid in its cultivation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100" kern="1200" dirty="0"/>
            <a:t>- Pledged to end reliance on child labor to harvest cocoa in 2005, and lawsuits since then have been repeatedly dismissed due to investigators not finding a traceable connection</a:t>
          </a:r>
        </a:p>
      </dsp:txBody>
      <dsp:txXfrm>
        <a:off x="9226537" y="1889391"/>
        <a:ext cx="2598750" cy="1529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B3029-BE25-D446-9F67-87C92C0F05DF}">
      <dsp:nvSpPr>
        <dsp:cNvPr id="0" name=""/>
        <dsp:cNvSpPr/>
      </dsp:nvSpPr>
      <dsp:spPr>
        <a:xfrm>
          <a:off x="0" y="589048"/>
          <a:ext cx="10678026" cy="33169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733" tIns="812292" rIns="82873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long-term investment potential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Due to their ability to handle debt obligations and ability to adjust where needed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May see higher P/E ratios and drop in stock prices in the short-term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Due to fluctuating commodity costs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Consolidation period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Hershey stock appears to be In a period of consolidation (bouncing from $180-$200) over the past 6 months and has not had much growth </a:t>
          </a:r>
        </a:p>
      </dsp:txBody>
      <dsp:txXfrm>
        <a:off x="0" y="589048"/>
        <a:ext cx="10678026" cy="3316949"/>
      </dsp:txXfrm>
    </dsp:sp>
    <dsp:sp modelId="{647F3FCE-B076-2D4C-8B39-6CBDEBFCCD40}">
      <dsp:nvSpPr>
        <dsp:cNvPr id="0" name=""/>
        <dsp:cNvSpPr/>
      </dsp:nvSpPr>
      <dsp:spPr>
        <a:xfrm>
          <a:off x="533901" y="13408"/>
          <a:ext cx="7474618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523" tIns="0" rIns="282523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/>
            <a:t>Performance</a:t>
          </a:r>
          <a:endParaRPr lang="en-US" sz="3900" kern="1200"/>
        </a:p>
      </dsp:txBody>
      <dsp:txXfrm>
        <a:off x="590102" y="69609"/>
        <a:ext cx="7362216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C803E-96C1-8043-9284-1E7B9DD13E2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DB64D8-4C3A-724A-87C1-FD46737F4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1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0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1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DB64D8-4C3A-724A-87C1-FD46737F4D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19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6/16/25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9f322896-3fcd-43b4-8969-9000ca77511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9f322896-3fcd-43b4-8969-9000ca77511f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9f322896-3fcd-43b4-8969-9000ca77511f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hershey.gcs-web.com/static-files/ddef128e-de7b-4e2b-ad0f-b64ddb511cd6" TargetMode="Externa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tle.com/investors/publica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nestle.com/investors/annual-repor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tle.com/investors/publications" TargetMode="External"/><Relationship Id="rId2" Type="http://schemas.openxmlformats.org/officeDocument/2006/relationships/hyperlink" Target="https://www.nestle.com/investors/annual-repor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stle.com/investors/publications" TargetMode="External"/><Relationship Id="rId2" Type="http://schemas.openxmlformats.org/officeDocument/2006/relationships/hyperlink" Target="https://hershey.gcs-web.com/static-files/ddef128e-de7b-4e2b-ad0f-b64ddb511cd6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rshey.gcs-web.com/static-files/ddef128e-de7b-4e2b-ad0f-b64ddb511cd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estle.com/sites/default/files/2023-03/2022-annual-review-en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36E7-55B7-BC30-C575-E3343FC79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Hershey Co.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15262-BD27-4E87-135D-74C17134F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Sydney Long</a:t>
            </a:r>
          </a:p>
        </p:txBody>
      </p:sp>
      <p:pic>
        <p:nvPicPr>
          <p:cNvPr id="31" name="Picture 30" descr="A group of chocolate bars&#10;&#10;Description automatically generated">
            <a:extLst>
              <a:ext uri="{FF2B5EF4-FFF2-40B4-BE49-F238E27FC236}">
                <a16:creationId xmlns:a16="http://schemas.microsoft.com/office/drawing/2014/main" id="{33EB00E8-2D22-BCE5-3B70-2A8909E0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3" y="2228850"/>
            <a:ext cx="2439324" cy="2366144"/>
          </a:xfrm>
          <a:prstGeom prst="rect">
            <a:avLst/>
          </a:prstGeom>
        </p:spPr>
      </p:pic>
      <p:pic>
        <p:nvPicPr>
          <p:cNvPr id="32" name="Picture 31" descr="A group of chocolate bars&#10;&#10;Description automatically generated">
            <a:extLst>
              <a:ext uri="{FF2B5EF4-FFF2-40B4-BE49-F238E27FC236}">
                <a16:creationId xmlns:a16="http://schemas.microsoft.com/office/drawing/2014/main" id="{BAC4216F-4322-0B32-E92A-CAFE2806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213" y="2286000"/>
            <a:ext cx="2439324" cy="236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490AC-7761-32BD-F7EE-5E9EA61E5EAC}"/>
              </a:ext>
            </a:extLst>
          </p:cNvPr>
          <p:cNvSpPr txBox="1"/>
          <p:nvPr/>
        </p:nvSpPr>
        <p:spPr>
          <a:xfrm>
            <a:off x="10977563" y="1104385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712D34-6BC7-99F6-DC79-A752E3737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418"/>
              </p:ext>
            </p:extLst>
          </p:nvPr>
        </p:nvGraphicFramePr>
        <p:xfrm>
          <a:off x="2009274" y="553453"/>
          <a:ext cx="8037092" cy="5775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5969">
                  <a:extLst>
                    <a:ext uri="{9D8B030D-6E8A-4147-A177-3AD203B41FA5}">
                      <a16:colId xmlns:a16="http://schemas.microsoft.com/office/drawing/2014/main" val="1868642522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114186813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88308362"/>
                    </a:ext>
                  </a:extLst>
                </a:gridCol>
                <a:gridCol w="910920">
                  <a:extLst>
                    <a:ext uri="{9D8B030D-6E8A-4147-A177-3AD203B41FA5}">
                      <a16:colId xmlns:a16="http://schemas.microsoft.com/office/drawing/2014/main" val="3317715293"/>
                    </a:ext>
                  </a:extLst>
                </a:gridCol>
                <a:gridCol w="910920">
                  <a:extLst>
                    <a:ext uri="{9D8B030D-6E8A-4147-A177-3AD203B41FA5}">
                      <a16:colId xmlns:a16="http://schemas.microsoft.com/office/drawing/2014/main" val="1884265241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4209959407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2651489222"/>
                    </a:ext>
                  </a:extLst>
                </a:gridCol>
                <a:gridCol w="775969">
                  <a:extLst>
                    <a:ext uri="{9D8B030D-6E8A-4147-A177-3AD203B41FA5}">
                      <a16:colId xmlns:a16="http://schemas.microsoft.com/office/drawing/2014/main" val="109874759"/>
                    </a:ext>
                  </a:extLst>
                </a:gridCol>
                <a:gridCol w="779719">
                  <a:extLst>
                    <a:ext uri="{9D8B030D-6E8A-4147-A177-3AD203B41FA5}">
                      <a16:colId xmlns:a16="http://schemas.microsoft.com/office/drawing/2014/main" val="3063407164"/>
                    </a:ext>
                  </a:extLst>
                </a:gridCol>
                <a:gridCol w="779719">
                  <a:extLst>
                    <a:ext uri="{9D8B030D-6E8A-4147-A177-3AD203B41FA5}">
                      <a16:colId xmlns:a16="http://schemas.microsoft.com/office/drawing/2014/main" val="760940665"/>
                    </a:ext>
                  </a:extLst>
                </a:gridCol>
              </a:tblGrid>
              <a:tr h="243537">
                <a:tc gridSpan="8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CONSOLIDATED STATEMENTS OF INCOME AND COMMON-SIZED INCOME STATEMENT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056298289"/>
                  </a:ext>
                </a:extLst>
              </a:tr>
              <a:tr h="24353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930648650"/>
                  </a:ext>
                </a:extLst>
              </a:tr>
              <a:tr h="243537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111795060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For the years ended December 31,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2022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Evaluation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219758588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 sales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$8,971,337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$8,149,719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Same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65480011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Cost of sales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$4,922,739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$4,448,450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54.87%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54.58%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808115137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Gross profit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$4,048,598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$3,701,269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Better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4762851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Selling, marketing and administrative expense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$2,001,351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$1,890,925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23.20%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583203080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Long-lived and intangible asset impairment charges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—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$9,143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N/A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789353345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Business realignment costs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$3,525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$18,503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195063710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Operating profit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$2,043,722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$1,782,698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22.78%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21.87%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76415953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Interest expense, 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$127,417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$149,374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940795403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Other (income) expense, net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$119,081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$138,327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1.70%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1739916437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Income before income taxes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$1,797,224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$1,494,997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20.03%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117857289"/>
                  </a:ext>
                </a:extLst>
              </a:tr>
              <a:tr h="243537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Provision for income taxes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$314,405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$219,584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Better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346042197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Net income including noncontrolling interest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$1,482,819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$1,275,413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16.53%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15.65%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845635320"/>
                  </a:ext>
                </a:extLst>
              </a:tr>
              <a:tr h="64871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Less: Net gain (loss) attributable to noncontrolling interest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$5,307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-$3,295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-0.04%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Worse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429120155"/>
                  </a:ext>
                </a:extLst>
              </a:tr>
              <a:tr h="440801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Net income attributable to The Hershey Company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$1,477,512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$1,278,708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16.47%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15.69%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Worse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872" marR="7872" marT="7872" marB="0" anchor="b"/>
                </a:tc>
                <a:extLst>
                  <a:ext uri="{0D108BD9-81ED-4DB2-BD59-A6C34878D82A}">
                    <a16:rowId xmlns:a16="http://schemas.microsoft.com/office/drawing/2014/main" val="272133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276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6247-B788-94A1-74F3-B4D0012B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58" y="1055596"/>
            <a:ext cx="11369842" cy="417627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- Current Capital Structure is strong</a:t>
            </a:r>
            <a:br>
              <a:rPr lang="en-US" sz="2400" dirty="0"/>
            </a:br>
            <a:r>
              <a:rPr lang="en-US" sz="2400" dirty="0"/>
              <a:t>	- </a:t>
            </a:r>
            <a:r>
              <a:rPr lang="en-US" sz="1800" dirty="0"/>
              <a:t>Indicates that they are low risk, and have the necessary assets to pay off long term debt </a:t>
            </a:r>
            <a:br>
              <a:rPr lang="en-US" sz="2400" dirty="0"/>
            </a:br>
            <a:r>
              <a:rPr lang="en-US" sz="2400" dirty="0"/>
              <a:t>- 2022 long term debt obligations: $3,343,977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1800" dirty="0"/>
              <a:t>-A decrease from over 4 million in 2021</a:t>
            </a:r>
            <a:br>
              <a:rPr lang="en-US" sz="2400" dirty="0"/>
            </a:br>
            <a:r>
              <a:rPr lang="en-US" sz="2400" dirty="0"/>
              <a:t>- Decreased debt ratio from 0.48 in 2021 to 0.37 in 2022</a:t>
            </a:r>
            <a:br>
              <a:rPr lang="en-US" sz="2400" dirty="0"/>
            </a:br>
            <a:r>
              <a:rPr lang="en-US" sz="2400" dirty="0"/>
              <a:t>- Total equity increased to $3,299,544 in 2022 from $2,757,229 in 2021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2829-ADE4-7521-5C42-753579430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Capital Structure</a:t>
            </a:r>
          </a:p>
        </p:txBody>
      </p:sp>
    </p:spTree>
    <p:extLst>
      <p:ext uri="{BB962C8B-B14F-4D97-AF65-F5344CB8AC3E}">
        <p14:creationId xmlns:p14="http://schemas.microsoft.com/office/powerpoint/2010/main" val="342122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AAC6-C3F8-B013-D627-C3213457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D873003-B8D9-011A-1779-053003197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7757157"/>
              </p:ext>
            </p:extLst>
          </p:nvPr>
        </p:nvGraphicFramePr>
        <p:xfrm>
          <a:off x="800101" y="2136338"/>
          <a:ext cx="10678026" cy="3919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92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2970-544B-22EF-A604-226D54C8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A4EA4-F5F1-0071-0F59-C4CFB7DEE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613860" cy="359931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Strengths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</a:t>
            </a:r>
          </a:p>
          <a:p>
            <a:pPr marL="742950" lvl="1" indent="-285750"/>
            <a:r>
              <a:rPr lang="en-US" sz="1600" dirty="0"/>
              <a:t>Responsible handling of debt and appears to be decreasing it overall despite current economic conditions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Accounts Receivable</a:t>
            </a:r>
          </a:p>
          <a:p>
            <a:pPr marL="742950" lvl="1" indent="-285750"/>
            <a:r>
              <a:rPr lang="en-US" sz="1600" dirty="0"/>
              <a:t>good collection department with an average collection period below 30 for the past 4 years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Specialty in the market</a:t>
            </a:r>
          </a:p>
          <a:p>
            <a:pPr marL="742950" lvl="1" indent="-285750"/>
            <a:r>
              <a:rPr lang="en-US" sz="1600" dirty="0"/>
              <a:t>Decades of experience in this sector. Hershey takes strategic acquisitions and business moves and does not spread themselves too thin compared to their counterparts </a:t>
            </a:r>
          </a:p>
        </p:txBody>
      </p:sp>
    </p:spTree>
    <p:extLst>
      <p:ext uri="{BB962C8B-B14F-4D97-AF65-F5344CB8AC3E}">
        <p14:creationId xmlns:p14="http://schemas.microsoft.com/office/powerpoint/2010/main" val="293920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2B8C-C613-9295-9F63-1D8D004A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6F9CA-F378-3020-5EBC-BCF5EE70012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80320" y="2336873"/>
            <a:ext cx="9613861" cy="5107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Weaknesses</a:t>
            </a:r>
            <a:endParaRPr lang="en-US" sz="18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Lawsuits</a:t>
            </a:r>
          </a:p>
          <a:p>
            <a:pPr marL="742950" lvl="1" indent="-285750"/>
            <a:r>
              <a:rPr lang="en-US" sz="1600" dirty="0"/>
              <a:t>The underlying asset (cocoa) is difficult to cultivate and often comes under scrutiny. </a:t>
            </a:r>
          </a:p>
          <a:p>
            <a:pPr marL="742950" lvl="1" indent="-285750"/>
            <a:r>
              <a:rPr lang="en-US" sz="1600" dirty="0"/>
              <a:t>Periodically needing to handle lawsuits regarding that which can take up a large portion of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Material Volatility</a:t>
            </a:r>
          </a:p>
          <a:p>
            <a:pPr marL="742950" lvl="1" indent="-285750"/>
            <a:r>
              <a:rPr lang="en-US" sz="1600" dirty="0"/>
              <a:t>Cocoa is also a volatile raw material price wise, and Hershey is constantly battling with derivatives and needing to restructure certain aspects of production to make up for this volatility </a:t>
            </a:r>
          </a:p>
          <a:p>
            <a:pPr marL="742950" lvl="1" indent="-285750"/>
            <a:r>
              <a:rPr lang="en-US" sz="1600" dirty="0"/>
              <a:t>Other commodities such as sugar and milk pose a risk due to fluctuating prices as well</a:t>
            </a:r>
          </a:p>
          <a:p>
            <a:pPr marL="285750" indent="-285750"/>
            <a:r>
              <a:rPr lang="en-US" dirty="0"/>
              <a:t>Limited Product Diversity</a:t>
            </a:r>
          </a:p>
          <a:p>
            <a:pPr marL="742950" lvl="1" indent="-285750"/>
            <a:r>
              <a:rPr lang="en-US" sz="1600" dirty="0"/>
              <a:t>Limited product diversity can be a weakness when the underlying commodities pose a threat.</a:t>
            </a:r>
          </a:p>
          <a:p>
            <a:pPr marL="742950" lvl="1" indent="-285750"/>
            <a:r>
              <a:rPr lang="en-US" sz="1600" dirty="0"/>
              <a:t>Hershey largely depends on its chocolate and confectionary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3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EB7-5BE8-56DA-B7B8-CF8145EC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Conclusions</a:t>
            </a:r>
          </a:p>
        </p:txBody>
      </p:sp>
      <p:pic>
        <p:nvPicPr>
          <p:cNvPr id="15" name="Graphic 14" descr="Chocolate with solid fill">
            <a:extLst>
              <a:ext uri="{FF2B5EF4-FFF2-40B4-BE49-F238E27FC236}">
                <a16:creationId xmlns:a16="http://schemas.microsoft.com/office/drawing/2014/main" id="{DBAEB3A4-3DB3-B243-60FA-6D8CEF344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4274" y="2149373"/>
            <a:ext cx="1168400" cy="1168400"/>
          </a:xfrm>
          <a:prstGeom prst="rect">
            <a:avLst/>
          </a:prstGeom>
        </p:spPr>
      </p:pic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A3AE5AA0-5B43-1114-DD47-CC7D44C08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6964" y="2197929"/>
            <a:ext cx="1071288" cy="1071288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85136FBB-EE8B-B9B9-A9B6-5301AB3C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29542" y="2354789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F8D1F84-B7E0-91E8-AE9F-9F33DAD1A312}"/>
              </a:ext>
            </a:extLst>
          </p:cNvPr>
          <p:cNvGrpSpPr/>
          <p:nvPr/>
        </p:nvGrpSpPr>
        <p:grpSpPr>
          <a:xfrm>
            <a:off x="821011" y="3437828"/>
            <a:ext cx="2274925" cy="657421"/>
            <a:chOff x="363044" y="0"/>
            <a:chExt cx="1643554" cy="65742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5916F7-48D2-5966-7A7B-E11476F77B86}"/>
                </a:ext>
              </a:extLst>
            </p:cNvPr>
            <p:cNvSpPr/>
            <p:nvPr/>
          </p:nvSpPr>
          <p:spPr>
            <a:xfrm>
              <a:off x="363044" y="0"/>
              <a:ext cx="1643554" cy="657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023D6B-4E62-4D94-8B84-19E4F56FB006}"/>
                </a:ext>
              </a:extLst>
            </p:cNvPr>
            <p:cNvSpPr txBox="1"/>
            <p:nvPr/>
          </p:nvSpPr>
          <p:spPr>
            <a:xfrm>
              <a:off x="363044" y="0"/>
              <a:ext cx="1643554" cy="657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A Values-Driven, Snacking Powerhouse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BA7620B-12FD-D873-D95A-AE8F85C60BEB}"/>
              </a:ext>
            </a:extLst>
          </p:cNvPr>
          <p:cNvGrpSpPr/>
          <p:nvPr/>
        </p:nvGrpSpPr>
        <p:grpSpPr>
          <a:xfrm>
            <a:off x="5000831" y="3437828"/>
            <a:ext cx="1643554" cy="657421"/>
            <a:chOff x="3864522" y="1261550"/>
            <a:chExt cx="1643554" cy="6574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858368-AA31-DBF5-554F-B73295F99403}"/>
                </a:ext>
              </a:extLst>
            </p:cNvPr>
            <p:cNvSpPr/>
            <p:nvPr/>
          </p:nvSpPr>
          <p:spPr>
            <a:xfrm>
              <a:off x="3864522" y="1261550"/>
              <a:ext cx="1643554" cy="657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A5222DC-4C80-75BD-BB6D-12C231142165}"/>
                </a:ext>
              </a:extLst>
            </p:cNvPr>
            <p:cNvSpPr txBox="1"/>
            <p:nvPr/>
          </p:nvSpPr>
          <p:spPr>
            <a:xfrm>
              <a:off x="3864522" y="1261550"/>
              <a:ext cx="1643554" cy="657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Overall positive outlook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D1FE66-E01D-B77D-44EA-F89296EC9D99}"/>
              </a:ext>
            </a:extLst>
          </p:cNvPr>
          <p:cNvGrpSpPr/>
          <p:nvPr/>
        </p:nvGrpSpPr>
        <p:grpSpPr>
          <a:xfrm>
            <a:off x="8643535" y="3429000"/>
            <a:ext cx="2086414" cy="657421"/>
            <a:chOff x="5795699" y="1261550"/>
            <a:chExt cx="1643554" cy="65742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2A519A-5158-8CF1-3BA6-69740F7852CA}"/>
                </a:ext>
              </a:extLst>
            </p:cNvPr>
            <p:cNvSpPr/>
            <p:nvPr/>
          </p:nvSpPr>
          <p:spPr>
            <a:xfrm>
              <a:off x="5795699" y="1261550"/>
              <a:ext cx="1643554" cy="65742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BFAD64-930C-FCD4-E9B2-8132B947D018}"/>
                </a:ext>
              </a:extLst>
            </p:cNvPr>
            <p:cNvSpPr txBox="1"/>
            <p:nvPr/>
          </p:nvSpPr>
          <p:spPr>
            <a:xfrm>
              <a:off x="5795699" y="1261550"/>
              <a:ext cx="1643554" cy="6574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Holds strong against its counterparts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1047A7-E4F6-B1CE-BA8C-37410E8FE233}"/>
              </a:ext>
            </a:extLst>
          </p:cNvPr>
          <p:cNvSpPr txBox="1"/>
          <p:nvPr/>
        </p:nvSpPr>
        <p:spPr>
          <a:xfrm>
            <a:off x="172834" y="4312692"/>
            <a:ext cx="3571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Hershey Co. succeeds in being a values driven snacking powerhouse by making chocolate and snacking options affordable and available to everyone. This was Milton Hershey’s goal since 1894.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5610F-797F-595C-EAAA-3B9BAFB6E289}"/>
              </a:ext>
            </a:extLst>
          </p:cNvPr>
          <p:cNvSpPr txBox="1"/>
          <p:nvPr/>
        </p:nvSpPr>
        <p:spPr>
          <a:xfrm>
            <a:off x="4075745" y="4246232"/>
            <a:ext cx="357128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Hershey Co. excels in its strong operations and production despite fluctuating commodity prices and has steadily increased earnings per share. Because of this, investors have a positive outlook for the company.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CED24-6E8E-BADE-2FC4-D79EC59886BA}"/>
              </a:ext>
            </a:extLst>
          </p:cNvPr>
          <p:cNvSpPr txBox="1"/>
          <p:nvPr/>
        </p:nvSpPr>
        <p:spPr>
          <a:xfrm>
            <a:off x="8040135" y="4190586"/>
            <a:ext cx="3571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comparing Hershey to Nestle, Hershey still came on top overall with its key strengths against it being their handling of debt and positive inventory turnover</a:t>
            </a:r>
          </a:p>
        </p:txBody>
      </p:sp>
    </p:spTree>
    <p:extLst>
      <p:ext uri="{BB962C8B-B14F-4D97-AF65-F5344CB8AC3E}">
        <p14:creationId xmlns:p14="http://schemas.microsoft.com/office/powerpoint/2010/main" val="113038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E226C-7A34-2324-51F9-BFB9CEAA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F5E57-9D08-D3BA-B1C1-DB171A5CBABE}"/>
              </a:ext>
            </a:extLst>
          </p:cNvPr>
          <p:cNvSpPr txBox="1"/>
          <p:nvPr/>
        </p:nvSpPr>
        <p:spPr>
          <a:xfrm>
            <a:off x="806116" y="2346158"/>
            <a:ext cx="104313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ratio = current assets/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ratio = current assets-inventories/ current liabilities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Inventory Turnover = Cost of goods sold/Inventory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collection period=Accounts receivable/ average sales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payment period=accounts payable/credit sales /365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assets turnover=sales/total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Debt Ratio: total liabilities/total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Interest Earned Ratio: Earning before interest and taxes/interest expense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Profit Margin: Gross Profits/sales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Profit Margin: Operating Profits/Sales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Profit Margin: Earnings for Common Stockholders/sales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Earnings per share: Earnings for Common Stockholders/outstanding shares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total assets: Earnings for Common Stockholders /total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on common equity: Earnings for Common Stockholders /common stock equity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6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6003FE-A80B-F96C-D3CF-CE57C008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Thank you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References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BC668-8811-86B5-CB8F-EE3C4D8D413F}"/>
              </a:ext>
            </a:extLst>
          </p:cNvPr>
          <p:cNvSpPr txBox="1"/>
          <p:nvPr/>
        </p:nvSpPr>
        <p:spPr>
          <a:xfrm>
            <a:off x="5218906" y="902370"/>
            <a:ext cx="6257362" cy="6470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Hershey Co.</a:t>
            </a:r>
            <a:r>
              <a:rPr lang="en-US" sz="1600" b="1" dirty="0">
                <a:solidFill>
                  <a:srgbClr val="FFFFFF"/>
                </a:solidFill>
              </a:rPr>
              <a:t> </a:t>
            </a:r>
            <a:r>
              <a:rPr lang="en-US" sz="1600" b="1" dirty="0">
                <a:solidFill>
                  <a:srgbClr val="FFFFFF"/>
                </a:solidFill>
                <a:effectLst/>
              </a:rPr>
              <a:t>Filings: 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https://hershey.gcs-web.com/sec-filings?c=115590&amp;p=irol-sec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effectLst/>
              </a:rPr>
              <a:t>Nestle Publications: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https://www.nestle.com/investors/publications</a:t>
            </a:r>
            <a:endParaRPr lang="en-US" sz="1600" dirty="0">
              <a:solidFill>
                <a:srgbClr val="FFFFFF"/>
              </a:solidFill>
            </a:endParaRP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About Hershey: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https://www.thehersheycompany.com/en_us/home/about-us/the-company.html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Hershey Outlook: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https://investors.thehersheycompany.com/content/hershey-corporate-investors/en-us/home/news-and-events/press-release/press-release-detail.html?122773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AP News Cocoa Prices: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https://apnews.com/article/hershey-cocoa-valentine-chocolate-8c3e04f080b7d773470987dff1f9ca29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Child Labor: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https://fortune.com/2023/08/15/chocolate-cocoa-child-labor-west-africa-lawsuit-hershey-nestle-mars/</a:t>
            </a:r>
          </a:p>
          <a:p>
            <a:pPr marL="28575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effectLst/>
              </a:rPr>
              <a:t>Understanding Nestle: </a:t>
            </a:r>
            <a:r>
              <a:rPr lang="en-US" sz="160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</a:rPr>
              <a:t>https://www.nestle.com/investors/overview#:~:text=Established%20over%20150%20years%20ago,products%20in%20188%20countries%20worldwide.</a:t>
            </a:r>
          </a:p>
          <a:p>
            <a:pPr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85000"/>
                  <a:lumOff val="15000"/>
                </a:schemeClr>
              </a:solidFill>
              <a:effectLst/>
            </a:endParaRP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effectLst/>
            </a:endParaRPr>
          </a:p>
          <a:p>
            <a:pPr marL="0" marR="0" indent="-22860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effectLst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09DD-B7DD-3D21-5014-076B894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Hershey Co.</a:t>
            </a:r>
            <a:br>
              <a:rPr lang="en-US" dirty="0"/>
            </a:br>
            <a:r>
              <a:rPr lang="en-US" sz="2000" dirty="0"/>
              <a:t>Introduction 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67C9B45-9110-E830-F194-C57A650E2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65711"/>
              </p:ext>
            </p:extLst>
          </p:nvPr>
        </p:nvGraphicFramePr>
        <p:xfrm>
          <a:off x="183356" y="2176846"/>
          <a:ext cx="11825287" cy="450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close-up of a candy&#10;&#10;Description automatically generated">
            <a:extLst>
              <a:ext uri="{FF2B5EF4-FFF2-40B4-BE49-F238E27FC236}">
                <a16:creationId xmlns:a16="http://schemas.microsoft.com/office/drawing/2014/main" id="{37D05C13-3B06-2C14-42C9-EAB31D4E7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1307" y="410548"/>
            <a:ext cx="2302629" cy="1560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BB2428-DD79-0E24-CB12-C1DD15DF0FC4}"/>
              </a:ext>
            </a:extLst>
          </p:cNvPr>
          <p:cNvSpPr txBox="1"/>
          <p:nvPr/>
        </p:nvSpPr>
        <p:spPr>
          <a:xfrm>
            <a:off x="183356" y="4066239"/>
            <a:ext cx="2319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-One of the largest manufacturers of chocolate with an additional focus on other snacks such as baked goods and various beverages </a:t>
            </a:r>
          </a:p>
          <a:p>
            <a:r>
              <a:rPr lang="en-US" sz="1200" dirty="0"/>
              <a:t>- Milton Hershey established this company in 1894</a:t>
            </a:r>
          </a:p>
          <a:p>
            <a:r>
              <a:rPr lang="en-US" sz="1200" dirty="0"/>
              <a:t>- Hierarchical organization structure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25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preadsheet with numbers and a list of income&#10;&#10;Description automatically generated">
            <a:extLst>
              <a:ext uri="{FF2B5EF4-FFF2-40B4-BE49-F238E27FC236}">
                <a16:creationId xmlns:a16="http://schemas.microsoft.com/office/drawing/2014/main" id="{E065562C-12B3-66D3-6BCD-31197066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83129"/>
            <a:ext cx="8991600" cy="629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0827D-5333-307D-FE52-2FF5C4160EA4}"/>
              </a:ext>
            </a:extLst>
          </p:cNvPr>
          <p:cNvSpPr txBox="1"/>
          <p:nvPr/>
        </p:nvSpPr>
        <p:spPr>
          <a:xfrm>
            <a:off x="10972800" y="1113864"/>
            <a:ext cx="101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4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preadsheet for a company&#10;&#10;Description automatically generated">
            <a:extLst>
              <a:ext uri="{FF2B5EF4-FFF2-40B4-BE49-F238E27FC236}">
                <a16:creationId xmlns:a16="http://schemas.microsoft.com/office/drawing/2014/main" id="{C8609D64-B163-565B-D12C-BAD4F5D7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" y="403606"/>
            <a:ext cx="5986463" cy="60507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67E910-39FA-D3E0-3DC3-F1812A8F307A}"/>
              </a:ext>
            </a:extLst>
          </p:cNvPr>
          <p:cNvSpPr txBox="1"/>
          <p:nvPr/>
        </p:nvSpPr>
        <p:spPr>
          <a:xfrm>
            <a:off x="2588418" y="645083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20F4F-6DC2-B2A5-1787-213D688E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606"/>
            <a:ext cx="5986463" cy="6050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3A48F8-88FA-53E6-B7D1-9F9FD6E475CF}"/>
              </a:ext>
            </a:extLst>
          </p:cNvPr>
          <p:cNvSpPr txBox="1"/>
          <p:nvPr/>
        </p:nvSpPr>
        <p:spPr>
          <a:xfrm>
            <a:off x="8648699" y="6450838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6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3FAA-AAE9-DE7D-1E5B-54F8E8F1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Liquidity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0BD6-67AA-432D-36A1-F6E4FC700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613861" cy="1763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None/>
            </a:pPr>
            <a:r>
              <a:rPr lang="en-US" b="1" dirty="0"/>
              <a:t>Current Ratio</a:t>
            </a: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0.81	0.90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1.57</a:t>
            </a:r>
            <a:r>
              <a:rPr lang="en-US" dirty="0"/>
              <a:t>	1.05</a:t>
            </a:r>
          </a:p>
          <a:p>
            <a:pPr marL="0" indent="0">
              <a:buNone/>
            </a:pPr>
            <a:r>
              <a:rPr lang="en-US" b="1" dirty="0"/>
              <a:t>Quick Ratio</a:t>
            </a: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0.44	0.50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1.06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0.65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255B2-63C0-CAE0-0FEA-D7A6D8B0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19" y="4341133"/>
            <a:ext cx="9613861" cy="17636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None/>
            </a:pPr>
            <a:r>
              <a:rPr lang="en-US" b="1" dirty="0"/>
              <a:t>Current Ratio</a:t>
            </a: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0.88	0.98	0.86	0.86</a:t>
            </a:r>
          </a:p>
          <a:p>
            <a:pPr marL="0" indent="0">
              <a:buNone/>
            </a:pPr>
            <a:r>
              <a:rPr lang="en-US" b="1" dirty="0"/>
              <a:t>Quick Ratio</a:t>
            </a: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0.50	0.68	0.60	0.63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8210A-9E0B-34FD-07E6-D3026226BE4E}"/>
              </a:ext>
            </a:extLst>
          </p:cNvPr>
          <p:cNvSpPr txBox="1"/>
          <p:nvPr/>
        </p:nvSpPr>
        <p:spPr>
          <a:xfrm>
            <a:off x="10889313" y="1293697"/>
            <a:ext cx="124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03915-F96C-F574-A034-71DC9AB8BB4E}"/>
              </a:ext>
            </a:extLst>
          </p:cNvPr>
          <p:cNvSpPr txBox="1"/>
          <p:nvPr/>
        </p:nvSpPr>
        <p:spPr>
          <a:xfrm>
            <a:off x="10889313" y="10201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E0931-A221-B196-131E-014020A5735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099468" y="5564303"/>
            <a:ext cx="2075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</a:p>
          <a:p>
            <a:r>
              <a:rPr lang="en-US" sz="1600" dirty="0"/>
              <a:t>	Good Ratio</a:t>
            </a:r>
          </a:p>
          <a:p>
            <a:r>
              <a:rPr lang="en-US" sz="1600" dirty="0"/>
              <a:t>	Bad Ratio</a:t>
            </a:r>
          </a:p>
          <a:p>
            <a:r>
              <a:rPr lang="en-US" sz="1600" dirty="0"/>
              <a:t>	Neutral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C6530D-3765-ADFB-BF18-E5565B4C9651}"/>
              </a:ext>
            </a:extLst>
          </p:cNvPr>
          <p:cNvSpPr/>
          <p:nvPr/>
        </p:nvSpPr>
        <p:spPr>
          <a:xfrm>
            <a:off x="10402461" y="6143708"/>
            <a:ext cx="197357" cy="1972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13296-68E9-7AF2-9270-98D67EA9EB98}"/>
              </a:ext>
            </a:extLst>
          </p:cNvPr>
          <p:cNvSpPr/>
          <p:nvPr/>
        </p:nvSpPr>
        <p:spPr>
          <a:xfrm>
            <a:off x="10402461" y="5884089"/>
            <a:ext cx="197357" cy="19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8A29F9-5C17-FE9D-D74C-EE7F6A94228E}"/>
              </a:ext>
            </a:extLst>
          </p:cNvPr>
          <p:cNvSpPr/>
          <p:nvPr/>
        </p:nvSpPr>
        <p:spPr>
          <a:xfrm>
            <a:off x="10402460" y="6392614"/>
            <a:ext cx="197357" cy="197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40C8780-60CA-EB3F-A0CF-9385AEE0A61B}"/>
              </a:ext>
            </a:extLst>
          </p:cNvPr>
          <p:cNvSpPr/>
          <p:nvPr/>
        </p:nvSpPr>
        <p:spPr>
          <a:xfrm>
            <a:off x="9228222" y="2442411"/>
            <a:ext cx="2634916" cy="300789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had a good year in 2020 with both the current and quick ratio being over 1, however in the years since it has declined.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nor Nestle seem to have enough liquid assets to cover short term liabilities.  </a:t>
            </a:r>
          </a:p>
        </p:txBody>
      </p:sp>
    </p:spTree>
    <p:extLst>
      <p:ext uri="{BB962C8B-B14F-4D97-AF65-F5344CB8AC3E}">
        <p14:creationId xmlns:p14="http://schemas.microsoft.com/office/powerpoint/2010/main" val="359763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FF75-A4FD-89B4-0A31-7142E5F8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Ratios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F4F582-FA8A-BE89-975B-B05EEB05E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8823" y="2349969"/>
            <a:ext cx="9827531" cy="19976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None/>
            </a:pPr>
            <a:r>
              <a:rPr lang="en-US" dirty="0"/>
              <a:t>Inventory Turnover			</a:t>
            </a:r>
            <a:r>
              <a:rPr lang="en-US" dirty="0">
                <a:solidFill>
                  <a:srgbClr val="00B050"/>
                </a:solidFill>
              </a:rPr>
              <a:t>5.05</a:t>
            </a:r>
            <a:r>
              <a:rPr lang="en-US" dirty="0"/>
              <a:t>	4.98	</a:t>
            </a:r>
            <a:r>
              <a:rPr lang="en-US" dirty="0">
                <a:solidFill>
                  <a:srgbClr val="FF0000"/>
                </a:solidFill>
              </a:rPr>
              <a:t>4.61</a:t>
            </a: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5.35</a:t>
            </a:r>
          </a:p>
          <a:p>
            <a:pPr marL="0" indent="0">
              <a:buNone/>
            </a:pPr>
            <a:r>
              <a:rPr lang="en-US" dirty="0"/>
              <a:t>Average Collection Period</a:t>
            </a:r>
            <a:r>
              <a:rPr lang="en-US" b="1" dirty="0"/>
              <a:t>		</a:t>
            </a:r>
            <a:r>
              <a:rPr lang="en-US" dirty="0">
                <a:solidFill>
                  <a:srgbClr val="00B050"/>
                </a:solidFill>
              </a:rPr>
              <a:t>24.91	27.32	27.55	25.98</a:t>
            </a:r>
          </a:p>
          <a:p>
            <a:pPr marL="0" indent="0">
              <a:buNone/>
            </a:pPr>
            <a:r>
              <a:rPr lang="en-US" dirty="0"/>
              <a:t>Average Payment Period			N/A net credit sales not provided</a:t>
            </a:r>
          </a:p>
          <a:p>
            <a:pPr marL="0" indent="0">
              <a:buNone/>
            </a:pPr>
            <a:r>
              <a:rPr lang="en-US" dirty="0"/>
              <a:t>Total Assets Turnover			</a:t>
            </a:r>
            <a:r>
              <a:rPr lang="en-US" dirty="0">
                <a:solidFill>
                  <a:srgbClr val="FF0000"/>
                </a:solidFill>
              </a:rPr>
              <a:t>0.95	0.86	0.89	0.98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9B94B9F-CA96-754E-19F9-F8680B0CA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8823" y="4531795"/>
            <a:ext cx="9827532" cy="19976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None/>
            </a:pPr>
            <a:r>
              <a:rPr lang="en-US" dirty="0"/>
              <a:t>Inventory Turnover			</a:t>
            </a:r>
            <a:r>
              <a:rPr lang="en-US" dirty="0">
                <a:solidFill>
                  <a:srgbClr val="FF0000"/>
                </a:solidFill>
              </a:rPr>
              <a:t>3.45	3.79	4.25</a:t>
            </a:r>
            <a:r>
              <a:rPr lang="en-US" dirty="0"/>
              <a:t>	4.99</a:t>
            </a:r>
          </a:p>
          <a:p>
            <a:pPr marL="0" indent="0">
              <a:buNone/>
            </a:pPr>
            <a:r>
              <a:rPr lang="en-US" dirty="0"/>
              <a:t>Average Collection Period		</a:t>
            </a:r>
            <a:r>
              <a:rPr lang="en-US" dirty="0">
                <a:solidFill>
                  <a:srgbClr val="00B050"/>
                </a:solidFill>
              </a:rPr>
              <a:t>42.97	46.75	46.50	46.39</a:t>
            </a:r>
          </a:p>
          <a:p>
            <a:pPr marL="0" indent="0">
              <a:buNone/>
            </a:pPr>
            <a:r>
              <a:rPr lang="en-US" dirty="0"/>
              <a:t>Average Payment Period			 N/A net credit sales not provided</a:t>
            </a:r>
          </a:p>
          <a:p>
            <a:pPr marL="0" indent="0">
              <a:buNone/>
            </a:pPr>
            <a:r>
              <a:rPr lang="en-US" dirty="0"/>
              <a:t>Total Assets Turnover 			</a:t>
            </a:r>
            <a:r>
              <a:rPr lang="en-US" dirty="0">
                <a:solidFill>
                  <a:srgbClr val="FF0000"/>
                </a:solidFill>
              </a:rPr>
              <a:t>0.70	0.63	0.68	0.72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A4E65-31A5-E820-486F-52CDDC6620CA}"/>
              </a:ext>
            </a:extLst>
          </p:cNvPr>
          <p:cNvSpPr txBox="1"/>
          <p:nvPr/>
        </p:nvSpPr>
        <p:spPr>
          <a:xfrm>
            <a:off x="10876151" y="1293697"/>
            <a:ext cx="111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2C84C8-5FAD-9C6D-DD9E-0B16E5ECBEFB}"/>
              </a:ext>
            </a:extLst>
          </p:cNvPr>
          <p:cNvSpPr txBox="1"/>
          <p:nvPr/>
        </p:nvSpPr>
        <p:spPr>
          <a:xfrm>
            <a:off x="10876151" y="9917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7E2E10-A63A-D160-DA09-0F5340489CF3}"/>
              </a:ext>
            </a:extLst>
          </p:cNvPr>
          <p:cNvSpPr/>
          <p:nvPr/>
        </p:nvSpPr>
        <p:spPr>
          <a:xfrm>
            <a:off x="10402461" y="6117172"/>
            <a:ext cx="197357" cy="1972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EA5F76-C2D8-4BFD-4086-BFCFF9D496E5}"/>
              </a:ext>
            </a:extLst>
          </p:cNvPr>
          <p:cNvSpPr txBox="1"/>
          <p:nvPr/>
        </p:nvSpPr>
        <p:spPr>
          <a:xfrm>
            <a:off x="10116354" y="5542747"/>
            <a:ext cx="2075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</a:p>
          <a:p>
            <a:r>
              <a:rPr lang="en-US" sz="1600" dirty="0"/>
              <a:t>	Good Ratio</a:t>
            </a:r>
          </a:p>
          <a:p>
            <a:r>
              <a:rPr lang="en-US" sz="1600" dirty="0"/>
              <a:t>	Bad Ratio</a:t>
            </a:r>
          </a:p>
          <a:p>
            <a:r>
              <a:rPr lang="en-US" sz="1600" dirty="0"/>
              <a:t>	Neutral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B1E45-67EC-2DD8-C0A4-7A19C3E2F33C}"/>
              </a:ext>
            </a:extLst>
          </p:cNvPr>
          <p:cNvSpPr/>
          <p:nvPr/>
        </p:nvSpPr>
        <p:spPr>
          <a:xfrm>
            <a:off x="10402461" y="5884089"/>
            <a:ext cx="197357" cy="19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EF09D-78A7-0606-FF63-01696AE69BC8}"/>
              </a:ext>
            </a:extLst>
          </p:cNvPr>
          <p:cNvSpPr/>
          <p:nvPr/>
        </p:nvSpPr>
        <p:spPr>
          <a:xfrm>
            <a:off x="10402460" y="6368568"/>
            <a:ext cx="197357" cy="197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1E4012-C17F-3CF0-A28A-B4034B7AFC59}"/>
              </a:ext>
            </a:extLst>
          </p:cNvPr>
          <p:cNvSpPr/>
          <p:nvPr/>
        </p:nvSpPr>
        <p:spPr>
          <a:xfrm>
            <a:off x="8698832" y="2442411"/>
            <a:ext cx="3289968" cy="300789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Although Hershey is a bit better, both companies are in the green for average collection period as it is under 60 days, which generally means they are good at collecting receivables.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Want to see a higher total asset turnover ratio for these companies as they are in the retail sector. These scores may mean that their assets are not being as efficiently used. 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4057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4A45-F61C-1BF6-45C8-60ED4B6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Leverage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99A3-4641-7587-8639-B6CB45DFA5B7}"/>
              </a:ext>
            </a:extLst>
          </p:cNvPr>
          <p:cNvSpPr txBox="1">
            <a:spLocks/>
          </p:cNvSpPr>
          <p:nvPr/>
        </p:nvSpPr>
        <p:spPr>
          <a:xfrm>
            <a:off x="328862" y="2355224"/>
            <a:ext cx="9613861" cy="17636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Debt Ratio				0.37	</a:t>
            </a:r>
            <a:r>
              <a:rPr lang="en-US" dirty="0">
                <a:solidFill>
                  <a:srgbClr val="FF0000"/>
                </a:solidFill>
              </a:rPr>
              <a:t>0.48	0.46	0.44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Times Interest Earned Ratio	</a:t>
            </a:r>
            <a:r>
              <a:rPr lang="en-US" dirty="0">
                <a:solidFill>
                  <a:srgbClr val="00B050"/>
                </a:solidFill>
              </a:rPr>
              <a:t>11.96	11.60	8.56	9.58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52BDE-30F4-0FAD-1396-9E0B36FACE31}"/>
              </a:ext>
            </a:extLst>
          </p:cNvPr>
          <p:cNvSpPr txBox="1">
            <a:spLocks/>
          </p:cNvSpPr>
          <p:nvPr/>
        </p:nvSpPr>
        <p:spPr>
          <a:xfrm>
            <a:off x="328862" y="4339273"/>
            <a:ext cx="9613861" cy="176363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Debt Ratio				</a:t>
            </a:r>
            <a:r>
              <a:rPr lang="en-US" dirty="0">
                <a:solidFill>
                  <a:srgbClr val="FF0000"/>
                </a:solidFill>
              </a:rPr>
              <a:t>0.68	0.61	0.62	0.59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Times Interest Earned Ratio 	</a:t>
            </a:r>
            <a:r>
              <a:rPr lang="en-US" dirty="0">
                <a:solidFill>
                  <a:srgbClr val="00B050"/>
                </a:solidFill>
              </a:rPr>
              <a:t>9.03	11.34	14.16	12.39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EDEB5-C69B-C4E5-45B5-AD6ECC2313DD}"/>
              </a:ext>
            </a:extLst>
          </p:cNvPr>
          <p:cNvSpPr txBox="1"/>
          <p:nvPr/>
        </p:nvSpPr>
        <p:spPr>
          <a:xfrm>
            <a:off x="10941878" y="1304694"/>
            <a:ext cx="290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871E23-A053-617D-82C4-269D863C6365}"/>
              </a:ext>
            </a:extLst>
          </p:cNvPr>
          <p:cNvSpPr txBox="1"/>
          <p:nvPr/>
        </p:nvSpPr>
        <p:spPr>
          <a:xfrm>
            <a:off x="10941878" y="924365"/>
            <a:ext cx="66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59047D-B8D0-C412-6FBE-58735652FF5C}"/>
              </a:ext>
            </a:extLst>
          </p:cNvPr>
          <p:cNvSpPr/>
          <p:nvPr/>
        </p:nvSpPr>
        <p:spPr>
          <a:xfrm>
            <a:off x="10402460" y="6392614"/>
            <a:ext cx="197357" cy="197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53A815-E921-0EEB-83A0-1CBD94B1CE07}"/>
              </a:ext>
            </a:extLst>
          </p:cNvPr>
          <p:cNvSpPr txBox="1"/>
          <p:nvPr/>
        </p:nvSpPr>
        <p:spPr>
          <a:xfrm>
            <a:off x="10099468" y="5564303"/>
            <a:ext cx="20756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</a:p>
          <a:p>
            <a:r>
              <a:rPr lang="en-US" sz="1600" dirty="0"/>
              <a:t>	Good Ratio</a:t>
            </a:r>
          </a:p>
          <a:p>
            <a:r>
              <a:rPr lang="en-US" sz="1600" dirty="0"/>
              <a:t>	Bad Ratio</a:t>
            </a:r>
          </a:p>
          <a:p>
            <a:r>
              <a:rPr lang="en-US" sz="1600" dirty="0"/>
              <a:t>	Neutral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A4EBA-8F5E-6E3C-E6B1-A72CA6358608}"/>
              </a:ext>
            </a:extLst>
          </p:cNvPr>
          <p:cNvSpPr/>
          <p:nvPr/>
        </p:nvSpPr>
        <p:spPr>
          <a:xfrm>
            <a:off x="10402461" y="5884089"/>
            <a:ext cx="197357" cy="1972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CB848-8C35-FAE7-9D90-E76624F6C230}"/>
              </a:ext>
            </a:extLst>
          </p:cNvPr>
          <p:cNvSpPr/>
          <p:nvPr/>
        </p:nvSpPr>
        <p:spPr>
          <a:xfrm>
            <a:off x="10402461" y="6143708"/>
            <a:ext cx="197357" cy="1972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F3D7A15-BF5B-C69B-4F5B-6FED2D6DD784}"/>
              </a:ext>
            </a:extLst>
          </p:cNvPr>
          <p:cNvSpPr/>
          <p:nvPr/>
        </p:nvSpPr>
        <p:spPr>
          <a:xfrm>
            <a:off x="8578516" y="2153952"/>
            <a:ext cx="3284622" cy="339935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compares to Nestle in that their overall debt ratio is lower, although manageable it may be a good idea to start paying that down. Nestle is at about 60 and above across these years which is much more risky.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Times interest earned ratio: Both in the green meaning they are earning more money on its earnings than they are paying interest. Note: Hershey has steadily increased, while Nestle has decreased. </a:t>
            </a:r>
          </a:p>
        </p:txBody>
      </p:sp>
    </p:spTree>
    <p:extLst>
      <p:ext uri="{BB962C8B-B14F-4D97-AF65-F5344CB8AC3E}">
        <p14:creationId xmlns:p14="http://schemas.microsoft.com/office/powerpoint/2010/main" val="332182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929A-DD39-09C0-A401-4755251D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Profitability and Market Ratios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4798-3889-B588-5B37-ACAD06B862AA}"/>
              </a:ext>
            </a:extLst>
          </p:cNvPr>
          <p:cNvSpPr txBox="1">
            <a:spLocks/>
          </p:cNvSpPr>
          <p:nvPr/>
        </p:nvSpPr>
        <p:spPr>
          <a:xfrm>
            <a:off x="411700" y="2122347"/>
            <a:ext cx="9613861" cy="2266347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Gross Profit Margin				43.2%	45.1%	45.4%	45.4%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Operating Profit Margin			21.7%	22.8%	21.9%	20.0%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 Profit Margin				15.78%	16.46%	15.69%	14.39%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Earnings Per Share				$7.96	$7.11	$6.11	$5.46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Total Assets			15.02%	14.2%	14.01%	14.12%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Common Equity			49.85%	53.59%	57.14%	65.89%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7EF46-3EA1-2DB6-78CA-8A11E7361AF2}"/>
              </a:ext>
            </a:extLst>
          </p:cNvPr>
          <p:cNvSpPr txBox="1">
            <a:spLocks/>
          </p:cNvSpPr>
          <p:nvPr/>
        </p:nvSpPr>
        <p:spPr>
          <a:xfrm>
            <a:off x="411699" y="4418771"/>
            <a:ext cx="9613861" cy="2361819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Gross Profit Margin				45.2%	48.0%	49.3%	49.8%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Operating Profit Margin			14.0%	14.0%	16.9%	14.8%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Net Profit Margin				10.16%	19.17%	14.67%	13.94%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Earnings Per Share				$3.42	$6.06	$4.30	$4.30%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Total Assets			7.10%	12.36%	9.98%	10.09%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Return on Common Equity			22.08%	31.81%	26.77%	24.23%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03760-ADC7-498A-E689-A73244B4AD85}"/>
              </a:ext>
            </a:extLst>
          </p:cNvPr>
          <p:cNvSpPr txBox="1"/>
          <p:nvPr/>
        </p:nvSpPr>
        <p:spPr>
          <a:xfrm>
            <a:off x="10909300" y="1293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2BC601-D91E-ABB3-3566-35CEED2F1D5F}"/>
              </a:ext>
            </a:extLst>
          </p:cNvPr>
          <p:cNvSpPr txBox="1"/>
          <p:nvPr/>
        </p:nvSpPr>
        <p:spPr>
          <a:xfrm>
            <a:off x="10909300" y="924365"/>
            <a:ext cx="850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6CFF966-453B-64C6-A9F5-268CBDA1F18A}"/>
              </a:ext>
            </a:extLst>
          </p:cNvPr>
          <p:cNvSpPr/>
          <p:nvPr/>
        </p:nvSpPr>
        <p:spPr>
          <a:xfrm>
            <a:off x="8554454" y="2442410"/>
            <a:ext cx="3308684" cy="4174957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Overall, these percentages are within healthy ranges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Nestle ratios appear to be on a decline, with Hershey coming out stronger in their ratios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Gross Profit Margin: Although this percentage can be higher, it is close to 50% for both companies. Dropping below 30% would be concerning.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company had a slight drop in the gross profit margin, and this could be due to the increasing cocoa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Hershey earnings per share finishes out strong in 2022 after a steady incline in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146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CF29-9225-77F7-EFC0-4A1E7FE3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Ratios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49E3E9-810F-63FD-6ED5-031401983B3F}"/>
              </a:ext>
            </a:extLst>
          </p:cNvPr>
          <p:cNvSpPr txBox="1"/>
          <p:nvPr/>
        </p:nvSpPr>
        <p:spPr>
          <a:xfrm>
            <a:off x="1028700" y="2721570"/>
            <a:ext cx="8648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</a:rPr>
              <a:t>Hershey Co.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Price/Earnings Ratio	28.2		26.3		24.1		26.1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Market/Book Ratio	14.4		14.5		14.2		17.6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34468-5D98-9B3D-E403-D1DA960941E2}"/>
              </a:ext>
            </a:extLst>
          </p:cNvPr>
          <p:cNvSpPr txBox="1"/>
          <p:nvPr/>
        </p:nvSpPr>
        <p:spPr>
          <a:xfrm>
            <a:off x="1028700" y="4209138"/>
            <a:ext cx="9379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Nestle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  <a:r>
              <a:rPr lang="en-US" b="1" dirty="0"/>
              <a:t>2022	2021	2020	2019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Price/Earnings Ratio 	23.2		21.1		23.4		25.9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Market/Book Ratio	6.88		6.55		6.32		5.71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C963C82-539D-3FD3-E249-389FD2222986}"/>
              </a:ext>
            </a:extLst>
          </p:cNvPr>
          <p:cNvSpPr/>
          <p:nvPr/>
        </p:nvSpPr>
        <p:spPr>
          <a:xfrm>
            <a:off x="8001001" y="2591137"/>
            <a:ext cx="3537284" cy="3007894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Based on the price to earnings ratios, investors on average pay more for each dollar of Hershey Co. earnings than they are for Nestle.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market to book ratio indicates that these companies may be overvalued, and investors are paying more for each dollar of book value for Hershey stock than Nestle.</a:t>
            </a:r>
          </a:p>
        </p:txBody>
      </p:sp>
    </p:spTree>
    <p:extLst>
      <p:ext uri="{BB962C8B-B14F-4D97-AF65-F5344CB8AC3E}">
        <p14:creationId xmlns:p14="http://schemas.microsoft.com/office/powerpoint/2010/main" val="28892420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17526</TotalTime>
  <Words>2156</Words>
  <Application>Microsoft Macintosh PowerPoint</Application>
  <PresentationFormat>Widescreen</PresentationFormat>
  <Paragraphs>269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Courier New</vt:lpstr>
      <vt:lpstr>Trebuchet MS</vt:lpstr>
      <vt:lpstr>Berlin</vt:lpstr>
      <vt:lpstr>The Hershey Co.</vt:lpstr>
      <vt:lpstr>Understanding Hershey Co. Introduction </vt:lpstr>
      <vt:lpstr>PowerPoint Presentation</vt:lpstr>
      <vt:lpstr>PowerPoint Presentation</vt:lpstr>
      <vt:lpstr>Short-Term Liquidity</vt:lpstr>
      <vt:lpstr>Activity Ratios</vt:lpstr>
      <vt:lpstr>Financial Leverage</vt:lpstr>
      <vt:lpstr>Profitability and Market Ratios</vt:lpstr>
      <vt:lpstr>Market Ratios</vt:lpstr>
      <vt:lpstr>PowerPoint Presentation</vt:lpstr>
      <vt:lpstr>- Current Capital Structure is strong  - Indicates that they are low risk, and have the necessary assets to pay off long term debt  - 2022 long term debt obligations: $3,343,977  -A decrease from over 4 million in 2021 - Decreased debt ratio from 0.48 in 2021 to 0.37 in 2022 - Total equity increased to $3,299,544 in 2022 from $2,757,229 in 2021 </vt:lpstr>
      <vt:lpstr>Outlook</vt:lpstr>
      <vt:lpstr>Outlook</vt:lpstr>
      <vt:lpstr>Outlook</vt:lpstr>
      <vt:lpstr>Summary and Conclusions</vt:lpstr>
      <vt:lpstr>Formulas</vt:lpstr>
      <vt:lpstr>Thank you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Hershey Co.</dc:title>
  <dc:creator>Sydney Long</dc:creator>
  <cp:lastModifiedBy>Long, Sydney (Student)</cp:lastModifiedBy>
  <cp:revision>14</cp:revision>
  <dcterms:created xsi:type="dcterms:W3CDTF">2024-04-07T20:52:13Z</dcterms:created>
  <dcterms:modified xsi:type="dcterms:W3CDTF">2025-06-17T03:22:39Z</dcterms:modified>
</cp:coreProperties>
</file>