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20"/>
  </p:notesMasterIdLst>
  <p:sldIdLst>
    <p:sldId id="275" r:id="rId2"/>
    <p:sldId id="270" r:id="rId3"/>
    <p:sldId id="319" r:id="rId4"/>
    <p:sldId id="29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15" r:id="rId13"/>
    <p:sldId id="316" r:id="rId14"/>
    <p:sldId id="317" r:id="rId15"/>
    <p:sldId id="309" r:id="rId16"/>
    <p:sldId id="310" r:id="rId17"/>
    <p:sldId id="311" r:id="rId18"/>
    <p:sldId id="312" r:id="rId19"/>
  </p:sldIdLst>
  <p:sldSz cx="9144000" cy="6858000" type="letter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4279" autoAdjust="0"/>
  </p:normalViewPr>
  <p:slideViewPr>
    <p:cSldViewPr>
      <p:cViewPr varScale="1">
        <p:scale>
          <a:sx n="94" d="100"/>
          <a:sy n="94" d="100"/>
        </p:scale>
        <p:origin x="96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ED3281-1809-4D6C-81A8-0829BA3004A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0BC41A-07A6-403B-B34B-0EB7250AF4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Daily malware attacks (largest concern is phishing attacks)</a:t>
          </a:r>
        </a:p>
      </dgm:t>
    </dgm:pt>
    <dgm:pt modelId="{BE655CD6-B567-4491-91E5-23774B4E9901}" type="parTrans" cxnId="{3E1EA530-11FA-48C6-BCE7-1DAE2842D0BC}">
      <dgm:prSet/>
      <dgm:spPr/>
      <dgm:t>
        <a:bodyPr/>
        <a:lstStyle/>
        <a:p>
          <a:endParaRPr lang="en-US"/>
        </a:p>
      </dgm:t>
    </dgm:pt>
    <dgm:pt modelId="{85F3A3C2-064C-472B-81D5-42C743A0E0F3}" type="sibTrans" cxnId="{3E1EA530-11FA-48C6-BCE7-1DAE2842D0BC}">
      <dgm:prSet/>
      <dgm:spPr/>
      <dgm:t>
        <a:bodyPr/>
        <a:lstStyle/>
        <a:p>
          <a:endParaRPr lang="en-US"/>
        </a:p>
      </dgm:t>
    </dgm:pt>
    <dgm:pt modelId="{53AFE400-26B3-4E70-AC17-AAE9127D3E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Deploy endpoint protection software</a:t>
          </a:r>
        </a:p>
      </dgm:t>
    </dgm:pt>
    <dgm:pt modelId="{D9169E20-6CC7-4E17-8A20-EDC747FEB9C1}" type="parTrans" cxnId="{96E19551-E879-49A9-AA2B-4BEEEAA9FE3C}">
      <dgm:prSet/>
      <dgm:spPr/>
      <dgm:t>
        <a:bodyPr/>
        <a:lstStyle/>
        <a:p>
          <a:endParaRPr lang="en-US"/>
        </a:p>
      </dgm:t>
    </dgm:pt>
    <dgm:pt modelId="{B991204F-86A8-444D-9CAA-CCD254CD0BC9}" type="sibTrans" cxnId="{96E19551-E879-49A9-AA2B-4BEEEAA9FE3C}">
      <dgm:prSet/>
      <dgm:spPr/>
      <dgm:t>
        <a:bodyPr/>
        <a:lstStyle/>
        <a:p>
          <a:endParaRPr lang="en-US"/>
        </a:p>
      </dgm:t>
    </dgm:pt>
    <dgm:pt modelId="{6D8C8EC5-E839-4B94-A599-2C40DCB8B5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Norton business security - $55/device ($4,125 for 75 devices)</a:t>
          </a:r>
        </a:p>
      </dgm:t>
    </dgm:pt>
    <dgm:pt modelId="{2EEC2F8A-79AA-48F6-BDAE-DA2A2919567C}" type="parTrans" cxnId="{2C3BD0E1-9E15-4AD3-93C4-49D82877FD59}">
      <dgm:prSet/>
      <dgm:spPr/>
      <dgm:t>
        <a:bodyPr/>
        <a:lstStyle/>
        <a:p>
          <a:endParaRPr lang="en-US"/>
        </a:p>
      </dgm:t>
    </dgm:pt>
    <dgm:pt modelId="{6BC80D98-7122-4802-A5E2-7B4C2D37EA33}" type="sibTrans" cxnId="{2C3BD0E1-9E15-4AD3-93C4-49D82877FD59}">
      <dgm:prSet/>
      <dgm:spPr/>
      <dgm:t>
        <a:bodyPr/>
        <a:lstStyle/>
        <a:p>
          <a:endParaRPr lang="en-US"/>
        </a:p>
      </dgm:t>
    </dgm:pt>
    <dgm:pt modelId="{CEC99FBD-45AD-443F-9647-A718B145E8FC}" type="pres">
      <dgm:prSet presAssocID="{61ED3281-1809-4D6C-81A8-0829BA3004A9}" presName="root" presStyleCnt="0">
        <dgm:presLayoutVars>
          <dgm:dir/>
          <dgm:resizeHandles val="exact"/>
        </dgm:presLayoutVars>
      </dgm:prSet>
      <dgm:spPr/>
    </dgm:pt>
    <dgm:pt modelId="{F9C97F52-E68C-43A8-BD8C-2C536437A92D}" type="pres">
      <dgm:prSet presAssocID="{FF0BC41A-07A6-403B-B34B-0EB7250AF449}" presName="compNode" presStyleCnt="0"/>
      <dgm:spPr/>
    </dgm:pt>
    <dgm:pt modelId="{E000E3AB-FA25-4583-9037-21E6A3C472EA}" type="pres">
      <dgm:prSet presAssocID="{FF0BC41A-07A6-403B-B34B-0EB7250AF44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DE1205A-FB25-4A2C-A8BB-B7766E12A2F4}" type="pres">
      <dgm:prSet presAssocID="{FF0BC41A-07A6-403B-B34B-0EB7250AF449}" presName="spaceRect" presStyleCnt="0"/>
      <dgm:spPr/>
    </dgm:pt>
    <dgm:pt modelId="{F32F8C5B-B126-4012-8703-366FEC5FFA43}" type="pres">
      <dgm:prSet presAssocID="{FF0BC41A-07A6-403B-B34B-0EB7250AF449}" presName="textRect" presStyleLbl="revTx" presStyleIdx="0" presStyleCnt="3">
        <dgm:presLayoutVars>
          <dgm:chMax val="1"/>
          <dgm:chPref val="1"/>
        </dgm:presLayoutVars>
      </dgm:prSet>
      <dgm:spPr/>
    </dgm:pt>
    <dgm:pt modelId="{064025A5-AA32-4E5F-BE34-E586F5A20655}" type="pres">
      <dgm:prSet presAssocID="{85F3A3C2-064C-472B-81D5-42C743A0E0F3}" presName="sibTrans" presStyleCnt="0"/>
      <dgm:spPr/>
    </dgm:pt>
    <dgm:pt modelId="{E4705A45-2A9D-4332-8671-C31197CEB6C9}" type="pres">
      <dgm:prSet presAssocID="{53AFE400-26B3-4E70-AC17-AAE9127D3E27}" presName="compNode" presStyleCnt="0"/>
      <dgm:spPr/>
    </dgm:pt>
    <dgm:pt modelId="{2AF6D85B-CF5E-44D7-BC6A-7FEFD750A01C}" type="pres">
      <dgm:prSet presAssocID="{53AFE400-26B3-4E70-AC17-AAE9127D3E2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DC6A28B-2F00-4C7A-920C-C4BD454EAAF5}" type="pres">
      <dgm:prSet presAssocID="{53AFE400-26B3-4E70-AC17-AAE9127D3E27}" presName="spaceRect" presStyleCnt="0"/>
      <dgm:spPr/>
    </dgm:pt>
    <dgm:pt modelId="{5B58B0FC-7D63-4913-81EA-9C65D2E3A570}" type="pres">
      <dgm:prSet presAssocID="{53AFE400-26B3-4E70-AC17-AAE9127D3E27}" presName="textRect" presStyleLbl="revTx" presStyleIdx="1" presStyleCnt="3">
        <dgm:presLayoutVars>
          <dgm:chMax val="1"/>
          <dgm:chPref val="1"/>
        </dgm:presLayoutVars>
      </dgm:prSet>
      <dgm:spPr/>
    </dgm:pt>
    <dgm:pt modelId="{912A9B6D-DFFE-4DD2-9171-8D9192E7F172}" type="pres">
      <dgm:prSet presAssocID="{B991204F-86A8-444D-9CAA-CCD254CD0BC9}" presName="sibTrans" presStyleCnt="0"/>
      <dgm:spPr/>
    </dgm:pt>
    <dgm:pt modelId="{5F62B596-F0D3-401E-BC76-5068B8F6D450}" type="pres">
      <dgm:prSet presAssocID="{6D8C8EC5-E839-4B94-A599-2C40DCB8B5AB}" presName="compNode" presStyleCnt="0"/>
      <dgm:spPr/>
    </dgm:pt>
    <dgm:pt modelId="{399B3ECE-B935-4664-9C5B-813742558C0A}" type="pres">
      <dgm:prSet presAssocID="{6D8C8EC5-E839-4B94-A599-2C40DCB8B5A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1BB2A89-326C-483E-A99E-1815DA715E11}" type="pres">
      <dgm:prSet presAssocID="{6D8C8EC5-E839-4B94-A599-2C40DCB8B5AB}" presName="spaceRect" presStyleCnt="0"/>
      <dgm:spPr/>
    </dgm:pt>
    <dgm:pt modelId="{2B1B01B7-4F66-4FA3-B320-A34740CC3013}" type="pres">
      <dgm:prSet presAssocID="{6D8C8EC5-E839-4B94-A599-2C40DCB8B5A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E1EA530-11FA-48C6-BCE7-1DAE2842D0BC}" srcId="{61ED3281-1809-4D6C-81A8-0829BA3004A9}" destId="{FF0BC41A-07A6-403B-B34B-0EB7250AF449}" srcOrd="0" destOrd="0" parTransId="{BE655CD6-B567-4491-91E5-23774B4E9901}" sibTransId="{85F3A3C2-064C-472B-81D5-42C743A0E0F3}"/>
    <dgm:cxn modelId="{96E19551-E879-49A9-AA2B-4BEEEAA9FE3C}" srcId="{61ED3281-1809-4D6C-81A8-0829BA3004A9}" destId="{53AFE400-26B3-4E70-AC17-AAE9127D3E27}" srcOrd="1" destOrd="0" parTransId="{D9169E20-6CC7-4E17-8A20-EDC747FEB9C1}" sibTransId="{B991204F-86A8-444D-9CAA-CCD254CD0BC9}"/>
    <dgm:cxn modelId="{A07912AD-14CF-4E21-929E-CF3FE2C06165}" type="presOf" srcId="{61ED3281-1809-4D6C-81A8-0829BA3004A9}" destId="{CEC99FBD-45AD-443F-9647-A718B145E8FC}" srcOrd="0" destOrd="0" presId="urn:microsoft.com/office/officeart/2018/2/layout/IconLabelList"/>
    <dgm:cxn modelId="{64BB5DC7-E3E2-4B59-92BB-DF0EED5B4BC4}" type="presOf" srcId="{FF0BC41A-07A6-403B-B34B-0EB7250AF449}" destId="{F32F8C5B-B126-4012-8703-366FEC5FFA43}" srcOrd="0" destOrd="0" presId="urn:microsoft.com/office/officeart/2018/2/layout/IconLabelList"/>
    <dgm:cxn modelId="{D7EE93CB-4078-40D0-B2A0-E1BF843D89C4}" type="presOf" srcId="{6D8C8EC5-E839-4B94-A599-2C40DCB8B5AB}" destId="{2B1B01B7-4F66-4FA3-B320-A34740CC3013}" srcOrd="0" destOrd="0" presId="urn:microsoft.com/office/officeart/2018/2/layout/IconLabelList"/>
    <dgm:cxn modelId="{5184FDDD-AB5D-4107-B6BE-7A1F5AF0350D}" type="presOf" srcId="{53AFE400-26B3-4E70-AC17-AAE9127D3E27}" destId="{5B58B0FC-7D63-4913-81EA-9C65D2E3A570}" srcOrd="0" destOrd="0" presId="urn:microsoft.com/office/officeart/2018/2/layout/IconLabelList"/>
    <dgm:cxn modelId="{2C3BD0E1-9E15-4AD3-93C4-49D82877FD59}" srcId="{61ED3281-1809-4D6C-81A8-0829BA3004A9}" destId="{6D8C8EC5-E839-4B94-A599-2C40DCB8B5AB}" srcOrd="2" destOrd="0" parTransId="{2EEC2F8A-79AA-48F6-BDAE-DA2A2919567C}" sibTransId="{6BC80D98-7122-4802-A5E2-7B4C2D37EA33}"/>
    <dgm:cxn modelId="{A8E95DF3-8653-44FD-8905-09491022CF90}" type="presParOf" srcId="{CEC99FBD-45AD-443F-9647-A718B145E8FC}" destId="{F9C97F52-E68C-43A8-BD8C-2C536437A92D}" srcOrd="0" destOrd="0" presId="urn:microsoft.com/office/officeart/2018/2/layout/IconLabelList"/>
    <dgm:cxn modelId="{2F0CDB35-9DA3-4AB7-9739-3E5D3B961E5B}" type="presParOf" srcId="{F9C97F52-E68C-43A8-BD8C-2C536437A92D}" destId="{E000E3AB-FA25-4583-9037-21E6A3C472EA}" srcOrd="0" destOrd="0" presId="urn:microsoft.com/office/officeart/2018/2/layout/IconLabelList"/>
    <dgm:cxn modelId="{FDB3603A-9DD6-47BA-85B6-5B1C96623D0D}" type="presParOf" srcId="{F9C97F52-E68C-43A8-BD8C-2C536437A92D}" destId="{FDE1205A-FB25-4A2C-A8BB-B7766E12A2F4}" srcOrd="1" destOrd="0" presId="urn:microsoft.com/office/officeart/2018/2/layout/IconLabelList"/>
    <dgm:cxn modelId="{C2B6B4E8-BC6F-4B00-85A2-BB2CDF62050A}" type="presParOf" srcId="{F9C97F52-E68C-43A8-BD8C-2C536437A92D}" destId="{F32F8C5B-B126-4012-8703-366FEC5FFA43}" srcOrd="2" destOrd="0" presId="urn:microsoft.com/office/officeart/2018/2/layout/IconLabelList"/>
    <dgm:cxn modelId="{B3128F83-DD54-4871-BC3B-36D7009CD2FE}" type="presParOf" srcId="{CEC99FBD-45AD-443F-9647-A718B145E8FC}" destId="{064025A5-AA32-4E5F-BE34-E586F5A20655}" srcOrd="1" destOrd="0" presId="urn:microsoft.com/office/officeart/2018/2/layout/IconLabelList"/>
    <dgm:cxn modelId="{3C2CBF25-FC79-41CA-A14D-7C25D5EC5E5F}" type="presParOf" srcId="{CEC99FBD-45AD-443F-9647-A718B145E8FC}" destId="{E4705A45-2A9D-4332-8671-C31197CEB6C9}" srcOrd="2" destOrd="0" presId="urn:microsoft.com/office/officeart/2018/2/layout/IconLabelList"/>
    <dgm:cxn modelId="{582E5066-79AE-4DBB-9225-A1DA78393956}" type="presParOf" srcId="{E4705A45-2A9D-4332-8671-C31197CEB6C9}" destId="{2AF6D85B-CF5E-44D7-BC6A-7FEFD750A01C}" srcOrd="0" destOrd="0" presId="urn:microsoft.com/office/officeart/2018/2/layout/IconLabelList"/>
    <dgm:cxn modelId="{A65EF111-630C-4080-B606-4E149A31C5E6}" type="presParOf" srcId="{E4705A45-2A9D-4332-8671-C31197CEB6C9}" destId="{5DC6A28B-2F00-4C7A-920C-C4BD454EAAF5}" srcOrd="1" destOrd="0" presId="urn:microsoft.com/office/officeart/2018/2/layout/IconLabelList"/>
    <dgm:cxn modelId="{4D72FCD6-4B8C-4B2D-80B1-896464B8ACA6}" type="presParOf" srcId="{E4705A45-2A9D-4332-8671-C31197CEB6C9}" destId="{5B58B0FC-7D63-4913-81EA-9C65D2E3A570}" srcOrd="2" destOrd="0" presId="urn:microsoft.com/office/officeart/2018/2/layout/IconLabelList"/>
    <dgm:cxn modelId="{4F9383C8-746A-4B43-94CC-DEC837B23A0C}" type="presParOf" srcId="{CEC99FBD-45AD-443F-9647-A718B145E8FC}" destId="{912A9B6D-DFFE-4DD2-9171-8D9192E7F172}" srcOrd="3" destOrd="0" presId="urn:microsoft.com/office/officeart/2018/2/layout/IconLabelList"/>
    <dgm:cxn modelId="{19B7B4D4-AAA9-4B84-B0C2-E172A56901BF}" type="presParOf" srcId="{CEC99FBD-45AD-443F-9647-A718B145E8FC}" destId="{5F62B596-F0D3-401E-BC76-5068B8F6D450}" srcOrd="4" destOrd="0" presId="urn:microsoft.com/office/officeart/2018/2/layout/IconLabelList"/>
    <dgm:cxn modelId="{857CC142-9E96-4766-BFDA-109337015483}" type="presParOf" srcId="{5F62B596-F0D3-401E-BC76-5068B8F6D450}" destId="{399B3ECE-B935-4664-9C5B-813742558C0A}" srcOrd="0" destOrd="0" presId="urn:microsoft.com/office/officeart/2018/2/layout/IconLabelList"/>
    <dgm:cxn modelId="{AA4DAF82-1529-4D90-8B57-0A3887575909}" type="presParOf" srcId="{5F62B596-F0D3-401E-BC76-5068B8F6D450}" destId="{31BB2A89-326C-483E-A99E-1815DA715E11}" srcOrd="1" destOrd="0" presId="urn:microsoft.com/office/officeart/2018/2/layout/IconLabelList"/>
    <dgm:cxn modelId="{3B6B40AB-B706-4FC4-9B2B-60EF9F969AC3}" type="presParOf" srcId="{5F62B596-F0D3-401E-BC76-5068B8F6D450}" destId="{2B1B01B7-4F66-4FA3-B320-A34740CC301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6D94AE-4232-451F-B7E5-0971A68C634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F93EEFF-E2ED-4441-96F0-8CEA08A4995F}">
      <dgm:prSet/>
      <dgm:spPr/>
      <dgm:t>
        <a:bodyPr/>
        <a:lstStyle/>
        <a:p>
          <a:r>
            <a:rPr lang="en-US"/>
            <a:t>Daily intrusions compromising systems </a:t>
          </a:r>
        </a:p>
      </dgm:t>
    </dgm:pt>
    <dgm:pt modelId="{C15936D0-099B-4BC5-99EC-9B37BF79EBDB}" type="parTrans" cxnId="{73698E47-F5BE-4486-83FA-14E5671A9FEE}">
      <dgm:prSet/>
      <dgm:spPr/>
      <dgm:t>
        <a:bodyPr/>
        <a:lstStyle/>
        <a:p>
          <a:endParaRPr lang="en-US"/>
        </a:p>
      </dgm:t>
    </dgm:pt>
    <dgm:pt modelId="{85A56F8D-23DE-410C-B97A-FB619FCC594E}" type="sibTrans" cxnId="{73698E47-F5BE-4486-83FA-14E5671A9FEE}">
      <dgm:prSet/>
      <dgm:spPr/>
      <dgm:t>
        <a:bodyPr/>
        <a:lstStyle/>
        <a:p>
          <a:endParaRPr lang="en-US"/>
        </a:p>
      </dgm:t>
    </dgm:pt>
    <dgm:pt modelId="{F9E31DF4-5A57-4535-8060-E08FA25685FF}">
      <dgm:prSet/>
      <dgm:spPr/>
      <dgm:t>
        <a:bodyPr/>
        <a:lstStyle/>
        <a:p>
          <a:r>
            <a:rPr lang="en-US"/>
            <a:t>Install an intrusion detection system</a:t>
          </a:r>
        </a:p>
      </dgm:t>
    </dgm:pt>
    <dgm:pt modelId="{E1634541-C909-40DE-92BE-340A312B1625}" type="parTrans" cxnId="{0A374EAD-5BFD-4A7D-BD56-A094EE164961}">
      <dgm:prSet/>
      <dgm:spPr/>
      <dgm:t>
        <a:bodyPr/>
        <a:lstStyle/>
        <a:p>
          <a:endParaRPr lang="en-US"/>
        </a:p>
      </dgm:t>
    </dgm:pt>
    <dgm:pt modelId="{010CB653-55DB-4CDB-9AF8-57D6B4FAB66A}" type="sibTrans" cxnId="{0A374EAD-5BFD-4A7D-BD56-A094EE164961}">
      <dgm:prSet/>
      <dgm:spPr/>
      <dgm:t>
        <a:bodyPr/>
        <a:lstStyle/>
        <a:p>
          <a:endParaRPr lang="en-US"/>
        </a:p>
      </dgm:t>
    </dgm:pt>
    <dgm:pt modelId="{889925CC-632F-4F88-9D0A-0CFC296AB6EB}">
      <dgm:prSet/>
      <dgm:spPr/>
      <dgm:t>
        <a:bodyPr/>
        <a:lstStyle/>
        <a:p>
          <a:r>
            <a:rPr lang="en-US"/>
            <a:t>Snort IDS - open-source with managed services starting at $2,000/year</a:t>
          </a:r>
        </a:p>
      </dgm:t>
    </dgm:pt>
    <dgm:pt modelId="{46E5C344-BA43-46E7-9A66-AA630557F9CC}" type="parTrans" cxnId="{AFB7A9FB-146C-427C-A22D-CF642E54750A}">
      <dgm:prSet/>
      <dgm:spPr/>
      <dgm:t>
        <a:bodyPr/>
        <a:lstStyle/>
        <a:p>
          <a:endParaRPr lang="en-US"/>
        </a:p>
      </dgm:t>
    </dgm:pt>
    <dgm:pt modelId="{0D812D60-A1F4-4B26-B89A-31A08DD84322}" type="sibTrans" cxnId="{AFB7A9FB-146C-427C-A22D-CF642E54750A}">
      <dgm:prSet/>
      <dgm:spPr/>
      <dgm:t>
        <a:bodyPr/>
        <a:lstStyle/>
        <a:p>
          <a:endParaRPr lang="en-US"/>
        </a:p>
      </dgm:t>
    </dgm:pt>
    <dgm:pt modelId="{4F22B575-2069-8448-B83B-48EF604F6159}" type="pres">
      <dgm:prSet presAssocID="{546D94AE-4232-451F-B7E5-0971A68C634F}" presName="linear" presStyleCnt="0">
        <dgm:presLayoutVars>
          <dgm:animLvl val="lvl"/>
          <dgm:resizeHandles val="exact"/>
        </dgm:presLayoutVars>
      </dgm:prSet>
      <dgm:spPr/>
    </dgm:pt>
    <dgm:pt modelId="{63ED6F7C-4465-B641-A54A-1CE89F207E66}" type="pres">
      <dgm:prSet presAssocID="{8F93EEFF-E2ED-4441-96F0-8CEA08A4995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9D5D386-6AFA-4048-886B-C52DD989D662}" type="pres">
      <dgm:prSet presAssocID="{85A56F8D-23DE-410C-B97A-FB619FCC594E}" presName="spacer" presStyleCnt="0"/>
      <dgm:spPr/>
    </dgm:pt>
    <dgm:pt modelId="{CF75697D-E088-B84D-AB48-1B43B93A8D2B}" type="pres">
      <dgm:prSet presAssocID="{F9E31DF4-5A57-4535-8060-E08FA25685F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2ED43A6-6DCE-644D-B342-6DC7D7DF851F}" type="pres">
      <dgm:prSet presAssocID="{010CB653-55DB-4CDB-9AF8-57D6B4FAB66A}" presName="spacer" presStyleCnt="0"/>
      <dgm:spPr/>
    </dgm:pt>
    <dgm:pt modelId="{C7EAFF38-2BE0-804A-A43C-E9C9AF34DB73}" type="pres">
      <dgm:prSet presAssocID="{889925CC-632F-4F88-9D0A-0CFC296AB6E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3698E47-F5BE-4486-83FA-14E5671A9FEE}" srcId="{546D94AE-4232-451F-B7E5-0971A68C634F}" destId="{8F93EEFF-E2ED-4441-96F0-8CEA08A4995F}" srcOrd="0" destOrd="0" parTransId="{C15936D0-099B-4BC5-99EC-9B37BF79EBDB}" sibTransId="{85A56F8D-23DE-410C-B97A-FB619FCC594E}"/>
    <dgm:cxn modelId="{0CF93279-DDB5-5544-B2A1-EFF87E8128DA}" type="presOf" srcId="{546D94AE-4232-451F-B7E5-0971A68C634F}" destId="{4F22B575-2069-8448-B83B-48EF604F6159}" srcOrd="0" destOrd="0" presId="urn:microsoft.com/office/officeart/2005/8/layout/vList2"/>
    <dgm:cxn modelId="{05472F89-1F7A-BD42-B774-FAA9B879E682}" type="presOf" srcId="{889925CC-632F-4F88-9D0A-0CFC296AB6EB}" destId="{C7EAFF38-2BE0-804A-A43C-E9C9AF34DB73}" srcOrd="0" destOrd="0" presId="urn:microsoft.com/office/officeart/2005/8/layout/vList2"/>
    <dgm:cxn modelId="{0A374EAD-5BFD-4A7D-BD56-A094EE164961}" srcId="{546D94AE-4232-451F-B7E5-0971A68C634F}" destId="{F9E31DF4-5A57-4535-8060-E08FA25685FF}" srcOrd="1" destOrd="0" parTransId="{E1634541-C909-40DE-92BE-340A312B1625}" sibTransId="{010CB653-55DB-4CDB-9AF8-57D6B4FAB66A}"/>
    <dgm:cxn modelId="{475CA7AF-1A6A-574B-A8FC-E5BF3C3D5473}" type="presOf" srcId="{F9E31DF4-5A57-4535-8060-E08FA25685FF}" destId="{CF75697D-E088-B84D-AB48-1B43B93A8D2B}" srcOrd="0" destOrd="0" presId="urn:microsoft.com/office/officeart/2005/8/layout/vList2"/>
    <dgm:cxn modelId="{4E8CBBDF-98EF-C74F-ADB7-8657CCCDBE1C}" type="presOf" srcId="{8F93EEFF-E2ED-4441-96F0-8CEA08A4995F}" destId="{63ED6F7C-4465-B641-A54A-1CE89F207E66}" srcOrd="0" destOrd="0" presId="urn:microsoft.com/office/officeart/2005/8/layout/vList2"/>
    <dgm:cxn modelId="{AFB7A9FB-146C-427C-A22D-CF642E54750A}" srcId="{546D94AE-4232-451F-B7E5-0971A68C634F}" destId="{889925CC-632F-4F88-9D0A-0CFC296AB6EB}" srcOrd="2" destOrd="0" parTransId="{46E5C344-BA43-46E7-9A66-AA630557F9CC}" sibTransId="{0D812D60-A1F4-4B26-B89A-31A08DD84322}"/>
    <dgm:cxn modelId="{39845840-0E5D-714F-AB88-BB9403992A52}" type="presParOf" srcId="{4F22B575-2069-8448-B83B-48EF604F6159}" destId="{63ED6F7C-4465-B641-A54A-1CE89F207E66}" srcOrd="0" destOrd="0" presId="urn:microsoft.com/office/officeart/2005/8/layout/vList2"/>
    <dgm:cxn modelId="{5FE8958A-C625-074A-AC8C-65B383204752}" type="presParOf" srcId="{4F22B575-2069-8448-B83B-48EF604F6159}" destId="{69D5D386-6AFA-4048-886B-C52DD989D662}" srcOrd="1" destOrd="0" presId="urn:microsoft.com/office/officeart/2005/8/layout/vList2"/>
    <dgm:cxn modelId="{39FD58DC-930C-9F49-AE7C-3A33BCE66ED9}" type="presParOf" srcId="{4F22B575-2069-8448-B83B-48EF604F6159}" destId="{CF75697D-E088-B84D-AB48-1B43B93A8D2B}" srcOrd="2" destOrd="0" presId="urn:microsoft.com/office/officeart/2005/8/layout/vList2"/>
    <dgm:cxn modelId="{5A8D256F-564A-4542-8B9C-04F17F118A64}" type="presParOf" srcId="{4F22B575-2069-8448-B83B-48EF604F6159}" destId="{C2ED43A6-6DCE-644D-B342-6DC7D7DF851F}" srcOrd="3" destOrd="0" presId="urn:microsoft.com/office/officeart/2005/8/layout/vList2"/>
    <dgm:cxn modelId="{1C9A7917-1337-C64A-90E9-5A61C7A58059}" type="presParOf" srcId="{4F22B575-2069-8448-B83B-48EF604F6159}" destId="{C7EAFF38-2BE0-804A-A43C-E9C9AF34DB7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CA65CA-16D3-474A-860C-78AFC6E3986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820D5C1-B74C-431C-A09F-F8E1F80F10D0}">
      <dgm:prSet/>
      <dgm:spPr/>
      <dgm:t>
        <a:bodyPr/>
        <a:lstStyle/>
        <a:p>
          <a:r>
            <a:rPr lang="en-US"/>
            <a:t>Insecure internet access is leading to vulnerabilities</a:t>
          </a:r>
        </a:p>
      </dgm:t>
    </dgm:pt>
    <dgm:pt modelId="{2C0106D4-51A7-4A04-A4D0-1D0E50E46C66}" type="parTrans" cxnId="{91367D8F-8E67-4DC4-8522-30B22E0ED1D9}">
      <dgm:prSet/>
      <dgm:spPr/>
      <dgm:t>
        <a:bodyPr/>
        <a:lstStyle/>
        <a:p>
          <a:endParaRPr lang="en-US"/>
        </a:p>
      </dgm:t>
    </dgm:pt>
    <dgm:pt modelId="{6B4B8CA1-BFE1-4783-9537-121B906E11A6}" type="sibTrans" cxnId="{91367D8F-8E67-4DC4-8522-30B22E0ED1D9}">
      <dgm:prSet/>
      <dgm:spPr/>
      <dgm:t>
        <a:bodyPr/>
        <a:lstStyle/>
        <a:p>
          <a:endParaRPr lang="en-US"/>
        </a:p>
      </dgm:t>
    </dgm:pt>
    <dgm:pt modelId="{1B7A87CE-8256-4CBB-A4AB-C44F189D7ABB}">
      <dgm:prSet/>
      <dgm:spPr/>
      <dgm:t>
        <a:bodyPr/>
        <a:lstStyle/>
        <a:p>
          <a:r>
            <a:rPr lang="en-US"/>
            <a:t>Implement company wide VPN</a:t>
          </a:r>
        </a:p>
      </dgm:t>
    </dgm:pt>
    <dgm:pt modelId="{977CA851-43DC-47B5-AC17-3DE40DD8677A}" type="parTrans" cxnId="{117D4166-9E6F-428C-8E22-891EFBE3ABC1}">
      <dgm:prSet/>
      <dgm:spPr/>
      <dgm:t>
        <a:bodyPr/>
        <a:lstStyle/>
        <a:p>
          <a:endParaRPr lang="en-US"/>
        </a:p>
      </dgm:t>
    </dgm:pt>
    <dgm:pt modelId="{A4460B8A-43E5-46A8-BAEA-64149CB97F92}" type="sibTrans" cxnId="{117D4166-9E6F-428C-8E22-891EFBE3ABC1}">
      <dgm:prSet/>
      <dgm:spPr/>
      <dgm:t>
        <a:bodyPr/>
        <a:lstStyle/>
        <a:p>
          <a:endParaRPr lang="en-US"/>
        </a:p>
      </dgm:t>
    </dgm:pt>
    <dgm:pt modelId="{1F8E6BB6-5139-4D55-A542-2FE3D637B21A}">
      <dgm:prSet/>
      <dgm:spPr/>
      <dgm:t>
        <a:bodyPr/>
        <a:lstStyle/>
        <a:p>
          <a:r>
            <a:rPr lang="en-US"/>
            <a:t>AT&amp;T Business VPN Package $66/device ($4950 for 75 devices)</a:t>
          </a:r>
        </a:p>
      </dgm:t>
    </dgm:pt>
    <dgm:pt modelId="{EAE33DD3-0A83-4D10-AE85-53FECC373E18}" type="parTrans" cxnId="{BFB3626F-9F52-4531-8D7F-5FD058C38FC3}">
      <dgm:prSet/>
      <dgm:spPr/>
      <dgm:t>
        <a:bodyPr/>
        <a:lstStyle/>
        <a:p>
          <a:endParaRPr lang="en-US"/>
        </a:p>
      </dgm:t>
    </dgm:pt>
    <dgm:pt modelId="{120B278F-1387-4DF3-911A-EAC6335DBF09}" type="sibTrans" cxnId="{BFB3626F-9F52-4531-8D7F-5FD058C38FC3}">
      <dgm:prSet/>
      <dgm:spPr/>
      <dgm:t>
        <a:bodyPr/>
        <a:lstStyle/>
        <a:p>
          <a:endParaRPr lang="en-US"/>
        </a:p>
      </dgm:t>
    </dgm:pt>
    <dgm:pt modelId="{9F556339-E495-41C8-AD28-309E3C336F76}" type="pres">
      <dgm:prSet presAssocID="{53CA65CA-16D3-474A-860C-78AFC6E39864}" presName="root" presStyleCnt="0">
        <dgm:presLayoutVars>
          <dgm:dir/>
          <dgm:resizeHandles val="exact"/>
        </dgm:presLayoutVars>
      </dgm:prSet>
      <dgm:spPr/>
    </dgm:pt>
    <dgm:pt modelId="{4B92ACC1-7A08-4EBD-B56D-60E2CC6AEB4E}" type="pres">
      <dgm:prSet presAssocID="{D820D5C1-B74C-431C-A09F-F8E1F80F10D0}" presName="compNode" presStyleCnt="0"/>
      <dgm:spPr/>
    </dgm:pt>
    <dgm:pt modelId="{6B9B50ED-7F45-4CBF-87F9-74C114800687}" type="pres">
      <dgm:prSet presAssocID="{D820D5C1-B74C-431C-A09F-F8E1F80F10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5EECF81E-9AF8-4EF5-8465-EA37560F2599}" type="pres">
      <dgm:prSet presAssocID="{D820D5C1-B74C-431C-A09F-F8E1F80F10D0}" presName="spaceRect" presStyleCnt="0"/>
      <dgm:spPr/>
    </dgm:pt>
    <dgm:pt modelId="{6C4B06B2-7EB5-4AF6-AD17-6219E46E200E}" type="pres">
      <dgm:prSet presAssocID="{D820D5C1-B74C-431C-A09F-F8E1F80F10D0}" presName="textRect" presStyleLbl="revTx" presStyleIdx="0" presStyleCnt="3">
        <dgm:presLayoutVars>
          <dgm:chMax val="1"/>
          <dgm:chPref val="1"/>
        </dgm:presLayoutVars>
      </dgm:prSet>
      <dgm:spPr/>
    </dgm:pt>
    <dgm:pt modelId="{69DCE832-F893-4478-8C5D-2BFB8634D033}" type="pres">
      <dgm:prSet presAssocID="{6B4B8CA1-BFE1-4783-9537-121B906E11A6}" presName="sibTrans" presStyleCnt="0"/>
      <dgm:spPr/>
    </dgm:pt>
    <dgm:pt modelId="{36BFB0F8-2BFD-41ED-91AD-0DA4248E3EF0}" type="pres">
      <dgm:prSet presAssocID="{1B7A87CE-8256-4CBB-A4AB-C44F189D7ABB}" presName="compNode" presStyleCnt="0"/>
      <dgm:spPr/>
    </dgm:pt>
    <dgm:pt modelId="{BEA76E0F-B2D8-4669-8310-9EFC2BE2B423}" type="pres">
      <dgm:prSet presAssocID="{1B7A87CE-8256-4CBB-A4AB-C44F189D7A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43F8D6E1-0BB0-4E6C-B131-06B1C0821763}" type="pres">
      <dgm:prSet presAssocID="{1B7A87CE-8256-4CBB-A4AB-C44F189D7ABB}" presName="spaceRect" presStyleCnt="0"/>
      <dgm:spPr/>
    </dgm:pt>
    <dgm:pt modelId="{09B5B1EF-6394-42A7-A1A5-97214CF81916}" type="pres">
      <dgm:prSet presAssocID="{1B7A87CE-8256-4CBB-A4AB-C44F189D7ABB}" presName="textRect" presStyleLbl="revTx" presStyleIdx="1" presStyleCnt="3">
        <dgm:presLayoutVars>
          <dgm:chMax val="1"/>
          <dgm:chPref val="1"/>
        </dgm:presLayoutVars>
      </dgm:prSet>
      <dgm:spPr/>
    </dgm:pt>
    <dgm:pt modelId="{520131C8-85AC-464C-B9C4-FDEE8488EA24}" type="pres">
      <dgm:prSet presAssocID="{A4460B8A-43E5-46A8-BAEA-64149CB97F92}" presName="sibTrans" presStyleCnt="0"/>
      <dgm:spPr/>
    </dgm:pt>
    <dgm:pt modelId="{BAFB026E-E626-412C-8D31-2E91FE51F681}" type="pres">
      <dgm:prSet presAssocID="{1F8E6BB6-5139-4D55-A542-2FE3D637B21A}" presName="compNode" presStyleCnt="0"/>
      <dgm:spPr/>
    </dgm:pt>
    <dgm:pt modelId="{A23723EA-06CE-47BD-83B7-946DFD4D07A0}" type="pres">
      <dgm:prSet presAssocID="{1F8E6BB6-5139-4D55-A542-2FE3D637B2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C6BC2864-2D16-4C55-8A43-E9C87E4A8CA0}" type="pres">
      <dgm:prSet presAssocID="{1F8E6BB6-5139-4D55-A542-2FE3D637B21A}" presName="spaceRect" presStyleCnt="0"/>
      <dgm:spPr/>
    </dgm:pt>
    <dgm:pt modelId="{183B4C0D-812C-47C8-8730-413A63BAA44E}" type="pres">
      <dgm:prSet presAssocID="{1F8E6BB6-5139-4D55-A542-2FE3D637B21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174262D-B5B9-4F8F-B48B-D3D87A43F769}" type="presOf" srcId="{1F8E6BB6-5139-4D55-A542-2FE3D637B21A}" destId="{183B4C0D-812C-47C8-8730-413A63BAA44E}" srcOrd="0" destOrd="0" presId="urn:microsoft.com/office/officeart/2018/2/layout/IconLabelList"/>
    <dgm:cxn modelId="{DFC5EF44-6198-4386-8B40-61B7DA7BC3EF}" type="presOf" srcId="{D820D5C1-B74C-431C-A09F-F8E1F80F10D0}" destId="{6C4B06B2-7EB5-4AF6-AD17-6219E46E200E}" srcOrd="0" destOrd="0" presId="urn:microsoft.com/office/officeart/2018/2/layout/IconLabelList"/>
    <dgm:cxn modelId="{117D4166-9E6F-428C-8E22-891EFBE3ABC1}" srcId="{53CA65CA-16D3-474A-860C-78AFC6E39864}" destId="{1B7A87CE-8256-4CBB-A4AB-C44F189D7ABB}" srcOrd="1" destOrd="0" parTransId="{977CA851-43DC-47B5-AC17-3DE40DD8677A}" sibTransId="{A4460B8A-43E5-46A8-BAEA-64149CB97F92}"/>
    <dgm:cxn modelId="{BFB3626F-9F52-4531-8D7F-5FD058C38FC3}" srcId="{53CA65CA-16D3-474A-860C-78AFC6E39864}" destId="{1F8E6BB6-5139-4D55-A542-2FE3D637B21A}" srcOrd="2" destOrd="0" parTransId="{EAE33DD3-0A83-4D10-AE85-53FECC373E18}" sibTransId="{120B278F-1387-4DF3-911A-EAC6335DBF09}"/>
    <dgm:cxn modelId="{91367D8F-8E67-4DC4-8522-30B22E0ED1D9}" srcId="{53CA65CA-16D3-474A-860C-78AFC6E39864}" destId="{D820D5C1-B74C-431C-A09F-F8E1F80F10D0}" srcOrd="0" destOrd="0" parTransId="{2C0106D4-51A7-4A04-A4D0-1D0E50E46C66}" sibTransId="{6B4B8CA1-BFE1-4783-9537-121B906E11A6}"/>
    <dgm:cxn modelId="{18455A97-5E7E-473C-9DC9-E86518B7CEA8}" type="presOf" srcId="{53CA65CA-16D3-474A-860C-78AFC6E39864}" destId="{9F556339-E495-41C8-AD28-309E3C336F76}" srcOrd="0" destOrd="0" presId="urn:microsoft.com/office/officeart/2018/2/layout/IconLabelList"/>
    <dgm:cxn modelId="{769F40EA-9650-44B9-BA0A-CE32FAECC741}" type="presOf" srcId="{1B7A87CE-8256-4CBB-A4AB-C44F189D7ABB}" destId="{09B5B1EF-6394-42A7-A1A5-97214CF81916}" srcOrd="0" destOrd="0" presId="urn:microsoft.com/office/officeart/2018/2/layout/IconLabelList"/>
    <dgm:cxn modelId="{6955F018-1DEE-4B81-B3C1-4E2C9A064F42}" type="presParOf" srcId="{9F556339-E495-41C8-AD28-309E3C336F76}" destId="{4B92ACC1-7A08-4EBD-B56D-60E2CC6AEB4E}" srcOrd="0" destOrd="0" presId="urn:microsoft.com/office/officeart/2018/2/layout/IconLabelList"/>
    <dgm:cxn modelId="{9D9D367E-BCEC-4113-B72B-E5A0DEC9D419}" type="presParOf" srcId="{4B92ACC1-7A08-4EBD-B56D-60E2CC6AEB4E}" destId="{6B9B50ED-7F45-4CBF-87F9-74C114800687}" srcOrd="0" destOrd="0" presId="urn:microsoft.com/office/officeart/2018/2/layout/IconLabelList"/>
    <dgm:cxn modelId="{7BA245DC-7746-448E-B9EA-5D0AAF865E05}" type="presParOf" srcId="{4B92ACC1-7A08-4EBD-B56D-60E2CC6AEB4E}" destId="{5EECF81E-9AF8-4EF5-8465-EA37560F2599}" srcOrd="1" destOrd="0" presId="urn:microsoft.com/office/officeart/2018/2/layout/IconLabelList"/>
    <dgm:cxn modelId="{1C15C936-7B27-49D8-A5E3-EDC89A947872}" type="presParOf" srcId="{4B92ACC1-7A08-4EBD-B56D-60E2CC6AEB4E}" destId="{6C4B06B2-7EB5-4AF6-AD17-6219E46E200E}" srcOrd="2" destOrd="0" presId="urn:microsoft.com/office/officeart/2018/2/layout/IconLabelList"/>
    <dgm:cxn modelId="{77F96B36-DE26-4F75-ACCE-A24F6D1FBBB4}" type="presParOf" srcId="{9F556339-E495-41C8-AD28-309E3C336F76}" destId="{69DCE832-F893-4478-8C5D-2BFB8634D033}" srcOrd="1" destOrd="0" presId="urn:microsoft.com/office/officeart/2018/2/layout/IconLabelList"/>
    <dgm:cxn modelId="{B7BACC56-C29B-47BD-9E6E-5C7E159D34ED}" type="presParOf" srcId="{9F556339-E495-41C8-AD28-309E3C336F76}" destId="{36BFB0F8-2BFD-41ED-91AD-0DA4248E3EF0}" srcOrd="2" destOrd="0" presId="urn:microsoft.com/office/officeart/2018/2/layout/IconLabelList"/>
    <dgm:cxn modelId="{6550C7D0-CD11-49CB-88BC-7D34A58CFD0C}" type="presParOf" srcId="{36BFB0F8-2BFD-41ED-91AD-0DA4248E3EF0}" destId="{BEA76E0F-B2D8-4669-8310-9EFC2BE2B423}" srcOrd="0" destOrd="0" presId="urn:microsoft.com/office/officeart/2018/2/layout/IconLabelList"/>
    <dgm:cxn modelId="{A84A7F8F-07EA-4A0F-A9AE-641C78C0CB89}" type="presParOf" srcId="{36BFB0F8-2BFD-41ED-91AD-0DA4248E3EF0}" destId="{43F8D6E1-0BB0-4E6C-B131-06B1C0821763}" srcOrd="1" destOrd="0" presId="urn:microsoft.com/office/officeart/2018/2/layout/IconLabelList"/>
    <dgm:cxn modelId="{6917696D-0FD7-414C-A727-B7EF51A5500F}" type="presParOf" srcId="{36BFB0F8-2BFD-41ED-91AD-0DA4248E3EF0}" destId="{09B5B1EF-6394-42A7-A1A5-97214CF81916}" srcOrd="2" destOrd="0" presId="urn:microsoft.com/office/officeart/2018/2/layout/IconLabelList"/>
    <dgm:cxn modelId="{6B6B9161-28BC-40B6-AB6F-FDF5E0A8B4B6}" type="presParOf" srcId="{9F556339-E495-41C8-AD28-309E3C336F76}" destId="{520131C8-85AC-464C-B9C4-FDEE8488EA24}" srcOrd="3" destOrd="0" presId="urn:microsoft.com/office/officeart/2018/2/layout/IconLabelList"/>
    <dgm:cxn modelId="{C519FBFF-BCB7-43DE-A661-DD9FFD6CA5B9}" type="presParOf" srcId="{9F556339-E495-41C8-AD28-309E3C336F76}" destId="{BAFB026E-E626-412C-8D31-2E91FE51F681}" srcOrd="4" destOrd="0" presId="urn:microsoft.com/office/officeart/2018/2/layout/IconLabelList"/>
    <dgm:cxn modelId="{EDA3979C-ED65-4758-AA01-F15B22941C07}" type="presParOf" srcId="{BAFB026E-E626-412C-8D31-2E91FE51F681}" destId="{A23723EA-06CE-47BD-83B7-946DFD4D07A0}" srcOrd="0" destOrd="0" presId="urn:microsoft.com/office/officeart/2018/2/layout/IconLabelList"/>
    <dgm:cxn modelId="{4D8DC8E4-17B3-4758-8A93-B7499E4F7592}" type="presParOf" srcId="{BAFB026E-E626-412C-8D31-2E91FE51F681}" destId="{C6BC2864-2D16-4C55-8A43-E9C87E4A8CA0}" srcOrd="1" destOrd="0" presId="urn:microsoft.com/office/officeart/2018/2/layout/IconLabelList"/>
    <dgm:cxn modelId="{68A996E4-B3A7-40D1-8694-B758C6AF3F12}" type="presParOf" srcId="{BAFB026E-E626-412C-8D31-2E91FE51F681}" destId="{183B4C0D-812C-47C8-8730-413A63BAA44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AAB1BE-62F7-4410-85D3-3E1524F62A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BF90C15-B32C-409C-B96A-1A1920B76BCC}">
      <dgm:prSet/>
      <dgm:spPr/>
      <dgm:t>
        <a:bodyPr/>
        <a:lstStyle/>
        <a:p>
          <a:r>
            <a:rPr lang="en-US"/>
            <a:t>Data leaks occurring through unauthorized copies of information</a:t>
          </a:r>
        </a:p>
      </dgm:t>
    </dgm:pt>
    <dgm:pt modelId="{C0582779-63A0-48C3-BDA8-11EB675A9645}" type="parTrans" cxnId="{734D7CC8-3265-49C7-8E67-D29DF5A7285F}">
      <dgm:prSet/>
      <dgm:spPr/>
      <dgm:t>
        <a:bodyPr/>
        <a:lstStyle/>
        <a:p>
          <a:endParaRPr lang="en-US"/>
        </a:p>
      </dgm:t>
    </dgm:pt>
    <dgm:pt modelId="{7A68185A-BB6C-42F4-BE2A-A299C8EB928E}" type="sibTrans" cxnId="{734D7CC8-3265-49C7-8E67-D29DF5A7285F}">
      <dgm:prSet/>
      <dgm:spPr/>
      <dgm:t>
        <a:bodyPr/>
        <a:lstStyle/>
        <a:p>
          <a:endParaRPr lang="en-US"/>
        </a:p>
      </dgm:t>
    </dgm:pt>
    <dgm:pt modelId="{E015B174-F4A5-4CA4-9B0D-C19B4793FF87}">
      <dgm:prSet/>
      <dgm:spPr/>
      <dgm:t>
        <a:bodyPr/>
        <a:lstStyle/>
        <a:p>
          <a:r>
            <a:rPr lang="en-US"/>
            <a:t>Implement Data Loss Prevention (DLP) software</a:t>
          </a:r>
        </a:p>
      </dgm:t>
    </dgm:pt>
    <dgm:pt modelId="{F75C91BE-4048-41E8-AA22-4C796991AB48}" type="parTrans" cxnId="{E60720EE-C14A-46A2-8E33-581AA7D4AAEB}">
      <dgm:prSet/>
      <dgm:spPr/>
      <dgm:t>
        <a:bodyPr/>
        <a:lstStyle/>
        <a:p>
          <a:endParaRPr lang="en-US"/>
        </a:p>
      </dgm:t>
    </dgm:pt>
    <dgm:pt modelId="{3BC24B38-919F-47EC-8D25-7616BD907C37}" type="sibTrans" cxnId="{E60720EE-C14A-46A2-8E33-581AA7D4AAEB}">
      <dgm:prSet/>
      <dgm:spPr/>
      <dgm:t>
        <a:bodyPr/>
        <a:lstStyle/>
        <a:p>
          <a:endParaRPr lang="en-US"/>
        </a:p>
      </dgm:t>
    </dgm:pt>
    <dgm:pt modelId="{3DFF7708-E098-431D-93F4-247C01E3F78C}">
      <dgm:prSet/>
      <dgm:spPr/>
      <dgm:t>
        <a:bodyPr/>
        <a:lstStyle/>
        <a:p>
          <a:r>
            <a:rPr lang="en-US"/>
            <a:t>Symantec Data Loss Prevention by Broadcom $60/device annually ($4,500 for 75 devices)</a:t>
          </a:r>
        </a:p>
      </dgm:t>
    </dgm:pt>
    <dgm:pt modelId="{408E8F9B-A618-41DB-920B-6BD3EE2B2985}" type="parTrans" cxnId="{3D020B9F-B390-4EA4-96ED-BE7E99F197C3}">
      <dgm:prSet/>
      <dgm:spPr/>
      <dgm:t>
        <a:bodyPr/>
        <a:lstStyle/>
        <a:p>
          <a:endParaRPr lang="en-US"/>
        </a:p>
      </dgm:t>
    </dgm:pt>
    <dgm:pt modelId="{29E7E581-F309-4C78-B992-464626CDCA92}" type="sibTrans" cxnId="{3D020B9F-B390-4EA4-96ED-BE7E99F197C3}">
      <dgm:prSet/>
      <dgm:spPr/>
      <dgm:t>
        <a:bodyPr/>
        <a:lstStyle/>
        <a:p>
          <a:endParaRPr lang="en-US"/>
        </a:p>
      </dgm:t>
    </dgm:pt>
    <dgm:pt modelId="{05D7020B-3D30-4E6B-B485-0EE2C165132F}" type="pres">
      <dgm:prSet presAssocID="{0AAAB1BE-62F7-4410-85D3-3E1524F62A90}" presName="root" presStyleCnt="0">
        <dgm:presLayoutVars>
          <dgm:dir/>
          <dgm:resizeHandles val="exact"/>
        </dgm:presLayoutVars>
      </dgm:prSet>
      <dgm:spPr/>
    </dgm:pt>
    <dgm:pt modelId="{1165D6B6-580B-48DC-85DE-65D189C480CE}" type="pres">
      <dgm:prSet presAssocID="{5BF90C15-B32C-409C-B96A-1A1920B76BCC}" presName="compNode" presStyleCnt="0"/>
      <dgm:spPr/>
    </dgm:pt>
    <dgm:pt modelId="{1C4993F8-D984-47ED-A8A7-BF6A0DC31A19}" type="pres">
      <dgm:prSet presAssocID="{5BF90C15-B32C-409C-B96A-1A1920B76BCC}" presName="bgRect" presStyleLbl="bgShp" presStyleIdx="0" presStyleCnt="3"/>
      <dgm:spPr/>
    </dgm:pt>
    <dgm:pt modelId="{A90CC635-3EB2-4DEE-B10A-1F2E0FBF985D}" type="pres">
      <dgm:prSet presAssocID="{5BF90C15-B32C-409C-B96A-1A1920B76BC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2E1FFF8-0E6E-4E2F-B4C3-CDF7CD668B25}" type="pres">
      <dgm:prSet presAssocID="{5BF90C15-B32C-409C-B96A-1A1920B76BCC}" presName="spaceRect" presStyleCnt="0"/>
      <dgm:spPr/>
    </dgm:pt>
    <dgm:pt modelId="{DA6F7116-B3A8-4251-AD0C-203D841E73DC}" type="pres">
      <dgm:prSet presAssocID="{5BF90C15-B32C-409C-B96A-1A1920B76BCC}" presName="parTx" presStyleLbl="revTx" presStyleIdx="0" presStyleCnt="3">
        <dgm:presLayoutVars>
          <dgm:chMax val="0"/>
          <dgm:chPref val="0"/>
        </dgm:presLayoutVars>
      </dgm:prSet>
      <dgm:spPr/>
    </dgm:pt>
    <dgm:pt modelId="{3186318E-C454-47B5-B55C-E420109ED7F7}" type="pres">
      <dgm:prSet presAssocID="{7A68185A-BB6C-42F4-BE2A-A299C8EB928E}" presName="sibTrans" presStyleCnt="0"/>
      <dgm:spPr/>
    </dgm:pt>
    <dgm:pt modelId="{742D6A1E-A1E2-486E-BE60-5B7316A40000}" type="pres">
      <dgm:prSet presAssocID="{E015B174-F4A5-4CA4-9B0D-C19B4793FF87}" presName="compNode" presStyleCnt="0"/>
      <dgm:spPr/>
    </dgm:pt>
    <dgm:pt modelId="{6AC99D00-2006-43F6-9D64-BAAD4CF713CB}" type="pres">
      <dgm:prSet presAssocID="{E015B174-F4A5-4CA4-9B0D-C19B4793FF87}" presName="bgRect" presStyleLbl="bgShp" presStyleIdx="1" presStyleCnt="3"/>
      <dgm:spPr/>
    </dgm:pt>
    <dgm:pt modelId="{AB576515-EC2B-4038-B49D-A110A9D937DA}" type="pres">
      <dgm:prSet presAssocID="{E015B174-F4A5-4CA4-9B0D-C19B4793FF8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DF038CB-0565-4848-A5F9-7C4B67724160}" type="pres">
      <dgm:prSet presAssocID="{E015B174-F4A5-4CA4-9B0D-C19B4793FF87}" presName="spaceRect" presStyleCnt="0"/>
      <dgm:spPr/>
    </dgm:pt>
    <dgm:pt modelId="{22FE6700-2425-43FE-8CBD-47290F684842}" type="pres">
      <dgm:prSet presAssocID="{E015B174-F4A5-4CA4-9B0D-C19B4793FF87}" presName="parTx" presStyleLbl="revTx" presStyleIdx="1" presStyleCnt="3">
        <dgm:presLayoutVars>
          <dgm:chMax val="0"/>
          <dgm:chPref val="0"/>
        </dgm:presLayoutVars>
      </dgm:prSet>
      <dgm:spPr/>
    </dgm:pt>
    <dgm:pt modelId="{E0FDC53F-4EF7-4266-A629-058616F90AB9}" type="pres">
      <dgm:prSet presAssocID="{3BC24B38-919F-47EC-8D25-7616BD907C37}" presName="sibTrans" presStyleCnt="0"/>
      <dgm:spPr/>
    </dgm:pt>
    <dgm:pt modelId="{37956F3C-47ED-4228-99F8-893713107913}" type="pres">
      <dgm:prSet presAssocID="{3DFF7708-E098-431D-93F4-247C01E3F78C}" presName="compNode" presStyleCnt="0"/>
      <dgm:spPr/>
    </dgm:pt>
    <dgm:pt modelId="{3AFD6D59-4A2F-4192-B0DF-144894CD71CD}" type="pres">
      <dgm:prSet presAssocID="{3DFF7708-E098-431D-93F4-247C01E3F78C}" presName="bgRect" presStyleLbl="bgShp" presStyleIdx="2" presStyleCnt="3"/>
      <dgm:spPr/>
    </dgm:pt>
    <dgm:pt modelId="{616333F9-C4BC-4719-A364-E3F077F89420}" type="pres">
      <dgm:prSet presAssocID="{3DFF7708-E098-431D-93F4-247C01E3F7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A6F7217D-9552-4CE0-99C5-AD653D6B5BF8}" type="pres">
      <dgm:prSet presAssocID="{3DFF7708-E098-431D-93F4-247C01E3F78C}" presName="spaceRect" presStyleCnt="0"/>
      <dgm:spPr/>
    </dgm:pt>
    <dgm:pt modelId="{2D130E0C-6798-4608-A2BB-F8368D447D26}" type="pres">
      <dgm:prSet presAssocID="{3DFF7708-E098-431D-93F4-247C01E3F78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AE37A2B-3F52-4869-BFEF-35571C1A5763}" type="presOf" srcId="{E015B174-F4A5-4CA4-9B0D-C19B4793FF87}" destId="{22FE6700-2425-43FE-8CBD-47290F684842}" srcOrd="0" destOrd="0" presId="urn:microsoft.com/office/officeart/2018/2/layout/IconVerticalSolidList"/>
    <dgm:cxn modelId="{54C87E4F-5A77-4003-B846-3D80A249A20D}" type="presOf" srcId="{0AAAB1BE-62F7-4410-85D3-3E1524F62A90}" destId="{05D7020B-3D30-4E6B-B485-0EE2C165132F}" srcOrd="0" destOrd="0" presId="urn:microsoft.com/office/officeart/2018/2/layout/IconVerticalSolidList"/>
    <dgm:cxn modelId="{3D020B9F-B390-4EA4-96ED-BE7E99F197C3}" srcId="{0AAAB1BE-62F7-4410-85D3-3E1524F62A90}" destId="{3DFF7708-E098-431D-93F4-247C01E3F78C}" srcOrd="2" destOrd="0" parTransId="{408E8F9B-A618-41DB-920B-6BD3EE2B2985}" sibTransId="{29E7E581-F309-4C78-B992-464626CDCA92}"/>
    <dgm:cxn modelId="{FEAD53A3-7CEF-4782-90CD-940A31C18397}" type="presOf" srcId="{3DFF7708-E098-431D-93F4-247C01E3F78C}" destId="{2D130E0C-6798-4608-A2BB-F8368D447D26}" srcOrd="0" destOrd="0" presId="urn:microsoft.com/office/officeart/2018/2/layout/IconVerticalSolidList"/>
    <dgm:cxn modelId="{5D68ADBC-5892-41C9-95FF-BD502ED49A70}" type="presOf" srcId="{5BF90C15-B32C-409C-B96A-1A1920B76BCC}" destId="{DA6F7116-B3A8-4251-AD0C-203D841E73DC}" srcOrd="0" destOrd="0" presId="urn:microsoft.com/office/officeart/2018/2/layout/IconVerticalSolidList"/>
    <dgm:cxn modelId="{734D7CC8-3265-49C7-8E67-D29DF5A7285F}" srcId="{0AAAB1BE-62F7-4410-85D3-3E1524F62A90}" destId="{5BF90C15-B32C-409C-B96A-1A1920B76BCC}" srcOrd="0" destOrd="0" parTransId="{C0582779-63A0-48C3-BDA8-11EB675A9645}" sibTransId="{7A68185A-BB6C-42F4-BE2A-A299C8EB928E}"/>
    <dgm:cxn modelId="{E60720EE-C14A-46A2-8E33-581AA7D4AAEB}" srcId="{0AAAB1BE-62F7-4410-85D3-3E1524F62A90}" destId="{E015B174-F4A5-4CA4-9B0D-C19B4793FF87}" srcOrd="1" destOrd="0" parTransId="{F75C91BE-4048-41E8-AA22-4C796991AB48}" sibTransId="{3BC24B38-919F-47EC-8D25-7616BD907C37}"/>
    <dgm:cxn modelId="{BE915F18-D9AE-4940-AB3D-67746DF83237}" type="presParOf" srcId="{05D7020B-3D30-4E6B-B485-0EE2C165132F}" destId="{1165D6B6-580B-48DC-85DE-65D189C480CE}" srcOrd="0" destOrd="0" presId="urn:microsoft.com/office/officeart/2018/2/layout/IconVerticalSolidList"/>
    <dgm:cxn modelId="{02A524F9-553B-4861-BF45-6056A5CA6C4A}" type="presParOf" srcId="{1165D6B6-580B-48DC-85DE-65D189C480CE}" destId="{1C4993F8-D984-47ED-A8A7-BF6A0DC31A19}" srcOrd="0" destOrd="0" presId="urn:microsoft.com/office/officeart/2018/2/layout/IconVerticalSolidList"/>
    <dgm:cxn modelId="{DDFD6FCA-F699-4D24-B76F-2C4542B23D61}" type="presParOf" srcId="{1165D6B6-580B-48DC-85DE-65D189C480CE}" destId="{A90CC635-3EB2-4DEE-B10A-1F2E0FBF985D}" srcOrd="1" destOrd="0" presId="urn:microsoft.com/office/officeart/2018/2/layout/IconVerticalSolidList"/>
    <dgm:cxn modelId="{65B9B87A-9BCA-4998-9311-D66F68124A6B}" type="presParOf" srcId="{1165D6B6-580B-48DC-85DE-65D189C480CE}" destId="{92E1FFF8-0E6E-4E2F-B4C3-CDF7CD668B25}" srcOrd="2" destOrd="0" presId="urn:microsoft.com/office/officeart/2018/2/layout/IconVerticalSolidList"/>
    <dgm:cxn modelId="{0422F5E1-CE6A-4243-938A-FE8300058364}" type="presParOf" srcId="{1165D6B6-580B-48DC-85DE-65D189C480CE}" destId="{DA6F7116-B3A8-4251-AD0C-203D841E73DC}" srcOrd="3" destOrd="0" presId="urn:microsoft.com/office/officeart/2018/2/layout/IconVerticalSolidList"/>
    <dgm:cxn modelId="{C53659B7-D549-47BA-802B-914E6C546DE0}" type="presParOf" srcId="{05D7020B-3D30-4E6B-B485-0EE2C165132F}" destId="{3186318E-C454-47B5-B55C-E420109ED7F7}" srcOrd="1" destOrd="0" presId="urn:microsoft.com/office/officeart/2018/2/layout/IconVerticalSolidList"/>
    <dgm:cxn modelId="{7D8AC9A2-A617-4E12-8156-EFC3648D66BC}" type="presParOf" srcId="{05D7020B-3D30-4E6B-B485-0EE2C165132F}" destId="{742D6A1E-A1E2-486E-BE60-5B7316A40000}" srcOrd="2" destOrd="0" presId="urn:microsoft.com/office/officeart/2018/2/layout/IconVerticalSolidList"/>
    <dgm:cxn modelId="{BA720209-14EC-4C26-8414-63BDD9C11A5D}" type="presParOf" srcId="{742D6A1E-A1E2-486E-BE60-5B7316A40000}" destId="{6AC99D00-2006-43F6-9D64-BAAD4CF713CB}" srcOrd="0" destOrd="0" presId="urn:microsoft.com/office/officeart/2018/2/layout/IconVerticalSolidList"/>
    <dgm:cxn modelId="{2AF441D8-11CE-4103-AA3E-B563C3C11CD5}" type="presParOf" srcId="{742D6A1E-A1E2-486E-BE60-5B7316A40000}" destId="{AB576515-EC2B-4038-B49D-A110A9D937DA}" srcOrd="1" destOrd="0" presId="urn:microsoft.com/office/officeart/2018/2/layout/IconVerticalSolidList"/>
    <dgm:cxn modelId="{C1132AA2-CBCD-4C87-BF9A-54B73F5313C3}" type="presParOf" srcId="{742D6A1E-A1E2-486E-BE60-5B7316A40000}" destId="{4DF038CB-0565-4848-A5F9-7C4B67724160}" srcOrd="2" destOrd="0" presId="urn:microsoft.com/office/officeart/2018/2/layout/IconVerticalSolidList"/>
    <dgm:cxn modelId="{97715E0C-B6D9-47C3-A63F-4887E361338B}" type="presParOf" srcId="{742D6A1E-A1E2-486E-BE60-5B7316A40000}" destId="{22FE6700-2425-43FE-8CBD-47290F684842}" srcOrd="3" destOrd="0" presId="urn:microsoft.com/office/officeart/2018/2/layout/IconVerticalSolidList"/>
    <dgm:cxn modelId="{F37C6E4E-D367-4F7D-A111-0E32B7D33248}" type="presParOf" srcId="{05D7020B-3D30-4E6B-B485-0EE2C165132F}" destId="{E0FDC53F-4EF7-4266-A629-058616F90AB9}" srcOrd="3" destOrd="0" presId="urn:microsoft.com/office/officeart/2018/2/layout/IconVerticalSolidList"/>
    <dgm:cxn modelId="{406B7859-9250-4E04-A427-9320AA850C1D}" type="presParOf" srcId="{05D7020B-3D30-4E6B-B485-0EE2C165132F}" destId="{37956F3C-47ED-4228-99F8-893713107913}" srcOrd="4" destOrd="0" presId="urn:microsoft.com/office/officeart/2018/2/layout/IconVerticalSolidList"/>
    <dgm:cxn modelId="{EC07B5F5-78D7-40D1-BA64-D61C438D0CC7}" type="presParOf" srcId="{37956F3C-47ED-4228-99F8-893713107913}" destId="{3AFD6D59-4A2F-4192-B0DF-144894CD71CD}" srcOrd="0" destOrd="0" presId="urn:microsoft.com/office/officeart/2018/2/layout/IconVerticalSolidList"/>
    <dgm:cxn modelId="{0692CC8F-2A08-4FE5-A7AC-8686FBDBF706}" type="presParOf" srcId="{37956F3C-47ED-4228-99F8-893713107913}" destId="{616333F9-C4BC-4719-A364-E3F077F89420}" srcOrd="1" destOrd="0" presId="urn:microsoft.com/office/officeart/2018/2/layout/IconVerticalSolidList"/>
    <dgm:cxn modelId="{AF8A3218-81CE-4721-A70F-4F9A7173876F}" type="presParOf" srcId="{37956F3C-47ED-4228-99F8-893713107913}" destId="{A6F7217D-9552-4CE0-99C5-AD653D6B5BF8}" srcOrd="2" destOrd="0" presId="urn:microsoft.com/office/officeart/2018/2/layout/IconVerticalSolidList"/>
    <dgm:cxn modelId="{6F40C301-2D88-4109-A112-1B22C1118118}" type="presParOf" srcId="{37956F3C-47ED-4228-99F8-893713107913}" destId="{2D130E0C-6798-4608-A2BB-F8368D447D2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294C35-826C-44DA-A95D-CB14C72157E8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74A960-F8AD-4C25-80D9-F1BCF4F5A8C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Updated Hardware cost estimates: </a:t>
          </a:r>
        </a:p>
      </dgm:t>
    </dgm:pt>
    <dgm:pt modelId="{B7786712-D8AF-4C79-81E6-ED7BC6A15A2E}" type="parTrans" cxnId="{D44066D0-9925-4CF7-A54E-734E27F3F663}">
      <dgm:prSet/>
      <dgm:spPr/>
      <dgm:t>
        <a:bodyPr/>
        <a:lstStyle/>
        <a:p>
          <a:endParaRPr lang="en-US"/>
        </a:p>
      </dgm:t>
    </dgm:pt>
    <dgm:pt modelId="{ECE7140A-702D-40B1-921C-45A3C3AC3FD1}" type="sibTrans" cxnId="{D44066D0-9925-4CF7-A54E-734E27F3F663}">
      <dgm:prSet/>
      <dgm:spPr/>
      <dgm:t>
        <a:bodyPr/>
        <a:lstStyle/>
        <a:p>
          <a:endParaRPr lang="en-US"/>
        </a:p>
      </dgm:t>
    </dgm:pt>
    <dgm:pt modelId="{9FF332A8-3226-4DFF-9C58-80D11DB3EE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$400 for new laptop per employee</a:t>
          </a:r>
        </a:p>
      </dgm:t>
    </dgm:pt>
    <dgm:pt modelId="{52FB3916-0005-46DC-A30C-8C6E8825B464}" type="parTrans" cxnId="{067F6024-B5A7-4BEB-90D1-13F42DFE92ED}">
      <dgm:prSet/>
      <dgm:spPr/>
      <dgm:t>
        <a:bodyPr/>
        <a:lstStyle/>
        <a:p>
          <a:endParaRPr lang="en-US"/>
        </a:p>
      </dgm:t>
    </dgm:pt>
    <dgm:pt modelId="{24929A15-C510-4E66-8206-41829FC733BC}" type="sibTrans" cxnId="{067F6024-B5A7-4BEB-90D1-13F42DFE92ED}">
      <dgm:prSet/>
      <dgm:spPr/>
      <dgm:t>
        <a:bodyPr/>
        <a:lstStyle/>
        <a:p>
          <a:endParaRPr lang="en-US"/>
        </a:p>
      </dgm:t>
    </dgm:pt>
    <dgm:pt modelId="{F0BAAC0B-476A-4B40-9A4B-2F2FA740EC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$66 for new headset per employee</a:t>
          </a:r>
        </a:p>
      </dgm:t>
    </dgm:pt>
    <dgm:pt modelId="{CBFDA28F-539F-4B86-8118-A5726C873163}" type="parTrans" cxnId="{442DD3C3-C786-434C-A211-FFDA63C4610D}">
      <dgm:prSet/>
      <dgm:spPr/>
      <dgm:t>
        <a:bodyPr/>
        <a:lstStyle/>
        <a:p>
          <a:endParaRPr lang="en-US"/>
        </a:p>
      </dgm:t>
    </dgm:pt>
    <dgm:pt modelId="{CB5201A3-80E6-4E16-80B3-703DED306F86}" type="sibTrans" cxnId="{442DD3C3-C786-434C-A211-FFDA63C4610D}">
      <dgm:prSet/>
      <dgm:spPr/>
      <dgm:t>
        <a:bodyPr/>
        <a:lstStyle/>
        <a:p>
          <a:endParaRPr lang="en-US"/>
        </a:p>
      </dgm:t>
    </dgm:pt>
    <dgm:pt modelId="{ABFCD6D4-AB52-4C36-83E4-76FFE4E6185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Security Solutions Estimate: $25,743</a:t>
          </a:r>
        </a:p>
      </dgm:t>
    </dgm:pt>
    <dgm:pt modelId="{1EAD168D-23D8-4722-A569-225CE5A64E8E}" type="parTrans" cxnId="{3E7F3515-B61D-4F5D-8670-8B5D13B72F40}">
      <dgm:prSet/>
      <dgm:spPr/>
      <dgm:t>
        <a:bodyPr/>
        <a:lstStyle/>
        <a:p>
          <a:endParaRPr lang="en-US"/>
        </a:p>
      </dgm:t>
    </dgm:pt>
    <dgm:pt modelId="{1B2DFA9C-2C47-40FF-AB4E-922960B7D93D}" type="sibTrans" cxnId="{3E7F3515-B61D-4F5D-8670-8B5D13B72F40}">
      <dgm:prSet/>
      <dgm:spPr/>
      <dgm:t>
        <a:bodyPr/>
        <a:lstStyle/>
        <a:p>
          <a:endParaRPr lang="en-US"/>
        </a:p>
      </dgm:t>
    </dgm:pt>
    <dgm:pt modelId="{A5A0CBEB-068D-46BA-AE04-2C790E1810DE}" type="pres">
      <dgm:prSet presAssocID="{75294C35-826C-44DA-A95D-CB14C72157E8}" presName="root" presStyleCnt="0">
        <dgm:presLayoutVars>
          <dgm:dir/>
          <dgm:resizeHandles val="exact"/>
        </dgm:presLayoutVars>
      </dgm:prSet>
      <dgm:spPr/>
    </dgm:pt>
    <dgm:pt modelId="{7FBDAB6E-912B-4783-81DC-1638761D6EE1}" type="pres">
      <dgm:prSet presAssocID="{7A74A960-F8AD-4C25-80D9-F1BCF4F5A8CC}" presName="compNode" presStyleCnt="0"/>
      <dgm:spPr/>
    </dgm:pt>
    <dgm:pt modelId="{28C91BFB-96D4-4EFA-8A5A-09CD5B886018}" type="pres">
      <dgm:prSet presAssocID="{7A74A960-F8AD-4C25-80D9-F1BCF4F5A8C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472CD5B-8DF9-407E-AB1E-1265C07A0880}" type="pres">
      <dgm:prSet presAssocID="{7A74A960-F8AD-4C25-80D9-F1BCF4F5A8CC}" presName="iconSpace" presStyleCnt="0"/>
      <dgm:spPr/>
    </dgm:pt>
    <dgm:pt modelId="{DA3787DA-773B-4919-8024-67685C0686D4}" type="pres">
      <dgm:prSet presAssocID="{7A74A960-F8AD-4C25-80D9-F1BCF4F5A8CC}" presName="parTx" presStyleLbl="revTx" presStyleIdx="0" presStyleCnt="4">
        <dgm:presLayoutVars>
          <dgm:chMax val="0"/>
          <dgm:chPref val="0"/>
        </dgm:presLayoutVars>
      </dgm:prSet>
      <dgm:spPr/>
    </dgm:pt>
    <dgm:pt modelId="{108118C1-8E7E-464B-A1F4-CB9840278656}" type="pres">
      <dgm:prSet presAssocID="{7A74A960-F8AD-4C25-80D9-F1BCF4F5A8CC}" presName="txSpace" presStyleCnt="0"/>
      <dgm:spPr/>
    </dgm:pt>
    <dgm:pt modelId="{5A190E04-39B7-4328-A018-2609EC5649F3}" type="pres">
      <dgm:prSet presAssocID="{7A74A960-F8AD-4C25-80D9-F1BCF4F5A8CC}" presName="desTx" presStyleLbl="revTx" presStyleIdx="1" presStyleCnt="4">
        <dgm:presLayoutVars/>
      </dgm:prSet>
      <dgm:spPr/>
    </dgm:pt>
    <dgm:pt modelId="{2D9C1672-D7B8-4263-A0F4-EFC4AAA7E856}" type="pres">
      <dgm:prSet presAssocID="{ECE7140A-702D-40B1-921C-45A3C3AC3FD1}" presName="sibTrans" presStyleCnt="0"/>
      <dgm:spPr/>
    </dgm:pt>
    <dgm:pt modelId="{859DBF76-EDED-4C96-BF71-2D575DC172CB}" type="pres">
      <dgm:prSet presAssocID="{ABFCD6D4-AB52-4C36-83E4-76FFE4E6185C}" presName="compNode" presStyleCnt="0"/>
      <dgm:spPr/>
    </dgm:pt>
    <dgm:pt modelId="{5D7118F3-B5F7-4613-9B4F-84A1B8C7C757}" type="pres">
      <dgm:prSet presAssocID="{ABFCD6D4-AB52-4C36-83E4-76FFE4E6185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DA72A78-02F4-4CBD-996D-BFBB62AC4761}" type="pres">
      <dgm:prSet presAssocID="{ABFCD6D4-AB52-4C36-83E4-76FFE4E6185C}" presName="iconSpace" presStyleCnt="0"/>
      <dgm:spPr/>
    </dgm:pt>
    <dgm:pt modelId="{93F59952-8270-4C30-9752-F168AF138652}" type="pres">
      <dgm:prSet presAssocID="{ABFCD6D4-AB52-4C36-83E4-76FFE4E6185C}" presName="parTx" presStyleLbl="revTx" presStyleIdx="2" presStyleCnt="4">
        <dgm:presLayoutVars>
          <dgm:chMax val="0"/>
          <dgm:chPref val="0"/>
        </dgm:presLayoutVars>
      </dgm:prSet>
      <dgm:spPr/>
    </dgm:pt>
    <dgm:pt modelId="{43796A78-4FC4-4366-87F7-079DE55EA87F}" type="pres">
      <dgm:prSet presAssocID="{ABFCD6D4-AB52-4C36-83E4-76FFE4E6185C}" presName="txSpace" presStyleCnt="0"/>
      <dgm:spPr/>
    </dgm:pt>
    <dgm:pt modelId="{8BAF63E9-47D1-4E3C-A25F-AABD426670D5}" type="pres">
      <dgm:prSet presAssocID="{ABFCD6D4-AB52-4C36-83E4-76FFE4E6185C}" presName="desTx" presStyleLbl="revTx" presStyleIdx="3" presStyleCnt="4">
        <dgm:presLayoutVars/>
      </dgm:prSet>
      <dgm:spPr/>
    </dgm:pt>
  </dgm:ptLst>
  <dgm:cxnLst>
    <dgm:cxn modelId="{3E7F3515-B61D-4F5D-8670-8B5D13B72F40}" srcId="{75294C35-826C-44DA-A95D-CB14C72157E8}" destId="{ABFCD6D4-AB52-4C36-83E4-76FFE4E6185C}" srcOrd="1" destOrd="0" parTransId="{1EAD168D-23D8-4722-A569-225CE5A64E8E}" sibTransId="{1B2DFA9C-2C47-40FF-AB4E-922960B7D93D}"/>
    <dgm:cxn modelId="{067F6024-B5A7-4BEB-90D1-13F42DFE92ED}" srcId="{7A74A960-F8AD-4C25-80D9-F1BCF4F5A8CC}" destId="{9FF332A8-3226-4DFF-9C58-80D11DB3EE96}" srcOrd="0" destOrd="0" parTransId="{52FB3916-0005-46DC-A30C-8C6E8825B464}" sibTransId="{24929A15-C510-4E66-8206-41829FC733BC}"/>
    <dgm:cxn modelId="{97356E4A-154D-4A70-A125-FF114DF7972D}" type="presOf" srcId="{9FF332A8-3226-4DFF-9C58-80D11DB3EE96}" destId="{5A190E04-39B7-4328-A018-2609EC5649F3}" srcOrd="0" destOrd="0" presId="urn:microsoft.com/office/officeart/2018/5/layout/CenteredIconLabelDescriptionList"/>
    <dgm:cxn modelId="{2A9D214B-BAA9-46A1-903C-EE1797F59412}" type="presOf" srcId="{ABFCD6D4-AB52-4C36-83E4-76FFE4E6185C}" destId="{93F59952-8270-4C30-9752-F168AF138652}" srcOrd="0" destOrd="0" presId="urn:microsoft.com/office/officeart/2018/5/layout/CenteredIconLabelDescriptionList"/>
    <dgm:cxn modelId="{396CC678-5A95-4CB3-9D6D-4F5076ADDDFD}" type="presOf" srcId="{F0BAAC0B-476A-4B40-9A4B-2F2FA740EC75}" destId="{5A190E04-39B7-4328-A018-2609EC5649F3}" srcOrd="0" destOrd="1" presId="urn:microsoft.com/office/officeart/2018/5/layout/CenteredIconLabelDescriptionList"/>
    <dgm:cxn modelId="{8953F291-60D1-488F-82A5-1524A1493AB5}" type="presOf" srcId="{75294C35-826C-44DA-A95D-CB14C72157E8}" destId="{A5A0CBEB-068D-46BA-AE04-2C790E1810DE}" srcOrd="0" destOrd="0" presId="urn:microsoft.com/office/officeart/2018/5/layout/CenteredIconLabelDescriptionList"/>
    <dgm:cxn modelId="{442DD3C3-C786-434C-A211-FFDA63C4610D}" srcId="{7A74A960-F8AD-4C25-80D9-F1BCF4F5A8CC}" destId="{F0BAAC0B-476A-4B40-9A4B-2F2FA740EC75}" srcOrd="1" destOrd="0" parTransId="{CBFDA28F-539F-4B86-8118-A5726C873163}" sibTransId="{CB5201A3-80E6-4E16-80B3-703DED306F86}"/>
    <dgm:cxn modelId="{D44066D0-9925-4CF7-A54E-734E27F3F663}" srcId="{75294C35-826C-44DA-A95D-CB14C72157E8}" destId="{7A74A960-F8AD-4C25-80D9-F1BCF4F5A8CC}" srcOrd="0" destOrd="0" parTransId="{B7786712-D8AF-4C79-81E6-ED7BC6A15A2E}" sibTransId="{ECE7140A-702D-40B1-921C-45A3C3AC3FD1}"/>
    <dgm:cxn modelId="{0FB5CCF7-EBA0-42B3-8C54-B418FE46E446}" type="presOf" srcId="{7A74A960-F8AD-4C25-80D9-F1BCF4F5A8CC}" destId="{DA3787DA-773B-4919-8024-67685C0686D4}" srcOrd="0" destOrd="0" presId="urn:microsoft.com/office/officeart/2018/5/layout/CenteredIconLabelDescriptionList"/>
    <dgm:cxn modelId="{7A01BEA0-6702-435D-8779-06BBDA8BBA59}" type="presParOf" srcId="{A5A0CBEB-068D-46BA-AE04-2C790E1810DE}" destId="{7FBDAB6E-912B-4783-81DC-1638761D6EE1}" srcOrd="0" destOrd="0" presId="urn:microsoft.com/office/officeart/2018/5/layout/CenteredIconLabelDescriptionList"/>
    <dgm:cxn modelId="{05B65245-5204-42D5-9ABA-3006DB22BB99}" type="presParOf" srcId="{7FBDAB6E-912B-4783-81DC-1638761D6EE1}" destId="{28C91BFB-96D4-4EFA-8A5A-09CD5B886018}" srcOrd="0" destOrd="0" presId="urn:microsoft.com/office/officeart/2018/5/layout/CenteredIconLabelDescriptionList"/>
    <dgm:cxn modelId="{6A3D1E2E-80E7-4ED4-8ABD-09CAC9748336}" type="presParOf" srcId="{7FBDAB6E-912B-4783-81DC-1638761D6EE1}" destId="{6472CD5B-8DF9-407E-AB1E-1265C07A0880}" srcOrd="1" destOrd="0" presId="urn:microsoft.com/office/officeart/2018/5/layout/CenteredIconLabelDescriptionList"/>
    <dgm:cxn modelId="{7F9B35E0-7DC9-4498-AEE4-8AD54AD897D1}" type="presParOf" srcId="{7FBDAB6E-912B-4783-81DC-1638761D6EE1}" destId="{DA3787DA-773B-4919-8024-67685C0686D4}" srcOrd="2" destOrd="0" presId="urn:microsoft.com/office/officeart/2018/5/layout/CenteredIconLabelDescriptionList"/>
    <dgm:cxn modelId="{1D33142C-BBA7-4C7A-96DA-3AE8FDAB4578}" type="presParOf" srcId="{7FBDAB6E-912B-4783-81DC-1638761D6EE1}" destId="{108118C1-8E7E-464B-A1F4-CB9840278656}" srcOrd="3" destOrd="0" presId="urn:microsoft.com/office/officeart/2018/5/layout/CenteredIconLabelDescriptionList"/>
    <dgm:cxn modelId="{58B249AE-FF32-4642-A638-6D3200E978CB}" type="presParOf" srcId="{7FBDAB6E-912B-4783-81DC-1638761D6EE1}" destId="{5A190E04-39B7-4328-A018-2609EC5649F3}" srcOrd="4" destOrd="0" presId="urn:microsoft.com/office/officeart/2018/5/layout/CenteredIconLabelDescriptionList"/>
    <dgm:cxn modelId="{0E057CD4-97A2-43CC-A6C6-BC78FDEF649A}" type="presParOf" srcId="{A5A0CBEB-068D-46BA-AE04-2C790E1810DE}" destId="{2D9C1672-D7B8-4263-A0F4-EFC4AAA7E856}" srcOrd="1" destOrd="0" presId="urn:microsoft.com/office/officeart/2018/5/layout/CenteredIconLabelDescriptionList"/>
    <dgm:cxn modelId="{F68ED1E8-FC73-4CFF-AAF4-C8E3AB6D4EC7}" type="presParOf" srcId="{A5A0CBEB-068D-46BA-AE04-2C790E1810DE}" destId="{859DBF76-EDED-4C96-BF71-2D575DC172CB}" srcOrd="2" destOrd="0" presId="urn:microsoft.com/office/officeart/2018/5/layout/CenteredIconLabelDescriptionList"/>
    <dgm:cxn modelId="{BBBCD124-20CD-48BF-AA1E-4BA320C93917}" type="presParOf" srcId="{859DBF76-EDED-4C96-BF71-2D575DC172CB}" destId="{5D7118F3-B5F7-4613-9B4F-84A1B8C7C757}" srcOrd="0" destOrd="0" presId="urn:microsoft.com/office/officeart/2018/5/layout/CenteredIconLabelDescriptionList"/>
    <dgm:cxn modelId="{5C822B5A-2B15-4F8B-9F84-ABA67C2F29BF}" type="presParOf" srcId="{859DBF76-EDED-4C96-BF71-2D575DC172CB}" destId="{1DA72A78-02F4-4CBD-996D-BFBB62AC4761}" srcOrd="1" destOrd="0" presId="urn:microsoft.com/office/officeart/2018/5/layout/CenteredIconLabelDescriptionList"/>
    <dgm:cxn modelId="{77AA7BED-3CF6-4344-AD55-9E1731492D2E}" type="presParOf" srcId="{859DBF76-EDED-4C96-BF71-2D575DC172CB}" destId="{93F59952-8270-4C30-9752-F168AF138652}" srcOrd="2" destOrd="0" presId="urn:microsoft.com/office/officeart/2018/5/layout/CenteredIconLabelDescriptionList"/>
    <dgm:cxn modelId="{F668CE76-8963-4756-9200-CF42D62A3AB9}" type="presParOf" srcId="{859DBF76-EDED-4C96-BF71-2D575DC172CB}" destId="{43796A78-4FC4-4366-87F7-079DE55EA87F}" srcOrd="3" destOrd="0" presId="urn:microsoft.com/office/officeart/2018/5/layout/CenteredIconLabelDescriptionList"/>
    <dgm:cxn modelId="{41724A9C-143F-4EF1-B6DC-D040C3ACDC72}" type="presParOf" srcId="{859DBF76-EDED-4C96-BF71-2D575DC172CB}" destId="{8BAF63E9-47D1-4E3C-A25F-AABD426670D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0E3AB-FA25-4583-9037-21E6A3C472EA}">
      <dsp:nvSpPr>
        <dsp:cNvPr id="0" name=""/>
        <dsp:cNvSpPr/>
      </dsp:nvSpPr>
      <dsp:spPr>
        <a:xfrm>
          <a:off x="891408" y="1243692"/>
          <a:ext cx="1097322" cy="10973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F8C5B-B126-4012-8703-366FEC5FFA43}">
      <dsp:nvSpPr>
        <dsp:cNvPr id="0" name=""/>
        <dsp:cNvSpPr/>
      </dsp:nvSpPr>
      <dsp:spPr>
        <a:xfrm>
          <a:off x="220822" y="2661916"/>
          <a:ext cx="243849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Daily malware attacks (largest concern is phishing attacks)</a:t>
          </a:r>
        </a:p>
      </dsp:txBody>
      <dsp:txXfrm>
        <a:off x="220822" y="2661916"/>
        <a:ext cx="2438493" cy="720000"/>
      </dsp:txXfrm>
    </dsp:sp>
    <dsp:sp modelId="{2AF6D85B-CF5E-44D7-BC6A-7FEFD750A01C}">
      <dsp:nvSpPr>
        <dsp:cNvPr id="0" name=""/>
        <dsp:cNvSpPr/>
      </dsp:nvSpPr>
      <dsp:spPr>
        <a:xfrm>
          <a:off x="3756638" y="1243692"/>
          <a:ext cx="1097322" cy="10973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8B0FC-7D63-4913-81EA-9C65D2E3A570}">
      <dsp:nvSpPr>
        <dsp:cNvPr id="0" name=""/>
        <dsp:cNvSpPr/>
      </dsp:nvSpPr>
      <dsp:spPr>
        <a:xfrm>
          <a:off x="3086053" y="2661916"/>
          <a:ext cx="243849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Deploy endpoint protection software</a:t>
          </a:r>
        </a:p>
      </dsp:txBody>
      <dsp:txXfrm>
        <a:off x="3086053" y="2661916"/>
        <a:ext cx="2438493" cy="720000"/>
      </dsp:txXfrm>
    </dsp:sp>
    <dsp:sp modelId="{399B3ECE-B935-4664-9C5B-813742558C0A}">
      <dsp:nvSpPr>
        <dsp:cNvPr id="0" name=""/>
        <dsp:cNvSpPr/>
      </dsp:nvSpPr>
      <dsp:spPr>
        <a:xfrm>
          <a:off x="6621869" y="1243692"/>
          <a:ext cx="1097322" cy="10973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B01B7-4F66-4FA3-B320-A34740CC3013}">
      <dsp:nvSpPr>
        <dsp:cNvPr id="0" name=""/>
        <dsp:cNvSpPr/>
      </dsp:nvSpPr>
      <dsp:spPr>
        <a:xfrm>
          <a:off x="5951283" y="2661916"/>
          <a:ext cx="243849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Norton business security - $55/device ($4,125 for 75 devices)</a:t>
          </a:r>
        </a:p>
      </dsp:txBody>
      <dsp:txXfrm>
        <a:off x="5951283" y="2661916"/>
        <a:ext cx="243849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D6F7C-4465-B641-A54A-1CE89F207E66}">
      <dsp:nvSpPr>
        <dsp:cNvPr id="0" name=""/>
        <dsp:cNvSpPr/>
      </dsp:nvSpPr>
      <dsp:spPr>
        <a:xfrm>
          <a:off x="0" y="46368"/>
          <a:ext cx="4534600" cy="145445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Daily intrusions compromising systems </a:t>
          </a:r>
        </a:p>
      </dsp:txBody>
      <dsp:txXfrm>
        <a:off x="71001" y="117369"/>
        <a:ext cx="4392598" cy="1312454"/>
      </dsp:txXfrm>
    </dsp:sp>
    <dsp:sp modelId="{CF75697D-E088-B84D-AB48-1B43B93A8D2B}">
      <dsp:nvSpPr>
        <dsp:cNvPr id="0" name=""/>
        <dsp:cNvSpPr/>
      </dsp:nvSpPr>
      <dsp:spPr>
        <a:xfrm>
          <a:off x="0" y="1575704"/>
          <a:ext cx="4534600" cy="1454456"/>
        </a:xfrm>
        <a:prstGeom prst="roundRect">
          <a:avLst/>
        </a:prstGeom>
        <a:gradFill rotWithShape="0">
          <a:gsLst>
            <a:gs pos="0">
              <a:schemeClr val="accent2">
                <a:hueOff val="1373170"/>
                <a:satOff val="-24404"/>
                <a:lumOff val="785"/>
                <a:alphaOff val="0"/>
                <a:tint val="96000"/>
                <a:lumMod val="104000"/>
              </a:schemeClr>
            </a:gs>
            <a:gs pos="100000">
              <a:schemeClr val="accent2">
                <a:hueOff val="1373170"/>
                <a:satOff val="-24404"/>
                <a:lumOff val="785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Install an intrusion detection system</a:t>
          </a:r>
        </a:p>
      </dsp:txBody>
      <dsp:txXfrm>
        <a:off x="71001" y="1646705"/>
        <a:ext cx="4392598" cy="1312454"/>
      </dsp:txXfrm>
    </dsp:sp>
    <dsp:sp modelId="{C7EAFF38-2BE0-804A-A43C-E9C9AF34DB73}">
      <dsp:nvSpPr>
        <dsp:cNvPr id="0" name=""/>
        <dsp:cNvSpPr/>
      </dsp:nvSpPr>
      <dsp:spPr>
        <a:xfrm>
          <a:off x="0" y="3105041"/>
          <a:ext cx="4534600" cy="1454456"/>
        </a:xfrm>
        <a:prstGeom prst="roundRect">
          <a:avLst/>
        </a:prstGeom>
        <a:gradFill rotWithShape="0">
          <a:gsLst>
            <a:gs pos="0">
              <a:schemeClr val="accent2">
                <a:hueOff val="2746340"/>
                <a:satOff val="-48808"/>
                <a:lumOff val="1569"/>
                <a:alphaOff val="0"/>
                <a:tint val="96000"/>
                <a:lumMod val="104000"/>
              </a:schemeClr>
            </a:gs>
            <a:gs pos="100000">
              <a:schemeClr val="accent2">
                <a:hueOff val="2746340"/>
                <a:satOff val="-48808"/>
                <a:lumOff val="1569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Snort IDS - open-source with managed services starting at $2,000/year</a:t>
          </a:r>
        </a:p>
      </dsp:txBody>
      <dsp:txXfrm>
        <a:off x="71001" y="3176042"/>
        <a:ext cx="4392598" cy="13124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B50ED-7F45-4CBF-87F9-74C114800687}">
      <dsp:nvSpPr>
        <dsp:cNvPr id="0" name=""/>
        <dsp:cNvSpPr/>
      </dsp:nvSpPr>
      <dsp:spPr>
        <a:xfrm>
          <a:off x="702168" y="700492"/>
          <a:ext cx="968329" cy="9683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B06B2-7EB5-4AF6-AD17-6219E46E200E}">
      <dsp:nvSpPr>
        <dsp:cNvPr id="0" name=""/>
        <dsp:cNvSpPr/>
      </dsp:nvSpPr>
      <dsp:spPr>
        <a:xfrm>
          <a:off x="110411" y="1966943"/>
          <a:ext cx="21518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Insecure internet access is leading to vulnerabilities</a:t>
          </a:r>
        </a:p>
      </dsp:txBody>
      <dsp:txXfrm>
        <a:off x="110411" y="1966943"/>
        <a:ext cx="2151843" cy="720000"/>
      </dsp:txXfrm>
    </dsp:sp>
    <dsp:sp modelId="{BEA76E0F-B2D8-4669-8310-9EFC2BE2B423}">
      <dsp:nvSpPr>
        <dsp:cNvPr id="0" name=""/>
        <dsp:cNvSpPr/>
      </dsp:nvSpPr>
      <dsp:spPr>
        <a:xfrm>
          <a:off x="3230585" y="700492"/>
          <a:ext cx="968329" cy="9683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5B1EF-6394-42A7-A1A5-97214CF81916}">
      <dsp:nvSpPr>
        <dsp:cNvPr id="0" name=""/>
        <dsp:cNvSpPr/>
      </dsp:nvSpPr>
      <dsp:spPr>
        <a:xfrm>
          <a:off x="2638828" y="1966943"/>
          <a:ext cx="21518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Implement company wide VPN</a:t>
          </a:r>
        </a:p>
      </dsp:txBody>
      <dsp:txXfrm>
        <a:off x="2638828" y="1966943"/>
        <a:ext cx="2151843" cy="720000"/>
      </dsp:txXfrm>
    </dsp:sp>
    <dsp:sp modelId="{A23723EA-06CE-47BD-83B7-946DFD4D07A0}">
      <dsp:nvSpPr>
        <dsp:cNvPr id="0" name=""/>
        <dsp:cNvSpPr/>
      </dsp:nvSpPr>
      <dsp:spPr>
        <a:xfrm>
          <a:off x="5759001" y="700492"/>
          <a:ext cx="968329" cy="9683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B4C0D-812C-47C8-8730-413A63BAA44E}">
      <dsp:nvSpPr>
        <dsp:cNvPr id="0" name=""/>
        <dsp:cNvSpPr/>
      </dsp:nvSpPr>
      <dsp:spPr>
        <a:xfrm>
          <a:off x="5167244" y="1966943"/>
          <a:ext cx="21518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AT&amp;T Business VPN Package $66/device ($4950 for 75 devices)</a:t>
          </a:r>
        </a:p>
      </dsp:txBody>
      <dsp:txXfrm>
        <a:off x="5167244" y="1966943"/>
        <a:ext cx="2151843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993F8-D984-47ED-A8A7-BF6A0DC31A19}">
      <dsp:nvSpPr>
        <dsp:cNvPr id="0" name=""/>
        <dsp:cNvSpPr/>
      </dsp:nvSpPr>
      <dsp:spPr>
        <a:xfrm>
          <a:off x="0" y="680"/>
          <a:ext cx="4682994" cy="15913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CC635-3EB2-4DEE-B10A-1F2E0FBF985D}">
      <dsp:nvSpPr>
        <dsp:cNvPr id="0" name=""/>
        <dsp:cNvSpPr/>
      </dsp:nvSpPr>
      <dsp:spPr>
        <a:xfrm>
          <a:off x="481381" y="358732"/>
          <a:ext cx="875239" cy="8752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F7116-B3A8-4251-AD0C-203D841E73DC}">
      <dsp:nvSpPr>
        <dsp:cNvPr id="0" name=""/>
        <dsp:cNvSpPr/>
      </dsp:nvSpPr>
      <dsp:spPr>
        <a:xfrm>
          <a:off x="1838002" y="680"/>
          <a:ext cx="2844991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leaks occurring through unauthorized copies of information</a:t>
          </a:r>
        </a:p>
      </dsp:txBody>
      <dsp:txXfrm>
        <a:off x="1838002" y="680"/>
        <a:ext cx="2844991" cy="1591344"/>
      </dsp:txXfrm>
    </dsp:sp>
    <dsp:sp modelId="{6AC99D00-2006-43F6-9D64-BAAD4CF713CB}">
      <dsp:nvSpPr>
        <dsp:cNvPr id="0" name=""/>
        <dsp:cNvSpPr/>
      </dsp:nvSpPr>
      <dsp:spPr>
        <a:xfrm>
          <a:off x="0" y="1989860"/>
          <a:ext cx="4682994" cy="15913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76515-EC2B-4038-B49D-A110A9D937DA}">
      <dsp:nvSpPr>
        <dsp:cNvPr id="0" name=""/>
        <dsp:cNvSpPr/>
      </dsp:nvSpPr>
      <dsp:spPr>
        <a:xfrm>
          <a:off x="481381" y="2347912"/>
          <a:ext cx="875239" cy="8752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E6700-2425-43FE-8CBD-47290F684842}">
      <dsp:nvSpPr>
        <dsp:cNvPr id="0" name=""/>
        <dsp:cNvSpPr/>
      </dsp:nvSpPr>
      <dsp:spPr>
        <a:xfrm>
          <a:off x="1838002" y="1989860"/>
          <a:ext cx="2844991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Implement Data Loss Prevention (DLP) software</a:t>
          </a:r>
        </a:p>
      </dsp:txBody>
      <dsp:txXfrm>
        <a:off x="1838002" y="1989860"/>
        <a:ext cx="2844991" cy="1591344"/>
      </dsp:txXfrm>
    </dsp:sp>
    <dsp:sp modelId="{3AFD6D59-4A2F-4192-B0DF-144894CD71CD}">
      <dsp:nvSpPr>
        <dsp:cNvPr id="0" name=""/>
        <dsp:cNvSpPr/>
      </dsp:nvSpPr>
      <dsp:spPr>
        <a:xfrm>
          <a:off x="0" y="3979040"/>
          <a:ext cx="4682994" cy="159134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6333F9-C4BC-4719-A364-E3F077F89420}">
      <dsp:nvSpPr>
        <dsp:cNvPr id="0" name=""/>
        <dsp:cNvSpPr/>
      </dsp:nvSpPr>
      <dsp:spPr>
        <a:xfrm>
          <a:off x="481381" y="4337093"/>
          <a:ext cx="875239" cy="8752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30E0C-6798-4608-A2BB-F8368D447D26}">
      <dsp:nvSpPr>
        <dsp:cNvPr id="0" name=""/>
        <dsp:cNvSpPr/>
      </dsp:nvSpPr>
      <dsp:spPr>
        <a:xfrm>
          <a:off x="1838002" y="3979040"/>
          <a:ext cx="2844991" cy="1591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417" tIns="168417" rIns="168417" bIns="168417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Symantec Data Loss Prevention by Broadcom $60/device annually ($4,500 for 75 devices)</a:t>
          </a:r>
        </a:p>
      </dsp:txBody>
      <dsp:txXfrm>
        <a:off x="1838002" y="3979040"/>
        <a:ext cx="2844991" cy="15913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C91BFB-96D4-4EFA-8A5A-09CD5B886018}">
      <dsp:nvSpPr>
        <dsp:cNvPr id="0" name=""/>
        <dsp:cNvSpPr/>
      </dsp:nvSpPr>
      <dsp:spPr>
        <a:xfrm>
          <a:off x="1287944" y="963066"/>
          <a:ext cx="1385015" cy="13850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787DA-773B-4919-8024-67685C0686D4}">
      <dsp:nvSpPr>
        <dsp:cNvPr id="0" name=""/>
        <dsp:cNvSpPr/>
      </dsp:nvSpPr>
      <dsp:spPr>
        <a:xfrm>
          <a:off x="1858" y="2464159"/>
          <a:ext cx="3957187" cy="59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Updated Hardware cost estimates: </a:t>
          </a:r>
        </a:p>
      </dsp:txBody>
      <dsp:txXfrm>
        <a:off x="1858" y="2464159"/>
        <a:ext cx="3957187" cy="593578"/>
      </dsp:txXfrm>
    </dsp:sp>
    <dsp:sp modelId="{5A190E04-39B7-4328-A018-2609EC5649F3}">
      <dsp:nvSpPr>
        <dsp:cNvPr id="0" name=""/>
        <dsp:cNvSpPr/>
      </dsp:nvSpPr>
      <dsp:spPr>
        <a:xfrm>
          <a:off x="1858" y="3111727"/>
          <a:ext cx="3957187" cy="550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$400 for new laptop per employee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$66 for new headset per employee</a:t>
          </a:r>
        </a:p>
      </dsp:txBody>
      <dsp:txXfrm>
        <a:off x="1858" y="3111727"/>
        <a:ext cx="3957187" cy="550815"/>
      </dsp:txXfrm>
    </dsp:sp>
    <dsp:sp modelId="{5D7118F3-B5F7-4613-9B4F-84A1B8C7C757}">
      <dsp:nvSpPr>
        <dsp:cNvPr id="0" name=""/>
        <dsp:cNvSpPr/>
      </dsp:nvSpPr>
      <dsp:spPr>
        <a:xfrm>
          <a:off x="5937639" y="963066"/>
          <a:ext cx="1385015" cy="13850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59952-8270-4C30-9752-F168AF138652}">
      <dsp:nvSpPr>
        <dsp:cNvPr id="0" name=""/>
        <dsp:cNvSpPr/>
      </dsp:nvSpPr>
      <dsp:spPr>
        <a:xfrm>
          <a:off x="4651553" y="2464159"/>
          <a:ext cx="3957187" cy="59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Security Solutions Estimate: $25,743</a:t>
          </a:r>
        </a:p>
      </dsp:txBody>
      <dsp:txXfrm>
        <a:off x="4651553" y="2464159"/>
        <a:ext cx="3957187" cy="593578"/>
      </dsp:txXfrm>
    </dsp:sp>
    <dsp:sp modelId="{8BAF63E9-47D1-4E3C-A25F-AABD426670D5}">
      <dsp:nvSpPr>
        <dsp:cNvPr id="0" name=""/>
        <dsp:cNvSpPr/>
      </dsp:nvSpPr>
      <dsp:spPr>
        <a:xfrm>
          <a:off x="4651553" y="3111727"/>
          <a:ext cx="3957187" cy="550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E284E-E679-4405-9EBD-B250B6AD319A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DE284F-4F1D-4F1B-8FC4-F6DC91941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61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DE284F-4F1D-4F1B-8FC4-F6DC919410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01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E284F-4F1D-4F1B-8FC4-F6DC919410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7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E284F-4F1D-4F1B-8FC4-F6DC919410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932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E284F-4F1D-4F1B-8FC4-F6DC919410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81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E284F-4F1D-4F1B-8FC4-F6DC9194107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49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E284F-4F1D-4F1B-8FC4-F6DC919410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7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E284F-4F1D-4F1B-8FC4-F6DC919410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7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E284F-4F1D-4F1B-8FC4-F6DC9194107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7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E284F-4F1D-4F1B-8FC4-F6DC9194107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7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E284F-4F1D-4F1B-8FC4-F6DC919410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20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E284F-4F1D-4F1B-8FC4-F6DC919410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75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E284F-4F1D-4F1B-8FC4-F6DC919410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7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E284F-4F1D-4F1B-8FC4-F6DC919410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7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E284F-4F1D-4F1B-8FC4-F6DC919410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7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E284F-4F1D-4F1B-8FC4-F6DC919410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7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E284F-4F1D-4F1B-8FC4-F6DC919410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7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DE284F-4F1D-4F1B-8FC4-F6DC919410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7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04892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12/1/24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8799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45374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13875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64649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68545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4417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13982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4441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533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8143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12/1/24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71723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12/1/24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13794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12/1/24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7575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12/1/24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4956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A134-F1C3-464B-BF47-54DC2DE08F52}" type="datetimeFigureOut">
              <a:rPr lang="en-US" smtClean="0"/>
              <a:pPr/>
              <a:t>12/1/24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1591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D7C3A134-F1C3-464B-BF47-54DC2DE08F52}" type="datetimeFigureOut">
              <a:rPr lang="en-US" smtClean="0"/>
              <a:pPr/>
              <a:t>12/1/24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7518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7C3A134-F1C3-464B-BF47-54DC2DE08F52}" type="datetimeFigureOut">
              <a:rPr lang="en-US" smtClean="0"/>
              <a:pPr/>
              <a:t>12/1/24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648F39E-9C37-485F-AC97-16BB4BDF9F4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42022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1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larwinds.com/patch-manager" TargetMode="External"/><Relationship Id="rId3" Type="http://schemas.openxmlformats.org/officeDocument/2006/relationships/hyperlink" Target="https://www.manageengine.com/products/asset-explorer/" TargetMode="External"/><Relationship Id="rId7" Type="http://schemas.openxmlformats.org/officeDocument/2006/relationships/hyperlink" Target="https://docs.broadcom.com/doc/data-loss-prevention-family-en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usiness.att.com/resources/knowledge-center/what-is-a-business-vpn.html" TargetMode="External"/><Relationship Id="rId5" Type="http://schemas.openxmlformats.org/officeDocument/2006/relationships/hyperlink" Target="https://pr.norton.com/products/norton-360-premium" TargetMode="External"/><Relationship Id="rId4" Type="http://schemas.openxmlformats.org/officeDocument/2006/relationships/hyperlink" Target="https://www.arlo.com/en-us/security-system/arlo-security-system.html" TargetMode="External"/><Relationship Id="rId9" Type="http://schemas.openxmlformats.org/officeDocument/2006/relationships/hyperlink" Target="https://azure.microsoft.com/en-us/pricing/details/site-recovery/#purchase-option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d ad gree bar graphs and numbers above the city skyline">
            <a:extLst>
              <a:ext uri="{FF2B5EF4-FFF2-40B4-BE49-F238E27FC236}">
                <a16:creationId xmlns:a16="http://schemas.microsoft.com/office/drawing/2014/main" id="{B0BA0332-A46F-77C8-8041-7B8B359851B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alphaModFix amt="15000"/>
          </a:blip>
          <a:srcRect l="1333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666999"/>
            <a:ext cx="7429499" cy="3124201"/>
          </a:xfrm>
        </p:spPr>
        <p:txBody>
          <a:bodyPr>
            <a:noAutofit/>
          </a:bodyPr>
          <a:lstStyle/>
          <a:p>
            <a:pPr marL="118872" indent="0">
              <a:buNone/>
            </a:pPr>
            <a:endParaRPr lang="en-US" sz="4000" dirty="0"/>
          </a:p>
          <a:p>
            <a:pPr marL="118872" indent="0">
              <a:buNone/>
            </a:pPr>
            <a:endParaRPr lang="en-US" sz="4000" b="1" dirty="0"/>
          </a:p>
          <a:p>
            <a:pPr marL="118872" indent="0">
              <a:buNone/>
            </a:pPr>
            <a:r>
              <a:rPr lang="en-US" sz="4000" b="1" dirty="0"/>
              <a:t>Fundamentals of</a:t>
            </a:r>
          </a:p>
          <a:p>
            <a:pPr marL="118872" indent="0">
              <a:buNone/>
            </a:pPr>
            <a:r>
              <a:rPr lang="en-US" sz="4000" b="1" dirty="0"/>
              <a:t>Cybersecurity</a:t>
            </a:r>
          </a:p>
          <a:p>
            <a:pPr marL="118872" indent="0">
              <a:buNone/>
            </a:pPr>
            <a:r>
              <a:rPr lang="en-US" sz="4000" b="1" dirty="0"/>
              <a:t>SEC205</a:t>
            </a:r>
          </a:p>
        </p:txBody>
      </p:sp>
    </p:spTree>
    <p:extLst>
      <p:ext uri="{BB962C8B-B14F-4D97-AF65-F5344CB8AC3E}">
        <p14:creationId xmlns:p14="http://schemas.microsoft.com/office/powerpoint/2010/main" val="4039886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468582"/>
          </a:xfrm>
        </p:spPr>
        <p:txBody>
          <a:bodyPr>
            <a:normAutofit/>
          </a:bodyPr>
          <a:lstStyle/>
          <a:p>
            <a:r>
              <a:rPr lang="en-US" b="1" dirty="0"/>
              <a:t>Internet Connection is Insecure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27C26A-BF01-C6EC-C529-173B73523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8621891"/>
              </p:ext>
            </p:extLst>
          </p:nvPr>
        </p:nvGraphicFramePr>
        <p:xfrm>
          <a:off x="856059" y="2286000"/>
          <a:ext cx="74295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8707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901" y="643466"/>
            <a:ext cx="2357907" cy="5571065"/>
          </a:xfrm>
        </p:spPr>
        <p:txBody>
          <a:bodyPr anchor="ctr">
            <a:normAutofit/>
          </a:bodyPr>
          <a:lstStyle/>
          <a:p>
            <a:r>
              <a:rPr lang="en-US" sz="2400"/>
              <a:t>Sensitive Information is Stolen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7942C5-DF08-46ED-8ECD-B79DC1266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4912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E5666F-85EC-4CA8-8999-EAA6ED762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073800" y="3254098"/>
            <a:ext cx="68580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B374B6-3075-4EDF-A979-70169FC8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2255565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FAC0F9-44CD-0507-9FB9-C771697EB4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992371"/>
              </p:ext>
            </p:extLst>
          </p:nvPr>
        </p:nvGraphicFramePr>
        <p:xfrm>
          <a:off x="482600" y="643467"/>
          <a:ext cx="4682994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56421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17348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No automated OS or app patching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666999"/>
            <a:ext cx="7429499" cy="3124201"/>
          </a:xfrm>
        </p:spPr>
        <p:txBody>
          <a:bodyPr>
            <a:normAutofit/>
          </a:bodyPr>
          <a:lstStyle/>
          <a:p>
            <a:r>
              <a:rPr lang="en-US" sz="2800" dirty="0"/>
              <a:t>Vulnerable systems due to outdated software</a:t>
            </a:r>
          </a:p>
          <a:p>
            <a:r>
              <a:rPr lang="en-US" sz="2800" dirty="0"/>
              <a:t>Automate patch management with SolarWinds Patch Manager </a:t>
            </a:r>
          </a:p>
          <a:p>
            <a:r>
              <a:rPr lang="en-US" sz="2800" dirty="0"/>
              <a:t>SolarWinds Patch Manager ($3,600/year)</a:t>
            </a:r>
          </a:p>
        </p:txBody>
      </p:sp>
    </p:spTree>
    <p:extLst>
      <p:ext uri="{BB962C8B-B14F-4D97-AF65-F5344CB8AC3E}">
        <p14:creationId xmlns:p14="http://schemas.microsoft.com/office/powerpoint/2010/main" val="3313596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ircuit board background">
            <a:extLst>
              <a:ext uri="{FF2B5EF4-FFF2-40B4-BE49-F238E27FC236}">
                <a16:creationId xmlns:a16="http://schemas.microsoft.com/office/drawing/2014/main" id="{F73EB4CA-F8CE-684B-A3B9-A05200B0FD0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</a:blip>
          <a:srcRect r="11334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>
            <a:normAutofit/>
          </a:bodyPr>
          <a:lstStyle/>
          <a:p>
            <a:r>
              <a:rPr lang="en-US" b="1" dirty="0"/>
              <a:t>Legacy software and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666999"/>
            <a:ext cx="7429499" cy="3124201"/>
          </a:xfrm>
        </p:spPr>
        <p:txBody>
          <a:bodyPr>
            <a:normAutofit/>
          </a:bodyPr>
          <a:lstStyle/>
          <a:p>
            <a:r>
              <a:rPr lang="en-US" sz="2800" dirty="0"/>
              <a:t>Outdated systems expose vulnerabilities</a:t>
            </a:r>
          </a:p>
          <a:p>
            <a:r>
              <a:rPr lang="en-US" sz="2800" dirty="0"/>
              <a:t>Migrate to modern systems with a phased upgrade plan</a:t>
            </a:r>
          </a:p>
          <a:p>
            <a:r>
              <a:rPr lang="en-US" sz="2800" dirty="0"/>
              <a:t>Cost dependent on systems, approximately $35,000 for equipment upgrades</a:t>
            </a:r>
          </a:p>
        </p:txBody>
      </p:sp>
    </p:spTree>
    <p:extLst>
      <p:ext uri="{BB962C8B-B14F-4D97-AF65-F5344CB8AC3E}">
        <p14:creationId xmlns:p14="http://schemas.microsoft.com/office/powerpoint/2010/main" val="1563785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5131786" cy="1905000"/>
          </a:xfrm>
        </p:spPr>
        <p:txBody>
          <a:bodyPr>
            <a:normAutofit/>
          </a:bodyPr>
          <a:lstStyle/>
          <a:p>
            <a:r>
              <a:rPr lang="en-US" b="1" dirty="0"/>
              <a:t>No Data Backup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666999"/>
            <a:ext cx="5198154" cy="3124201"/>
          </a:xfrm>
        </p:spPr>
        <p:txBody>
          <a:bodyPr>
            <a:normAutofit/>
          </a:bodyPr>
          <a:lstStyle/>
          <a:p>
            <a:r>
              <a:rPr lang="en-US" sz="2800" dirty="0"/>
              <a:t>Risk of permanent data loss</a:t>
            </a:r>
          </a:p>
          <a:p>
            <a:r>
              <a:rPr lang="en-US" sz="2800" dirty="0"/>
              <a:t>Deploy a cloud-based backup solution</a:t>
            </a:r>
          </a:p>
          <a:p>
            <a:r>
              <a:rPr lang="en-US" sz="2800" dirty="0"/>
              <a:t>Acronis Cyber Backup - $68/device ($5,100 for 75 devices)</a:t>
            </a:r>
          </a:p>
        </p:txBody>
      </p:sp>
      <p:pic>
        <p:nvPicPr>
          <p:cNvPr id="5" name="Picture 4" descr="Cloud shaped hard drive with cables">
            <a:extLst>
              <a:ext uri="{FF2B5EF4-FFF2-40B4-BE49-F238E27FC236}">
                <a16:creationId xmlns:a16="http://schemas.microsoft.com/office/drawing/2014/main" id="{BB685CA4-5161-72AC-2064-E992106D52C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2832" r="45383" b="1"/>
          <a:stretch/>
        </p:blipFill>
        <p:spPr>
          <a:xfrm>
            <a:off x="6409636" y="10"/>
            <a:ext cx="2609642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15847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ud shaped hard drive with cables">
            <a:extLst>
              <a:ext uri="{FF2B5EF4-FFF2-40B4-BE49-F238E27FC236}">
                <a16:creationId xmlns:a16="http://schemas.microsoft.com/office/drawing/2014/main" id="{128986EB-2660-C559-D8BE-EB0AABABF11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alphaModFix amt="15000"/>
          </a:blip>
          <a:srcRect l="5558" r="18110" b="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>
            <a:normAutofit/>
          </a:bodyPr>
          <a:lstStyle/>
          <a:p>
            <a:r>
              <a:rPr lang="en-US" b="1" dirty="0"/>
              <a:t>No Disaster Recovery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666999"/>
            <a:ext cx="7429499" cy="3124201"/>
          </a:xfrm>
        </p:spPr>
        <p:txBody>
          <a:bodyPr>
            <a:normAutofit/>
          </a:bodyPr>
          <a:lstStyle/>
          <a:p>
            <a:r>
              <a:rPr lang="en-US" sz="2800" dirty="0"/>
              <a:t>No plan for recovery in case of emergencies</a:t>
            </a:r>
          </a:p>
          <a:p>
            <a:r>
              <a:rPr lang="en-US" sz="2800" dirty="0"/>
              <a:t>Create a disaster recovery plan and use Azure Site Recovery for cloud-based DR services ($25 per month per instance, approximately $300/</a:t>
            </a:r>
            <a:r>
              <a:rPr lang="en-US" sz="2800" dirty="0" err="1"/>
              <a:t>yr</a:t>
            </a:r>
            <a:r>
              <a:rPr lang="en-US" sz="2800" dirty="0"/>
              <a:t> minimum)</a:t>
            </a:r>
          </a:p>
        </p:txBody>
      </p:sp>
    </p:spTree>
    <p:extLst>
      <p:ext uri="{BB962C8B-B14F-4D97-AF65-F5344CB8AC3E}">
        <p14:creationId xmlns:p14="http://schemas.microsoft.com/office/powerpoint/2010/main" val="1870453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393" y="609600"/>
            <a:ext cx="4930264" cy="1905000"/>
          </a:xfrm>
        </p:spPr>
        <p:txBody>
          <a:bodyPr>
            <a:normAutofit/>
          </a:bodyPr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394" y="2666999"/>
            <a:ext cx="4930263" cy="3216276"/>
          </a:xfrm>
        </p:spPr>
        <p:txBody>
          <a:bodyPr>
            <a:noAutofit/>
          </a:bodyPr>
          <a:lstStyle/>
          <a:p>
            <a:r>
              <a:rPr lang="en-US" sz="2000" dirty="0"/>
              <a:t>Key Solutions Provided:</a:t>
            </a:r>
          </a:p>
          <a:p>
            <a:pPr lvl="1"/>
            <a:r>
              <a:rPr lang="en-US" sz="2000" dirty="0"/>
              <a:t>Enhanced physical and digital security</a:t>
            </a:r>
          </a:p>
          <a:p>
            <a:pPr lvl="1"/>
            <a:r>
              <a:rPr lang="en-US" sz="2000" dirty="0"/>
              <a:t>Employee training and policy enforcement</a:t>
            </a:r>
          </a:p>
          <a:p>
            <a:pPr lvl="1"/>
            <a:r>
              <a:rPr lang="en-US" sz="2000" dirty="0"/>
              <a:t>Robust backup and disaster recovery measures</a:t>
            </a:r>
          </a:p>
          <a:p>
            <a:pPr lvl="1"/>
            <a:r>
              <a:rPr lang="en-US" sz="2000" dirty="0"/>
              <a:t>Cost-effective tools and software for all needs</a:t>
            </a:r>
          </a:p>
          <a:p>
            <a:r>
              <a:rPr lang="en-US" sz="2000" dirty="0"/>
              <a:t>Total Security Cost Estimate: $60,743</a:t>
            </a:r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C728183B-BBD6-657A-81B7-6AFC1AB9E2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8129" y="1777684"/>
            <a:ext cx="2982591" cy="2982591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419353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Price and Cost Estimate</a:t>
            </a:r>
            <a:endParaRPr lang="en-US" sz="44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D7D0BEA-68E7-9B8C-9BF1-614F39BBFF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600" y="1775191"/>
          <a:ext cx="8610600" cy="4625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7864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815" y="294249"/>
            <a:ext cx="7511473" cy="1312480"/>
          </a:xfrm>
        </p:spPr>
        <p:txBody>
          <a:bodyPr>
            <a:normAutofit/>
          </a:bodyPr>
          <a:lstStyle/>
          <a:p>
            <a:r>
              <a:rPr lang="en-US" sz="4400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15" y="1938142"/>
            <a:ext cx="8610600" cy="46256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ManageEngine. AssetExplorer: IT asset management software. </a:t>
            </a:r>
            <a:r>
              <a:rPr lang="en-US" dirty="0">
                <a:hlinkClick r:id="rId3"/>
              </a:rPr>
              <a:t>https://www.manageengine.com/products/asset-explorer/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Arlo Security System. </a:t>
            </a:r>
            <a:r>
              <a:rPr lang="en-US" dirty="0">
                <a:hlinkClick r:id="rId4"/>
              </a:rPr>
              <a:t>https://www.arlo.com/en-us/security-system/arlo-security-system.html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Norton Anti-Virus. </a:t>
            </a:r>
            <a:r>
              <a:rPr lang="en-US" dirty="0">
                <a:hlinkClick r:id="rId5"/>
              </a:rPr>
              <a:t>https://pr.norton.com/products/norton-360-premium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Snort: Open source intrusion detection and prevention system. </a:t>
            </a:r>
            <a:r>
              <a:rPr lang="en-US" u="sng" dirty="0">
                <a:solidFill>
                  <a:srgbClr val="FFC000"/>
                </a:solidFill>
              </a:rPr>
              <a:t>https://</a:t>
            </a:r>
            <a:r>
              <a:rPr lang="en-US" u="sng" dirty="0" err="1">
                <a:solidFill>
                  <a:srgbClr val="FFC000"/>
                </a:solidFill>
              </a:rPr>
              <a:t>www.snort.org</a:t>
            </a:r>
            <a:r>
              <a:rPr lang="en-US" u="sng" dirty="0">
                <a:solidFill>
                  <a:srgbClr val="FFC000"/>
                </a:solidFill>
              </a:rPr>
              <a:t>/</a:t>
            </a:r>
          </a:p>
          <a:p>
            <a:pPr marL="0" indent="0">
              <a:buNone/>
            </a:pPr>
            <a:r>
              <a:rPr lang="en-US" dirty="0"/>
              <a:t>AT&amp;T Business VPN. </a:t>
            </a:r>
            <a:r>
              <a:rPr lang="en-US" dirty="0">
                <a:hlinkClick r:id="rId6"/>
              </a:rPr>
              <a:t>https://www.business.att.com/resources/knowledge-center/what-is-a-business-vpn.html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Symantec® Data Loss Prevention. </a:t>
            </a:r>
            <a:r>
              <a:rPr lang="en-US" dirty="0">
                <a:hlinkClick r:id="rId7"/>
              </a:rPr>
              <a:t>https://docs.broadcom.com/doc/data-loss-prevention-family-en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Solarwinds</a:t>
            </a:r>
            <a:r>
              <a:rPr lang="en-US" dirty="0"/>
              <a:t> Patch Manager. </a:t>
            </a:r>
            <a:r>
              <a:rPr lang="en-US" dirty="0">
                <a:hlinkClick r:id="rId8"/>
              </a:rPr>
              <a:t>https://www.solarwinds.com/patch-manager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Acronis Cyber Protect. </a:t>
            </a:r>
            <a:r>
              <a:rPr lang="en-US" u="sng" dirty="0">
                <a:solidFill>
                  <a:srgbClr val="FFC000"/>
                </a:solidFill>
              </a:rPr>
              <a:t>https://</a:t>
            </a:r>
            <a:r>
              <a:rPr lang="en-US" u="sng" dirty="0" err="1">
                <a:solidFill>
                  <a:srgbClr val="FFC000"/>
                </a:solidFill>
              </a:rPr>
              <a:t>www.acronis.com</a:t>
            </a:r>
            <a:r>
              <a:rPr lang="en-US" u="sng" dirty="0">
                <a:solidFill>
                  <a:srgbClr val="FFC000"/>
                </a:solidFill>
              </a:rPr>
              <a:t>/</a:t>
            </a:r>
            <a:r>
              <a:rPr lang="en-US" u="sng" dirty="0" err="1">
                <a:solidFill>
                  <a:srgbClr val="FFC000"/>
                </a:solidFill>
              </a:rPr>
              <a:t>en</a:t>
            </a:r>
            <a:r>
              <a:rPr lang="en-US" u="sng" dirty="0">
                <a:solidFill>
                  <a:srgbClr val="FFC000"/>
                </a:solidFill>
              </a:rPr>
              <a:t>-us/solutions/business/?</a:t>
            </a:r>
            <a:r>
              <a:rPr lang="en-US" u="sng" dirty="0" err="1">
                <a:solidFill>
                  <a:srgbClr val="FFC000"/>
                </a:solidFill>
              </a:rPr>
              <a:t>utm_source</a:t>
            </a:r>
            <a:r>
              <a:rPr lang="en-US" u="sng" dirty="0">
                <a:solidFill>
                  <a:srgbClr val="FFC000"/>
                </a:solidFill>
              </a:rPr>
              <a:t>=</a:t>
            </a:r>
            <a:r>
              <a:rPr lang="en-US" u="sng" dirty="0" err="1">
                <a:solidFill>
                  <a:srgbClr val="FFC000"/>
                </a:solidFill>
              </a:rPr>
              <a:t>google&amp;utm_medium</a:t>
            </a:r>
            <a:r>
              <a:rPr lang="en-US" u="sng" dirty="0">
                <a:solidFill>
                  <a:srgbClr val="FFC000"/>
                </a:solidFill>
              </a:rPr>
              <a:t>=</a:t>
            </a:r>
            <a:r>
              <a:rPr lang="en-US" u="sng" dirty="0" err="1">
                <a:solidFill>
                  <a:srgbClr val="FFC000"/>
                </a:solidFill>
              </a:rPr>
              <a:t>cpc&amp;utm_campaign</a:t>
            </a:r>
            <a:r>
              <a:rPr lang="en-US" u="sng" dirty="0">
                <a:solidFill>
                  <a:srgbClr val="FFC000"/>
                </a:solidFill>
              </a:rPr>
              <a:t>=MF-X-X-Cloud-Americas-NAM-EN-MQL-CloudSEMb-MSPcloud-G-PS&amp;gad_source=1&amp;gclid=Cj0KCQiAr7C6BhDRARIsAOUKifhhmy24L-g33a7cmGbaQgNfh1i-V0ff-Is10JF_ahgUjyeAcofK5mYaAvozEALw_wcB</a:t>
            </a:r>
          </a:p>
          <a:p>
            <a:pPr marL="0" indent="0">
              <a:buNone/>
            </a:pPr>
            <a:r>
              <a:rPr lang="en-US" dirty="0"/>
              <a:t>Azure Site Recovery. </a:t>
            </a:r>
            <a:r>
              <a:rPr lang="en-US" dirty="0">
                <a:hlinkClick r:id="rId9"/>
              </a:rPr>
              <a:t>https://azure.microsoft.com/en-us/pricing/details/site-recovery/#purchase-options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50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64" y="1752600"/>
            <a:ext cx="7511472" cy="2292060"/>
          </a:xfrm>
        </p:spPr>
        <p:txBody>
          <a:bodyPr>
            <a:normAutofit lnSpcReduction="10000"/>
          </a:bodyPr>
          <a:lstStyle/>
          <a:p>
            <a:pPr marL="118872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118872" indent="0" algn="ctr">
              <a:buNone/>
            </a:pPr>
            <a:r>
              <a:rPr lang="en-US" sz="6000" b="1" dirty="0">
                <a:solidFill>
                  <a:schemeClr val="accent1">
                    <a:lumMod val="75000"/>
                  </a:schemeClr>
                </a:solidFill>
              </a:rPr>
              <a:t>Security Bid Proposal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44622-34FC-D6F8-DC4D-477A8E87D54D}"/>
              </a:ext>
            </a:extLst>
          </p:cNvPr>
          <p:cNvSpPr txBox="1"/>
          <p:nvPr/>
        </p:nvSpPr>
        <p:spPr>
          <a:xfrm>
            <a:off x="3733800" y="4044660"/>
            <a:ext cx="167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Sydney Long</a:t>
            </a:r>
          </a:p>
        </p:txBody>
      </p:sp>
    </p:spTree>
    <p:extLst>
      <p:ext uri="{BB962C8B-B14F-4D97-AF65-F5344CB8AC3E}">
        <p14:creationId xmlns:p14="http://schemas.microsoft.com/office/powerpoint/2010/main" val="395271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agnifying glass showing decling performance">
            <a:extLst>
              <a:ext uri="{FF2B5EF4-FFF2-40B4-BE49-F238E27FC236}">
                <a16:creationId xmlns:a16="http://schemas.microsoft.com/office/drawing/2014/main" id="{818DB794-6D19-847A-E674-AA054A9B8B6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5F4EC1-7673-E407-DF6C-0DCA6C80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dirty="0"/>
              <a:t>A Comprehensive Solution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3B9772-2218-C3F7-AF1C-79CD39DA9F5F}"/>
              </a:ext>
            </a:extLst>
          </p:cNvPr>
          <p:cNvSpPr txBox="1">
            <a:spLocks/>
          </p:cNvSpPr>
          <p:nvPr/>
        </p:nvSpPr>
        <p:spPr>
          <a:xfrm>
            <a:off x="856059" y="2666999"/>
            <a:ext cx="7429499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8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6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4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2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/>
              <a:buChar char="•"/>
              <a:defRPr sz="1100" kern="1200" cap="small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In a recent audit, a series of security issues have been discovered</a:t>
            </a:r>
          </a:p>
          <a:p>
            <a:r>
              <a:rPr lang="en-US" sz="2800" dirty="0"/>
              <a:t>Each issue will be addressed and resolved</a:t>
            </a:r>
          </a:p>
          <a:p>
            <a:r>
              <a:rPr lang="en-US" sz="2800" dirty="0"/>
              <a:t>Summary of costs </a:t>
            </a:r>
          </a:p>
        </p:txBody>
      </p:sp>
    </p:spTree>
    <p:extLst>
      <p:ext uri="{BB962C8B-B14F-4D97-AF65-F5344CB8AC3E}">
        <p14:creationId xmlns:p14="http://schemas.microsoft.com/office/powerpoint/2010/main" val="119313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aptop on a table">
            <a:extLst>
              <a:ext uri="{FF2B5EF4-FFF2-40B4-BE49-F238E27FC236}">
                <a16:creationId xmlns:a16="http://schemas.microsoft.com/office/drawing/2014/main" id="{BD9F7092-5551-6632-BE2B-0DCB874EB03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>
            <a:normAutofit/>
          </a:bodyPr>
          <a:lstStyle/>
          <a:p>
            <a:r>
              <a:rPr lang="en-US" b="1" dirty="0"/>
              <a:t>Equipment is Disappearing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666999"/>
            <a:ext cx="7429499" cy="3124201"/>
          </a:xfrm>
        </p:spPr>
        <p:txBody>
          <a:bodyPr>
            <a:normAutofit/>
          </a:bodyPr>
          <a:lstStyle/>
          <a:p>
            <a:r>
              <a:rPr lang="en-US" sz="2800" dirty="0"/>
              <a:t>Missing company provided laptops and headset equipment has led to hardware losses</a:t>
            </a:r>
          </a:p>
          <a:p>
            <a:r>
              <a:rPr lang="en-US" sz="2800" dirty="0"/>
              <a:t>Implement asset tracking software</a:t>
            </a:r>
          </a:p>
          <a:p>
            <a:r>
              <a:rPr lang="en-US" sz="2800" dirty="0"/>
              <a:t>ManageEngine AssetExplorer - $1,195/year</a:t>
            </a:r>
          </a:p>
        </p:txBody>
      </p:sp>
    </p:spTree>
    <p:extLst>
      <p:ext uri="{BB962C8B-B14F-4D97-AF65-F5344CB8AC3E}">
        <p14:creationId xmlns:p14="http://schemas.microsoft.com/office/powerpoint/2010/main" val="266184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732" y="609600"/>
            <a:ext cx="5057825" cy="1905000"/>
          </a:xfrm>
        </p:spPr>
        <p:txBody>
          <a:bodyPr>
            <a:normAutofit/>
          </a:bodyPr>
          <a:lstStyle/>
          <a:p>
            <a:r>
              <a:rPr lang="en-US" b="1" dirty="0"/>
              <a:t>No building or computer room security</a:t>
            </a:r>
          </a:p>
        </p:txBody>
      </p:sp>
      <p:pic>
        <p:nvPicPr>
          <p:cNvPr id="5" name="Picture 4" descr="A long shot of a server room&#10;&#10;Description automatically generated">
            <a:extLst>
              <a:ext uri="{FF2B5EF4-FFF2-40B4-BE49-F238E27FC236}">
                <a16:creationId xmlns:a16="http://schemas.microsoft.com/office/drawing/2014/main" id="{61D0AFE7-E23D-8A82-2F1D-F9288B1161A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718" r="64877"/>
          <a:stretch/>
        </p:blipFill>
        <p:spPr>
          <a:xfrm>
            <a:off x="193192" y="10"/>
            <a:ext cx="2609642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732" y="2666999"/>
            <a:ext cx="5285133" cy="3415749"/>
          </a:xfrm>
        </p:spPr>
        <p:txBody>
          <a:bodyPr>
            <a:normAutofit/>
          </a:bodyPr>
          <a:lstStyle/>
          <a:p>
            <a:r>
              <a:rPr lang="en-US" sz="2800" dirty="0"/>
              <a:t>Unauthorized access to offices during off hours</a:t>
            </a:r>
          </a:p>
          <a:p>
            <a:r>
              <a:rPr lang="en-US" sz="2800" dirty="0"/>
              <a:t>Install security cameras</a:t>
            </a:r>
          </a:p>
          <a:p>
            <a:r>
              <a:rPr lang="en-US" sz="2800" dirty="0"/>
              <a:t>Arlo pro 4 security system - $1299/per system</a:t>
            </a:r>
          </a:p>
        </p:txBody>
      </p:sp>
    </p:spTree>
    <p:extLst>
      <p:ext uri="{BB962C8B-B14F-4D97-AF65-F5344CB8AC3E}">
        <p14:creationId xmlns:p14="http://schemas.microsoft.com/office/powerpoint/2010/main" val="6496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732" y="609600"/>
            <a:ext cx="5057825" cy="1905000"/>
          </a:xfrm>
        </p:spPr>
        <p:txBody>
          <a:bodyPr>
            <a:normAutofit/>
          </a:bodyPr>
          <a:lstStyle/>
          <a:p>
            <a:r>
              <a:rPr lang="en-US"/>
              <a:t>No Acceptable User Policy (AUP)</a:t>
            </a:r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4E3BCD52-62D8-D175-EF28-E80BEA7EAA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9083" r="19512"/>
          <a:stretch/>
        </p:blipFill>
        <p:spPr>
          <a:xfrm>
            <a:off x="193192" y="10"/>
            <a:ext cx="2609642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732" y="2666999"/>
            <a:ext cx="5285133" cy="341574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400"/>
              <a:t>Employees are unaware of up to date security practices</a:t>
            </a:r>
          </a:p>
          <a:p>
            <a:pPr>
              <a:lnSpc>
                <a:spcPct val="90000"/>
              </a:lnSpc>
            </a:pPr>
            <a:r>
              <a:rPr lang="en-US" sz="1400"/>
              <a:t>6 step guide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outline what is considered acceptable usage of company devices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clear expectations for internet and email usage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Data Protection and Confidentiality Requirements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Implement requirements for strong passwords (e.g., minimum length, complexity)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Establish protocols for securing mobile devices such as smartphones (E.G., VPN)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Specify the actions that will be taken if an employee violates the AUP, ranging from warnings to termination</a:t>
            </a:r>
          </a:p>
          <a:p>
            <a:pPr lvl="1">
              <a:lnSpc>
                <a:spcPct val="90000"/>
              </a:lnSpc>
            </a:pPr>
            <a:endParaRPr lang="en-US" sz="1400"/>
          </a:p>
          <a:p>
            <a:pPr lvl="1">
              <a:lnSpc>
                <a:spcPct val="90000"/>
              </a:lnSpc>
            </a:pPr>
            <a:endParaRPr lang="en-US" sz="1400"/>
          </a:p>
          <a:p>
            <a:pPr lvl="1">
              <a:lnSpc>
                <a:spcPct val="90000"/>
              </a:lnSpc>
            </a:pPr>
            <a:endParaRPr lang="en-US" sz="1400"/>
          </a:p>
          <a:p>
            <a:pPr lvl="1">
              <a:lnSpc>
                <a:spcPct val="90000"/>
              </a:lnSpc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6261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No Malware Protection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100E02-FA24-E8D6-5F05-0823E94D60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600" y="1775191"/>
          <a:ext cx="8610600" cy="4625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8326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388" y="1430179"/>
            <a:ext cx="2271985" cy="3675908"/>
          </a:xfrm>
        </p:spPr>
        <p:txBody>
          <a:bodyPr anchor="ctr">
            <a:normAutofit/>
          </a:bodyPr>
          <a:lstStyle/>
          <a:p>
            <a:r>
              <a:rPr lang="en-US" sz="3000"/>
              <a:t>No Intrusion Detection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37621F-3E53-4946-844E-C51246BFA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0" y="0"/>
            <a:ext cx="609905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A64FE9-0F66-460B-89A3-79E9789ED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52478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9DBA25F-9778-4AAE-BA46-C1D8CB68E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86036" y="3254098"/>
            <a:ext cx="68580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C70C00B-EEB0-C4BE-BB6F-8722217508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347266"/>
              </p:ext>
            </p:extLst>
          </p:nvPr>
        </p:nvGraphicFramePr>
        <p:xfrm>
          <a:off x="3790781" y="965200"/>
          <a:ext cx="4534600" cy="460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88119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0"/>
            <a:ext cx="5131786" cy="1905000"/>
          </a:xfrm>
        </p:spPr>
        <p:txBody>
          <a:bodyPr>
            <a:normAutofit/>
          </a:bodyPr>
          <a:lstStyle/>
          <a:p>
            <a:r>
              <a:rPr lang="en-US" b="1" dirty="0"/>
              <a:t>Passwords Compromised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41" y="2514600"/>
            <a:ext cx="5867400" cy="3124201"/>
          </a:xfrm>
        </p:spPr>
        <p:txBody>
          <a:bodyPr>
            <a:noAutofit/>
          </a:bodyPr>
          <a:lstStyle/>
          <a:p>
            <a:r>
              <a:rPr lang="en-US" sz="2800" dirty="0"/>
              <a:t>Weak password policies lead to breaches</a:t>
            </a:r>
          </a:p>
          <a:p>
            <a:r>
              <a:rPr lang="en-US" sz="2800" dirty="0"/>
              <a:t>Implement Acceptable Use Policy</a:t>
            </a:r>
          </a:p>
          <a:p>
            <a:pPr lvl="1"/>
            <a:r>
              <a:rPr lang="en-US" sz="2800" dirty="0"/>
              <a:t>Require complex password requirements</a:t>
            </a:r>
          </a:p>
          <a:p>
            <a:pPr lvl="1"/>
            <a:r>
              <a:rPr lang="en-US" sz="2800" dirty="0"/>
              <a:t>Passwords expire every 60 days</a:t>
            </a:r>
          </a:p>
          <a:p>
            <a:pPr lvl="1"/>
            <a:r>
              <a:rPr lang="en-US" sz="2800" dirty="0"/>
              <a:t>Require Multi-Factor Authentication through Microsoft authenticator</a:t>
            </a:r>
          </a:p>
        </p:txBody>
      </p:sp>
      <p:pic>
        <p:nvPicPr>
          <p:cNvPr id="5" name="Picture 4" descr="Closeup of a keyboard">
            <a:extLst>
              <a:ext uri="{FF2B5EF4-FFF2-40B4-BE49-F238E27FC236}">
                <a16:creationId xmlns:a16="http://schemas.microsoft.com/office/drawing/2014/main" id="{D08D1D53-84CC-BC46-5A5F-196C6AB5EC2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655" r="47706" b="1"/>
          <a:stretch/>
        </p:blipFill>
        <p:spPr>
          <a:xfrm>
            <a:off x="6409636" y="10"/>
            <a:ext cx="2609642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485617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16712</TotalTime>
  <Words>728</Words>
  <Application>Microsoft Macintosh PowerPoint</Application>
  <PresentationFormat>Letter Paper (8.5x11 in)</PresentationFormat>
  <Paragraphs>107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Mesh</vt:lpstr>
      <vt:lpstr>PowerPoint Presentation</vt:lpstr>
      <vt:lpstr>PowerPoint Presentation</vt:lpstr>
      <vt:lpstr>A Comprehensive Solution </vt:lpstr>
      <vt:lpstr>Equipment is Disappearing</vt:lpstr>
      <vt:lpstr>No building or computer room security</vt:lpstr>
      <vt:lpstr>No Acceptable User Policy (AUP)</vt:lpstr>
      <vt:lpstr>No Malware Protection</vt:lpstr>
      <vt:lpstr>No Intrusion Detection</vt:lpstr>
      <vt:lpstr>Passwords Compromised</vt:lpstr>
      <vt:lpstr>Internet Connection is Insecure</vt:lpstr>
      <vt:lpstr>Sensitive Information is Stolen</vt:lpstr>
      <vt:lpstr>No automated OS or app patching</vt:lpstr>
      <vt:lpstr>Legacy software and systems</vt:lpstr>
      <vt:lpstr>No Data Backup</vt:lpstr>
      <vt:lpstr>No Disaster Recovery Plan</vt:lpstr>
      <vt:lpstr>Summary</vt:lpstr>
      <vt:lpstr>Price and Cost Estimate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Linux</dc:title>
  <dc:creator>James White</dc:creator>
  <dc:description>Audience and Prerequisites</dc:description>
  <cp:lastModifiedBy>Long, Sydney (Student)</cp:lastModifiedBy>
  <cp:revision>323</cp:revision>
  <cp:lastPrinted>2016-12-19T05:10:32Z</cp:lastPrinted>
  <dcterms:created xsi:type="dcterms:W3CDTF">2010-05-31T02:47:56Z</dcterms:created>
  <dcterms:modified xsi:type="dcterms:W3CDTF">2024-12-01T22:26:10Z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Introduction to Linux</vt:lpwstr>
  </property>
  <property fmtid="{D5CDD505-2E9C-101B-9397-08002B2CF9AE}" pid="3" name="SlideDescription">
    <vt:lpwstr>Audience and Prerequisites</vt:lpwstr>
  </property>
</Properties>
</file>