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4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6C64F-23AE-87C2-4783-A692E0C44B40}" v="13" dt="2023-05-10T00:31:32.696"/>
    <p1510:client id="{CE44110D-F21D-9613-018B-B779698BC91F}" v="356" dt="2023-05-10T00:29:2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F26B43"/>
          </p15:clr>
        </p15:guide>
        <p15:guide id="10" pos="7272">
          <p15:clr>
            <a:srgbClr val="F26B43"/>
          </p15:clr>
        </p15:guide>
        <p15:guide id="17" pos="576">
          <p15:clr>
            <a:srgbClr val="F26B43"/>
          </p15:clr>
        </p15:guide>
        <p15:guide id="18" pos="408">
          <p15:clr>
            <a:srgbClr val="F26B43"/>
          </p15:clr>
        </p15:guide>
        <p15:guide id="19" pos="7104">
          <p15:clr>
            <a:srgbClr val="F26B43"/>
          </p15:clr>
        </p15:guide>
        <p15:guide id="20" orient="horz" pos="3744">
          <p15:clr>
            <a:srgbClr val="F26B43"/>
          </p15:clr>
        </p15:guide>
        <p15:guide id="23" orient="horz" pos="1488">
          <p15:clr>
            <a:srgbClr val="F26B43"/>
          </p15:clr>
        </p15:guide>
        <p15:guide id="28" orient="horz" pos="3912">
          <p15:clr>
            <a:srgbClr val="F26B43"/>
          </p15:clr>
        </p15:guide>
        <p15:guide id="29" orient="horz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stacioninformatica.blogspot.com/2017/06/airgeddon-wireless-securi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rigendata.com/2018/01/11/realizar-un-ataque-evil-twin-para-capturar-claves-wi-fi-con-wifiphisher/comment-page-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proximopaso.org/profile/summary/15-1152.0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lentinatanni.com/hackers-according-to-stock-photos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curitybydefault.com/2013/11/montando-un-rogue-ap-con-kali.html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faq.org/posts/2020/10/how-technology-can-and-does-improve-education/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s://diggita.com/story.php?title=Cose_il_WPA3_e_quando_arrivera_per_il_mio_Rou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age.co.kr/insights/case-study-the-need-for-informed-consent" TargetMode="External"/><Relationship Id="rId7" Type="http://schemas.openxmlformats.org/officeDocument/2006/relationships/hyperlink" Target="http://actualidades.org/se-anuncia-el-protocolo-de-seguridad-wi-fi-wpa3-en-ce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geobrava.wordpress.com/2015/08/14/ad-blocking-the-compelling-content-marketing-justification/" TargetMode="Externa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5B7232-85BB-4414-A179-E092BB02C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78E7F-BE4C-50BE-7B6C-5E7CD050D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8" r="8" b="15232"/>
          <a:stretch/>
        </p:blipFill>
        <p:spPr>
          <a:xfrm>
            <a:off x="-5035" y="10"/>
            <a:ext cx="10177735" cy="50672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1" y="914399"/>
            <a:ext cx="5448300" cy="3117553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 Evil Twin Wi-Fi Attacks: Demystified with </a:t>
            </a:r>
            <a:r>
              <a:rPr lang="en-US" dirty="0" err="1"/>
              <a:t>Airgeddon</a:t>
            </a:r>
            <a:endParaRPr lang="en-US" dirty="0"/>
          </a:p>
        </p:txBody>
      </p:sp>
      <p:pic>
        <p:nvPicPr>
          <p:cNvPr id="5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0E3FDF3-D570-6919-EAB2-30FE20BC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2814" y="5181030"/>
            <a:ext cx="9361890" cy="15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Understanding the Threat Landscape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In our wireless world, Evil Twin Wi-Fi attacks pose a serious security risk.</a:t>
            </a:r>
          </a:p>
          <a:p>
            <a:r>
              <a:rPr lang="en-US" dirty="0"/>
              <a:t> Using tools like </a:t>
            </a:r>
            <a:r>
              <a:rPr lang="en-US" dirty="0" err="1"/>
              <a:t>Airgeddon</a:t>
            </a:r>
            <a:r>
              <a:rPr lang="en-US" dirty="0"/>
              <a:t>, attackers can create rogue APs, tricking users into revealing sensitive information</a:t>
            </a:r>
          </a:p>
        </p:txBody>
      </p:sp>
      <p:pic>
        <p:nvPicPr>
          <p:cNvPr id="2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C40D01D-B967-D24E-5BBA-6EE5A6C50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67" r="24934"/>
          <a:stretch/>
        </p:blipFill>
        <p:spPr>
          <a:xfrm>
            <a:off x="6321287" y="647700"/>
            <a:ext cx="4944432" cy="5562600"/>
          </a:xfrm>
          <a:prstGeom prst="rect">
            <a:avLst/>
          </a:prstGeom>
          <a:noFill/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12/18/2023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Vasile Mihai </a:t>
            </a:r>
            <a:r>
              <a:rPr lang="en-US" dirty="0" err="1"/>
              <a:t>Glodici</a:t>
            </a:r>
            <a:r>
              <a:rPr lang="en-US" dirty="0"/>
              <a:t> CS4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79242-E5F4-6841-A5DB-05159CCB8AB1}"/>
              </a:ext>
            </a:extLst>
          </p:cNvPr>
          <p:cNvSpPr txBox="1"/>
          <p:nvPr/>
        </p:nvSpPr>
        <p:spPr>
          <a:xfrm>
            <a:off x="7533094" y="518313"/>
            <a:ext cx="3202919" cy="42455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17121"/>
            <a:ext cx="3638914" cy="3845379"/>
          </a:xfrm>
        </p:spPr>
        <p:txBody>
          <a:bodyPr anchor="t">
            <a:normAutofit/>
          </a:bodyPr>
          <a:lstStyle/>
          <a:p>
            <a:r>
              <a:rPr lang="en-US" dirty="0"/>
              <a:t>Why is Evil Twin so Dangerous?</a:t>
            </a:r>
          </a:p>
          <a:p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49585" y="917121"/>
            <a:ext cx="3638914" cy="5026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Passwords are captured in plain text, removing the time-consuming need of cracking the hash</a:t>
            </a:r>
          </a:p>
          <a:p>
            <a:r>
              <a:rPr lang="en-US" dirty="0"/>
              <a:t>All it takes is a “fool with a tool” and an unsuspecting network user to bypass the network Firewall</a:t>
            </a:r>
          </a:p>
          <a:p>
            <a:r>
              <a:rPr lang="en-US" dirty="0"/>
              <a:t>Can be done from far distances using amplification techniques</a:t>
            </a:r>
          </a:p>
          <a:p>
            <a:endParaRPr lang="en-US" dirty="0"/>
          </a:p>
        </p:txBody>
      </p:sp>
      <p:pic>
        <p:nvPicPr>
          <p:cNvPr id="7" name="Picture 7" descr="A picture containing indoor, computer, computer, person&#10;&#10;Description automatically generated">
            <a:extLst>
              <a:ext uri="{FF2B5EF4-FFF2-40B4-BE49-F238E27FC236}">
                <a16:creationId xmlns:a16="http://schemas.microsoft.com/office/drawing/2014/main" id="{EFBB5D2A-E28C-0DBB-8981-9031B001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46798" y="1212172"/>
            <a:ext cx="2092830" cy="1177216"/>
          </a:xfrm>
          <a:prstGeom prst="rect">
            <a:avLst/>
          </a:prstGeom>
          <a:noFill/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9E8ECFC8-A924-CFB6-4CAF-AAC8C3AB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70" y="2696445"/>
            <a:ext cx="1474988" cy="1474988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9715094-A2B5-C24C-5C6D-A147AF68D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51470" y="4467495"/>
            <a:ext cx="1974718" cy="1476102"/>
          </a:xfrm>
          <a:prstGeom prst="rect">
            <a:avLst/>
          </a:prstGeom>
          <a:noFill/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12/18/2023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Vasile Mihai </a:t>
            </a:r>
            <a:r>
              <a:rPr lang="en-US" dirty="0" err="1"/>
              <a:t>Glodici</a:t>
            </a:r>
            <a:r>
              <a:rPr lang="en-US" dirty="0"/>
              <a:t> CS4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56D80-9E80-9C17-9190-1036A56D3762}"/>
              </a:ext>
            </a:extLst>
          </p:cNvPr>
          <p:cNvSpPr txBox="1"/>
          <p:nvPr/>
        </p:nvSpPr>
        <p:spPr>
          <a:xfrm>
            <a:off x="1799303" y="314970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 Probing the Critical Questions + Demo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26658" y="2861189"/>
            <a:ext cx="4696590" cy="30824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endParaRPr lang="en-US" sz="1400"/>
          </a:p>
          <a:p>
            <a:pPr marL="0" lvl="0" indent="0">
              <a:lnSpc>
                <a:spcPct val="110000"/>
              </a:lnSpc>
              <a:buNone/>
            </a:pPr>
            <a:r>
              <a:rPr lang="en-US" sz="1400" dirty="0"/>
              <a:t>I aim to unravel how </a:t>
            </a:r>
            <a:r>
              <a:rPr lang="en-US" sz="1400" dirty="0" err="1"/>
              <a:t>Airgeddon</a:t>
            </a:r>
            <a:r>
              <a:rPr lang="en-US" sz="1400" dirty="0"/>
              <a:t> simplifies malicious AP deployment, the vulnerabilities exploited in these attacks, methods for detecting rogue APs, and the best defense strategies against these threats.</a:t>
            </a:r>
          </a:p>
          <a:p>
            <a:pPr marL="0" lvl="0" indent="0">
              <a:lnSpc>
                <a:spcPct val="110000"/>
              </a:lnSpc>
              <a:buNone/>
            </a:pPr>
            <a:endParaRPr lang="en-US" sz="1400" dirty="0"/>
          </a:p>
          <a:p>
            <a:pPr lvl="0">
              <a:lnSpc>
                <a:spcPct val="110000"/>
              </a:lnSpc>
            </a:pPr>
            <a:r>
              <a:rPr lang="en-US" sz="1400" dirty="0"/>
              <a:t>My lab: An Ubuntu VM, an iOS phone, and an Android phone with a personal mobile hotspot. Let's dive into a step-by-step demonstration of an Evil Twin Wi-Fi attack using </a:t>
            </a:r>
            <a:r>
              <a:rPr lang="en-US" sz="1400" err="1"/>
              <a:t>Airgeddon</a:t>
            </a:r>
            <a:r>
              <a:rPr lang="en-US" sz="14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Feel free to test if the Captive Portal works on your device by connecting to the "Sloop" AP</a:t>
            </a:r>
          </a:p>
        </p:txBody>
      </p:sp>
      <p:pic>
        <p:nvPicPr>
          <p:cNvPr id="4" name="Picture 4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C93D2EA3-BA38-45A6-F2AA-CEF563D8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9181" y="914399"/>
            <a:ext cx="2353735" cy="2353735"/>
          </a:xfrm>
          <a:prstGeom prst="rect">
            <a:avLst/>
          </a:prstGeom>
          <a:noFill/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7603166-70AF-468B-EF4B-047AF2C0C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51447" y="3589864"/>
            <a:ext cx="3649203" cy="2353736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12/18/2023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Vasile Mihai </a:t>
            </a:r>
            <a:r>
              <a:rPr lang="en-US" err="1"/>
              <a:t>Glodici</a:t>
            </a:r>
            <a:r>
              <a:rPr lang="en-US"/>
              <a:t> CS4</a:t>
            </a:r>
            <a:endParaRPr lang="en-US" b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A859C-80E2-2A16-1F90-5D432DE63C5A}"/>
              </a:ext>
            </a:extLst>
          </p:cNvPr>
          <p:cNvSpPr txBox="1"/>
          <p:nvPr/>
        </p:nvSpPr>
        <p:spPr>
          <a:xfrm>
            <a:off x="4724400" y="431165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3D6D5-A0C5-8015-A7D9-973365CA5DB6}"/>
              </a:ext>
            </a:extLst>
          </p:cNvPr>
          <p:cNvSpPr txBox="1"/>
          <p:nvPr/>
        </p:nvSpPr>
        <p:spPr>
          <a:xfrm>
            <a:off x="4724400" y="6209267"/>
            <a:ext cx="364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EvilTwinTest123.</a:t>
            </a:r>
            <a:endParaRPr lang="en-N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4FF52-AC0B-5079-B972-4124435CF957}"/>
              </a:ext>
            </a:extLst>
          </p:cNvPr>
          <p:cNvSpPr txBox="1"/>
          <p:nvPr/>
        </p:nvSpPr>
        <p:spPr>
          <a:xfrm>
            <a:off x="931347" y="914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https://youtu.be/4G22bh986r8</a:t>
            </a:r>
          </a:p>
        </p:txBody>
      </p:sp>
    </p:spTree>
    <p:extLst>
      <p:ext uri="{BB962C8B-B14F-4D97-AF65-F5344CB8AC3E}">
        <p14:creationId xmlns:p14="http://schemas.microsoft.com/office/powerpoint/2010/main" val="352010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/>
              <a:t>Countering the Threat - Answering the Research Questions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26658" y="2861189"/>
            <a:ext cx="4696590" cy="308241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Airgeddon</a:t>
            </a:r>
            <a:r>
              <a:rPr lang="en-US" sz="1700" dirty="0"/>
              <a:t> eases rogue AP deployment and captive portal creation. Key vulnerabilities: Weak encryption and user unawareness. 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dirty="0"/>
              <a:t>For detection: Network monitoring technologies and user education are crucial.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dirty="0"/>
              <a:t> Defense strategies: Regular security audits, strong encryption (WPA3), and security awareness programs.</a:t>
            </a:r>
            <a:endParaRPr lang="en-US" sz="1700"/>
          </a:p>
        </p:txBody>
      </p:sp>
      <p:pic>
        <p:nvPicPr>
          <p:cNvPr id="8" name="Picture 8" descr="An Overview of Open Source Tools for Network Monitoring">
            <a:extLst>
              <a:ext uri="{FF2B5EF4-FFF2-40B4-BE49-F238E27FC236}">
                <a16:creationId xmlns:a16="http://schemas.microsoft.com/office/drawing/2014/main" id="{9A7FF44F-5878-E068-CEAA-FADD50CF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99" y="1832647"/>
            <a:ext cx="2134554" cy="1435487"/>
          </a:xfrm>
          <a:prstGeom prst="rect">
            <a:avLst/>
          </a:prstGeom>
          <a:noFill/>
        </p:spPr>
      </p:pic>
      <p:pic>
        <p:nvPicPr>
          <p:cNvPr id="9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BB7AE86C-2524-17F1-56AE-D7D8937F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30786" y="1934036"/>
            <a:ext cx="2134554" cy="1334096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5AA2AC2-6A1F-E017-1CD6-E804BD95C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89773" y="3589864"/>
            <a:ext cx="3972550" cy="2353736"/>
          </a:xfrm>
          <a:prstGeom prst="rect">
            <a:avLst/>
          </a:prstGeom>
          <a:noFill/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12/18/2023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Vasile Mihai </a:t>
            </a:r>
            <a:r>
              <a:rPr lang="en-US" err="1"/>
              <a:t>Glodici</a:t>
            </a:r>
            <a:r>
              <a:rPr lang="en-US"/>
              <a:t> CS4</a:t>
            </a:r>
            <a:endParaRPr lang="en-US" b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495E7-A8D1-FBE7-B62C-8928C25A52E7}"/>
              </a:ext>
            </a:extLst>
          </p:cNvPr>
          <p:cNvSpPr txBox="1"/>
          <p:nvPr/>
        </p:nvSpPr>
        <p:spPr>
          <a:xfrm>
            <a:off x="4724400" y="4243388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52372" y="2764574"/>
            <a:ext cx="4705002" cy="181303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/>
              <a:t>Slide 6: Securing Our Wireless World</a:t>
            </a:r>
          </a:p>
        </p:txBody>
      </p:sp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19A41B8D-B58C-9716-EF52-473C6A65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2268" y="647700"/>
            <a:ext cx="2568539" cy="1714500"/>
          </a:xfrm>
          <a:prstGeom prst="rect">
            <a:avLst/>
          </a:prstGeom>
          <a:noFill/>
        </p:spPr>
      </p:pic>
      <p:pic>
        <p:nvPicPr>
          <p:cNvPr id="8" name="Picture 8" descr="A picture containing toy, several&#10;&#10;Description automatically generated">
            <a:extLst>
              <a:ext uri="{FF2B5EF4-FFF2-40B4-BE49-F238E27FC236}">
                <a16:creationId xmlns:a16="http://schemas.microsoft.com/office/drawing/2014/main" id="{1F0FC9BC-867C-3320-D44E-84A9E1959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71999" y="647700"/>
            <a:ext cx="3048000" cy="1714500"/>
          </a:xfrm>
          <a:prstGeom prst="rect">
            <a:avLst/>
          </a:prstGeom>
          <a:noFill/>
        </p:spPr>
      </p:pic>
      <p:pic>
        <p:nvPicPr>
          <p:cNvPr id="13" name="Picture 14" descr="Text, logo&#10;&#10;Description automatically generated">
            <a:extLst>
              <a:ext uri="{FF2B5EF4-FFF2-40B4-BE49-F238E27FC236}">
                <a16:creationId xmlns:a16="http://schemas.microsoft.com/office/drawing/2014/main" id="{122C8935-F555-6E5C-DB80-6DB4A5BB6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71193" y="647701"/>
            <a:ext cx="3281339" cy="171450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694105"/>
            <a:ext cx="5181600" cy="3516195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endParaRPr lang="en-US"/>
          </a:p>
          <a:p>
            <a:r>
              <a:rPr lang="en-US" dirty="0"/>
              <a:t>Evil Twin Wi-Fi attacks are daunting, but we can counter them. </a:t>
            </a:r>
            <a:endParaRPr lang="en-US"/>
          </a:p>
          <a:p>
            <a:r>
              <a:rPr lang="en-US" dirty="0"/>
              <a:t>The key lies in robust encryption, updated firmware, smart configurations, and informed users.</a:t>
            </a:r>
            <a:endParaRPr lang="en-US"/>
          </a:p>
          <a:p>
            <a:r>
              <a:rPr lang="en-US" dirty="0"/>
              <a:t> Together, let's make our networks safer!</a:t>
            </a:r>
            <a:endParaRPr lang="en-US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A9483B01-3D08-4B25-91EA-456B29B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DED8ED-8F31-468F-AEE3-83AA769F2FC4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12/18/2023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04A6FB0-C4C4-40E5-BB62-E4A7BEB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Vasile Mihai </a:t>
            </a:r>
            <a:r>
              <a:rPr lang="en-US" err="1"/>
              <a:t>Glodici</a:t>
            </a:r>
            <a:r>
              <a:rPr lang="en-US"/>
              <a:t> CS4</a:t>
            </a:r>
            <a:endParaRPr lang="en-US" b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F58D3170-5AC0-5E60-5F01-12BFDA2A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14" r="-2" b="39657"/>
          <a:stretch/>
        </p:blipFill>
        <p:spPr>
          <a:xfrm>
            <a:off x="20" y="-1"/>
            <a:ext cx="12191979" cy="506311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BD05D-A276-2E0F-DB18-2406C62D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647701"/>
            <a:ext cx="4833620" cy="3233419"/>
          </a:xfrm>
        </p:spPr>
        <p:txBody>
          <a:bodyPr anchor="t">
            <a:normAutofit/>
          </a:bodyPr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04E35474-1A9A-4F0C-82BB-186980BF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E6DEBA7-A3D8-401F-9E79-02A0784FB941}" type="datetime1">
              <a:rPr lang="en-US" smtClean="0"/>
              <a:pPr>
                <a:spcAft>
                  <a:spcPts val="600"/>
                </a:spcAft>
              </a:pPr>
              <a:t>12/18/2023</a:t>
            </a:fld>
            <a:endParaRPr lang="en-US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Vasile Mihai </a:t>
            </a:r>
            <a:r>
              <a:rPr lang="en-US" dirty="0" err="1">
                <a:ea typeface="+mn-lt"/>
                <a:cs typeface="+mn-lt"/>
              </a:rPr>
              <a:t>Glodici</a:t>
            </a:r>
            <a:r>
              <a:rPr lang="en-US" dirty="0">
                <a:ea typeface="+mn-lt"/>
                <a:cs typeface="+mn-lt"/>
              </a:rPr>
              <a:t> CS4</a:t>
            </a:r>
            <a:endParaRPr lang="en-US" b="0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563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LeftStep">
      <a:dk1>
        <a:srgbClr val="000000"/>
      </a:dk1>
      <a:lt1>
        <a:srgbClr val="FFFFFF"/>
      </a:lt1>
      <a:dk2>
        <a:srgbClr val="302F1B"/>
      </a:dk2>
      <a:lt2>
        <a:srgbClr val="F3F3F0"/>
      </a:lt2>
      <a:accent1>
        <a:srgbClr val="3842E8"/>
      </a:accent1>
      <a:accent2>
        <a:srgbClr val="1771D5"/>
      </a:accent2>
      <a:accent3>
        <a:srgbClr val="25BDCF"/>
      </a:accent3>
      <a:accent4>
        <a:srgbClr val="15C48E"/>
      </a:accent4>
      <a:accent5>
        <a:srgbClr val="23C650"/>
      </a:accent5>
      <a:accent6>
        <a:srgbClr val="2FC916"/>
      </a:accent6>
      <a:hlink>
        <a:srgbClr val="958F31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</vt:lpstr>
      <vt:lpstr>Grandview Display</vt:lpstr>
      <vt:lpstr>CitationVTI</vt:lpstr>
      <vt:lpstr> Evil Twin Wi-Fi Attacks: Demystified with Airgeddon</vt:lpstr>
      <vt:lpstr>Understanding the Threat Landscape</vt:lpstr>
      <vt:lpstr>Why is Evil Twin so Dangerous? </vt:lpstr>
      <vt:lpstr> Probing the Critical Questions + Demo</vt:lpstr>
      <vt:lpstr>Countering the Threat - Answering the Research Questions</vt:lpstr>
      <vt:lpstr>Slide 6: Securing Our Wireless World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Mihai Glodici</cp:lastModifiedBy>
  <cp:revision>162</cp:revision>
  <dcterms:created xsi:type="dcterms:W3CDTF">2023-05-09T23:48:37Z</dcterms:created>
  <dcterms:modified xsi:type="dcterms:W3CDTF">2023-12-18T07:52:53Z</dcterms:modified>
</cp:coreProperties>
</file>