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3716000" cy="13716000"/>
  <p:notesSz cx="6858000" cy="9144000"/>
  <p:defaultTextStyle>
    <a:defPPr>
      <a:defRPr lang="en-US"/>
    </a:defPPr>
    <a:lvl1pPr marL="0" algn="l" defTabSz="1567464" rtl="0" eaLnBrk="1" latinLnBrk="0" hangingPunct="1">
      <a:defRPr sz="3100" kern="1200">
        <a:solidFill>
          <a:schemeClr val="tx1"/>
        </a:solidFill>
        <a:latin typeface="+mn-lt"/>
        <a:ea typeface="+mn-ea"/>
        <a:cs typeface="+mn-cs"/>
      </a:defRPr>
    </a:lvl1pPr>
    <a:lvl2pPr marL="783732" algn="l" defTabSz="1567464" rtl="0" eaLnBrk="1" latinLnBrk="0" hangingPunct="1">
      <a:defRPr sz="3100" kern="1200">
        <a:solidFill>
          <a:schemeClr val="tx1"/>
        </a:solidFill>
        <a:latin typeface="+mn-lt"/>
        <a:ea typeface="+mn-ea"/>
        <a:cs typeface="+mn-cs"/>
      </a:defRPr>
    </a:lvl2pPr>
    <a:lvl3pPr marL="1567464" algn="l" defTabSz="1567464" rtl="0" eaLnBrk="1" latinLnBrk="0" hangingPunct="1">
      <a:defRPr sz="3100" kern="1200">
        <a:solidFill>
          <a:schemeClr val="tx1"/>
        </a:solidFill>
        <a:latin typeface="+mn-lt"/>
        <a:ea typeface="+mn-ea"/>
        <a:cs typeface="+mn-cs"/>
      </a:defRPr>
    </a:lvl3pPr>
    <a:lvl4pPr marL="2351197" algn="l" defTabSz="1567464" rtl="0" eaLnBrk="1" latinLnBrk="0" hangingPunct="1">
      <a:defRPr sz="3100" kern="1200">
        <a:solidFill>
          <a:schemeClr val="tx1"/>
        </a:solidFill>
        <a:latin typeface="+mn-lt"/>
        <a:ea typeface="+mn-ea"/>
        <a:cs typeface="+mn-cs"/>
      </a:defRPr>
    </a:lvl4pPr>
    <a:lvl5pPr marL="3134929" algn="l" defTabSz="1567464" rtl="0" eaLnBrk="1" latinLnBrk="0" hangingPunct="1">
      <a:defRPr sz="3100" kern="1200">
        <a:solidFill>
          <a:schemeClr val="tx1"/>
        </a:solidFill>
        <a:latin typeface="+mn-lt"/>
        <a:ea typeface="+mn-ea"/>
        <a:cs typeface="+mn-cs"/>
      </a:defRPr>
    </a:lvl5pPr>
    <a:lvl6pPr marL="3918661" algn="l" defTabSz="1567464" rtl="0" eaLnBrk="1" latinLnBrk="0" hangingPunct="1">
      <a:defRPr sz="3100" kern="1200">
        <a:solidFill>
          <a:schemeClr val="tx1"/>
        </a:solidFill>
        <a:latin typeface="+mn-lt"/>
        <a:ea typeface="+mn-ea"/>
        <a:cs typeface="+mn-cs"/>
      </a:defRPr>
    </a:lvl6pPr>
    <a:lvl7pPr marL="4702393" algn="l" defTabSz="1567464" rtl="0" eaLnBrk="1" latinLnBrk="0" hangingPunct="1">
      <a:defRPr sz="3100" kern="1200">
        <a:solidFill>
          <a:schemeClr val="tx1"/>
        </a:solidFill>
        <a:latin typeface="+mn-lt"/>
        <a:ea typeface="+mn-ea"/>
        <a:cs typeface="+mn-cs"/>
      </a:defRPr>
    </a:lvl7pPr>
    <a:lvl8pPr marL="5486126" algn="l" defTabSz="1567464" rtl="0" eaLnBrk="1" latinLnBrk="0" hangingPunct="1">
      <a:defRPr sz="3100" kern="1200">
        <a:solidFill>
          <a:schemeClr val="tx1"/>
        </a:solidFill>
        <a:latin typeface="+mn-lt"/>
        <a:ea typeface="+mn-ea"/>
        <a:cs typeface="+mn-cs"/>
      </a:defRPr>
    </a:lvl8pPr>
    <a:lvl9pPr marL="6269858" algn="l" defTabSz="1567464" rtl="0" eaLnBrk="1" latinLnBrk="0" hangingPunct="1">
      <a:defRPr sz="3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7" d="100"/>
          <a:sy n="87" d="100"/>
        </p:scale>
        <p:origin x="-66" y="216"/>
      </p:cViewPr>
      <p:guideLst>
        <p:guide orient="horz" pos="4320"/>
        <p:guide pos="43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4260851"/>
            <a:ext cx="116586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7772400"/>
            <a:ext cx="9601200" cy="3505200"/>
          </a:xfrm>
        </p:spPr>
        <p:txBody>
          <a:bodyPr/>
          <a:lstStyle>
            <a:lvl1pPr marL="0" indent="0" algn="ctr">
              <a:buNone/>
              <a:defRPr>
                <a:solidFill>
                  <a:schemeClr val="tx1">
                    <a:tint val="75000"/>
                  </a:schemeClr>
                </a:solidFill>
              </a:defRPr>
            </a:lvl1pPr>
            <a:lvl2pPr marL="783732" indent="0" algn="ctr">
              <a:buNone/>
              <a:defRPr>
                <a:solidFill>
                  <a:schemeClr val="tx1">
                    <a:tint val="75000"/>
                  </a:schemeClr>
                </a:solidFill>
              </a:defRPr>
            </a:lvl2pPr>
            <a:lvl3pPr marL="1567464" indent="0" algn="ctr">
              <a:buNone/>
              <a:defRPr>
                <a:solidFill>
                  <a:schemeClr val="tx1">
                    <a:tint val="75000"/>
                  </a:schemeClr>
                </a:solidFill>
              </a:defRPr>
            </a:lvl3pPr>
            <a:lvl4pPr marL="2351197" indent="0" algn="ctr">
              <a:buNone/>
              <a:defRPr>
                <a:solidFill>
                  <a:schemeClr val="tx1">
                    <a:tint val="75000"/>
                  </a:schemeClr>
                </a:solidFill>
              </a:defRPr>
            </a:lvl4pPr>
            <a:lvl5pPr marL="3134929" indent="0" algn="ctr">
              <a:buNone/>
              <a:defRPr>
                <a:solidFill>
                  <a:schemeClr val="tx1">
                    <a:tint val="75000"/>
                  </a:schemeClr>
                </a:solidFill>
              </a:defRPr>
            </a:lvl5pPr>
            <a:lvl6pPr marL="3918661" indent="0" algn="ctr">
              <a:buNone/>
              <a:defRPr>
                <a:solidFill>
                  <a:schemeClr val="tx1">
                    <a:tint val="75000"/>
                  </a:schemeClr>
                </a:solidFill>
              </a:defRPr>
            </a:lvl6pPr>
            <a:lvl7pPr marL="4702393" indent="0" algn="ctr">
              <a:buNone/>
              <a:defRPr>
                <a:solidFill>
                  <a:schemeClr val="tx1">
                    <a:tint val="75000"/>
                  </a:schemeClr>
                </a:solidFill>
              </a:defRPr>
            </a:lvl7pPr>
            <a:lvl8pPr marL="5486126" indent="0" algn="ctr">
              <a:buNone/>
              <a:defRPr>
                <a:solidFill>
                  <a:schemeClr val="tx1">
                    <a:tint val="75000"/>
                  </a:schemeClr>
                </a:solidFill>
              </a:defRPr>
            </a:lvl8pPr>
            <a:lvl9pPr marL="626985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126534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1868769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549277"/>
            <a:ext cx="3086100" cy="11703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549277"/>
            <a:ext cx="9029700" cy="11703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3365333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1346174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8813801"/>
            <a:ext cx="11658600" cy="2724150"/>
          </a:xfrm>
        </p:spPr>
        <p:txBody>
          <a:bodyPr anchor="t"/>
          <a:lstStyle>
            <a:lvl1pPr algn="l">
              <a:defRPr sz="69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5813427"/>
            <a:ext cx="11658600" cy="3000374"/>
          </a:xfrm>
        </p:spPr>
        <p:txBody>
          <a:bodyPr anchor="b"/>
          <a:lstStyle>
            <a:lvl1pPr marL="0" indent="0">
              <a:buNone/>
              <a:defRPr sz="3400">
                <a:solidFill>
                  <a:schemeClr val="tx1">
                    <a:tint val="75000"/>
                  </a:schemeClr>
                </a:solidFill>
              </a:defRPr>
            </a:lvl1pPr>
            <a:lvl2pPr marL="783732" indent="0">
              <a:buNone/>
              <a:defRPr sz="3100">
                <a:solidFill>
                  <a:schemeClr val="tx1">
                    <a:tint val="75000"/>
                  </a:schemeClr>
                </a:solidFill>
              </a:defRPr>
            </a:lvl2pPr>
            <a:lvl3pPr marL="1567464" indent="0">
              <a:buNone/>
              <a:defRPr sz="2700">
                <a:solidFill>
                  <a:schemeClr val="tx1">
                    <a:tint val="75000"/>
                  </a:schemeClr>
                </a:solidFill>
              </a:defRPr>
            </a:lvl3pPr>
            <a:lvl4pPr marL="2351197" indent="0">
              <a:buNone/>
              <a:defRPr sz="2400">
                <a:solidFill>
                  <a:schemeClr val="tx1">
                    <a:tint val="75000"/>
                  </a:schemeClr>
                </a:solidFill>
              </a:defRPr>
            </a:lvl4pPr>
            <a:lvl5pPr marL="3134929" indent="0">
              <a:buNone/>
              <a:defRPr sz="2400">
                <a:solidFill>
                  <a:schemeClr val="tx1">
                    <a:tint val="75000"/>
                  </a:schemeClr>
                </a:solidFill>
              </a:defRPr>
            </a:lvl5pPr>
            <a:lvl6pPr marL="3918661" indent="0">
              <a:buNone/>
              <a:defRPr sz="2400">
                <a:solidFill>
                  <a:schemeClr val="tx1">
                    <a:tint val="75000"/>
                  </a:schemeClr>
                </a:solidFill>
              </a:defRPr>
            </a:lvl6pPr>
            <a:lvl7pPr marL="4702393" indent="0">
              <a:buNone/>
              <a:defRPr sz="2400">
                <a:solidFill>
                  <a:schemeClr val="tx1">
                    <a:tint val="75000"/>
                  </a:schemeClr>
                </a:solidFill>
              </a:defRPr>
            </a:lvl7pPr>
            <a:lvl8pPr marL="5486126" indent="0">
              <a:buNone/>
              <a:defRPr sz="2400">
                <a:solidFill>
                  <a:schemeClr val="tx1">
                    <a:tint val="75000"/>
                  </a:schemeClr>
                </a:solidFill>
              </a:defRPr>
            </a:lvl8pPr>
            <a:lvl9pPr marL="6269858" indent="0">
              <a:buNone/>
              <a:defRPr sz="2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494184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3200401"/>
            <a:ext cx="6057900" cy="9051926"/>
          </a:xfrm>
        </p:spPr>
        <p:txBody>
          <a:bodyPr/>
          <a:lstStyle>
            <a:lvl1pPr>
              <a:defRPr sz="4800"/>
            </a:lvl1pPr>
            <a:lvl2pPr>
              <a:defRPr sz="4100"/>
            </a:lvl2pPr>
            <a:lvl3pPr>
              <a:defRPr sz="34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72300" y="3200401"/>
            <a:ext cx="6057900" cy="9051926"/>
          </a:xfrm>
        </p:spPr>
        <p:txBody>
          <a:bodyPr/>
          <a:lstStyle>
            <a:lvl1pPr>
              <a:defRPr sz="4800"/>
            </a:lvl1pPr>
            <a:lvl2pPr>
              <a:defRPr sz="4100"/>
            </a:lvl2pPr>
            <a:lvl3pPr>
              <a:defRPr sz="34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66652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3070226"/>
            <a:ext cx="6060282" cy="1279524"/>
          </a:xfrm>
        </p:spPr>
        <p:txBody>
          <a:bodyPr anchor="b"/>
          <a:lstStyle>
            <a:lvl1pPr marL="0" indent="0">
              <a:buNone/>
              <a:defRPr sz="4100" b="1"/>
            </a:lvl1pPr>
            <a:lvl2pPr marL="783732" indent="0">
              <a:buNone/>
              <a:defRPr sz="3400" b="1"/>
            </a:lvl2pPr>
            <a:lvl3pPr marL="1567464" indent="0">
              <a:buNone/>
              <a:defRPr sz="3100" b="1"/>
            </a:lvl3pPr>
            <a:lvl4pPr marL="2351197" indent="0">
              <a:buNone/>
              <a:defRPr sz="2700" b="1"/>
            </a:lvl4pPr>
            <a:lvl5pPr marL="3134929" indent="0">
              <a:buNone/>
              <a:defRPr sz="2700" b="1"/>
            </a:lvl5pPr>
            <a:lvl6pPr marL="3918661" indent="0">
              <a:buNone/>
              <a:defRPr sz="2700" b="1"/>
            </a:lvl6pPr>
            <a:lvl7pPr marL="4702393" indent="0">
              <a:buNone/>
              <a:defRPr sz="2700" b="1"/>
            </a:lvl7pPr>
            <a:lvl8pPr marL="5486126" indent="0">
              <a:buNone/>
              <a:defRPr sz="2700" b="1"/>
            </a:lvl8pPr>
            <a:lvl9pPr marL="6269858" indent="0">
              <a:buNone/>
              <a:defRPr sz="2700" b="1"/>
            </a:lvl9pPr>
          </a:lstStyle>
          <a:p>
            <a:pPr lvl="0"/>
            <a:r>
              <a:rPr lang="en-US" smtClean="0"/>
              <a:t>Click to edit Master text styles</a:t>
            </a:r>
          </a:p>
        </p:txBody>
      </p:sp>
      <p:sp>
        <p:nvSpPr>
          <p:cNvPr id="4" name="Content Placeholder 3"/>
          <p:cNvSpPr>
            <a:spLocks noGrp="1"/>
          </p:cNvSpPr>
          <p:nvPr>
            <p:ph sz="half" idx="2"/>
          </p:nvPr>
        </p:nvSpPr>
        <p:spPr>
          <a:xfrm>
            <a:off x="685800" y="4349750"/>
            <a:ext cx="6060282" cy="7902576"/>
          </a:xfrm>
        </p:spPr>
        <p:txBody>
          <a:bodyPr/>
          <a:lstStyle>
            <a:lvl1pPr>
              <a:defRPr sz="4100"/>
            </a:lvl1pPr>
            <a:lvl2pPr>
              <a:defRPr sz="3400"/>
            </a:lvl2pPr>
            <a:lvl3pPr>
              <a:defRPr sz="31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3070226"/>
            <a:ext cx="6062663" cy="1279524"/>
          </a:xfrm>
        </p:spPr>
        <p:txBody>
          <a:bodyPr anchor="b"/>
          <a:lstStyle>
            <a:lvl1pPr marL="0" indent="0">
              <a:buNone/>
              <a:defRPr sz="4100" b="1"/>
            </a:lvl1pPr>
            <a:lvl2pPr marL="783732" indent="0">
              <a:buNone/>
              <a:defRPr sz="3400" b="1"/>
            </a:lvl2pPr>
            <a:lvl3pPr marL="1567464" indent="0">
              <a:buNone/>
              <a:defRPr sz="3100" b="1"/>
            </a:lvl3pPr>
            <a:lvl4pPr marL="2351197" indent="0">
              <a:buNone/>
              <a:defRPr sz="2700" b="1"/>
            </a:lvl4pPr>
            <a:lvl5pPr marL="3134929" indent="0">
              <a:buNone/>
              <a:defRPr sz="2700" b="1"/>
            </a:lvl5pPr>
            <a:lvl6pPr marL="3918661" indent="0">
              <a:buNone/>
              <a:defRPr sz="2700" b="1"/>
            </a:lvl6pPr>
            <a:lvl7pPr marL="4702393" indent="0">
              <a:buNone/>
              <a:defRPr sz="2700" b="1"/>
            </a:lvl7pPr>
            <a:lvl8pPr marL="5486126" indent="0">
              <a:buNone/>
              <a:defRPr sz="2700" b="1"/>
            </a:lvl8pPr>
            <a:lvl9pPr marL="6269858" indent="0">
              <a:buNone/>
              <a:defRPr sz="2700" b="1"/>
            </a:lvl9pPr>
          </a:lstStyle>
          <a:p>
            <a:pPr lvl="0"/>
            <a:r>
              <a:rPr lang="en-US" smtClean="0"/>
              <a:t>Click to edit Master text styles</a:t>
            </a:r>
          </a:p>
        </p:txBody>
      </p:sp>
      <p:sp>
        <p:nvSpPr>
          <p:cNvPr id="6" name="Content Placeholder 5"/>
          <p:cNvSpPr>
            <a:spLocks noGrp="1"/>
          </p:cNvSpPr>
          <p:nvPr>
            <p:ph sz="quarter" idx="4"/>
          </p:nvPr>
        </p:nvSpPr>
        <p:spPr>
          <a:xfrm>
            <a:off x="6967538" y="4349750"/>
            <a:ext cx="6062663" cy="7902576"/>
          </a:xfrm>
        </p:spPr>
        <p:txBody>
          <a:bodyPr/>
          <a:lstStyle>
            <a:lvl1pPr>
              <a:defRPr sz="4100"/>
            </a:lvl1pPr>
            <a:lvl2pPr>
              <a:defRPr sz="3400"/>
            </a:lvl2pPr>
            <a:lvl3pPr>
              <a:defRPr sz="31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376456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164130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6763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546100"/>
            <a:ext cx="4512470" cy="2324100"/>
          </a:xfrm>
        </p:spPr>
        <p:txBody>
          <a:bodyPr anchor="b"/>
          <a:lstStyle>
            <a:lvl1pPr algn="l">
              <a:defRPr sz="3400" b="1"/>
            </a:lvl1pPr>
          </a:lstStyle>
          <a:p>
            <a:r>
              <a:rPr lang="en-US" smtClean="0"/>
              <a:t>Click to edit Master title style</a:t>
            </a:r>
            <a:endParaRPr lang="en-US"/>
          </a:p>
        </p:txBody>
      </p:sp>
      <p:sp>
        <p:nvSpPr>
          <p:cNvPr id="3" name="Content Placeholder 2"/>
          <p:cNvSpPr>
            <a:spLocks noGrp="1"/>
          </p:cNvSpPr>
          <p:nvPr>
            <p:ph idx="1"/>
          </p:nvPr>
        </p:nvSpPr>
        <p:spPr>
          <a:xfrm>
            <a:off x="5362575" y="546101"/>
            <a:ext cx="7667625" cy="11706226"/>
          </a:xfrm>
        </p:spPr>
        <p:txBody>
          <a:bodyPr/>
          <a:lstStyle>
            <a:lvl1pPr>
              <a:defRPr sz="5500"/>
            </a:lvl1pPr>
            <a:lvl2pPr>
              <a:defRPr sz="4800"/>
            </a:lvl2pPr>
            <a:lvl3pPr>
              <a:defRPr sz="4100"/>
            </a:lvl3pPr>
            <a:lvl4pPr>
              <a:defRPr sz="3400"/>
            </a:lvl4pPr>
            <a:lvl5pPr>
              <a:defRPr sz="3400"/>
            </a:lvl5pPr>
            <a:lvl6pPr>
              <a:defRPr sz="3400"/>
            </a:lvl6pPr>
            <a:lvl7pPr>
              <a:defRPr sz="3400"/>
            </a:lvl7pPr>
            <a:lvl8pPr>
              <a:defRPr sz="3400"/>
            </a:lvl8pPr>
            <a:lvl9pPr>
              <a:defRPr sz="3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2870201"/>
            <a:ext cx="4512470" cy="9382126"/>
          </a:xfrm>
        </p:spPr>
        <p:txBody>
          <a:bodyPr/>
          <a:lstStyle>
            <a:lvl1pPr marL="0" indent="0">
              <a:buNone/>
              <a:defRPr sz="2400"/>
            </a:lvl1pPr>
            <a:lvl2pPr marL="783732" indent="0">
              <a:buNone/>
              <a:defRPr sz="2100"/>
            </a:lvl2pPr>
            <a:lvl3pPr marL="1567464" indent="0">
              <a:buNone/>
              <a:defRPr sz="1700"/>
            </a:lvl3pPr>
            <a:lvl4pPr marL="2351197" indent="0">
              <a:buNone/>
              <a:defRPr sz="1500"/>
            </a:lvl4pPr>
            <a:lvl5pPr marL="3134929" indent="0">
              <a:buNone/>
              <a:defRPr sz="1500"/>
            </a:lvl5pPr>
            <a:lvl6pPr marL="3918661" indent="0">
              <a:buNone/>
              <a:defRPr sz="1500"/>
            </a:lvl6pPr>
            <a:lvl7pPr marL="4702393" indent="0">
              <a:buNone/>
              <a:defRPr sz="1500"/>
            </a:lvl7pPr>
            <a:lvl8pPr marL="5486126" indent="0">
              <a:buNone/>
              <a:defRPr sz="1500"/>
            </a:lvl8pPr>
            <a:lvl9pPr marL="6269858"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1013132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9601200"/>
            <a:ext cx="8229600" cy="1133476"/>
          </a:xfrm>
        </p:spPr>
        <p:txBody>
          <a:bodyPr anchor="b"/>
          <a:lstStyle>
            <a:lvl1pPr algn="l">
              <a:defRPr sz="3400" b="1"/>
            </a:lvl1pPr>
          </a:lstStyle>
          <a:p>
            <a:r>
              <a:rPr lang="en-US" smtClean="0"/>
              <a:t>Click to edit Master title style</a:t>
            </a:r>
            <a:endParaRPr lang="en-US"/>
          </a:p>
        </p:txBody>
      </p:sp>
      <p:sp>
        <p:nvSpPr>
          <p:cNvPr id="3" name="Picture Placeholder 2"/>
          <p:cNvSpPr>
            <a:spLocks noGrp="1"/>
          </p:cNvSpPr>
          <p:nvPr>
            <p:ph type="pic" idx="1"/>
          </p:nvPr>
        </p:nvSpPr>
        <p:spPr>
          <a:xfrm>
            <a:off x="2688432" y="1225550"/>
            <a:ext cx="8229600" cy="8229600"/>
          </a:xfrm>
        </p:spPr>
        <p:txBody>
          <a:bodyPr/>
          <a:lstStyle>
            <a:lvl1pPr marL="0" indent="0">
              <a:buNone/>
              <a:defRPr sz="5500"/>
            </a:lvl1pPr>
            <a:lvl2pPr marL="783732" indent="0">
              <a:buNone/>
              <a:defRPr sz="4800"/>
            </a:lvl2pPr>
            <a:lvl3pPr marL="1567464" indent="0">
              <a:buNone/>
              <a:defRPr sz="4100"/>
            </a:lvl3pPr>
            <a:lvl4pPr marL="2351197" indent="0">
              <a:buNone/>
              <a:defRPr sz="3400"/>
            </a:lvl4pPr>
            <a:lvl5pPr marL="3134929" indent="0">
              <a:buNone/>
              <a:defRPr sz="3400"/>
            </a:lvl5pPr>
            <a:lvl6pPr marL="3918661" indent="0">
              <a:buNone/>
              <a:defRPr sz="3400"/>
            </a:lvl6pPr>
            <a:lvl7pPr marL="4702393" indent="0">
              <a:buNone/>
              <a:defRPr sz="3400"/>
            </a:lvl7pPr>
            <a:lvl8pPr marL="5486126" indent="0">
              <a:buNone/>
              <a:defRPr sz="3400"/>
            </a:lvl8pPr>
            <a:lvl9pPr marL="6269858" indent="0">
              <a:buNone/>
              <a:defRPr sz="3400"/>
            </a:lvl9pPr>
          </a:lstStyle>
          <a:p>
            <a:endParaRPr lang="en-US" dirty="0"/>
          </a:p>
        </p:txBody>
      </p:sp>
      <p:sp>
        <p:nvSpPr>
          <p:cNvPr id="4" name="Text Placeholder 3"/>
          <p:cNvSpPr>
            <a:spLocks noGrp="1"/>
          </p:cNvSpPr>
          <p:nvPr>
            <p:ph type="body" sz="half" idx="2"/>
          </p:nvPr>
        </p:nvSpPr>
        <p:spPr>
          <a:xfrm>
            <a:off x="2688432" y="10734676"/>
            <a:ext cx="8229600" cy="1609724"/>
          </a:xfrm>
        </p:spPr>
        <p:txBody>
          <a:bodyPr/>
          <a:lstStyle>
            <a:lvl1pPr marL="0" indent="0">
              <a:buNone/>
              <a:defRPr sz="2400"/>
            </a:lvl1pPr>
            <a:lvl2pPr marL="783732" indent="0">
              <a:buNone/>
              <a:defRPr sz="2100"/>
            </a:lvl2pPr>
            <a:lvl3pPr marL="1567464" indent="0">
              <a:buNone/>
              <a:defRPr sz="1700"/>
            </a:lvl3pPr>
            <a:lvl4pPr marL="2351197" indent="0">
              <a:buNone/>
              <a:defRPr sz="1500"/>
            </a:lvl4pPr>
            <a:lvl5pPr marL="3134929" indent="0">
              <a:buNone/>
              <a:defRPr sz="1500"/>
            </a:lvl5pPr>
            <a:lvl6pPr marL="3918661" indent="0">
              <a:buNone/>
              <a:defRPr sz="1500"/>
            </a:lvl6pPr>
            <a:lvl7pPr marL="4702393" indent="0">
              <a:buNone/>
              <a:defRPr sz="1500"/>
            </a:lvl7pPr>
            <a:lvl8pPr marL="5486126" indent="0">
              <a:buNone/>
              <a:defRPr sz="1500"/>
            </a:lvl8pPr>
            <a:lvl9pPr marL="6269858"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265614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549276"/>
            <a:ext cx="12344400" cy="2286000"/>
          </a:xfrm>
          <a:prstGeom prst="rect">
            <a:avLst/>
          </a:prstGeom>
        </p:spPr>
        <p:txBody>
          <a:bodyPr vert="horz" lIns="156746" tIns="78373" rIns="156746" bIns="7837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3200401"/>
            <a:ext cx="12344400" cy="9051926"/>
          </a:xfrm>
          <a:prstGeom prst="rect">
            <a:avLst/>
          </a:prstGeom>
        </p:spPr>
        <p:txBody>
          <a:bodyPr vert="horz" lIns="156746" tIns="78373" rIns="156746" bIns="7837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12712701"/>
            <a:ext cx="3200400" cy="730250"/>
          </a:xfrm>
          <a:prstGeom prst="rect">
            <a:avLst/>
          </a:prstGeom>
        </p:spPr>
        <p:txBody>
          <a:bodyPr vert="horz" lIns="156746" tIns="78373" rIns="156746" bIns="78373" rtlCol="0" anchor="ctr"/>
          <a:lstStyle>
            <a:lvl1pPr algn="l">
              <a:defRPr sz="2100">
                <a:solidFill>
                  <a:schemeClr val="tx1">
                    <a:tint val="75000"/>
                  </a:schemeClr>
                </a:solidFill>
              </a:defRPr>
            </a:lvl1pPr>
          </a:lstStyle>
          <a:p>
            <a:fld id="{C08EE96C-2F81-42DD-8F83-76643E779CD6}" type="datetimeFigureOut">
              <a:rPr lang="en-US" smtClean="0"/>
              <a:t>9/26/2013</a:t>
            </a:fld>
            <a:endParaRPr lang="en-US" dirty="0"/>
          </a:p>
        </p:txBody>
      </p:sp>
      <p:sp>
        <p:nvSpPr>
          <p:cNvPr id="5" name="Footer Placeholder 4"/>
          <p:cNvSpPr>
            <a:spLocks noGrp="1"/>
          </p:cNvSpPr>
          <p:nvPr>
            <p:ph type="ftr" sz="quarter" idx="3"/>
          </p:nvPr>
        </p:nvSpPr>
        <p:spPr>
          <a:xfrm>
            <a:off x="4686300" y="12712701"/>
            <a:ext cx="4343400" cy="730250"/>
          </a:xfrm>
          <a:prstGeom prst="rect">
            <a:avLst/>
          </a:prstGeom>
        </p:spPr>
        <p:txBody>
          <a:bodyPr vert="horz" lIns="156746" tIns="78373" rIns="156746" bIns="78373" rtlCol="0" anchor="ctr"/>
          <a:lstStyle>
            <a:lvl1pPr algn="ctr">
              <a:defRPr sz="2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829800" y="12712701"/>
            <a:ext cx="3200400" cy="730250"/>
          </a:xfrm>
          <a:prstGeom prst="rect">
            <a:avLst/>
          </a:prstGeom>
        </p:spPr>
        <p:txBody>
          <a:bodyPr vert="horz" lIns="156746" tIns="78373" rIns="156746" bIns="78373" rtlCol="0" anchor="ctr"/>
          <a:lstStyle>
            <a:lvl1pPr algn="r">
              <a:defRPr sz="2100">
                <a:solidFill>
                  <a:schemeClr val="tx1">
                    <a:tint val="75000"/>
                  </a:schemeClr>
                </a:solidFill>
              </a:defRPr>
            </a:lvl1pPr>
          </a:lstStyle>
          <a:p>
            <a:fld id="{452D801C-5E47-44B9-9C2A-B068F629DE29}" type="slidenum">
              <a:rPr lang="en-US" smtClean="0"/>
              <a:t>‹#›</a:t>
            </a:fld>
            <a:endParaRPr lang="en-US" dirty="0"/>
          </a:p>
        </p:txBody>
      </p:sp>
    </p:spTree>
    <p:extLst>
      <p:ext uri="{BB962C8B-B14F-4D97-AF65-F5344CB8AC3E}">
        <p14:creationId xmlns:p14="http://schemas.microsoft.com/office/powerpoint/2010/main" val="2061520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67464" rtl="0" eaLnBrk="1" latinLnBrk="0" hangingPunct="1">
        <a:spcBef>
          <a:spcPct val="0"/>
        </a:spcBef>
        <a:buNone/>
        <a:defRPr sz="7500" kern="1200">
          <a:solidFill>
            <a:schemeClr val="tx1"/>
          </a:solidFill>
          <a:latin typeface="+mj-lt"/>
          <a:ea typeface="+mj-ea"/>
          <a:cs typeface="+mj-cs"/>
        </a:defRPr>
      </a:lvl1pPr>
    </p:titleStyle>
    <p:bodyStyle>
      <a:lvl1pPr marL="587799" indent="-587799" algn="l" defTabSz="1567464" rtl="0" eaLnBrk="1" latinLnBrk="0" hangingPunct="1">
        <a:spcBef>
          <a:spcPct val="20000"/>
        </a:spcBef>
        <a:buFont typeface="Arial" panose="020B0604020202020204" pitchFamily="34" charset="0"/>
        <a:buChar char="•"/>
        <a:defRPr sz="5500" kern="1200">
          <a:solidFill>
            <a:schemeClr val="tx1"/>
          </a:solidFill>
          <a:latin typeface="+mn-lt"/>
          <a:ea typeface="+mn-ea"/>
          <a:cs typeface="+mn-cs"/>
        </a:defRPr>
      </a:lvl1pPr>
      <a:lvl2pPr marL="1273565" indent="-489833" algn="l" defTabSz="1567464" rtl="0" eaLnBrk="1" latinLnBrk="0" hangingPunct="1">
        <a:spcBef>
          <a:spcPct val="20000"/>
        </a:spcBef>
        <a:buFont typeface="Arial" panose="020B0604020202020204" pitchFamily="34" charset="0"/>
        <a:buChar char="–"/>
        <a:defRPr sz="4800" kern="1200">
          <a:solidFill>
            <a:schemeClr val="tx1"/>
          </a:solidFill>
          <a:latin typeface="+mn-lt"/>
          <a:ea typeface="+mn-ea"/>
          <a:cs typeface="+mn-cs"/>
        </a:defRPr>
      </a:lvl2pPr>
      <a:lvl3pPr marL="1959331" indent="-391866" algn="l" defTabSz="1567464" rtl="0" eaLnBrk="1" latinLnBrk="0" hangingPunct="1">
        <a:spcBef>
          <a:spcPct val="20000"/>
        </a:spcBef>
        <a:buFont typeface="Arial" panose="020B0604020202020204" pitchFamily="34" charset="0"/>
        <a:buChar char="•"/>
        <a:defRPr sz="4100" kern="1200">
          <a:solidFill>
            <a:schemeClr val="tx1"/>
          </a:solidFill>
          <a:latin typeface="+mn-lt"/>
          <a:ea typeface="+mn-ea"/>
          <a:cs typeface="+mn-cs"/>
        </a:defRPr>
      </a:lvl3pPr>
      <a:lvl4pPr marL="2743063" indent="-391866" algn="l" defTabSz="1567464"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4pPr>
      <a:lvl5pPr marL="3526795" indent="-391866" algn="l" defTabSz="1567464"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5pPr>
      <a:lvl6pPr marL="4310527" indent="-391866" algn="l" defTabSz="1567464"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6pPr>
      <a:lvl7pPr marL="5094260" indent="-391866" algn="l" defTabSz="1567464"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7pPr>
      <a:lvl8pPr marL="5877992" indent="-391866" algn="l" defTabSz="1567464"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8pPr>
      <a:lvl9pPr marL="6661724" indent="-391866" algn="l" defTabSz="1567464"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9pPr>
    </p:bodyStyle>
    <p:otherStyle>
      <a:defPPr>
        <a:defRPr lang="en-US"/>
      </a:defPPr>
      <a:lvl1pPr marL="0" algn="l" defTabSz="1567464" rtl="0" eaLnBrk="1" latinLnBrk="0" hangingPunct="1">
        <a:defRPr sz="3100" kern="1200">
          <a:solidFill>
            <a:schemeClr val="tx1"/>
          </a:solidFill>
          <a:latin typeface="+mn-lt"/>
          <a:ea typeface="+mn-ea"/>
          <a:cs typeface="+mn-cs"/>
        </a:defRPr>
      </a:lvl1pPr>
      <a:lvl2pPr marL="783732" algn="l" defTabSz="1567464" rtl="0" eaLnBrk="1" latinLnBrk="0" hangingPunct="1">
        <a:defRPr sz="3100" kern="1200">
          <a:solidFill>
            <a:schemeClr val="tx1"/>
          </a:solidFill>
          <a:latin typeface="+mn-lt"/>
          <a:ea typeface="+mn-ea"/>
          <a:cs typeface="+mn-cs"/>
        </a:defRPr>
      </a:lvl2pPr>
      <a:lvl3pPr marL="1567464" algn="l" defTabSz="1567464" rtl="0" eaLnBrk="1" latinLnBrk="0" hangingPunct="1">
        <a:defRPr sz="3100" kern="1200">
          <a:solidFill>
            <a:schemeClr val="tx1"/>
          </a:solidFill>
          <a:latin typeface="+mn-lt"/>
          <a:ea typeface="+mn-ea"/>
          <a:cs typeface="+mn-cs"/>
        </a:defRPr>
      </a:lvl3pPr>
      <a:lvl4pPr marL="2351197" algn="l" defTabSz="1567464" rtl="0" eaLnBrk="1" latinLnBrk="0" hangingPunct="1">
        <a:defRPr sz="3100" kern="1200">
          <a:solidFill>
            <a:schemeClr val="tx1"/>
          </a:solidFill>
          <a:latin typeface="+mn-lt"/>
          <a:ea typeface="+mn-ea"/>
          <a:cs typeface="+mn-cs"/>
        </a:defRPr>
      </a:lvl4pPr>
      <a:lvl5pPr marL="3134929" algn="l" defTabSz="1567464" rtl="0" eaLnBrk="1" latinLnBrk="0" hangingPunct="1">
        <a:defRPr sz="3100" kern="1200">
          <a:solidFill>
            <a:schemeClr val="tx1"/>
          </a:solidFill>
          <a:latin typeface="+mn-lt"/>
          <a:ea typeface="+mn-ea"/>
          <a:cs typeface="+mn-cs"/>
        </a:defRPr>
      </a:lvl5pPr>
      <a:lvl6pPr marL="3918661" algn="l" defTabSz="1567464" rtl="0" eaLnBrk="1" latinLnBrk="0" hangingPunct="1">
        <a:defRPr sz="3100" kern="1200">
          <a:solidFill>
            <a:schemeClr val="tx1"/>
          </a:solidFill>
          <a:latin typeface="+mn-lt"/>
          <a:ea typeface="+mn-ea"/>
          <a:cs typeface="+mn-cs"/>
        </a:defRPr>
      </a:lvl6pPr>
      <a:lvl7pPr marL="4702393" algn="l" defTabSz="1567464" rtl="0" eaLnBrk="1" latinLnBrk="0" hangingPunct="1">
        <a:defRPr sz="3100" kern="1200">
          <a:solidFill>
            <a:schemeClr val="tx1"/>
          </a:solidFill>
          <a:latin typeface="+mn-lt"/>
          <a:ea typeface="+mn-ea"/>
          <a:cs typeface="+mn-cs"/>
        </a:defRPr>
      </a:lvl7pPr>
      <a:lvl8pPr marL="5486126" algn="l" defTabSz="1567464" rtl="0" eaLnBrk="1" latinLnBrk="0" hangingPunct="1">
        <a:defRPr sz="3100" kern="1200">
          <a:solidFill>
            <a:schemeClr val="tx1"/>
          </a:solidFill>
          <a:latin typeface="+mn-lt"/>
          <a:ea typeface="+mn-ea"/>
          <a:cs typeface="+mn-cs"/>
        </a:defRPr>
      </a:lvl8pPr>
      <a:lvl9pPr marL="6269858" algn="l" defTabSz="1567464"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530368" y="2895600"/>
            <a:ext cx="1905000" cy="193899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000" b="1" dirty="0" smtClean="0"/>
              <a:t>Passive Influence</a:t>
            </a:r>
          </a:p>
          <a:p>
            <a:pPr marL="171450" indent="-171450">
              <a:buFont typeface="Arial" panose="020B0604020202020204" pitchFamily="34" charset="0"/>
              <a:buChar char="•"/>
            </a:pPr>
            <a:r>
              <a:rPr lang="en-US" sz="1000" dirty="0" smtClean="0"/>
              <a:t>Initially established via Seed, which prompts user to list a bunch of artists or songs.</a:t>
            </a:r>
          </a:p>
          <a:p>
            <a:pPr marL="365760" lvl="2" indent="-171450">
              <a:buFont typeface="Calibri" panose="020F0502020204030204" pitchFamily="34" charset="0"/>
              <a:buChar char="▫"/>
            </a:pPr>
            <a:r>
              <a:rPr lang="en-US" sz="1000" dirty="0"/>
              <a:t>Poll </a:t>
            </a:r>
            <a:r>
              <a:rPr lang="en-US" sz="1000" dirty="0" smtClean="0"/>
              <a:t>last.fm?</a:t>
            </a:r>
            <a:endParaRPr lang="en-US" sz="1000" dirty="0"/>
          </a:p>
          <a:p>
            <a:pPr marL="171450" indent="-171450">
              <a:buFont typeface="Arial" panose="020B0604020202020204" pitchFamily="34" charset="0"/>
              <a:buChar char="•"/>
            </a:pPr>
            <a:r>
              <a:rPr lang="en-US" sz="1000" dirty="0" smtClean="0"/>
              <a:t>Aggregate influence (HOW?? What form does this take? A list of top 20 artists/songs? A genre or two/three?)</a:t>
            </a:r>
          </a:p>
          <a:p>
            <a:pPr marL="365760" lvl="2" indent="-171450">
              <a:buFont typeface="Calibri" panose="020F0502020204030204" pitchFamily="34" charset="0"/>
              <a:buChar char="▫"/>
            </a:pPr>
            <a:r>
              <a:rPr lang="en-US" sz="1000" dirty="0"/>
              <a:t>Push influence to DB periodically (once weekly</a:t>
            </a:r>
            <a:r>
              <a:rPr lang="en-US" sz="1000" dirty="0" smtClean="0"/>
              <a:t>?)</a:t>
            </a:r>
            <a:endParaRPr lang="en-US" sz="1000" dirty="0"/>
          </a:p>
        </p:txBody>
      </p:sp>
      <p:sp>
        <p:nvSpPr>
          <p:cNvPr id="2" name="Title 1"/>
          <p:cNvSpPr>
            <a:spLocks noGrp="1"/>
          </p:cNvSpPr>
          <p:nvPr>
            <p:ph type="ctrTitle"/>
          </p:nvPr>
        </p:nvSpPr>
        <p:spPr>
          <a:xfrm>
            <a:off x="914400" y="704909"/>
            <a:ext cx="2743200" cy="381000"/>
          </a:xfrm>
          <a:ln w="38100"/>
        </p:spPr>
        <p:style>
          <a:lnRef idx="2">
            <a:schemeClr val="accent2"/>
          </a:lnRef>
          <a:fillRef idx="1">
            <a:schemeClr val="lt1"/>
          </a:fillRef>
          <a:effectRef idx="0">
            <a:schemeClr val="accent2"/>
          </a:effectRef>
          <a:fontRef idx="minor">
            <a:schemeClr val="dk1"/>
          </a:fontRef>
        </p:style>
        <p:txBody>
          <a:bodyPr>
            <a:noAutofit/>
          </a:bodyPr>
          <a:lstStyle/>
          <a:p>
            <a:r>
              <a:rPr lang="en-US" sz="2800" b="1" dirty="0"/>
              <a:t>Mob Mentality</a:t>
            </a:r>
          </a:p>
        </p:txBody>
      </p:sp>
      <p:sp>
        <p:nvSpPr>
          <p:cNvPr id="4" name="TextBox 3"/>
          <p:cNvSpPr txBox="1"/>
          <p:nvPr/>
        </p:nvSpPr>
        <p:spPr>
          <a:xfrm>
            <a:off x="5899674" y="1257087"/>
            <a:ext cx="1905000" cy="116955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Mob</a:t>
            </a:r>
          </a:p>
          <a:p>
            <a:pPr marL="171450" indent="-171450">
              <a:buFont typeface="Arial" panose="020B0604020202020204" pitchFamily="34" charset="0"/>
              <a:buChar char="•"/>
            </a:pPr>
            <a:r>
              <a:rPr lang="en-US" sz="1000" dirty="0" smtClean="0"/>
              <a:t>Mobile device with location service and internet connection.</a:t>
            </a:r>
          </a:p>
          <a:p>
            <a:pPr marL="171450" indent="-171450">
              <a:buFont typeface="Arial" panose="020B0604020202020204" pitchFamily="34" charset="0"/>
              <a:buChar char="•"/>
            </a:pPr>
            <a:r>
              <a:rPr lang="en-US" sz="1000" dirty="0" smtClean="0"/>
              <a:t>MM app installed and running in the background, at a minimum.</a:t>
            </a:r>
            <a:endParaRPr lang="en-US" sz="1000" dirty="0"/>
          </a:p>
        </p:txBody>
      </p:sp>
      <p:sp>
        <p:nvSpPr>
          <p:cNvPr id="5" name="TextBox 4"/>
          <p:cNvSpPr txBox="1"/>
          <p:nvPr/>
        </p:nvSpPr>
        <p:spPr>
          <a:xfrm>
            <a:off x="5899674" y="11963400"/>
            <a:ext cx="1905000" cy="147732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Host</a:t>
            </a:r>
          </a:p>
          <a:p>
            <a:pPr marL="171450" indent="-171450">
              <a:buFont typeface="Arial" panose="020B0604020202020204" pitchFamily="34" charset="0"/>
              <a:buChar char="•"/>
            </a:pPr>
            <a:r>
              <a:rPr lang="en-US" sz="1000" dirty="0" smtClean="0"/>
              <a:t>Mobile device with location service and internet connection.</a:t>
            </a:r>
          </a:p>
          <a:p>
            <a:pPr marL="171450" indent="-171450">
              <a:buFont typeface="Arial" panose="020B0604020202020204" pitchFamily="34" charset="0"/>
              <a:buChar char="•"/>
            </a:pPr>
            <a:r>
              <a:rPr lang="en-US" sz="1000" dirty="0" smtClean="0"/>
              <a:t>MM app installed</a:t>
            </a:r>
          </a:p>
          <a:p>
            <a:pPr marL="171450" indent="-171450">
              <a:buFont typeface="Arial" panose="020B0604020202020204" pitchFamily="34" charset="0"/>
              <a:buChar char="•"/>
            </a:pPr>
            <a:r>
              <a:rPr lang="en-US" sz="1000" dirty="0" smtClean="0"/>
              <a:t>MM Play mode enabled</a:t>
            </a:r>
          </a:p>
          <a:p>
            <a:pPr marL="171450" indent="-171450">
              <a:buFont typeface="Arial" panose="020B0604020202020204" pitchFamily="34" charset="0"/>
              <a:buChar char="•"/>
            </a:pPr>
            <a:r>
              <a:rPr lang="en-US" sz="1000" b="1" dirty="0" smtClean="0"/>
              <a:t>Hosting is subordinate to Mob function, so all Mob processes still occur.</a:t>
            </a:r>
            <a:endParaRPr lang="en-US" sz="1000" b="1" dirty="0"/>
          </a:p>
        </p:txBody>
      </p:sp>
      <p:sp>
        <p:nvSpPr>
          <p:cNvPr id="6" name="TextBox 5"/>
          <p:cNvSpPr txBox="1"/>
          <p:nvPr/>
        </p:nvSpPr>
        <p:spPr>
          <a:xfrm>
            <a:off x="5823474" y="5931997"/>
            <a:ext cx="2057400" cy="163121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Database</a:t>
            </a:r>
          </a:p>
          <a:p>
            <a:pPr marL="171450" indent="-171450">
              <a:buFont typeface="Arial" panose="020B0604020202020204" pitchFamily="34" charset="0"/>
              <a:buChar char="•"/>
            </a:pPr>
            <a:r>
              <a:rPr lang="en-US" sz="1000" dirty="0" smtClean="0"/>
              <a:t>Web-based database</a:t>
            </a:r>
          </a:p>
          <a:p>
            <a:pPr marL="171450" indent="-171450">
              <a:buFont typeface="Arial" panose="020B0604020202020204" pitchFamily="34" charset="0"/>
              <a:buChar char="•"/>
            </a:pPr>
            <a:r>
              <a:rPr lang="en-US" sz="1000" dirty="0" smtClean="0"/>
              <a:t>For each user:</a:t>
            </a:r>
          </a:p>
          <a:p>
            <a:pPr marL="365760" lvl="2" indent="-171450">
              <a:buFont typeface="Calibri" panose="020F0502020204030204" pitchFamily="34" charset="0"/>
              <a:buChar char="▫"/>
            </a:pPr>
            <a:r>
              <a:rPr lang="en-US" sz="1000" dirty="0" smtClean="0"/>
              <a:t>Location</a:t>
            </a:r>
          </a:p>
          <a:p>
            <a:pPr marL="365760" lvl="2" indent="-171450">
              <a:buFont typeface="Calibri" panose="020F0502020204030204" pitchFamily="34" charset="0"/>
              <a:buChar char="▫"/>
            </a:pPr>
            <a:r>
              <a:rPr lang="en-US" sz="1000" dirty="0" smtClean="0"/>
              <a:t>Session ID</a:t>
            </a:r>
          </a:p>
          <a:p>
            <a:pPr marL="365760" lvl="2" indent="-171450">
              <a:buFont typeface="Calibri" panose="020F0502020204030204" pitchFamily="34" charset="0"/>
              <a:buChar char="▫"/>
            </a:pPr>
            <a:r>
              <a:rPr lang="en-US" sz="1000" dirty="0" smtClean="0"/>
              <a:t>Passive Influence (outgoing)</a:t>
            </a:r>
          </a:p>
          <a:p>
            <a:pPr marL="365760" lvl="2" indent="-171450">
              <a:buFont typeface="Calibri" panose="020F0502020204030204" pitchFamily="34" charset="0"/>
              <a:buChar char="▫"/>
            </a:pPr>
            <a:r>
              <a:rPr lang="en-US" sz="1000" dirty="0" smtClean="0"/>
              <a:t>Active Demands (incoming)</a:t>
            </a:r>
          </a:p>
          <a:p>
            <a:pPr marL="365760" lvl="2" indent="-171450">
              <a:buFont typeface="Calibri" panose="020F0502020204030204" pitchFamily="34" charset="0"/>
              <a:buChar char="▫"/>
            </a:pPr>
            <a:r>
              <a:rPr lang="en-US" sz="1000" dirty="0" smtClean="0"/>
              <a:t>Offline Library?</a:t>
            </a:r>
          </a:p>
          <a:p>
            <a:pPr marL="365760" lvl="2" indent="-171450">
              <a:buFont typeface="Calibri" panose="020F0502020204030204" pitchFamily="34" charset="0"/>
              <a:buChar char="▫"/>
            </a:pPr>
            <a:r>
              <a:rPr lang="en-US" sz="1000" dirty="0" smtClean="0"/>
              <a:t>Current Song Playing?</a:t>
            </a:r>
          </a:p>
          <a:p>
            <a:pPr marL="365760" lvl="2" indent="-171450">
              <a:buFont typeface="Calibri" panose="020F0502020204030204" pitchFamily="34" charset="0"/>
              <a:buChar char="▫"/>
            </a:pPr>
            <a:r>
              <a:rPr lang="en-US" sz="1000" dirty="0" smtClean="0"/>
              <a:t>Avatar?</a:t>
            </a:r>
          </a:p>
        </p:txBody>
      </p:sp>
      <p:sp>
        <p:nvSpPr>
          <p:cNvPr id="7" name="TextBox 6"/>
          <p:cNvSpPr txBox="1"/>
          <p:nvPr/>
        </p:nvSpPr>
        <p:spPr>
          <a:xfrm>
            <a:off x="7347474" y="3203378"/>
            <a:ext cx="1905000" cy="116955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000" b="1" dirty="0" smtClean="0"/>
              <a:t>Location</a:t>
            </a:r>
          </a:p>
          <a:p>
            <a:pPr marL="171450" indent="-171450">
              <a:buFont typeface="Arial" panose="020B0604020202020204" pitchFamily="34" charset="0"/>
              <a:buChar char="•"/>
            </a:pPr>
            <a:r>
              <a:rPr lang="en-US" sz="1000" dirty="0" smtClean="0"/>
              <a:t>Poll-GPS obtained location periodically (~20 min?) [possibly allow vector to dictate poll frequency].</a:t>
            </a:r>
          </a:p>
          <a:p>
            <a:pPr marL="171450" indent="-171450">
              <a:buFont typeface="Arial" panose="020B0604020202020204" pitchFamily="34" charset="0"/>
              <a:buChar char="•"/>
            </a:pPr>
            <a:r>
              <a:rPr lang="en-US" sz="1000" dirty="0" smtClean="0"/>
              <a:t>Push updated location  to DB</a:t>
            </a:r>
          </a:p>
          <a:p>
            <a:pPr marL="171450" indent="-171450">
              <a:buFont typeface="Arial" panose="020B0604020202020204" pitchFamily="34" charset="0"/>
              <a:buChar char="•"/>
            </a:pPr>
            <a:r>
              <a:rPr lang="en-US" sz="1000" dirty="0" smtClean="0"/>
              <a:t>Call for a Mob Count</a:t>
            </a:r>
            <a:endParaRPr lang="en-US" sz="1000" dirty="0"/>
          </a:p>
        </p:txBody>
      </p:sp>
      <p:sp>
        <p:nvSpPr>
          <p:cNvPr id="9" name="TextBox 8"/>
          <p:cNvSpPr txBox="1"/>
          <p:nvPr/>
        </p:nvSpPr>
        <p:spPr>
          <a:xfrm>
            <a:off x="9465672" y="3049490"/>
            <a:ext cx="1905000" cy="163121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000" b="1" dirty="0" smtClean="0"/>
              <a:t>Active Demands</a:t>
            </a:r>
          </a:p>
          <a:p>
            <a:pPr marL="171450" indent="-171450">
              <a:buFont typeface="Arial" panose="020B0604020202020204" pitchFamily="34" charset="0"/>
              <a:buChar char="•"/>
            </a:pPr>
            <a:r>
              <a:rPr lang="en-US" sz="1000" dirty="0" smtClean="0"/>
              <a:t>Listen for input by user (text box song title submission)</a:t>
            </a:r>
          </a:p>
          <a:p>
            <a:pPr marL="171450" indent="-171450">
              <a:buFont typeface="Arial" panose="020B0604020202020204" pitchFamily="34" charset="0"/>
              <a:buChar char="•"/>
            </a:pPr>
            <a:r>
              <a:rPr lang="en-US" sz="1000" dirty="0" smtClean="0"/>
              <a:t>Check request against DB library*</a:t>
            </a:r>
          </a:p>
          <a:p>
            <a:pPr marL="365760" lvl="2" indent="-171450">
              <a:buFont typeface="Calibri" panose="020F0502020204030204" pitchFamily="34" charset="0"/>
              <a:buChar char="▫"/>
            </a:pPr>
            <a:r>
              <a:rPr lang="en-US" sz="1000" dirty="0"/>
              <a:t>If not recognized, reject</a:t>
            </a:r>
          </a:p>
          <a:p>
            <a:pPr marL="171450" indent="-171450">
              <a:buFont typeface="Arial" panose="020B0604020202020204" pitchFamily="34" charset="0"/>
              <a:buChar char="•"/>
            </a:pPr>
            <a:r>
              <a:rPr lang="en-US" sz="1000" dirty="0" smtClean="0"/>
              <a:t>Shout Out or Shove (P2P)</a:t>
            </a:r>
          </a:p>
          <a:p>
            <a:pPr marL="365760" lvl="2" indent="-171450">
              <a:buFont typeface="Calibri" panose="020F0502020204030204" pitchFamily="34" charset="0"/>
              <a:buChar char="▫"/>
            </a:pPr>
            <a:r>
              <a:rPr lang="en-US" sz="1000" dirty="0" smtClean="0"/>
              <a:t>Shout Out pushes request to DB</a:t>
            </a:r>
          </a:p>
          <a:p>
            <a:pPr marL="365760" lvl="2" indent="-171450">
              <a:buFont typeface="Calibri" panose="020F0502020204030204" pitchFamily="34" charset="0"/>
              <a:buChar char="▫"/>
            </a:pPr>
            <a:r>
              <a:rPr lang="en-US" sz="1000" dirty="0" smtClean="0"/>
              <a:t>P2P calls Shove</a:t>
            </a:r>
            <a:endParaRPr lang="en-US" sz="1000" dirty="0"/>
          </a:p>
        </p:txBody>
      </p:sp>
      <p:sp>
        <p:nvSpPr>
          <p:cNvPr id="10" name="TextBox 9"/>
          <p:cNvSpPr txBox="1"/>
          <p:nvPr/>
        </p:nvSpPr>
        <p:spPr>
          <a:xfrm>
            <a:off x="3232674" y="6239773"/>
            <a:ext cx="1905000" cy="101566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000" b="1" dirty="0" err="1" smtClean="0"/>
              <a:t>MobCount</a:t>
            </a:r>
            <a:endParaRPr lang="en-US" sz="1000" b="1" dirty="0" smtClean="0"/>
          </a:p>
          <a:p>
            <a:pPr marL="171450" indent="-171450">
              <a:buFont typeface="Arial" panose="020B0604020202020204" pitchFamily="34" charset="0"/>
              <a:buChar char="•"/>
            </a:pPr>
            <a:r>
              <a:rPr lang="en-US" sz="1000" dirty="0" smtClean="0"/>
              <a:t>Poll DB Location field for Mob members nearby (possibly allow user-defined radius)</a:t>
            </a:r>
          </a:p>
          <a:p>
            <a:pPr marL="171450" indent="-171450">
              <a:buFont typeface="Arial" panose="020B0604020202020204" pitchFamily="34" charset="0"/>
              <a:buChar char="•"/>
            </a:pPr>
            <a:r>
              <a:rPr lang="en-US" sz="1000" dirty="0" smtClean="0"/>
              <a:t>Return list of user IDs in Mob (</a:t>
            </a:r>
            <a:r>
              <a:rPr lang="en-US" sz="1000" dirty="0" err="1" smtClean="0"/>
              <a:t>mobID</a:t>
            </a:r>
            <a:r>
              <a:rPr lang="en-US" sz="1000" dirty="0" smtClean="0"/>
              <a:t>)</a:t>
            </a:r>
            <a:endParaRPr lang="en-US" sz="1000" dirty="0"/>
          </a:p>
        </p:txBody>
      </p:sp>
      <p:cxnSp>
        <p:nvCxnSpPr>
          <p:cNvPr id="16" name="Elbow Connector 15"/>
          <p:cNvCxnSpPr/>
          <p:nvPr/>
        </p:nvCxnSpPr>
        <p:spPr>
          <a:xfrm rot="5400000">
            <a:off x="6919607" y="4551630"/>
            <a:ext cx="1579634" cy="118110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10418172" y="4660140"/>
            <a:ext cx="0" cy="662257"/>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H="1">
            <a:off x="7347474" y="5322397"/>
            <a:ext cx="3070698"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7347474" y="5322397"/>
            <a:ext cx="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12482868" y="4814026"/>
            <a:ext cx="0" cy="868294"/>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a:off x="7557274" y="5682320"/>
            <a:ext cx="0" cy="2496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7557274" y="5682320"/>
            <a:ext cx="4925594" cy="0"/>
          </a:xfrm>
          <a:prstGeom prst="line">
            <a:avLst/>
          </a:prstGeom>
        </p:spPr>
        <p:style>
          <a:lnRef idx="1">
            <a:schemeClr val="dk1"/>
          </a:lnRef>
          <a:fillRef idx="0">
            <a:schemeClr val="dk1"/>
          </a:fillRef>
          <a:effectRef idx="0">
            <a:schemeClr val="dk1"/>
          </a:effectRef>
          <a:fontRef idx="minor">
            <a:schemeClr val="tx1"/>
          </a:fontRef>
        </p:style>
      </p:cxnSp>
      <p:cxnSp>
        <p:nvCxnSpPr>
          <p:cNvPr id="68" name="Elbow Connector 67"/>
          <p:cNvCxnSpPr>
            <a:stCxn id="4" idx="3"/>
            <a:endCxn id="9" idx="0"/>
          </p:cNvCxnSpPr>
          <p:nvPr/>
        </p:nvCxnSpPr>
        <p:spPr>
          <a:xfrm>
            <a:off x="7804674" y="1841863"/>
            <a:ext cx="2613498" cy="1207627"/>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70" name="Elbow Connector 69"/>
          <p:cNvCxnSpPr>
            <a:endCxn id="8" idx="0"/>
          </p:cNvCxnSpPr>
          <p:nvPr/>
        </p:nvCxnSpPr>
        <p:spPr>
          <a:xfrm>
            <a:off x="7804674" y="1600200"/>
            <a:ext cx="4678194" cy="1295400"/>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7804674" y="2057400"/>
            <a:ext cx="474681" cy="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a:off x="8279355" y="2057400"/>
            <a:ext cx="0" cy="11459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a:xfrm>
            <a:off x="4375674" y="3788153"/>
            <a:ext cx="0" cy="24721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flipH="1" flipV="1">
            <a:off x="4375674" y="3788153"/>
            <a:ext cx="2971800" cy="1"/>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a:xfrm>
            <a:off x="5137674" y="6541597"/>
            <a:ext cx="685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a:xfrm flipH="1">
            <a:off x="5137674" y="6922597"/>
            <a:ext cx="685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6" name="Elbow Connector 95"/>
          <p:cNvCxnSpPr>
            <a:endCxn id="4" idx="1"/>
          </p:cNvCxnSpPr>
          <p:nvPr/>
        </p:nvCxnSpPr>
        <p:spPr>
          <a:xfrm rot="5400000" flipH="1" flipV="1">
            <a:off x="2748220" y="3088319"/>
            <a:ext cx="4397910" cy="1904998"/>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97" name="Rectangle 96"/>
          <p:cNvSpPr/>
          <p:nvPr/>
        </p:nvSpPr>
        <p:spPr>
          <a:xfrm>
            <a:off x="7347474" y="3203378"/>
            <a:ext cx="1905000" cy="1169551"/>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8057029" y="457200"/>
            <a:ext cx="510702" cy="24622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Node</a:t>
            </a:r>
          </a:p>
        </p:txBody>
      </p:sp>
      <p:sp>
        <p:nvSpPr>
          <p:cNvPr id="99" name="TextBox 98"/>
          <p:cNvSpPr txBox="1"/>
          <p:nvPr/>
        </p:nvSpPr>
        <p:spPr>
          <a:xfrm>
            <a:off x="8735128" y="457200"/>
            <a:ext cx="637472" cy="24770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000" b="1" dirty="0" smtClean="0"/>
              <a:t>Process</a:t>
            </a:r>
          </a:p>
        </p:txBody>
      </p:sp>
      <p:sp>
        <p:nvSpPr>
          <p:cNvPr id="100" name="TextBox 99"/>
          <p:cNvSpPr txBox="1"/>
          <p:nvPr/>
        </p:nvSpPr>
        <p:spPr>
          <a:xfrm>
            <a:off x="9543870" y="458688"/>
            <a:ext cx="1524000" cy="24622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000" b="1" dirty="0" smtClean="0"/>
              <a:t>Shared Process/Resource</a:t>
            </a:r>
          </a:p>
        </p:txBody>
      </p:sp>
      <p:sp>
        <p:nvSpPr>
          <p:cNvPr id="101" name="TextBox 100"/>
          <p:cNvSpPr txBox="1"/>
          <p:nvPr/>
        </p:nvSpPr>
        <p:spPr>
          <a:xfrm>
            <a:off x="11251362" y="458688"/>
            <a:ext cx="1600200" cy="24622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smtClean="0"/>
              <a:t>Discrete Function/Method</a:t>
            </a:r>
          </a:p>
        </p:txBody>
      </p:sp>
      <p:sp>
        <p:nvSpPr>
          <p:cNvPr id="103" name="TextBox 102"/>
          <p:cNvSpPr txBox="1"/>
          <p:nvPr/>
        </p:nvSpPr>
        <p:spPr>
          <a:xfrm>
            <a:off x="5899674" y="8870627"/>
            <a:ext cx="1905000" cy="270843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000" b="1" dirty="0" smtClean="0"/>
              <a:t>New Session</a:t>
            </a:r>
          </a:p>
          <a:p>
            <a:pPr marL="171450" indent="-171450">
              <a:buFont typeface="Arial" panose="020B0604020202020204" pitchFamily="34" charset="0"/>
              <a:buChar char="•"/>
            </a:pPr>
            <a:r>
              <a:rPr lang="en-US" sz="1000" dirty="0" smtClean="0"/>
              <a:t>User enables Play mode</a:t>
            </a:r>
          </a:p>
          <a:p>
            <a:pPr marL="171450" indent="-171450">
              <a:buFont typeface="Arial" panose="020B0604020202020204" pitchFamily="34" charset="0"/>
              <a:buChar char="•"/>
            </a:pPr>
            <a:r>
              <a:rPr lang="en-US" sz="1000" dirty="0" smtClean="0"/>
              <a:t>Establish playlist from Passive Preferences</a:t>
            </a:r>
          </a:p>
          <a:p>
            <a:pPr marL="365760" lvl="2" indent="-171450">
              <a:buFont typeface="Calibri" panose="020F0502020204030204" pitchFamily="34" charset="0"/>
              <a:buChar char="▫"/>
            </a:pPr>
            <a:r>
              <a:rPr lang="en-US" sz="1000" dirty="0"/>
              <a:t>Poll last.fm</a:t>
            </a:r>
          </a:p>
          <a:p>
            <a:pPr marL="171450" indent="-171450">
              <a:buFont typeface="Arial" panose="020B0604020202020204" pitchFamily="34" charset="0"/>
              <a:buChar char="•"/>
            </a:pPr>
            <a:r>
              <a:rPr lang="en-US" sz="1000" dirty="0" smtClean="0"/>
              <a:t>Poll DB for Influence and Demands (as frequently as practically possible</a:t>
            </a:r>
            <a:r>
              <a:rPr lang="en-US" sz="1000" dirty="0" smtClean="0"/>
              <a:t>)</a:t>
            </a:r>
          </a:p>
          <a:p>
            <a:pPr marL="365760" lvl="2" indent="-171450">
              <a:buFont typeface="Calibri" panose="020F0502020204030204" pitchFamily="34" charset="0"/>
              <a:buChar char="▫"/>
            </a:pPr>
            <a:r>
              <a:rPr lang="en-US" sz="1000" dirty="0" err="1"/>
              <a:t>influenceBy</a:t>
            </a:r>
            <a:r>
              <a:rPr lang="en-US" sz="1000" dirty="0"/>
              <a:t>() is defaulted to mob, but can be changed to cohorts (contacts)</a:t>
            </a:r>
          </a:p>
          <a:p>
            <a:pPr marL="171450" indent="-171450">
              <a:buFont typeface="Arial" panose="020B0604020202020204" pitchFamily="34" charset="0"/>
              <a:buChar char="•"/>
            </a:pPr>
            <a:r>
              <a:rPr lang="en-US" sz="1000" dirty="0" smtClean="0"/>
              <a:t>Update playlist from Influence</a:t>
            </a:r>
          </a:p>
          <a:p>
            <a:pPr marL="365760" lvl="2" indent="-171450">
              <a:buFont typeface="Calibri" panose="020F0502020204030204" pitchFamily="34" charset="0"/>
              <a:buChar char="▫"/>
            </a:pPr>
            <a:r>
              <a:rPr lang="en-US" sz="1000" dirty="0"/>
              <a:t>Poll last.fm</a:t>
            </a:r>
          </a:p>
          <a:p>
            <a:pPr marL="171450" indent="-171450">
              <a:buFont typeface="Arial" panose="020B0604020202020204" pitchFamily="34" charset="0"/>
              <a:buChar char="•"/>
            </a:pPr>
            <a:r>
              <a:rPr lang="en-US" sz="1000" dirty="0" smtClean="0"/>
              <a:t>Insert Demands in queue</a:t>
            </a:r>
          </a:p>
          <a:p>
            <a:pPr marL="171450" indent="-171450">
              <a:buFont typeface="Arial" panose="020B0604020202020204" pitchFamily="34" charset="0"/>
              <a:buChar char="•"/>
            </a:pPr>
            <a:r>
              <a:rPr lang="en-US" sz="1000" dirty="0" smtClean="0"/>
              <a:t>Push current song to DB</a:t>
            </a:r>
            <a:endParaRPr lang="en-US" sz="1000" dirty="0"/>
          </a:p>
        </p:txBody>
      </p:sp>
      <p:cxnSp>
        <p:nvCxnSpPr>
          <p:cNvPr id="105" name="Straight Arrow Connector 104"/>
          <p:cNvCxnSpPr>
            <a:stCxn id="5" idx="0"/>
            <a:endCxn id="103" idx="2"/>
          </p:cNvCxnSpPr>
          <p:nvPr/>
        </p:nvCxnSpPr>
        <p:spPr>
          <a:xfrm flipV="1">
            <a:off x="6852174" y="11579061"/>
            <a:ext cx="0" cy="38433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3708924" y="10101733"/>
            <a:ext cx="952500"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1" dirty="0" smtClean="0"/>
              <a:t>Output Music</a:t>
            </a:r>
          </a:p>
        </p:txBody>
      </p:sp>
      <p:sp>
        <p:nvSpPr>
          <p:cNvPr id="108" name="TextBox 107"/>
          <p:cNvSpPr txBox="1"/>
          <p:nvPr/>
        </p:nvSpPr>
        <p:spPr>
          <a:xfrm>
            <a:off x="11530368" y="10116978"/>
            <a:ext cx="1905000" cy="24622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000" b="1" dirty="0" smtClean="0"/>
              <a:t>Last.fm</a:t>
            </a:r>
          </a:p>
        </p:txBody>
      </p:sp>
      <p:cxnSp>
        <p:nvCxnSpPr>
          <p:cNvPr id="110" name="Straight Arrow Connector 109"/>
          <p:cNvCxnSpPr>
            <a:stCxn id="103" idx="1"/>
          </p:cNvCxnSpPr>
          <p:nvPr/>
        </p:nvCxnSpPr>
        <p:spPr>
          <a:xfrm flipH="1">
            <a:off x="4661424" y="10224844"/>
            <a:ext cx="123825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p:nvPr/>
        </p:nvCxnSpPr>
        <p:spPr>
          <a:xfrm>
            <a:off x="7804674" y="10363200"/>
            <a:ext cx="372569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flipH="1">
            <a:off x="7804674" y="10116978"/>
            <a:ext cx="372569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flipV="1">
            <a:off x="7009506" y="7563213"/>
            <a:ext cx="0" cy="13074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p:nvPr/>
        </p:nvCxnSpPr>
        <p:spPr>
          <a:xfrm>
            <a:off x="6704706" y="7563213"/>
            <a:ext cx="0" cy="13074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2" name="Straight Arrow Connector 121"/>
          <p:cNvCxnSpPr/>
          <p:nvPr/>
        </p:nvCxnSpPr>
        <p:spPr>
          <a:xfrm flipH="1">
            <a:off x="13138674" y="4834592"/>
            <a:ext cx="76200" cy="52823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p:nvPr/>
        </p:nvCxnSpPr>
        <p:spPr>
          <a:xfrm flipV="1">
            <a:off x="12910074" y="4834593"/>
            <a:ext cx="76200" cy="528238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457200" y="1985364"/>
            <a:ext cx="2489724" cy="646331"/>
          </a:xfrm>
          <a:prstGeom prst="rect">
            <a:avLst/>
          </a:prstGeom>
          <a:noFill/>
        </p:spPr>
        <p:txBody>
          <a:bodyPr wrap="square" rtlCol="0">
            <a:spAutoFit/>
          </a:bodyPr>
          <a:lstStyle/>
          <a:p>
            <a:r>
              <a:rPr lang="en-US" sz="1200" dirty="0" smtClean="0"/>
              <a:t>Page 1: High Level Outline</a:t>
            </a:r>
          </a:p>
          <a:p>
            <a:r>
              <a:rPr lang="en-US" sz="1200" dirty="0" smtClean="0"/>
              <a:t>Page 2: Passive Influence</a:t>
            </a:r>
          </a:p>
          <a:p>
            <a:r>
              <a:rPr lang="en-US" sz="1200" dirty="0" smtClean="0"/>
              <a:t>Page 3:</a:t>
            </a:r>
            <a:endParaRPr lang="en-US" sz="1200" dirty="0"/>
          </a:p>
        </p:txBody>
      </p:sp>
      <p:sp>
        <p:nvSpPr>
          <p:cNvPr id="11" name="TextBox 10"/>
          <p:cNvSpPr txBox="1"/>
          <p:nvPr/>
        </p:nvSpPr>
        <p:spPr>
          <a:xfrm>
            <a:off x="12940842" y="6999161"/>
            <a:ext cx="279244" cy="338554"/>
          </a:xfrm>
          <a:prstGeom prst="rect">
            <a:avLst/>
          </a:prstGeom>
          <a:noFill/>
        </p:spPr>
        <p:txBody>
          <a:bodyPr wrap="none" rtlCol="0">
            <a:spAutoFit/>
          </a:bodyPr>
          <a:lstStyle/>
          <a:p>
            <a:r>
              <a:rPr lang="en-US" sz="1600" dirty="0" smtClean="0"/>
              <a:t>?</a:t>
            </a:r>
            <a:endParaRPr lang="en-US" sz="1600" dirty="0"/>
          </a:p>
        </p:txBody>
      </p:sp>
      <p:sp>
        <p:nvSpPr>
          <p:cNvPr id="12" name="TextBox 11"/>
          <p:cNvSpPr txBox="1"/>
          <p:nvPr/>
        </p:nvSpPr>
        <p:spPr>
          <a:xfrm>
            <a:off x="9731459" y="5480334"/>
            <a:ext cx="824624" cy="246221"/>
          </a:xfrm>
          <a:prstGeom prst="rect">
            <a:avLst/>
          </a:prstGeom>
          <a:noFill/>
        </p:spPr>
        <p:txBody>
          <a:bodyPr wrap="square" rtlCol="0">
            <a:spAutoFit/>
          </a:bodyPr>
          <a:lstStyle/>
          <a:p>
            <a:r>
              <a:rPr lang="en-US" sz="1000" dirty="0" smtClean="0"/>
              <a:t>influence()</a:t>
            </a:r>
            <a:endParaRPr lang="en-US" sz="1000" dirty="0"/>
          </a:p>
        </p:txBody>
      </p:sp>
      <p:sp>
        <p:nvSpPr>
          <p:cNvPr id="46" name="TextBox 45"/>
          <p:cNvSpPr txBox="1"/>
          <p:nvPr/>
        </p:nvSpPr>
        <p:spPr>
          <a:xfrm>
            <a:off x="8541049" y="5125062"/>
            <a:ext cx="824624" cy="246221"/>
          </a:xfrm>
          <a:prstGeom prst="rect">
            <a:avLst/>
          </a:prstGeom>
          <a:noFill/>
        </p:spPr>
        <p:txBody>
          <a:bodyPr wrap="square" rtlCol="0">
            <a:spAutoFit/>
          </a:bodyPr>
          <a:lstStyle/>
          <a:p>
            <a:r>
              <a:rPr lang="en-US" sz="1000" dirty="0" smtClean="0"/>
              <a:t>demand()</a:t>
            </a:r>
            <a:endParaRPr lang="en-US" sz="1000" dirty="0"/>
          </a:p>
        </p:txBody>
      </p:sp>
      <p:sp>
        <p:nvSpPr>
          <p:cNvPr id="48" name="TextBox 47"/>
          <p:cNvSpPr txBox="1"/>
          <p:nvPr/>
        </p:nvSpPr>
        <p:spPr>
          <a:xfrm>
            <a:off x="7398332" y="4941397"/>
            <a:ext cx="824624" cy="246221"/>
          </a:xfrm>
          <a:prstGeom prst="rect">
            <a:avLst/>
          </a:prstGeom>
          <a:noFill/>
        </p:spPr>
        <p:txBody>
          <a:bodyPr wrap="square" rtlCol="0">
            <a:spAutoFit/>
          </a:bodyPr>
          <a:lstStyle/>
          <a:p>
            <a:r>
              <a:rPr lang="en-US" sz="1000" dirty="0" err="1" smtClean="0"/>
              <a:t>coords</a:t>
            </a:r>
            <a:r>
              <a:rPr lang="en-US" sz="1000" dirty="0" smtClean="0"/>
              <a:t>()</a:t>
            </a:r>
            <a:endParaRPr lang="en-US" sz="1000" dirty="0"/>
          </a:p>
        </p:txBody>
      </p:sp>
      <p:sp>
        <p:nvSpPr>
          <p:cNvPr id="50" name="TextBox 49"/>
          <p:cNvSpPr txBox="1"/>
          <p:nvPr/>
        </p:nvSpPr>
        <p:spPr>
          <a:xfrm rot="16200000">
            <a:off x="3503177" y="4099202"/>
            <a:ext cx="824624" cy="246221"/>
          </a:xfrm>
          <a:prstGeom prst="rect">
            <a:avLst/>
          </a:prstGeom>
          <a:noFill/>
        </p:spPr>
        <p:txBody>
          <a:bodyPr wrap="square" rtlCol="0">
            <a:spAutoFit/>
          </a:bodyPr>
          <a:lstStyle/>
          <a:p>
            <a:r>
              <a:rPr lang="en-US" sz="1000" dirty="0" err="1" smtClean="0"/>
              <a:t>mobID</a:t>
            </a:r>
            <a:r>
              <a:rPr lang="en-US" sz="1000" dirty="0" smtClean="0"/>
              <a:t>()</a:t>
            </a:r>
            <a:endParaRPr lang="en-US" sz="1000" dirty="0"/>
          </a:p>
        </p:txBody>
      </p:sp>
      <p:sp>
        <p:nvSpPr>
          <p:cNvPr id="52" name="TextBox 51"/>
          <p:cNvSpPr txBox="1"/>
          <p:nvPr/>
        </p:nvSpPr>
        <p:spPr>
          <a:xfrm rot="16200000">
            <a:off x="6131398" y="7996806"/>
            <a:ext cx="824624" cy="400110"/>
          </a:xfrm>
          <a:prstGeom prst="rect">
            <a:avLst/>
          </a:prstGeom>
          <a:noFill/>
        </p:spPr>
        <p:txBody>
          <a:bodyPr wrap="square" rtlCol="0">
            <a:spAutoFit/>
          </a:bodyPr>
          <a:lstStyle/>
          <a:p>
            <a:pPr algn="ctr"/>
            <a:r>
              <a:rPr lang="en-US" sz="1000" dirty="0"/>
              <a:t>i</a:t>
            </a:r>
            <a:r>
              <a:rPr lang="en-US" sz="1000" dirty="0" smtClean="0"/>
              <a:t>nfluence()</a:t>
            </a:r>
          </a:p>
          <a:p>
            <a:pPr algn="ctr"/>
            <a:r>
              <a:rPr lang="en-US" sz="1000" dirty="0" smtClean="0"/>
              <a:t>demand()</a:t>
            </a:r>
          </a:p>
        </p:txBody>
      </p:sp>
      <p:sp>
        <p:nvSpPr>
          <p:cNvPr id="54" name="TextBox 53"/>
          <p:cNvSpPr txBox="1"/>
          <p:nvPr/>
        </p:nvSpPr>
        <p:spPr>
          <a:xfrm rot="5400000">
            <a:off x="6709442" y="8016864"/>
            <a:ext cx="944635" cy="400110"/>
          </a:xfrm>
          <a:prstGeom prst="rect">
            <a:avLst/>
          </a:prstGeom>
          <a:noFill/>
        </p:spPr>
        <p:txBody>
          <a:bodyPr wrap="square" rtlCol="0">
            <a:spAutoFit/>
          </a:bodyPr>
          <a:lstStyle/>
          <a:p>
            <a:pPr algn="ctr"/>
            <a:r>
              <a:rPr lang="en-US" sz="1000" dirty="0" err="1" smtClean="0"/>
              <a:t>sessionID</a:t>
            </a:r>
            <a:r>
              <a:rPr lang="en-US" sz="1000" dirty="0" smtClean="0"/>
              <a:t>()</a:t>
            </a:r>
          </a:p>
          <a:p>
            <a:pPr algn="ctr"/>
            <a:r>
              <a:rPr lang="en-US" sz="1000" dirty="0" err="1" smtClean="0"/>
              <a:t>currentSong</a:t>
            </a:r>
            <a:r>
              <a:rPr lang="en-US" sz="1000" dirty="0" smtClean="0"/>
              <a:t>()</a:t>
            </a:r>
          </a:p>
        </p:txBody>
      </p:sp>
    </p:spTree>
    <p:extLst>
      <p:ext uri="{BB962C8B-B14F-4D97-AF65-F5344CB8AC3E}">
        <p14:creationId xmlns:p14="http://schemas.microsoft.com/office/powerpoint/2010/main" val="3009324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07946" y="827318"/>
            <a:ext cx="4923091" cy="3733800"/>
          </a:xfrm>
          <a:prstGeom prst="rect">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lin ang="27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TextBox 5"/>
          <p:cNvSpPr txBox="1"/>
          <p:nvPr/>
        </p:nvSpPr>
        <p:spPr>
          <a:xfrm>
            <a:off x="450574" y="827318"/>
            <a:ext cx="3390900" cy="390876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t>Passive Influence/Preference</a:t>
            </a:r>
          </a:p>
          <a:p>
            <a:pPr marL="171450" indent="-171450">
              <a:buFont typeface="Arial" panose="020B0604020202020204" pitchFamily="34" charset="0"/>
              <a:buChar char="•"/>
            </a:pPr>
            <a:r>
              <a:rPr lang="en-US" sz="1000" dirty="0" smtClean="0"/>
              <a:t>Seed (during first run/setup)</a:t>
            </a:r>
          </a:p>
          <a:p>
            <a:pPr marL="365760" lvl="2" indent="-171450">
              <a:buFont typeface="Calibri" panose="020F0502020204030204" pitchFamily="34" charset="0"/>
              <a:buChar char="▫"/>
            </a:pPr>
            <a:r>
              <a:rPr lang="en-US" sz="1000" dirty="0"/>
              <a:t>Prompt for open-ended list of artists/songs</a:t>
            </a:r>
          </a:p>
          <a:p>
            <a:pPr marL="365760" lvl="2" indent="-171450">
              <a:buFont typeface="Calibri" panose="020F0502020204030204" pitchFamily="34" charset="0"/>
              <a:buChar char="▫"/>
            </a:pPr>
            <a:r>
              <a:rPr lang="en-US" sz="1000" dirty="0"/>
              <a:t>Synthesize influence summary (No idea what form this will take, maybe just remain a list of artists/songs)</a:t>
            </a:r>
          </a:p>
          <a:p>
            <a:pPr marL="171450" indent="-171450">
              <a:buFont typeface="Arial" panose="020B0604020202020204" pitchFamily="34" charset="0"/>
              <a:buChar char="•"/>
            </a:pPr>
            <a:r>
              <a:rPr lang="en-US" sz="1000" dirty="0" smtClean="0"/>
              <a:t>Evolve (ongoing)</a:t>
            </a:r>
          </a:p>
          <a:p>
            <a:pPr marL="365760" lvl="2" indent="-171450">
              <a:buFont typeface="Calibri" panose="020F0502020204030204" pitchFamily="34" charset="0"/>
              <a:buChar char="▫"/>
            </a:pPr>
            <a:r>
              <a:rPr lang="en-US" sz="1000" dirty="0"/>
              <a:t>Pandora-style input to realign </a:t>
            </a:r>
            <a:r>
              <a:rPr lang="en-US" sz="1000" dirty="0" smtClean="0"/>
              <a:t>influence/preferences. </a:t>
            </a:r>
            <a:r>
              <a:rPr lang="en-US" sz="1000" dirty="0"/>
              <a:t>This will be added to all previous inputs (Seed included), but with a higher weight. The weight is reduced when a new input is received. Repeat inputs will naturally </a:t>
            </a:r>
            <a:r>
              <a:rPr lang="en-US" sz="1000" dirty="0" smtClean="0"/>
              <a:t>accrue </a:t>
            </a:r>
            <a:r>
              <a:rPr lang="en-US" sz="1000" dirty="0"/>
              <a:t>a higher weight </a:t>
            </a:r>
            <a:r>
              <a:rPr lang="en-US" sz="1000" dirty="0" smtClean="0"/>
              <a:t>than </a:t>
            </a:r>
            <a:r>
              <a:rPr lang="en-US" sz="1000" dirty="0"/>
              <a:t>one-time inputs, and thus carry more influence.  Only inputs with a weight over a given threshold will be sent to the </a:t>
            </a:r>
            <a:r>
              <a:rPr lang="en-US" sz="1000" dirty="0" smtClean="0"/>
              <a:t>DB.</a:t>
            </a:r>
          </a:p>
          <a:p>
            <a:pPr marL="171450" lvl="1" indent="-171450">
              <a:buFont typeface="Arial" panose="020B0604020202020204" pitchFamily="34" charset="0"/>
              <a:buChar char="•"/>
            </a:pPr>
            <a:r>
              <a:rPr lang="en-US" sz="1000" dirty="0" smtClean="0"/>
              <a:t>Influence and Preference are a nearly identical data set.  Influence is what a user broadcasts to the mob, while Preferences are used internally to queue music for the session.  Preferences consist of the entire weighted list of inputs, while Influence (stored on the DB) only holds inputs with weights over a given value (</a:t>
            </a:r>
            <a:r>
              <a:rPr lang="en-US" sz="1000" dirty="0" err="1" smtClean="0"/>
              <a:t>tbd</a:t>
            </a:r>
            <a:r>
              <a:rPr lang="en-US" sz="1000" dirty="0" smtClean="0"/>
              <a:t>).  Thus Influence is merely a subset of Preference.</a:t>
            </a:r>
          </a:p>
          <a:p>
            <a:pPr marL="171450" lvl="1" indent="-171450">
              <a:buFont typeface="Arial" panose="020B0604020202020204" pitchFamily="34" charset="0"/>
              <a:buChar char="•"/>
            </a:pPr>
            <a:r>
              <a:rPr lang="en-US" sz="1000" b="1" dirty="0" smtClean="0"/>
              <a:t>Explore possible implementation of </a:t>
            </a:r>
            <a:r>
              <a:rPr lang="en-US" sz="1000" b="1" dirty="0" err="1" smtClean="0"/>
              <a:t>Scrobbler</a:t>
            </a:r>
            <a:r>
              <a:rPr lang="en-US" sz="1000" b="1" dirty="0" smtClean="0"/>
              <a:t> to build preferences based on what the user listens to (even external of MM)</a:t>
            </a:r>
            <a:endParaRPr lang="en-US" sz="1000" b="1" dirty="0"/>
          </a:p>
        </p:txBody>
      </p:sp>
      <p:sp>
        <p:nvSpPr>
          <p:cNvPr id="7" name="TextBox 6"/>
          <p:cNvSpPr txBox="1"/>
          <p:nvPr/>
        </p:nvSpPr>
        <p:spPr>
          <a:xfrm>
            <a:off x="5905500" y="979718"/>
            <a:ext cx="1905000" cy="116955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Mob</a:t>
            </a:r>
          </a:p>
          <a:p>
            <a:pPr marL="171450" indent="-171450">
              <a:buFont typeface="Arial" panose="020B0604020202020204" pitchFamily="34" charset="0"/>
              <a:buChar char="•"/>
            </a:pPr>
            <a:r>
              <a:rPr lang="en-US" sz="1000" dirty="0" smtClean="0"/>
              <a:t>Mobile device with location service and internet connection.</a:t>
            </a:r>
          </a:p>
          <a:p>
            <a:pPr marL="171450" indent="-171450">
              <a:buFont typeface="Arial" panose="020B0604020202020204" pitchFamily="34" charset="0"/>
              <a:buChar char="•"/>
            </a:pPr>
            <a:r>
              <a:rPr lang="en-US" sz="1000" dirty="0" smtClean="0"/>
              <a:t>MM app installed and running in the background, at a minimum.</a:t>
            </a:r>
            <a:endParaRPr lang="en-US" sz="1000" dirty="0"/>
          </a:p>
        </p:txBody>
      </p:sp>
      <p:sp>
        <p:nvSpPr>
          <p:cNvPr id="8" name="TextBox 7"/>
          <p:cNvSpPr txBox="1"/>
          <p:nvPr/>
        </p:nvSpPr>
        <p:spPr>
          <a:xfrm>
            <a:off x="5829300" y="11647718"/>
            <a:ext cx="2057400" cy="163121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Database</a:t>
            </a:r>
          </a:p>
          <a:p>
            <a:pPr marL="171450" indent="-171450">
              <a:buFont typeface="Arial" panose="020B0604020202020204" pitchFamily="34" charset="0"/>
              <a:buChar char="•"/>
            </a:pPr>
            <a:r>
              <a:rPr lang="en-US" sz="1000" dirty="0" smtClean="0"/>
              <a:t>Web-based database</a:t>
            </a:r>
          </a:p>
          <a:p>
            <a:pPr marL="171450" indent="-171450">
              <a:buFont typeface="Arial" panose="020B0604020202020204" pitchFamily="34" charset="0"/>
              <a:buChar char="•"/>
            </a:pPr>
            <a:r>
              <a:rPr lang="en-US" sz="1000" dirty="0" smtClean="0"/>
              <a:t>For each user:</a:t>
            </a:r>
          </a:p>
          <a:p>
            <a:pPr marL="365760" lvl="2" indent="-171450">
              <a:buFont typeface="Calibri" panose="020F0502020204030204" pitchFamily="34" charset="0"/>
              <a:buChar char="▫"/>
            </a:pPr>
            <a:r>
              <a:rPr lang="en-US" sz="1000" dirty="0" smtClean="0"/>
              <a:t>Location</a:t>
            </a:r>
          </a:p>
          <a:p>
            <a:pPr marL="365760" lvl="2" indent="-171450">
              <a:buFont typeface="Calibri" panose="020F0502020204030204" pitchFamily="34" charset="0"/>
              <a:buChar char="▫"/>
            </a:pPr>
            <a:r>
              <a:rPr lang="en-US" sz="1000" dirty="0" smtClean="0"/>
              <a:t>Session ID</a:t>
            </a:r>
          </a:p>
          <a:p>
            <a:pPr marL="365760" lvl="2" indent="-171450">
              <a:buFont typeface="Calibri" panose="020F0502020204030204" pitchFamily="34" charset="0"/>
              <a:buChar char="▫"/>
            </a:pPr>
            <a:r>
              <a:rPr lang="en-US" sz="1000" dirty="0" smtClean="0"/>
              <a:t>Passive Influence (outgoing)</a:t>
            </a:r>
          </a:p>
          <a:p>
            <a:pPr marL="365760" lvl="2" indent="-171450">
              <a:buFont typeface="Calibri" panose="020F0502020204030204" pitchFamily="34" charset="0"/>
              <a:buChar char="▫"/>
            </a:pPr>
            <a:r>
              <a:rPr lang="en-US" sz="1000" dirty="0" smtClean="0"/>
              <a:t>Active Demands (incoming)</a:t>
            </a:r>
          </a:p>
          <a:p>
            <a:pPr marL="365760" lvl="2" indent="-171450">
              <a:buFont typeface="Calibri" panose="020F0502020204030204" pitchFamily="34" charset="0"/>
              <a:buChar char="▫"/>
            </a:pPr>
            <a:r>
              <a:rPr lang="en-US" sz="1000" dirty="0" smtClean="0"/>
              <a:t>Offline Library?</a:t>
            </a:r>
          </a:p>
          <a:p>
            <a:pPr marL="365760" lvl="2" indent="-171450">
              <a:buFont typeface="Calibri" panose="020F0502020204030204" pitchFamily="34" charset="0"/>
              <a:buChar char="▫"/>
            </a:pPr>
            <a:r>
              <a:rPr lang="en-US" sz="1000" dirty="0" smtClean="0"/>
              <a:t>Current Song Playing?</a:t>
            </a:r>
          </a:p>
          <a:p>
            <a:pPr marL="365760" lvl="2" indent="-171450">
              <a:buFont typeface="Calibri" panose="020F0502020204030204" pitchFamily="34" charset="0"/>
              <a:buChar char="▫"/>
            </a:pPr>
            <a:r>
              <a:rPr lang="en-US" sz="1000" dirty="0" smtClean="0"/>
              <a:t>Avatar?</a:t>
            </a:r>
          </a:p>
        </p:txBody>
      </p:sp>
      <p:sp>
        <p:nvSpPr>
          <p:cNvPr id="9" name="TextBox 8"/>
          <p:cNvSpPr txBox="1"/>
          <p:nvPr/>
        </p:nvSpPr>
        <p:spPr>
          <a:xfrm>
            <a:off x="4724400" y="2884425"/>
            <a:ext cx="1905000"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Seed (First Run/Setup)</a:t>
            </a:r>
          </a:p>
          <a:p>
            <a:pPr marL="171450" indent="-171450">
              <a:buFont typeface="Arial" panose="020B0604020202020204" pitchFamily="34" charset="0"/>
              <a:buChar char="•"/>
            </a:pPr>
            <a:r>
              <a:rPr lang="en-US" sz="1000" dirty="0" smtClean="0"/>
              <a:t>Prompt for a handful of favorite artists and songs</a:t>
            </a:r>
          </a:p>
          <a:p>
            <a:pPr marL="171450" indent="-171450">
              <a:buFont typeface="Arial" panose="020B0604020202020204" pitchFamily="34" charset="0"/>
              <a:buChar char="•"/>
            </a:pPr>
            <a:r>
              <a:rPr lang="en-US" sz="1000" dirty="0" smtClean="0"/>
              <a:t>Parse input from textbox</a:t>
            </a:r>
          </a:p>
          <a:p>
            <a:pPr marL="171450" indent="-171450">
              <a:buFont typeface="Arial" panose="020B0604020202020204" pitchFamily="34" charset="0"/>
              <a:buChar char="•"/>
            </a:pPr>
            <a:r>
              <a:rPr lang="en-US" sz="1000" dirty="0" smtClean="0"/>
              <a:t>Check against DB Library*</a:t>
            </a:r>
          </a:p>
          <a:p>
            <a:pPr marL="171450" indent="-171450">
              <a:buFont typeface="Arial" panose="020B0604020202020204" pitchFamily="34" charset="0"/>
              <a:buChar char="•"/>
            </a:pPr>
            <a:r>
              <a:rPr lang="en-US" sz="1000" dirty="0" smtClean="0"/>
              <a:t>Store locally as Preferences</a:t>
            </a:r>
          </a:p>
          <a:p>
            <a:pPr marL="171450" indent="-171450">
              <a:buFont typeface="Arial" panose="020B0604020202020204" pitchFamily="34" charset="0"/>
              <a:buChar char="•"/>
            </a:pPr>
            <a:r>
              <a:rPr lang="en-US" sz="1000" dirty="0" smtClean="0"/>
              <a:t>Push a few inputs to DB as Influence</a:t>
            </a:r>
            <a:endParaRPr lang="en-US" sz="1000" dirty="0"/>
          </a:p>
        </p:txBody>
      </p:sp>
      <p:sp>
        <p:nvSpPr>
          <p:cNvPr id="10" name="TextBox 9"/>
          <p:cNvSpPr txBox="1"/>
          <p:nvPr/>
        </p:nvSpPr>
        <p:spPr>
          <a:xfrm>
            <a:off x="7086600" y="2653593"/>
            <a:ext cx="1905000" cy="178510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Evolve </a:t>
            </a:r>
          </a:p>
          <a:p>
            <a:pPr marL="171450" indent="-171450">
              <a:buFont typeface="Arial" panose="020B0604020202020204" pitchFamily="34" charset="0"/>
              <a:buChar char="•"/>
            </a:pPr>
            <a:r>
              <a:rPr lang="en-US" sz="1000" dirty="0" smtClean="0"/>
              <a:t>Listen for a new song/artist</a:t>
            </a:r>
          </a:p>
          <a:p>
            <a:pPr marL="171450" indent="-171450">
              <a:buFont typeface="Arial" panose="020B0604020202020204" pitchFamily="34" charset="0"/>
              <a:buChar char="•"/>
            </a:pPr>
            <a:r>
              <a:rPr lang="en-US" sz="1000" dirty="0" smtClean="0"/>
              <a:t>Parse input from textbox</a:t>
            </a:r>
          </a:p>
          <a:p>
            <a:pPr marL="171450" indent="-171450">
              <a:buFont typeface="Arial" panose="020B0604020202020204" pitchFamily="34" charset="0"/>
              <a:buChar char="•"/>
            </a:pPr>
            <a:r>
              <a:rPr lang="en-US" sz="1000" dirty="0" smtClean="0"/>
              <a:t>Check against DB Library*</a:t>
            </a:r>
          </a:p>
          <a:p>
            <a:pPr marL="171450" indent="-171450">
              <a:buFont typeface="Arial" panose="020B0604020202020204" pitchFamily="34" charset="0"/>
              <a:buChar char="•"/>
            </a:pPr>
            <a:r>
              <a:rPr lang="en-US" sz="1000" dirty="0" smtClean="0"/>
              <a:t>Assign weights</a:t>
            </a:r>
          </a:p>
          <a:p>
            <a:pPr marL="171450" indent="-171450">
              <a:buFont typeface="Arial" panose="020B0604020202020204" pitchFamily="34" charset="0"/>
              <a:buChar char="•"/>
            </a:pPr>
            <a:r>
              <a:rPr lang="en-US" sz="1000" dirty="0" smtClean="0"/>
              <a:t>Store locally as Preferences, adjusting weights of existing inputs.</a:t>
            </a:r>
          </a:p>
          <a:p>
            <a:pPr marL="171450" indent="-171450">
              <a:buFont typeface="Arial" panose="020B0604020202020204" pitchFamily="34" charset="0"/>
              <a:buChar char="•"/>
            </a:pPr>
            <a:r>
              <a:rPr lang="en-US" sz="1000" dirty="0" smtClean="0"/>
              <a:t>Push Preferences over X weight to DB as Influence (replaces existing Influence)</a:t>
            </a:r>
            <a:endParaRPr lang="en-US" sz="1000" dirty="0"/>
          </a:p>
        </p:txBody>
      </p:sp>
      <p:sp>
        <p:nvSpPr>
          <p:cNvPr id="11" name="TextBox 10"/>
          <p:cNvSpPr txBox="1"/>
          <p:nvPr/>
        </p:nvSpPr>
        <p:spPr>
          <a:xfrm>
            <a:off x="5905500" y="9372600"/>
            <a:ext cx="1905000" cy="178510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err="1" smtClean="0"/>
              <a:t>pushToUser</a:t>
            </a:r>
            <a:endParaRPr lang="en-US" sz="1000" b="1" dirty="0" smtClean="0"/>
          </a:p>
          <a:p>
            <a:pPr marL="171450" indent="-171450">
              <a:buFont typeface="Arial" panose="020B0604020202020204" pitchFamily="34" charset="0"/>
              <a:buChar char="•"/>
            </a:pPr>
            <a:r>
              <a:rPr lang="en-US" sz="1000" dirty="0" smtClean="0"/>
              <a:t>Takes the following </a:t>
            </a:r>
            <a:r>
              <a:rPr lang="en-US" sz="1000" dirty="0" err="1" smtClean="0"/>
              <a:t>args</a:t>
            </a:r>
            <a:endParaRPr lang="en-US" sz="1000" dirty="0" smtClean="0"/>
          </a:p>
          <a:p>
            <a:pPr marL="365760" lvl="2" indent="-171450">
              <a:buFont typeface="Calibri" panose="020F0502020204030204" pitchFamily="34" charset="0"/>
              <a:buChar char="▫"/>
            </a:pPr>
            <a:r>
              <a:rPr lang="en-US" sz="1000" dirty="0" err="1"/>
              <a:t>userID</a:t>
            </a:r>
            <a:r>
              <a:rPr lang="en-US" sz="1000" dirty="0"/>
              <a:t> list (could be self, or </a:t>
            </a:r>
            <a:r>
              <a:rPr lang="en-US" sz="1000" dirty="0" err="1" smtClean="0"/>
              <a:t>mobID</a:t>
            </a:r>
            <a:r>
              <a:rPr lang="en-US" sz="1000" dirty="0" smtClean="0"/>
              <a:t>)</a:t>
            </a:r>
            <a:endParaRPr lang="en-US" sz="1000" dirty="0"/>
          </a:p>
          <a:p>
            <a:pPr marL="365760" lvl="2" indent="-171450">
              <a:buFont typeface="Calibri" panose="020F0502020204030204" pitchFamily="34" charset="0"/>
              <a:buChar char="▫"/>
            </a:pPr>
            <a:r>
              <a:rPr lang="en-US" sz="1000" dirty="0"/>
              <a:t>DB field name</a:t>
            </a:r>
          </a:p>
          <a:p>
            <a:pPr marL="365760" lvl="2" indent="-171450">
              <a:buFont typeface="Calibri" panose="020F0502020204030204" pitchFamily="34" charset="0"/>
              <a:buChar char="▫"/>
            </a:pPr>
            <a:r>
              <a:rPr lang="en-US" sz="1000" dirty="0"/>
              <a:t>Value</a:t>
            </a:r>
          </a:p>
          <a:p>
            <a:pPr marL="365760" lvl="2" indent="-171450">
              <a:buFont typeface="Calibri" panose="020F0502020204030204" pitchFamily="34" charset="0"/>
              <a:buChar char="▫"/>
            </a:pPr>
            <a:r>
              <a:rPr lang="en-US" sz="1000" dirty="0"/>
              <a:t>Append/Overwrite </a:t>
            </a:r>
            <a:r>
              <a:rPr lang="en-US" sz="1000" dirty="0" err="1" smtClean="0"/>
              <a:t>boolean</a:t>
            </a:r>
            <a:endParaRPr lang="en-US" sz="1000" dirty="0" smtClean="0"/>
          </a:p>
          <a:p>
            <a:pPr marL="171450" indent="-171450">
              <a:buFont typeface="Arial" panose="020B0604020202020204" pitchFamily="34" charset="0"/>
              <a:buChar char="•"/>
            </a:pPr>
            <a:r>
              <a:rPr lang="en-US" sz="1000" dirty="0" smtClean="0"/>
              <a:t>Connects to DB and writes Value to the appropriate Field</a:t>
            </a:r>
          </a:p>
          <a:p>
            <a:pPr marL="171450" indent="-171450">
              <a:buFont typeface="Arial" panose="020B0604020202020204" pitchFamily="34" charset="0"/>
              <a:buChar char="•"/>
            </a:pPr>
            <a:r>
              <a:rPr lang="en-US" sz="1000" dirty="0" smtClean="0"/>
              <a:t>Void return</a:t>
            </a:r>
            <a:endParaRPr lang="en-US" sz="1000" dirty="0"/>
          </a:p>
        </p:txBody>
      </p:sp>
      <p:sp>
        <p:nvSpPr>
          <p:cNvPr id="12" name="TextBox 11"/>
          <p:cNvSpPr txBox="1"/>
          <p:nvPr/>
        </p:nvSpPr>
        <p:spPr>
          <a:xfrm>
            <a:off x="3455446" y="7515761"/>
            <a:ext cx="1905000" cy="1169551"/>
          </a:xfrm>
          <a:prstGeom prst="rect">
            <a:avLst/>
          </a:prstGeom>
          <a:ln>
            <a:prstDash val="dash"/>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err="1" smtClean="0"/>
              <a:t>checkSongArtist</a:t>
            </a:r>
            <a:r>
              <a:rPr lang="en-US" sz="1000" b="1" dirty="0" smtClean="0"/>
              <a:t>*</a:t>
            </a:r>
          </a:p>
          <a:p>
            <a:pPr marL="171450" indent="-171450">
              <a:buFont typeface="Arial" panose="020B0604020202020204" pitchFamily="34" charset="0"/>
              <a:buChar char="•"/>
            </a:pPr>
            <a:r>
              <a:rPr lang="en-US" sz="1000" dirty="0" smtClean="0"/>
              <a:t>Takes the following </a:t>
            </a:r>
            <a:r>
              <a:rPr lang="en-US" sz="1000" dirty="0" err="1" smtClean="0"/>
              <a:t>args</a:t>
            </a:r>
            <a:endParaRPr lang="en-US" sz="1000" dirty="0" smtClean="0"/>
          </a:p>
          <a:p>
            <a:pPr marL="365760" lvl="2" indent="-171450">
              <a:buFont typeface="Calibri" panose="020F0502020204030204" pitchFamily="34" charset="0"/>
              <a:buChar char="▫"/>
            </a:pPr>
            <a:r>
              <a:rPr lang="en-US" sz="1000" dirty="0" smtClean="0"/>
              <a:t>Single song or artist input</a:t>
            </a:r>
          </a:p>
          <a:p>
            <a:pPr marL="171450" indent="-171450">
              <a:buFont typeface="Arial" panose="020B0604020202020204" pitchFamily="34" charset="0"/>
              <a:buChar char="•"/>
            </a:pPr>
            <a:r>
              <a:rPr lang="en-US" sz="1000" dirty="0" smtClean="0"/>
              <a:t>Connects to DB and compares </a:t>
            </a:r>
            <a:r>
              <a:rPr lang="en-US" sz="1000" dirty="0" err="1" smtClean="0"/>
              <a:t>arg</a:t>
            </a:r>
            <a:r>
              <a:rPr lang="en-US" sz="1000" dirty="0" smtClean="0"/>
              <a:t> against DB library</a:t>
            </a:r>
          </a:p>
          <a:p>
            <a:pPr marL="171450" indent="-171450">
              <a:buFont typeface="Arial" panose="020B0604020202020204" pitchFamily="34" charset="0"/>
              <a:buChar char="•"/>
            </a:pPr>
            <a:r>
              <a:rPr lang="en-US" sz="1000" dirty="0" smtClean="0"/>
              <a:t>Returns song or artist ID, or </a:t>
            </a:r>
            <a:br>
              <a:rPr lang="en-US" sz="1000" dirty="0" smtClean="0"/>
            </a:br>
            <a:r>
              <a:rPr lang="en-US" sz="1000" dirty="0" smtClean="0"/>
              <a:t>-1 if not found.</a:t>
            </a:r>
            <a:endParaRPr lang="en-US" sz="1000" dirty="0"/>
          </a:p>
        </p:txBody>
      </p:sp>
      <p:sp>
        <p:nvSpPr>
          <p:cNvPr id="13" name="TextBox 12"/>
          <p:cNvSpPr txBox="1"/>
          <p:nvPr/>
        </p:nvSpPr>
        <p:spPr>
          <a:xfrm>
            <a:off x="5905500" y="5536049"/>
            <a:ext cx="1905000" cy="116955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err="1" smtClean="0"/>
              <a:t>parseInput</a:t>
            </a:r>
            <a:endParaRPr lang="en-US" sz="1000" b="1" dirty="0" smtClean="0"/>
          </a:p>
          <a:p>
            <a:pPr marL="171450" indent="-171450">
              <a:buFont typeface="Arial" panose="020B0604020202020204" pitchFamily="34" charset="0"/>
              <a:buChar char="•"/>
            </a:pPr>
            <a:r>
              <a:rPr lang="en-US" sz="1000" dirty="0" smtClean="0"/>
              <a:t>Takes the following </a:t>
            </a:r>
            <a:r>
              <a:rPr lang="en-US" sz="1000" dirty="0" err="1" smtClean="0"/>
              <a:t>args</a:t>
            </a:r>
            <a:endParaRPr lang="en-US" sz="1000" dirty="0" smtClean="0"/>
          </a:p>
          <a:p>
            <a:pPr marL="365760" lvl="2" indent="-171450">
              <a:buFont typeface="Calibri" panose="020F0502020204030204" pitchFamily="34" charset="0"/>
              <a:buChar char="▫"/>
            </a:pPr>
            <a:r>
              <a:rPr lang="en-US" sz="1000" dirty="0" smtClean="0"/>
              <a:t>String of artists or songs from textbox</a:t>
            </a:r>
          </a:p>
          <a:p>
            <a:pPr marL="171450" indent="-171450">
              <a:buFont typeface="Arial" panose="020B0604020202020204" pitchFamily="34" charset="0"/>
              <a:buChar char="•"/>
            </a:pPr>
            <a:r>
              <a:rPr lang="en-US" sz="1000" dirty="0" smtClean="0"/>
              <a:t>Parse out via delimiters (,)</a:t>
            </a:r>
          </a:p>
          <a:p>
            <a:pPr marL="171450" indent="-171450">
              <a:buFont typeface="Arial" panose="020B0604020202020204" pitchFamily="34" charset="0"/>
              <a:buChar char="•"/>
            </a:pPr>
            <a:r>
              <a:rPr lang="en-US" sz="1000" dirty="0" smtClean="0"/>
              <a:t>Return a list of strings (each being a single song or artist)</a:t>
            </a:r>
            <a:endParaRPr lang="en-US" sz="1000" dirty="0"/>
          </a:p>
        </p:txBody>
      </p:sp>
      <p:sp>
        <p:nvSpPr>
          <p:cNvPr id="14" name="TextBox 13"/>
          <p:cNvSpPr txBox="1"/>
          <p:nvPr/>
        </p:nvSpPr>
        <p:spPr>
          <a:xfrm>
            <a:off x="5905500" y="7361872"/>
            <a:ext cx="1905000" cy="147732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err="1" smtClean="0"/>
              <a:t>inputToPref</a:t>
            </a:r>
            <a:endParaRPr lang="en-US" sz="1000" b="1" dirty="0" smtClean="0"/>
          </a:p>
          <a:p>
            <a:pPr marL="171450" indent="-171450">
              <a:buFont typeface="Arial" panose="020B0604020202020204" pitchFamily="34" charset="0"/>
              <a:buChar char="•"/>
            </a:pPr>
            <a:r>
              <a:rPr lang="en-US" sz="1000" dirty="0" smtClean="0"/>
              <a:t>Takes the following </a:t>
            </a:r>
            <a:r>
              <a:rPr lang="en-US" sz="1000" dirty="0" err="1" smtClean="0"/>
              <a:t>args</a:t>
            </a:r>
            <a:endParaRPr lang="en-US" sz="1000" dirty="0" smtClean="0"/>
          </a:p>
          <a:p>
            <a:pPr marL="365760" lvl="2" indent="-171450">
              <a:buFont typeface="Calibri" panose="020F0502020204030204" pitchFamily="34" charset="0"/>
              <a:buChar char="▫"/>
            </a:pPr>
            <a:r>
              <a:rPr lang="en-US" sz="1000" dirty="0" smtClean="0"/>
              <a:t>List of </a:t>
            </a:r>
            <a:r>
              <a:rPr lang="en-US" sz="1000" dirty="0" err="1" smtClean="0"/>
              <a:t>ints</a:t>
            </a:r>
            <a:r>
              <a:rPr lang="en-US" sz="1000" dirty="0" smtClean="0"/>
              <a:t> (</a:t>
            </a:r>
            <a:r>
              <a:rPr lang="en-US" sz="1000" dirty="0" err="1" smtClean="0"/>
              <a:t>songIDs</a:t>
            </a:r>
            <a:r>
              <a:rPr lang="en-US" sz="1000" dirty="0" smtClean="0"/>
              <a:t>)</a:t>
            </a:r>
          </a:p>
          <a:p>
            <a:pPr marL="171450" indent="-171450">
              <a:buFont typeface="Arial" panose="020B0604020202020204" pitchFamily="34" charset="0"/>
              <a:buChar char="•"/>
            </a:pPr>
            <a:r>
              <a:rPr lang="en-US" sz="1000" dirty="0" smtClean="0"/>
              <a:t>Apply weight of 100 to each</a:t>
            </a:r>
          </a:p>
          <a:p>
            <a:pPr marL="171450" indent="-171450">
              <a:buFont typeface="Arial" panose="020B0604020202020204" pitchFamily="34" charset="0"/>
              <a:buChar char="•"/>
            </a:pPr>
            <a:r>
              <a:rPr lang="en-US" sz="1000" dirty="0" smtClean="0"/>
              <a:t>Reduce all weights in Preferences by 20</a:t>
            </a:r>
          </a:p>
          <a:p>
            <a:pPr marL="171450" indent="-171450">
              <a:buFont typeface="Arial" panose="020B0604020202020204" pitchFamily="34" charset="0"/>
              <a:buChar char="•"/>
            </a:pPr>
            <a:r>
              <a:rPr lang="en-US" sz="1000" dirty="0" smtClean="0"/>
              <a:t>Return a reduced 2d list of </a:t>
            </a:r>
            <a:r>
              <a:rPr lang="en-US" sz="1000" dirty="0" err="1" smtClean="0"/>
              <a:t>ints</a:t>
            </a:r>
            <a:r>
              <a:rPr lang="en-US" sz="1000" dirty="0" smtClean="0"/>
              <a:t> (</a:t>
            </a:r>
            <a:r>
              <a:rPr lang="en-US" sz="1000" dirty="0" err="1" smtClean="0"/>
              <a:t>weight,songID</a:t>
            </a:r>
            <a:r>
              <a:rPr lang="en-US" sz="1000" dirty="0" smtClean="0"/>
              <a:t>; when weight &gt;50)</a:t>
            </a:r>
            <a:endParaRPr lang="en-US" sz="1000" dirty="0"/>
          </a:p>
        </p:txBody>
      </p:sp>
      <p:sp>
        <p:nvSpPr>
          <p:cNvPr id="15" name="TextBox 14"/>
          <p:cNvSpPr txBox="1"/>
          <p:nvPr/>
        </p:nvSpPr>
        <p:spPr>
          <a:xfrm>
            <a:off x="8378537" y="8439090"/>
            <a:ext cx="1905000" cy="40011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smtClean="0"/>
              <a:t>If Seed</a:t>
            </a:r>
          </a:p>
          <a:p>
            <a:pPr marL="171450" indent="-171450">
              <a:buFont typeface="Arial" panose="020B0604020202020204" pitchFamily="34" charset="0"/>
              <a:buChar char="•"/>
            </a:pPr>
            <a:r>
              <a:rPr lang="en-US" sz="1000" dirty="0" smtClean="0"/>
              <a:t>Take item 1, 2, 4, and 5</a:t>
            </a:r>
            <a:endParaRPr lang="en-US" sz="1000" dirty="0"/>
          </a:p>
        </p:txBody>
      </p:sp>
      <p:cxnSp>
        <p:nvCxnSpPr>
          <p:cNvPr id="17" name="Straight Arrow Connector 16"/>
          <p:cNvCxnSpPr>
            <a:stCxn id="14" idx="2"/>
            <a:endCxn id="11" idx="0"/>
          </p:cNvCxnSpPr>
          <p:nvPr/>
        </p:nvCxnSpPr>
        <p:spPr>
          <a:xfrm>
            <a:off x="6858000" y="8839200"/>
            <a:ext cx="0" cy="533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7810500" y="8581072"/>
            <a:ext cx="56803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2" idx="3"/>
          </p:cNvCxnSpPr>
          <p:nvPr/>
        </p:nvCxnSpPr>
        <p:spPr>
          <a:xfrm flipV="1">
            <a:off x="5360446" y="8100536"/>
            <a:ext cx="545054"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7810500" y="8697847"/>
            <a:ext cx="56803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Elbow Connector 34"/>
          <p:cNvCxnSpPr>
            <a:stCxn id="7" idx="2"/>
            <a:endCxn id="9" idx="0"/>
          </p:cNvCxnSpPr>
          <p:nvPr/>
        </p:nvCxnSpPr>
        <p:spPr>
          <a:xfrm rot="5400000">
            <a:off x="5899872" y="1926297"/>
            <a:ext cx="735156" cy="1181100"/>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37" name="Elbow Connector 36"/>
          <p:cNvCxnSpPr>
            <a:stCxn id="7" idx="2"/>
            <a:endCxn id="10" idx="0"/>
          </p:cNvCxnSpPr>
          <p:nvPr/>
        </p:nvCxnSpPr>
        <p:spPr>
          <a:xfrm rot="16200000" flipH="1">
            <a:off x="7196388" y="1810881"/>
            <a:ext cx="504324" cy="1181100"/>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39" name="Elbow Connector 38"/>
          <p:cNvCxnSpPr>
            <a:stCxn id="9" idx="2"/>
            <a:endCxn id="28" idx="0"/>
          </p:cNvCxnSpPr>
          <p:nvPr/>
        </p:nvCxnSpPr>
        <p:spPr>
          <a:xfrm rot="16200000" flipH="1">
            <a:off x="5827492" y="4057271"/>
            <a:ext cx="879915" cy="1181099"/>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41" name="Elbow Connector 40"/>
          <p:cNvCxnSpPr>
            <a:stCxn id="10" idx="2"/>
            <a:endCxn id="28" idx="0"/>
          </p:cNvCxnSpPr>
          <p:nvPr/>
        </p:nvCxnSpPr>
        <p:spPr>
          <a:xfrm rot="5400000">
            <a:off x="7124009" y="4172688"/>
            <a:ext cx="649082" cy="1181101"/>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45" name="Elbow Connector 44"/>
          <p:cNvCxnSpPr>
            <a:stCxn id="13" idx="2"/>
            <a:endCxn id="12" idx="0"/>
          </p:cNvCxnSpPr>
          <p:nvPr/>
        </p:nvCxnSpPr>
        <p:spPr>
          <a:xfrm rot="5400000">
            <a:off x="5227893" y="5885653"/>
            <a:ext cx="810161" cy="2450054"/>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11" idx="2"/>
            <a:endCxn id="8" idx="0"/>
          </p:cNvCxnSpPr>
          <p:nvPr/>
        </p:nvCxnSpPr>
        <p:spPr>
          <a:xfrm>
            <a:off x="6858000" y="11157704"/>
            <a:ext cx="0" cy="4900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8057029" y="457200"/>
            <a:ext cx="510702" cy="24622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Node</a:t>
            </a:r>
          </a:p>
        </p:txBody>
      </p:sp>
      <p:sp>
        <p:nvSpPr>
          <p:cNvPr id="25" name="TextBox 24"/>
          <p:cNvSpPr txBox="1"/>
          <p:nvPr/>
        </p:nvSpPr>
        <p:spPr>
          <a:xfrm>
            <a:off x="8735128" y="457200"/>
            <a:ext cx="637472" cy="24770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000" b="1" dirty="0" smtClean="0"/>
              <a:t>Process</a:t>
            </a:r>
          </a:p>
        </p:txBody>
      </p:sp>
      <p:sp>
        <p:nvSpPr>
          <p:cNvPr id="26" name="TextBox 25"/>
          <p:cNvSpPr txBox="1"/>
          <p:nvPr/>
        </p:nvSpPr>
        <p:spPr>
          <a:xfrm>
            <a:off x="9543870" y="458688"/>
            <a:ext cx="1524000" cy="24622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000" b="1" dirty="0" smtClean="0"/>
              <a:t>Shared Process/Resource</a:t>
            </a:r>
          </a:p>
        </p:txBody>
      </p:sp>
      <p:sp>
        <p:nvSpPr>
          <p:cNvPr id="27" name="TextBox 26"/>
          <p:cNvSpPr txBox="1"/>
          <p:nvPr/>
        </p:nvSpPr>
        <p:spPr>
          <a:xfrm>
            <a:off x="11251362" y="458688"/>
            <a:ext cx="1600200" cy="24622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smtClean="0"/>
              <a:t>Discrete Function/Method</a:t>
            </a:r>
          </a:p>
        </p:txBody>
      </p:sp>
      <p:sp>
        <p:nvSpPr>
          <p:cNvPr id="28" name="TextBox 27"/>
          <p:cNvSpPr txBox="1"/>
          <p:nvPr/>
        </p:nvSpPr>
        <p:spPr>
          <a:xfrm>
            <a:off x="5905499" y="5087779"/>
            <a:ext cx="1905000" cy="24622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000" b="1" dirty="0" smtClean="0"/>
              <a:t>GUI with inputs/listeners</a:t>
            </a:r>
            <a:endParaRPr lang="en-US" sz="1000" b="1" dirty="0" smtClean="0"/>
          </a:p>
        </p:txBody>
      </p:sp>
      <p:cxnSp>
        <p:nvCxnSpPr>
          <p:cNvPr id="20" name="Straight Arrow Connector 19"/>
          <p:cNvCxnSpPr>
            <a:stCxn id="28" idx="2"/>
            <a:endCxn id="13" idx="0"/>
          </p:cNvCxnSpPr>
          <p:nvPr/>
        </p:nvCxnSpPr>
        <p:spPr>
          <a:xfrm>
            <a:off x="6857999" y="5334000"/>
            <a:ext cx="1" cy="2020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817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574" y="827318"/>
            <a:ext cx="3390900" cy="578619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t>Active Demands</a:t>
            </a:r>
          </a:p>
          <a:p>
            <a:pPr marL="171450" indent="-171450">
              <a:buFont typeface="Arial" panose="020B0604020202020204" pitchFamily="34" charset="0"/>
              <a:buChar char="•"/>
            </a:pPr>
            <a:r>
              <a:rPr lang="en-US" sz="1000" dirty="0"/>
              <a:t>Listen for input by user (</a:t>
            </a:r>
            <a:r>
              <a:rPr lang="en-US" sz="1000" dirty="0" smtClean="0"/>
              <a:t>textbox for song </a:t>
            </a:r>
            <a:r>
              <a:rPr lang="en-US" sz="1000" dirty="0"/>
              <a:t>title submission</a:t>
            </a:r>
            <a:r>
              <a:rPr lang="en-US" sz="1000" dirty="0" smtClean="0"/>
              <a:t>)</a:t>
            </a:r>
          </a:p>
          <a:p>
            <a:pPr marL="955182" lvl="1" indent="-171450">
              <a:buFont typeface="Arial" panose="020B0604020202020204" pitchFamily="34" charset="0"/>
              <a:buChar char="•"/>
            </a:pPr>
            <a:r>
              <a:rPr lang="en-US" sz="1000" dirty="0" smtClean="0"/>
              <a:t>Textbox with two options for submit, Shout-out or Shove</a:t>
            </a:r>
          </a:p>
          <a:p>
            <a:pPr marL="955182" lvl="1" indent="-171450">
              <a:buFont typeface="Arial" panose="020B0604020202020204" pitchFamily="34" charset="0"/>
              <a:buChar char="•"/>
            </a:pPr>
            <a:r>
              <a:rPr lang="en-US" sz="1000" dirty="0" smtClean="0"/>
              <a:t>Only allow a single song</a:t>
            </a:r>
          </a:p>
          <a:p>
            <a:pPr marL="171450" indent="-171450">
              <a:buFont typeface="Arial" panose="020B0604020202020204" pitchFamily="34" charset="0"/>
              <a:buChar char="•"/>
            </a:pPr>
            <a:r>
              <a:rPr lang="en-US" sz="1000" dirty="0" smtClean="0"/>
              <a:t>Shout-Out broadcasts the request to all users hosting in the mob.  It is the default action, as when ‘return’ is hit on the keyboard.  So the song is parsed and then pushed to the DB using the </a:t>
            </a:r>
            <a:r>
              <a:rPr lang="en-US" sz="1000" dirty="0" err="1" smtClean="0"/>
              <a:t>mobID</a:t>
            </a:r>
            <a:r>
              <a:rPr lang="en-US" sz="1000" dirty="0" smtClean="0"/>
              <a:t> to insert the Demand into each mob member’s DB.  Those who are not currently hosting will still have the Demand queued in case they begin hosting before leaving the mob.</a:t>
            </a:r>
          </a:p>
          <a:p>
            <a:pPr marL="955182" lvl="1" indent="-171450">
              <a:buFont typeface="Arial" panose="020B0604020202020204" pitchFamily="34" charset="0"/>
              <a:buChar char="•"/>
            </a:pPr>
            <a:r>
              <a:rPr lang="en-US" sz="1000" dirty="0" smtClean="0"/>
              <a:t>Active Demands have a lifespan on the server, and get purged after ~15 min.  So a mob member who does not begin hosting within 15 minutes will shrug off the demand.</a:t>
            </a:r>
          </a:p>
          <a:p>
            <a:pPr marL="171450" indent="-171450">
              <a:buFont typeface="Arial" panose="020B0604020202020204" pitchFamily="34" charset="0"/>
              <a:buChar char="•"/>
            </a:pPr>
            <a:r>
              <a:rPr lang="en-US" sz="1000" dirty="0" smtClean="0"/>
              <a:t>Shove is a person-to-person request, and upon clicking this submit option a new window must be displayed to list all members of the mob.  This will use the latest </a:t>
            </a:r>
            <a:r>
              <a:rPr lang="en-US" sz="1000" dirty="0" err="1" smtClean="0"/>
              <a:t>mobID</a:t>
            </a:r>
            <a:r>
              <a:rPr lang="en-US" sz="1000" dirty="0" smtClean="0"/>
              <a:t> list.  We need to decide if user names will be carried in a 2D </a:t>
            </a:r>
            <a:r>
              <a:rPr lang="en-US" sz="1000" dirty="0" err="1" smtClean="0"/>
              <a:t>mobID</a:t>
            </a:r>
            <a:r>
              <a:rPr lang="en-US" sz="1000" dirty="0" smtClean="0"/>
              <a:t> list, or if the Shove list will poll the DB when activated.  The list will allow the user to select only a single mob member (room to expand to multi select later, with long press {or like now, if we’re bored}).  Multi select is moot </a:t>
            </a:r>
            <a:r>
              <a:rPr lang="en-US" sz="1000" dirty="0" err="1" smtClean="0"/>
              <a:t>tho</a:t>
            </a:r>
            <a:r>
              <a:rPr lang="en-US" sz="1000" dirty="0" smtClean="0"/>
              <a:t>, between shout-out and cohort option.  Cohort is only for receiving though… Popup a confirmation after user selection, simple  ok/cancel.  Then push the request to the DB under the specific </a:t>
            </a:r>
            <a:r>
              <a:rPr lang="en-US" sz="1000" dirty="0" err="1" smtClean="0"/>
              <a:t>userID</a:t>
            </a:r>
            <a:r>
              <a:rPr lang="en-US" sz="1000" dirty="0" smtClean="0"/>
              <a:t> selected.</a:t>
            </a:r>
            <a:endParaRPr lang="en-US" sz="1000" dirty="0"/>
          </a:p>
          <a:p>
            <a:pPr marL="171450" indent="-171450">
              <a:buFont typeface="Arial" panose="020B0604020202020204" pitchFamily="34" charset="0"/>
              <a:buChar char="•"/>
            </a:pPr>
            <a:r>
              <a:rPr lang="en-US" sz="1000" dirty="0" smtClean="0"/>
              <a:t>The Active Demands pushed to the DB must be appended, hence the </a:t>
            </a:r>
            <a:r>
              <a:rPr lang="en-US" sz="1000" dirty="0" err="1" smtClean="0"/>
              <a:t>boolean</a:t>
            </a:r>
            <a:r>
              <a:rPr lang="en-US" sz="1000" dirty="0" smtClean="0"/>
              <a:t> argument in </a:t>
            </a:r>
            <a:r>
              <a:rPr lang="en-US" sz="1000" dirty="0" err="1" smtClean="0"/>
              <a:t>pushToUser</a:t>
            </a:r>
            <a:r>
              <a:rPr lang="en-US" sz="1000" dirty="0" smtClean="0"/>
              <a:t>().  Somehow we need to track the lifespan of each entry though. Possibly by storing the Demands as a 2D list with a timestamp.  Future update could add the originator’s </a:t>
            </a:r>
            <a:r>
              <a:rPr lang="en-US" sz="1000" dirty="0" err="1" smtClean="0"/>
              <a:t>userID</a:t>
            </a:r>
            <a:r>
              <a:rPr lang="en-US" sz="1000" dirty="0" smtClean="0"/>
              <a:t> to allow the receiver to identify who sent the request (</a:t>
            </a:r>
            <a:r>
              <a:rPr lang="en-US" sz="1000" dirty="0" err="1" smtClean="0"/>
              <a:t>smsDJ</a:t>
            </a:r>
            <a:r>
              <a:rPr lang="en-US" sz="1000" dirty="0" smtClean="0"/>
              <a:t> had this sort of ability)</a:t>
            </a:r>
          </a:p>
        </p:txBody>
      </p:sp>
      <p:sp>
        <p:nvSpPr>
          <p:cNvPr id="5" name="TextBox 4"/>
          <p:cNvSpPr txBox="1"/>
          <p:nvPr/>
        </p:nvSpPr>
        <p:spPr>
          <a:xfrm>
            <a:off x="8420100" y="7669650"/>
            <a:ext cx="1905000" cy="86177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smtClean="0"/>
              <a:t>Shove</a:t>
            </a:r>
          </a:p>
          <a:p>
            <a:pPr marL="171450" indent="-171450">
              <a:buFont typeface="Arial" panose="020B0604020202020204" pitchFamily="34" charset="0"/>
              <a:buChar char="•"/>
            </a:pPr>
            <a:r>
              <a:rPr lang="en-US" sz="1000" dirty="0" smtClean="0"/>
              <a:t>Displays Mob list (from latest </a:t>
            </a:r>
            <a:r>
              <a:rPr lang="en-US" sz="1000" dirty="0" err="1" smtClean="0"/>
              <a:t>mobID</a:t>
            </a:r>
            <a:r>
              <a:rPr lang="en-US" sz="1000" dirty="0" smtClean="0"/>
              <a:t>)</a:t>
            </a:r>
          </a:p>
          <a:p>
            <a:pPr marL="171450" indent="-171450">
              <a:buFont typeface="Arial" panose="020B0604020202020204" pitchFamily="34" charset="0"/>
              <a:buChar char="•"/>
            </a:pPr>
            <a:r>
              <a:rPr lang="en-US" sz="1000" dirty="0" smtClean="0"/>
              <a:t>Select target user</a:t>
            </a:r>
          </a:p>
          <a:p>
            <a:pPr marL="171450" indent="-171450">
              <a:buFont typeface="Arial" panose="020B0604020202020204" pitchFamily="34" charset="0"/>
              <a:buChar char="•"/>
            </a:pPr>
            <a:r>
              <a:rPr lang="en-US" sz="1000" dirty="0" smtClean="0"/>
              <a:t>Calls </a:t>
            </a:r>
            <a:r>
              <a:rPr lang="en-US" sz="1000" dirty="0" err="1" smtClean="0"/>
              <a:t>PushToUser</a:t>
            </a:r>
            <a:r>
              <a:rPr lang="en-US" sz="1000" dirty="0" smtClean="0"/>
              <a:t>(</a:t>
            </a:r>
            <a:r>
              <a:rPr lang="en-US" sz="1000" dirty="0" err="1" smtClean="0"/>
              <a:t>userID</a:t>
            </a:r>
            <a:r>
              <a:rPr lang="en-US" sz="1000" dirty="0" smtClean="0"/>
              <a:t>)</a:t>
            </a:r>
            <a:endParaRPr lang="en-US" sz="1000" dirty="0"/>
          </a:p>
        </p:txBody>
      </p:sp>
      <p:sp>
        <p:nvSpPr>
          <p:cNvPr id="6" name="TextBox 5"/>
          <p:cNvSpPr txBox="1"/>
          <p:nvPr/>
        </p:nvSpPr>
        <p:spPr>
          <a:xfrm>
            <a:off x="5905499" y="7746593"/>
            <a:ext cx="1905000" cy="70788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err="1" smtClean="0"/>
              <a:t>ShoutOut</a:t>
            </a:r>
            <a:endParaRPr lang="en-US" sz="1000" b="1" dirty="0" smtClean="0"/>
          </a:p>
          <a:p>
            <a:pPr marL="171450" indent="-171450">
              <a:buFont typeface="Arial" panose="020B0604020202020204" pitchFamily="34" charset="0"/>
              <a:buChar char="•"/>
            </a:pPr>
            <a:r>
              <a:rPr lang="en-US" sz="1000" dirty="0" smtClean="0"/>
              <a:t>Takes Mob list (latest </a:t>
            </a:r>
            <a:r>
              <a:rPr lang="en-US" sz="1000" dirty="0" err="1" smtClean="0"/>
              <a:t>mobID</a:t>
            </a:r>
            <a:r>
              <a:rPr lang="en-US" sz="1000" dirty="0" smtClean="0"/>
              <a:t>) and request</a:t>
            </a:r>
          </a:p>
          <a:p>
            <a:pPr marL="171450" indent="-171450">
              <a:buFont typeface="Arial" panose="020B0604020202020204" pitchFamily="34" charset="0"/>
              <a:buChar char="•"/>
            </a:pPr>
            <a:r>
              <a:rPr lang="en-US" sz="1000" dirty="0" smtClean="0"/>
              <a:t>Calls </a:t>
            </a:r>
            <a:r>
              <a:rPr lang="en-US" sz="1000" dirty="0" err="1" smtClean="0"/>
              <a:t>PushToUser</a:t>
            </a:r>
            <a:r>
              <a:rPr lang="en-US" sz="1000" dirty="0" smtClean="0"/>
              <a:t>(</a:t>
            </a:r>
            <a:r>
              <a:rPr lang="en-US" sz="1000" dirty="0" err="1" smtClean="0"/>
              <a:t>mobID</a:t>
            </a:r>
            <a:r>
              <a:rPr lang="en-US" sz="1000" dirty="0" smtClean="0"/>
              <a:t>)</a:t>
            </a:r>
            <a:endParaRPr lang="en-US" sz="1000" dirty="0"/>
          </a:p>
        </p:txBody>
      </p:sp>
      <p:sp>
        <p:nvSpPr>
          <p:cNvPr id="13" name="TextBox 12"/>
          <p:cNvSpPr txBox="1"/>
          <p:nvPr/>
        </p:nvSpPr>
        <p:spPr>
          <a:xfrm>
            <a:off x="8057029" y="457200"/>
            <a:ext cx="510702" cy="24622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Node</a:t>
            </a:r>
          </a:p>
        </p:txBody>
      </p:sp>
      <p:sp>
        <p:nvSpPr>
          <p:cNvPr id="14" name="TextBox 13"/>
          <p:cNvSpPr txBox="1"/>
          <p:nvPr/>
        </p:nvSpPr>
        <p:spPr>
          <a:xfrm>
            <a:off x="8735128" y="457200"/>
            <a:ext cx="637472" cy="24770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000" b="1" dirty="0" smtClean="0"/>
              <a:t>Process</a:t>
            </a:r>
          </a:p>
        </p:txBody>
      </p:sp>
      <p:sp>
        <p:nvSpPr>
          <p:cNvPr id="15" name="TextBox 14"/>
          <p:cNvSpPr txBox="1"/>
          <p:nvPr/>
        </p:nvSpPr>
        <p:spPr>
          <a:xfrm>
            <a:off x="9543870" y="458688"/>
            <a:ext cx="1524000" cy="24622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000" b="1" dirty="0" smtClean="0"/>
              <a:t>Shared Process/Resource</a:t>
            </a:r>
          </a:p>
        </p:txBody>
      </p:sp>
      <p:sp>
        <p:nvSpPr>
          <p:cNvPr id="16" name="TextBox 15"/>
          <p:cNvSpPr txBox="1"/>
          <p:nvPr/>
        </p:nvSpPr>
        <p:spPr>
          <a:xfrm>
            <a:off x="11251362" y="458688"/>
            <a:ext cx="1600200" cy="24622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smtClean="0"/>
              <a:t>Discrete Function/Method</a:t>
            </a:r>
          </a:p>
        </p:txBody>
      </p:sp>
      <p:sp>
        <p:nvSpPr>
          <p:cNvPr id="17" name="Rectangle 16"/>
          <p:cNvSpPr/>
          <p:nvPr/>
        </p:nvSpPr>
        <p:spPr>
          <a:xfrm>
            <a:off x="5643859" y="827318"/>
            <a:ext cx="2424056" cy="3733800"/>
          </a:xfrm>
          <a:prstGeom prst="rect">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lin ang="27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p:cNvSpPr txBox="1"/>
          <p:nvPr/>
        </p:nvSpPr>
        <p:spPr>
          <a:xfrm>
            <a:off x="5905500" y="979718"/>
            <a:ext cx="1905000" cy="116955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Mob</a:t>
            </a:r>
          </a:p>
          <a:p>
            <a:pPr marL="171450" indent="-171450">
              <a:buFont typeface="Arial" panose="020B0604020202020204" pitchFamily="34" charset="0"/>
              <a:buChar char="•"/>
            </a:pPr>
            <a:r>
              <a:rPr lang="en-US" sz="1000" dirty="0" smtClean="0"/>
              <a:t>Mobile device with location service and internet connection.</a:t>
            </a:r>
          </a:p>
          <a:p>
            <a:pPr marL="171450" indent="-171450">
              <a:buFont typeface="Arial" panose="020B0604020202020204" pitchFamily="34" charset="0"/>
              <a:buChar char="•"/>
            </a:pPr>
            <a:r>
              <a:rPr lang="en-US" sz="1000" dirty="0" smtClean="0"/>
              <a:t>MM app installed and running in the background, at a minimum.</a:t>
            </a:r>
            <a:endParaRPr lang="en-US" sz="1000" dirty="0"/>
          </a:p>
        </p:txBody>
      </p:sp>
      <p:sp>
        <p:nvSpPr>
          <p:cNvPr id="19" name="TextBox 18"/>
          <p:cNvSpPr txBox="1"/>
          <p:nvPr/>
        </p:nvSpPr>
        <p:spPr>
          <a:xfrm>
            <a:off x="5905499" y="2529980"/>
            <a:ext cx="1905000" cy="178510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Active Demands</a:t>
            </a:r>
            <a:endParaRPr lang="en-US" sz="1000" b="1" dirty="0"/>
          </a:p>
          <a:p>
            <a:pPr marL="171450" indent="-171450">
              <a:buFont typeface="Arial" panose="020B0604020202020204" pitchFamily="34" charset="0"/>
              <a:buChar char="•"/>
            </a:pPr>
            <a:r>
              <a:rPr lang="en-US" sz="1000" dirty="0" smtClean="0"/>
              <a:t>A selectable line in the GUI will expand downward to reveal a textbox prompting for a single song</a:t>
            </a:r>
            <a:endParaRPr lang="en-US" sz="1000" dirty="0"/>
          </a:p>
          <a:p>
            <a:pPr marL="171450" indent="-171450">
              <a:buFont typeface="Arial" panose="020B0604020202020204" pitchFamily="34" charset="0"/>
              <a:buChar char="•"/>
            </a:pPr>
            <a:r>
              <a:rPr lang="en-US" sz="1000" dirty="0" smtClean="0"/>
              <a:t>Listen for input</a:t>
            </a:r>
          </a:p>
          <a:p>
            <a:pPr marL="171450" indent="-171450">
              <a:buFont typeface="Arial" panose="020B0604020202020204" pitchFamily="34" charset="0"/>
              <a:buChar char="•"/>
            </a:pPr>
            <a:r>
              <a:rPr lang="en-US" sz="1000" dirty="0"/>
              <a:t>Parse input from textbox</a:t>
            </a:r>
          </a:p>
          <a:p>
            <a:pPr marL="171450" indent="-171450">
              <a:buFont typeface="Arial" panose="020B0604020202020204" pitchFamily="34" charset="0"/>
              <a:buChar char="•"/>
            </a:pPr>
            <a:r>
              <a:rPr lang="en-US" sz="1000" dirty="0"/>
              <a:t>Check against DB Library*</a:t>
            </a:r>
          </a:p>
          <a:p>
            <a:pPr marL="171450" indent="-171450">
              <a:buFont typeface="Arial" panose="020B0604020202020204" pitchFamily="34" charset="0"/>
              <a:buChar char="•"/>
            </a:pPr>
            <a:r>
              <a:rPr lang="en-US" sz="1000" dirty="0" smtClean="0"/>
              <a:t>Shout-out/Shove…</a:t>
            </a:r>
            <a:endParaRPr lang="en-US" sz="1000" dirty="0"/>
          </a:p>
          <a:p>
            <a:pPr marL="171450" indent="-171450">
              <a:buFont typeface="Arial" panose="020B0604020202020204" pitchFamily="34" charset="0"/>
              <a:buChar char="•"/>
            </a:pPr>
            <a:r>
              <a:rPr lang="en-US" sz="1000" dirty="0"/>
              <a:t>Calls </a:t>
            </a:r>
            <a:r>
              <a:rPr lang="en-US" sz="1000" dirty="0" err="1" smtClean="0"/>
              <a:t>PushToUser</a:t>
            </a:r>
            <a:r>
              <a:rPr lang="en-US" sz="1000" dirty="0" smtClean="0"/>
              <a:t>(</a:t>
            </a:r>
            <a:r>
              <a:rPr lang="en-US" sz="1000" dirty="0" err="1" smtClean="0"/>
              <a:t>mobID</a:t>
            </a:r>
            <a:r>
              <a:rPr lang="en-US" sz="1000" dirty="0" smtClean="0"/>
              <a:t>/</a:t>
            </a:r>
            <a:r>
              <a:rPr lang="en-US" sz="1000" dirty="0" err="1" smtClean="0"/>
              <a:t>userID</a:t>
            </a:r>
            <a:r>
              <a:rPr lang="en-US" sz="1000" dirty="0" smtClean="0"/>
              <a:t>)</a:t>
            </a:r>
            <a:endParaRPr lang="en-US" sz="1000" dirty="0"/>
          </a:p>
        </p:txBody>
      </p:sp>
      <p:cxnSp>
        <p:nvCxnSpPr>
          <p:cNvPr id="21" name="Elbow Connector 20"/>
          <p:cNvCxnSpPr>
            <a:stCxn id="18" idx="2"/>
            <a:endCxn id="19" idx="0"/>
          </p:cNvCxnSpPr>
          <p:nvPr/>
        </p:nvCxnSpPr>
        <p:spPr>
          <a:xfrm rot="5400000">
            <a:off x="6667645" y="2339624"/>
            <a:ext cx="380711" cy="1"/>
          </a:xfrm>
          <a:prstGeom prst="bentConnector3">
            <a:avLst/>
          </a:prstGeom>
          <a:ln>
            <a:tailEnd type="arrow"/>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5905499" y="5087779"/>
            <a:ext cx="1905000" cy="24622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000" b="1" dirty="0" smtClean="0"/>
              <a:t>GUI with inputs/listeners</a:t>
            </a:r>
            <a:endParaRPr lang="en-US" sz="1000" b="1" dirty="0" smtClean="0"/>
          </a:p>
        </p:txBody>
      </p:sp>
      <p:cxnSp>
        <p:nvCxnSpPr>
          <p:cNvPr id="34" name="Straight Arrow Connector 33"/>
          <p:cNvCxnSpPr>
            <a:stCxn id="33" idx="2"/>
          </p:cNvCxnSpPr>
          <p:nvPr/>
        </p:nvCxnSpPr>
        <p:spPr>
          <a:xfrm>
            <a:off x="6857999" y="5334000"/>
            <a:ext cx="1" cy="2020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5829300" y="11647718"/>
            <a:ext cx="2057400" cy="163121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Database</a:t>
            </a:r>
          </a:p>
          <a:p>
            <a:pPr marL="171450" indent="-171450">
              <a:buFont typeface="Arial" panose="020B0604020202020204" pitchFamily="34" charset="0"/>
              <a:buChar char="•"/>
            </a:pPr>
            <a:r>
              <a:rPr lang="en-US" sz="1000" dirty="0" smtClean="0"/>
              <a:t>Web-based database</a:t>
            </a:r>
          </a:p>
          <a:p>
            <a:pPr marL="171450" indent="-171450">
              <a:buFont typeface="Arial" panose="020B0604020202020204" pitchFamily="34" charset="0"/>
              <a:buChar char="•"/>
            </a:pPr>
            <a:r>
              <a:rPr lang="en-US" sz="1000" dirty="0" smtClean="0"/>
              <a:t>For each user:</a:t>
            </a:r>
          </a:p>
          <a:p>
            <a:pPr marL="365760" lvl="2" indent="-171450">
              <a:buFont typeface="Calibri" panose="020F0502020204030204" pitchFamily="34" charset="0"/>
              <a:buChar char="▫"/>
            </a:pPr>
            <a:r>
              <a:rPr lang="en-US" sz="1000" dirty="0" smtClean="0"/>
              <a:t>Location</a:t>
            </a:r>
          </a:p>
          <a:p>
            <a:pPr marL="365760" lvl="2" indent="-171450">
              <a:buFont typeface="Calibri" panose="020F0502020204030204" pitchFamily="34" charset="0"/>
              <a:buChar char="▫"/>
            </a:pPr>
            <a:r>
              <a:rPr lang="en-US" sz="1000" dirty="0" smtClean="0"/>
              <a:t>Session ID</a:t>
            </a:r>
          </a:p>
          <a:p>
            <a:pPr marL="365760" lvl="2" indent="-171450">
              <a:buFont typeface="Calibri" panose="020F0502020204030204" pitchFamily="34" charset="0"/>
              <a:buChar char="▫"/>
            </a:pPr>
            <a:r>
              <a:rPr lang="en-US" sz="1000" dirty="0" smtClean="0"/>
              <a:t>Passive Influence (outgoing)</a:t>
            </a:r>
          </a:p>
          <a:p>
            <a:pPr marL="365760" lvl="2" indent="-171450">
              <a:buFont typeface="Calibri" panose="020F0502020204030204" pitchFamily="34" charset="0"/>
              <a:buChar char="▫"/>
            </a:pPr>
            <a:r>
              <a:rPr lang="en-US" sz="1000" dirty="0" smtClean="0"/>
              <a:t>Active Demands (incoming)</a:t>
            </a:r>
          </a:p>
          <a:p>
            <a:pPr marL="365760" lvl="2" indent="-171450">
              <a:buFont typeface="Calibri" panose="020F0502020204030204" pitchFamily="34" charset="0"/>
              <a:buChar char="▫"/>
            </a:pPr>
            <a:r>
              <a:rPr lang="en-US" sz="1000" dirty="0" smtClean="0"/>
              <a:t>Offline Library?</a:t>
            </a:r>
          </a:p>
          <a:p>
            <a:pPr marL="365760" lvl="2" indent="-171450">
              <a:buFont typeface="Calibri" panose="020F0502020204030204" pitchFamily="34" charset="0"/>
              <a:buChar char="▫"/>
            </a:pPr>
            <a:r>
              <a:rPr lang="en-US" sz="1000" dirty="0" smtClean="0"/>
              <a:t>Current Song Playing?</a:t>
            </a:r>
          </a:p>
          <a:p>
            <a:pPr marL="365760" lvl="2" indent="-171450">
              <a:buFont typeface="Calibri" panose="020F0502020204030204" pitchFamily="34" charset="0"/>
              <a:buChar char="▫"/>
            </a:pPr>
            <a:r>
              <a:rPr lang="en-US" sz="1000" dirty="0" smtClean="0"/>
              <a:t>Avatar?</a:t>
            </a:r>
          </a:p>
        </p:txBody>
      </p:sp>
      <p:sp>
        <p:nvSpPr>
          <p:cNvPr id="36" name="TextBox 35"/>
          <p:cNvSpPr txBox="1"/>
          <p:nvPr/>
        </p:nvSpPr>
        <p:spPr>
          <a:xfrm>
            <a:off x="5905500" y="9372600"/>
            <a:ext cx="1905000" cy="178510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err="1" smtClean="0"/>
              <a:t>pushToUser</a:t>
            </a:r>
            <a:endParaRPr lang="en-US" sz="1000" b="1" dirty="0" smtClean="0"/>
          </a:p>
          <a:p>
            <a:pPr marL="171450" indent="-171450">
              <a:buFont typeface="Arial" panose="020B0604020202020204" pitchFamily="34" charset="0"/>
              <a:buChar char="•"/>
            </a:pPr>
            <a:r>
              <a:rPr lang="en-US" sz="1000" dirty="0" smtClean="0"/>
              <a:t>Takes the following </a:t>
            </a:r>
            <a:r>
              <a:rPr lang="en-US" sz="1000" dirty="0" err="1" smtClean="0"/>
              <a:t>args</a:t>
            </a:r>
            <a:endParaRPr lang="en-US" sz="1000" dirty="0" smtClean="0"/>
          </a:p>
          <a:p>
            <a:pPr marL="365760" lvl="2" indent="-171450">
              <a:buFont typeface="Calibri" panose="020F0502020204030204" pitchFamily="34" charset="0"/>
              <a:buChar char="▫"/>
            </a:pPr>
            <a:r>
              <a:rPr lang="en-US" sz="1000" dirty="0" err="1"/>
              <a:t>userID</a:t>
            </a:r>
            <a:r>
              <a:rPr lang="en-US" sz="1000" dirty="0"/>
              <a:t> list (could be self, or </a:t>
            </a:r>
            <a:r>
              <a:rPr lang="en-US" sz="1000" dirty="0" err="1" smtClean="0"/>
              <a:t>mobID</a:t>
            </a:r>
            <a:r>
              <a:rPr lang="en-US" sz="1000" dirty="0" smtClean="0"/>
              <a:t>)</a:t>
            </a:r>
            <a:endParaRPr lang="en-US" sz="1000" dirty="0"/>
          </a:p>
          <a:p>
            <a:pPr marL="365760" lvl="2" indent="-171450">
              <a:buFont typeface="Calibri" panose="020F0502020204030204" pitchFamily="34" charset="0"/>
              <a:buChar char="▫"/>
            </a:pPr>
            <a:r>
              <a:rPr lang="en-US" sz="1000" dirty="0"/>
              <a:t>DB field name</a:t>
            </a:r>
          </a:p>
          <a:p>
            <a:pPr marL="365760" lvl="2" indent="-171450">
              <a:buFont typeface="Calibri" panose="020F0502020204030204" pitchFamily="34" charset="0"/>
              <a:buChar char="▫"/>
            </a:pPr>
            <a:r>
              <a:rPr lang="en-US" sz="1000" dirty="0"/>
              <a:t>Value</a:t>
            </a:r>
          </a:p>
          <a:p>
            <a:pPr marL="365760" lvl="2" indent="-171450">
              <a:buFont typeface="Calibri" panose="020F0502020204030204" pitchFamily="34" charset="0"/>
              <a:buChar char="▫"/>
            </a:pPr>
            <a:r>
              <a:rPr lang="en-US" sz="1000" dirty="0"/>
              <a:t>Append/Overwrite </a:t>
            </a:r>
            <a:r>
              <a:rPr lang="en-US" sz="1000" dirty="0" err="1" smtClean="0"/>
              <a:t>boolean</a:t>
            </a:r>
            <a:endParaRPr lang="en-US" sz="1000" dirty="0" smtClean="0"/>
          </a:p>
          <a:p>
            <a:pPr marL="171450" indent="-171450">
              <a:buFont typeface="Arial" panose="020B0604020202020204" pitchFamily="34" charset="0"/>
              <a:buChar char="•"/>
            </a:pPr>
            <a:r>
              <a:rPr lang="en-US" sz="1000" dirty="0" smtClean="0"/>
              <a:t>Connects to DB and writes Value to the appropriate Field</a:t>
            </a:r>
          </a:p>
          <a:p>
            <a:pPr marL="171450" indent="-171450">
              <a:buFont typeface="Arial" panose="020B0604020202020204" pitchFamily="34" charset="0"/>
              <a:buChar char="•"/>
            </a:pPr>
            <a:r>
              <a:rPr lang="en-US" sz="1000" dirty="0" smtClean="0"/>
              <a:t>Void return</a:t>
            </a:r>
            <a:endParaRPr lang="en-US" sz="1000" dirty="0"/>
          </a:p>
        </p:txBody>
      </p:sp>
      <p:sp>
        <p:nvSpPr>
          <p:cNvPr id="37" name="TextBox 36"/>
          <p:cNvSpPr txBox="1"/>
          <p:nvPr/>
        </p:nvSpPr>
        <p:spPr>
          <a:xfrm>
            <a:off x="3455446" y="7515761"/>
            <a:ext cx="1905000" cy="1169551"/>
          </a:xfrm>
          <a:prstGeom prst="rect">
            <a:avLst/>
          </a:prstGeom>
          <a:ln>
            <a:prstDash val="dash"/>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err="1" smtClean="0"/>
              <a:t>checkSongArtist</a:t>
            </a:r>
            <a:r>
              <a:rPr lang="en-US" sz="1000" b="1" dirty="0" smtClean="0"/>
              <a:t>*</a:t>
            </a:r>
          </a:p>
          <a:p>
            <a:pPr marL="171450" indent="-171450">
              <a:buFont typeface="Arial" panose="020B0604020202020204" pitchFamily="34" charset="0"/>
              <a:buChar char="•"/>
            </a:pPr>
            <a:r>
              <a:rPr lang="en-US" sz="1000" dirty="0" smtClean="0"/>
              <a:t>Takes the following </a:t>
            </a:r>
            <a:r>
              <a:rPr lang="en-US" sz="1000" dirty="0" err="1" smtClean="0"/>
              <a:t>args</a:t>
            </a:r>
            <a:endParaRPr lang="en-US" sz="1000" dirty="0" smtClean="0"/>
          </a:p>
          <a:p>
            <a:pPr marL="365760" lvl="2" indent="-171450">
              <a:buFont typeface="Calibri" panose="020F0502020204030204" pitchFamily="34" charset="0"/>
              <a:buChar char="▫"/>
            </a:pPr>
            <a:r>
              <a:rPr lang="en-US" sz="1000" dirty="0" smtClean="0"/>
              <a:t>Single song or artist input</a:t>
            </a:r>
          </a:p>
          <a:p>
            <a:pPr marL="171450" indent="-171450">
              <a:buFont typeface="Arial" panose="020B0604020202020204" pitchFamily="34" charset="0"/>
              <a:buChar char="•"/>
            </a:pPr>
            <a:r>
              <a:rPr lang="en-US" sz="1000" dirty="0" smtClean="0"/>
              <a:t>Connects to DB and compares </a:t>
            </a:r>
            <a:r>
              <a:rPr lang="en-US" sz="1000" dirty="0" err="1" smtClean="0"/>
              <a:t>arg</a:t>
            </a:r>
            <a:r>
              <a:rPr lang="en-US" sz="1000" dirty="0" smtClean="0"/>
              <a:t> against DB library</a:t>
            </a:r>
          </a:p>
          <a:p>
            <a:pPr marL="171450" indent="-171450">
              <a:buFont typeface="Arial" panose="020B0604020202020204" pitchFamily="34" charset="0"/>
              <a:buChar char="•"/>
            </a:pPr>
            <a:r>
              <a:rPr lang="en-US" sz="1000" dirty="0" smtClean="0"/>
              <a:t>Returns song or artist ID, or </a:t>
            </a:r>
            <a:br>
              <a:rPr lang="en-US" sz="1000" dirty="0" smtClean="0"/>
            </a:br>
            <a:r>
              <a:rPr lang="en-US" sz="1000" dirty="0" smtClean="0"/>
              <a:t>-1 if not found.</a:t>
            </a:r>
            <a:endParaRPr lang="en-US" sz="1000" dirty="0"/>
          </a:p>
        </p:txBody>
      </p:sp>
      <p:sp>
        <p:nvSpPr>
          <p:cNvPr id="38" name="TextBox 37"/>
          <p:cNvSpPr txBox="1"/>
          <p:nvPr/>
        </p:nvSpPr>
        <p:spPr>
          <a:xfrm>
            <a:off x="5905500" y="5536049"/>
            <a:ext cx="1905000" cy="116955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err="1" smtClean="0"/>
              <a:t>parseInput</a:t>
            </a:r>
            <a:endParaRPr lang="en-US" sz="1000" b="1" dirty="0" smtClean="0"/>
          </a:p>
          <a:p>
            <a:pPr marL="171450" indent="-171450">
              <a:buFont typeface="Arial" panose="020B0604020202020204" pitchFamily="34" charset="0"/>
              <a:buChar char="•"/>
            </a:pPr>
            <a:r>
              <a:rPr lang="en-US" sz="1000" dirty="0" smtClean="0"/>
              <a:t>Takes the following </a:t>
            </a:r>
            <a:r>
              <a:rPr lang="en-US" sz="1000" dirty="0" err="1" smtClean="0"/>
              <a:t>args</a:t>
            </a:r>
            <a:endParaRPr lang="en-US" sz="1000" dirty="0" smtClean="0"/>
          </a:p>
          <a:p>
            <a:pPr marL="365760" lvl="2" indent="-171450">
              <a:buFont typeface="Calibri" panose="020F0502020204030204" pitchFamily="34" charset="0"/>
              <a:buChar char="▫"/>
            </a:pPr>
            <a:r>
              <a:rPr lang="en-US" sz="1000" dirty="0" smtClean="0"/>
              <a:t>String of artists or songs from textbox</a:t>
            </a:r>
          </a:p>
          <a:p>
            <a:pPr marL="171450" indent="-171450">
              <a:buFont typeface="Arial" panose="020B0604020202020204" pitchFamily="34" charset="0"/>
              <a:buChar char="•"/>
            </a:pPr>
            <a:r>
              <a:rPr lang="en-US" sz="1000" dirty="0" smtClean="0"/>
              <a:t>Parse out via delimiters (,)</a:t>
            </a:r>
          </a:p>
          <a:p>
            <a:pPr marL="171450" indent="-171450">
              <a:buFont typeface="Arial" panose="020B0604020202020204" pitchFamily="34" charset="0"/>
              <a:buChar char="•"/>
            </a:pPr>
            <a:r>
              <a:rPr lang="en-US" sz="1000" dirty="0" smtClean="0"/>
              <a:t>Return a list of strings (each being a single song or artist)</a:t>
            </a:r>
            <a:endParaRPr lang="en-US" sz="1000" dirty="0"/>
          </a:p>
        </p:txBody>
      </p:sp>
      <p:cxnSp>
        <p:nvCxnSpPr>
          <p:cNvPr id="41" name="Straight Arrow Connector 40"/>
          <p:cNvCxnSpPr>
            <a:stCxn id="37" idx="3"/>
          </p:cNvCxnSpPr>
          <p:nvPr/>
        </p:nvCxnSpPr>
        <p:spPr>
          <a:xfrm flipV="1">
            <a:off x="5360446" y="8100536"/>
            <a:ext cx="545054"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2" name="Elbow Connector 41"/>
          <p:cNvCxnSpPr>
            <a:stCxn id="38" idx="2"/>
            <a:endCxn id="37" idx="0"/>
          </p:cNvCxnSpPr>
          <p:nvPr/>
        </p:nvCxnSpPr>
        <p:spPr>
          <a:xfrm rot="5400000">
            <a:off x="5227893" y="5885653"/>
            <a:ext cx="810161" cy="2450054"/>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36" idx="2"/>
            <a:endCxn id="35" idx="0"/>
          </p:cNvCxnSpPr>
          <p:nvPr/>
        </p:nvCxnSpPr>
        <p:spPr>
          <a:xfrm>
            <a:off x="6858000" y="11157704"/>
            <a:ext cx="0" cy="4900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19" idx="2"/>
            <a:endCxn id="33" idx="0"/>
          </p:cNvCxnSpPr>
          <p:nvPr/>
        </p:nvCxnSpPr>
        <p:spPr>
          <a:xfrm>
            <a:off x="6857999" y="4315084"/>
            <a:ext cx="0" cy="77269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6" idx="3"/>
            <a:endCxn id="5" idx="1"/>
          </p:cNvCxnSpPr>
          <p:nvPr/>
        </p:nvCxnSpPr>
        <p:spPr>
          <a:xfrm>
            <a:off x="7810499" y="8100536"/>
            <a:ext cx="609601"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6" idx="2"/>
            <a:endCxn id="36" idx="0"/>
          </p:cNvCxnSpPr>
          <p:nvPr/>
        </p:nvCxnSpPr>
        <p:spPr>
          <a:xfrm>
            <a:off x="6857999" y="8454479"/>
            <a:ext cx="1" cy="91812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Elbow Connector 63"/>
          <p:cNvCxnSpPr>
            <a:stCxn id="5" idx="2"/>
            <a:endCxn id="36" idx="3"/>
          </p:cNvCxnSpPr>
          <p:nvPr/>
        </p:nvCxnSpPr>
        <p:spPr>
          <a:xfrm rot="5400000">
            <a:off x="7724686" y="8617238"/>
            <a:ext cx="1733728" cy="15621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4697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574" y="685800"/>
            <a:ext cx="3390900" cy="4555093"/>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solidFill>
                  <a:prstClr val="black"/>
                </a:solidFill>
              </a:rPr>
              <a:t>New Session</a:t>
            </a:r>
          </a:p>
          <a:p>
            <a:pPr marL="171450" indent="-171450">
              <a:buFont typeface="Arial" panose="020B0604020202020204" pitchFamily="34" charset="0"/>
              <a:buChar char="•"/>
            </a:pPr>
            <a:r>
              <a:rPr lang="en-US" sz="1000" dirty="0" smtClean="0">
                <a:solidFill>
                  <a:prstClr val="black"/>
                </a:solidFill>
              </a:rPr>
              <a:t>User enables ‘Host’ </a:t>
            </a:r>
            <a:r>
              <a:rPr lang="en-US" sz="1000" dirty="0" smtClean="0">
                <a:solidFill>
                  <a:prstClr val="black"/>
                </a:solidFill>
              </a:rPr>
              <a:t>/‘</a:t>
            </a:r>
            <a:r>
              <a:rPr lang="en-US" sz="1000" dirty="0" smtClean="0">
                <a:solidFill>
                  <a:prstClr val="black"/>
                </a:solidFill>
              </a:rPr>
              <a:t>Play’ mode via a button on the GUI</a:t>
            </a:r>
          </a:p>
          <a:p>
            <a:pPr marL="171450" indent="-171450">
              <a:buFont typeface="Arial" panose="020B0604020202020204" pitchFamily="34" charset="0"/>
              <a:buChar char="•"/>
            </a:pPr>
            <a:r>
              <a:rPr lang="en-US" sz="1000" dirty="0" smtClean="0">
                <a:solidFill>
                  <a:prstClr val="black"/>
                </a:solidFill>
              </a:rPr>
              <a:t>There is no further input needed, as the playlist is built from the Passive Preferences stored on the phone, mixed with the Passive Influence of the surrounding mob.</a:t>
            </a:r>
          </a:p>
          <a:p>
            <a:pPr marL="365760" lvl="2" indent="-171450">
              <a:buFont typeface="Calibri" panose="020F0502020204030204" pitchFamily="34" charset="0"/>
              <a:buChar char="▫"/>
            </a:pPr>
            <a:r>
              <a:rPr lang="en-US" sz="1000" dirty="0">
                <a:solidFill>
                  <a:prstClr val="black"/>
                </a:solidFill>
              </a:rPr>
              <a:t>The Host button is replaced by a pause and skip button (room later for like/dislike)</a:t>
            </a:r>
          </a:p>
          <a:p>
            <a:pPr marL="171450" indent="-171450">
              <a:buFont typeface="Arial" panose="020B0604020202020204" pitchFamily="34" charset="0"/>
              <a:buChar char="•"/>
            </a:pPr>
            <a:r>
              <a:rPr lang="en-US" sz="1000" dirty="0" smtClean="0">
                <a:solidFill>
                  <a:prstClr val="black"/>
                </a:solidFill>
              </a:rPr>
              <a:t>The first generation of the app will use last.fm, or another simple plug and play </a:t>
            </a:r>
            <a:r>
              <a:rPr lang="en-US" sz="1000" dirty="0" err="1" smtClean="0">
                <a:solidFill>
                  <a:prstClr val="black"/>
                </a:solidFill>
              </a:rPr>
              <a:t>api</a:t>
            </a:r>
            <a:r>
              <a:rPr lang="en-US" sz="1000" dirty="0" smtClean="0">
                <a:solidFill>
                  <a:prstClr val="black"/>
                </a:solidFill>
              </a:rPr>
              <a:t> in order to develop the playlist based on genre or artist input.  After the app is released and functioning, we can dig into </a:t>
            </a:r>
            <a:r>
              <a:rPr lang="en-US" sz="1000" dirty="0" err="1" smtClean="0">
                <a:solidFill>
                  <a:prstClr val="black"/>
                </a:solidFill>
              </a:rPr>
              <a:t>Kraz’s</a:t>
            </a:r>
            <a:r>
              <a:rPr lang="en-US" sz="1000" dirty="0" smtClean="0">
                <a:solidFill>
                  <a:prstClr val="black"/>
                </a:solidFill>
              </a:rPr>
              <a:t> machine-learning topic and create our own algorithm for playlist creation (using heavy amounts of third party open source </a:t>
            </a:r>
            <a:r>
              <a:rPr lang="en-US" sz="1000" dirty="0" err="1" smtClean="0">
                <a:solidFill>
                  <a:prstClr val="black"/>
                </a:solidFill>
              </a:rPr>
              <a:t>api</a:t>
            </a:r>
            <a:r>
              <a:rPr lang="en-US" sz="1000" dirty="0" smtClean="0">
                <a:solidFill>
                  <a:prstClr val="black"/>
                </a:solidFill>
              </a:rPr>
              <a:t>/code)</a:t>
            </a:r>
          </a:p>
          <a:p>
            <a:pPr marL="171450" indent="-171450">
              <a:buFont typeface="Arial" panose="020B0604020202020204" pitchFamily="34" charset="0"/>
              <a:buChar char="•"/>
            </a:pPr>
            <a:r>
              <a:rPr lang="en-US" sz="1000" dirty="0" smtClean="0">
                <a:solidFill>
                  <a:prstClr val="black"/>
                </a:solidFill>
              </a:rPr>
              <a:t>The Host function will have to periodically poll the DB for updated Active Demands and Passive Influence (</a:t>
            </a:r>
            <a:r>
              <a:rPr lang="en-US" sz="1000" dirty="0" err="1" smtClean="0">
                <a:solidFill>
                  <a:prstClr val="black"/>
                </a:solidFill>
              </a:rPr>
              <a:t>mobCount</a:t>
            </a:r>
            <a:r>
              <a:rPr lang="en-US" sz="1000" dirty="0" smtClean="0">
                <a:solidFill>
                  <a:prstClr val="black"/>
                </a:solidFill>
              </a:rPr>
              <a:t>).  Unless we want to have the server ping the phone upon receiving new Demands.  I like the first option though.</a:t>
            </a:r>
          </a:p>
          <a:p>
            <a:pPr marL="171450" indent="-171450">
              <a:buFont typeface="Arial" panose="020B0604020202020204" pitchFamily="34" charset="0"/>
              <a:buChar char="•"/>
            </a:pPr>
            <a:r>
              <a:rPr lang="en-US" sz="1000" dirty="0" smtClean="0">
                <a:solidFill>
                  <a:prstClr val="black"/>
                </a:solidFill>
              </a:rPr>
              <a:t>The session ID will be used as a flag for those members of the mob who are actively hosting.  </a:t>
            </a:r>
            <a:r>
              <a:rPr lang="en-US" sz="1000" dirty="0" smtClean="0">
                <a:solidFill>
                  <a:prstClr val="black"/>
                </a:solidFill>
              </a:rPr>
              <a:t>Therefore when Active Demands goes into </a:t>
            </a:r>
            <a:r>
              <a:rPr lang="en-US" sz="1000" dirty="0" smtClean="0">
                <a:solidFill>
                  <a:prstClr val="black"/>
                </a:solidFill>
              </a:rPr>
              <a:t>Shove, only the </a:t>
            </a:r>
            <a:r>
              <a:rPr lang="en-US" sz="1000" dirty="0" err="1" smtClean="0">
                <a:solidFill>
                  <a:prstClr val="black"/>
                </a:solidFill>
              </a:rPr>
              <a:t>userIDs</a:t>
            </a:r>
            <a:r>
              <a:rPr lang="en-US" sz="1000" dirty="0" smtClean="0">
                <a:solidFill>
                  <a:prstClr val="black"/>
                </a:solidFill>
              </a:rPr>
              <a:t> with associated </a:t>
            </a:r>
            <a:r>
              <a:rPr lang="en-US" sz="1000" dirty="0" err="1" smtClean="0">
                <a:solidFill>
                  <a:prstClr val="black"/>
                </a:solidFill>
              </a:rPr>
              <a:t>sessionIDs</a:t>
            </a:r>
            <a:r>
              <a:rPr lang="en-US" sz="1000" dirty="0" smtClean="0">
                <a:solidFill>
                  <a:prstClr val="black"/>
                </a:solidFill>
              </a:rPr>
              <a:t> will display in the list (instead of every mob member).  The </a:t>
            </a:r>
            <a:r>
              <a:rPr lang="en-US" sz="1000" dirty="0" err="1" smtClean="0">
                <a:solidFill>
                  <a:prstClr val="black"/>
                </a:solidFill>
              </a:rPr>
              <a:t>shoutout</a:t>
            </a:r>
            <a:r>
              <a:rPr lang="en-US" sz="1000" dirty="0" smtClean="0">
                <a:solidFill>
                  <a:prstClr val="black"/>
                </a:solidFill>
              </a:rPr>
              <a:t> will still reach every mob member, and just sit in their Demand queue for about 15 minutes or so.  It will expire if they don’t begin playing.  Perhaps at some point we can add functionality to notify a non-hosting member that they received a suggestion.</a:t>
            </a:r>
            <a:endParaRPr lang="en-US" sz="1000" dirty="0">
              <a:solidFill>
                <a:prstClr val="black"/>
              </a:solidFill>
            </a:endParaRPr>
          </a:p>
        </p:txBody>
      </p:sp>
      <p:sp>
        <p:nvSpPr>
          <p:cNvPr id="7" name="Rectangle 6"/>
          <p:cNvSpPr/>
          <p:nvPr/>
        </p:nvSpPr>
        <p:spPr>
          <a:xfrm>
            <a:off x="4407946" y="685800"/>
            <a:ext cx="4923091" cy="3733800"/>
          </a:xfrm>
          <a:prstGeom prst="rect">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lin ang="27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9" name="TextBox 8"/>
          <p:cNvSpPr txBox="1"/>
          <p:nvPr/>
        </p:nvSpPr>
        <p:spPr>
          <a:xfrm>
            <a:off x="4724400" y="2742907"/>
            <a:ext cx="1905000" cy="24622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sz="1000" dirty="0">
              <a:solidFill>
                <a:prstClr val="black"/>
              </a:solidFill>
            </a:endParaRPr>
          </a:p>
        </p:txBody>
      </p:sp>
      <p:sp>
        <p:nvSpPr>
          <p:cNvPr id="10" name="TextBox 9"/>
          <p:cNvSpPr txBox="1"/>
          <p:nvPr/>
        </p:nvSpPr>
        <p:spPr>
          <a:xfrm>
            <a:off x="7086600" y="2740382"/>
            <a:ext cx="1905000" cy="24622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sz="1000" dirty="0">
              <a:solidFill>
                <a:prstClr val="black"/>
              </a:solidFill>
            </a:endParaRPr>
          </a:p>
        </p:txBody>
      </p:sp>
      <p:cxnSp>
        <p:nvCxnSpPr>
          <p:cNvPr id="11" name="Elbow Connector 10"/>
          <p:cNvCxnSpPr>
            <a:stCxn id="14" idx="2"/>
            <a:endCxn id="9" idx="0"/>
          </p:cNvCxnSpPr>
          <p:nvPr/>
        </p:nvCxnSpPr>
        <p:spPr>
          <a:xfrm rot="5400000">
            <a:off x="6059507" y="1932922"/>
            <a:ext cx="427379" cy="1192591"/>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12" name="Elbow Connector 11"/>
          <p:cNvCxnSpPr>
            <a:stCxn id="14" idx="2"/>
            <a:endCxn id="10" idx="0"/>
          </p:cNvCxnSpPr>
          <p:nvPr/>
        </p:nvCxnSpPr>
        <p:spPr>
          <a:xfrm rot="16200000" flipH="1">
            <a:off x="7241868" y="1943150"/>
            <a:ext cx="424854" cy="1169609"/>
          </a:xfrm>
          <a:prstGeom prst="bentConnector3">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5916991" y="838200"/>
            <a:ext cx="1905000" cy="147732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Host</a:t>
            </a:r>
          </a:p>
          <a:p>
            <a:pPr marL="171450" indent="-171450">
              <a:buFont typeface="Arial" panose="020B0604020202020204" pitchFamily="34" charset="0"/>
              <a:buChar char="•"/>
            </a:pPr>
            <a:r>
              <a:rPr lang="en-US" sz="1000" dirty="0" smtClean="0"/>
              <a:t>Mobile device with location service and internet connection.</a:t>
            </a:r>
          </a:p>
          <a:p>
            <a:pPr marL="171450" indent="-171450">
              <a:buFont typeface="Arial" panose="020B0604020202020204" pitchFamily="34" charset="0"/>
              <a:buChar char="•"/>
            </a:pPr>
            <a:r>
              <a:rPr lang="en-US" sz="1000" dirty="0" smtClean="0"/>
              <a:t>MM app installed</a:t>
            </a:r>
          </a:p>
          <a:p>
            <a:pPr marL="171450" indent="-171450">
              <a:buFont typeface="Arial" panose="020B0604020202020204" pitchFamily="34" charset="0"/>
              <a:buChar char="•"/>
            </a:pPr>
            <a:r>
              <a:rPr lang="en-US" sz="1000" dirty="0" smtClean="0"/>
              <a:t>MM Play mode enabled</a:t>
            </a:r>
          </a:p>
          <a:p>
            <a:pPr marL="171450" indent="-171450">
              <a:buFont typeface="Arial" panose="020B0604020202020204" pitchFamily="34" charset="0"/>
              <a:buChar char="•"/>
            </a:pPr>
            <a:r>
              <a:rPr lang="en-US" sz="1000" b="1" dirty="0" smtClean="0"/>
              <a:t>Hosting is subordinate to Mob function, so all Mob processes still occur.</a:t>
            </a:r>
            <a:endParaRPr lang="en-US" sz="1000" b="1" dirty="0"/>
          </a:p>
        </p:txBody>
      </p:sp>
    </p:spTree>
    <p:extLst>
      <p:ext uri="{BB962C8B-B14F-4D97-AF65-F5344CB8AC3E}">
        <p14:creationId xmlns:p14="http://schemas.microsoft.com/office/powerpoint/2010/main" val="357914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3028</TotalTime>
  <Words>1670</Words>
  <Application>Microsoft Office PowerPoint</Application>
  <PresentationFormat>Custom</PresentationFormat>
  <Paragraphs>201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Mob Mentality</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 Mentality</dc:title>
  <dc:creator>arl</dc:creator>
  <cp:lastModifiedBy>arl</cp:lastModifiedBy>
  <cp:revision>65</cp:revision>
  <dcterms:created xsi:type="dcterms:W3CDTF">2013-09-19T16:00:24Z</dcterms:created>
  <dcterms:modified xsi:type="dcterms:W3CDTF">2013-09-28T08:06:37Z</dcterms:modified>
</cp:coreProperties>
</file>