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19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8.png" ContentType="image/png"/>
  <Override PartName="/ppt/media/image11.png" ContentType="image/png"/>
  <Override PartName="/ppt/media/image7.wmf" ContentType="image/x-wmf"/>
  <Override PartName="/ppt/media/image6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7.jpeg" ContentType="image/jpeg"/>
  <Override PartName="/ppt/media/image2.png" ContentType="image/png"/>
  <Override PartName="/ppt/media/image15.jpeg" ContentType="image/jpeg"/>
  <Override PartName="/ppt/media/image16.jpeg" ContentType="image/jpeg"/>
  <Override PartName="/ppt/media/image5.png" ContentType="image/png"/>
  <Override PartName="/ppt/media/image4.wmf" ContentType="image/x-wmf"/>
  <Override PartName="/ppt/media/image3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wm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image" Target="../media/image7.wmf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92240" y="719280"/>
            <a:ext cx="11807640" cy="45360"/>
          </a:xfrm>
          <a:prstGeom prst="rect">
            <a:avLst/>
          </a:prstGeom>
          <a:solidFill>
            <a:srgbClr val="c50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7" descr="ifw-logo"/>
          <p:cNvPicPr/>
          <p:nvPr/>
        </p:nvPicPr>
        <p:blipFill>
          <a:blip r:embed="rId2"/>
          <a:stretch/>
        </p:blipFill>
        <p:spPr>
          <a:xfrm>
            <a:off x="235800" y="192960"/>
            <a:ext cx="672480" cy="4896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9182160" y="728640"/>
            <a:ext cx="2537640" cy="6129000"/>
          </a:xfrm>
          <a:prstGeom prst="rect">
            <a:avLst/>
          </a:prstGeom>
          <a:solidFill>
            <a:srgbClr val="f4d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23520" y="2853000"/>
            <a:ext cx="8217360" cy="575640"/>
          </a:xfrm>
          <a:prstGeom prst="rect">
            <a:avLst/>
          </a:prstGeom>
        </p:spPr>
        <p:txBody>
          <a:bodyPr anchor="b">
            <a:normAutofit fontScale="97000"/>
          </a:bodyPr>
          <a:p>
            <a:pPr algn="ctr">
              <a:lnSpc>
                <a:spcPct val="100000"/>
              </a:lnSpc>
            </a:pPr>
            <a:r>
              <a:rPr b="1" lang="de-DE" sz="3200" spc="-1" strike="noStrike">
                <a:solidFill>
                  <a:srgbClr val="000000"/>
                </a:solidFill>
                <a:latin typeface="Calibri"/>
              </a:rPr>
              <a:t>Titel des </a:t>
            </a:r>
            <a:r>
              <a:rPr b="1" lang="de-DE" sz="3200" spc="-1" strike="noStrike">
                <a:solidFill>
                  <a:srgbClr val="000000"/>
                </a:solidFill>
                <a:latin typeface="Calibri"/>
              </a:rPr>
              <a:t>Vortrags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111680" y="3716280"/>
            <a:ext cx="7240680" cy="4121640"/>
          </a:xfrm>
          <a:prstGeom prst="rect">
            <a:avLst/>
          </a:prstGeom>
        </p:spPr>
        <p:txBody>
          <a:bodyPr lIns="108000" rIns="108000" tIns="72000" bIns="72000">
            <a:noAutofit/>
          </a:bodyPr>
          <a:p>
            <a:pPr algn="ctr">
              <a:lnSpc>
                <a:spcPts val="2401"/>
              </a:lnSpc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Name des Autors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Veranstaltung</a:t>
            </a: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9" descr="Logo-heim-klein-fett"/>
          <p:cNvPicPr/>
          <p:nvPr/>
        </p:nvPicPr>
        <p:blipFill>
          <a:blip r:embed="rId3"/>
          <a:stretch/>
        </p:blipFill>
        <p:spPr>
          <a:xfrm>
            <a:off x="983520" y="189000"/>
            <a:ext cx="2239560" cy="529920"/>
          </a:xfrm>
          <a:prstGeom prst="rect">
            <a:avLst/>
          </a:prstGeom>
          <a:ln>
            <a:noFill/>
          </a:ln>
        </p:spPr>
      </p:pic>
      <p:pic>
        <p:nvPicPr>
          <p:cNvPr id="6" name="Picture 7" descr="ifw-logo"/>
          <p:cNvPicPr/>
          <p:nvPr/>
        </p:nvPicPr>
        <p:blipFill>
          <a:blip r:embed="rId4"/>
          <a:stretch/>
        </p:blipFill>
        <p:spPr>
          <a:xfrm>
            <a:off x="235800" y="192960"/>
            <a:ext cx="672480" cy="489600"/>
          </a:xfrm>
          <a:prstGeom prst="rect">
            <a:avLst/>
          </a:prstGeom>
          <a:ln>
            <a:noFill/>
          </a:ln>
        </p:spPr>
      </p:pic>
      <p:pic>
        <p:nvPicPr>
          <p:cNvPr id="7" name="Picture 4" descr=""/>
          <p:cNvPicPr/>
          <p:nvPr/>
        </p:nvPicPr>
        <p:blipFill>
          <a:blip r:embed="rId5"/>
          <a:stretch/>
        </p:blipFill>
        <p:spPr>
          <a:xfrm>
            <a:off x="9182160" y="127800"/>
            <a:ext cx="2537640" cy="569160"/>
          </a:xfrm>
          <a:prstGeom prst="rect">
            <a:avLst/>
          </a:prstGeom>
          <a:ln>
            <a:noFill/>
          </a:ln>
        </p:spPr>
      </p:pic>
      <p:sp>
        <p:nvSpPr>
          <p:cNvPr id="8" name="CustomShape 5"/>
          <p:cNvSpPr/>
          <p:nvPr/>
        </p:nvSpPr>
        <p:spPr>
          <a:xfrm>
            <a:off x="192240" y="719280"/>
            <a:ext cx="11807640" cy="45360"/>
          </a:xfrm>
          <a:prstGeom prst="rect">
            <a:avLst/>
          </a:prstGeom>
          <a:solidFill>
            <a:srgbClr val="c50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92240" y="719280"/>
            <a:ext cx="11807640" cy="45360"/>
          </a:xfrm>
          <a:prstGeom prst="rect">
            <a:avLst/>
          </a:prstGeom>
          <a:solidFill>
            <a:srgbClr val="c50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7" descr="ifw-logo"/>
          <p:cNvPicPr/>
          <p:nvPr/>
        </p:nvPicPr>
        <p:blipFill>
          <a:blip r:embed="rId2"/>
          <a:stretch/>
        </p:blipFill>
        <p:spPr>
          <a:xfrm>
            <a:off x="235800" y="192960"/>
            <a:ext cx="672480" cy="489600"/>
          </a:xfrm>
          <a:prstGeom prst="rect">
            <a:avLst/>
          </a:prstGeom>
          <a:ln>
            <a:noFill/>
          </a:ln>
        </p:spPr>
      </p:pic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51520" y="981000"/>
            <a:ext cx="11088720" cy="5471640"/>
          </a:xfrm>
          <a:prstGeom prst="rect">
            <a:avLst/>
          </a:prstGeom>
        </p:spPr>
        <p:txBody>
          <a:bodyPr lIns="108000" rIns="108000" tIns="72000" bIns="72000">
            <a:noAutofit/>
          </a:bodyPr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3600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2" marL="360000" indent="180000">
              <a:lnSpc>
                <a:spcPts val="2401"/>
              </a:lnSpc>
              <a:spcBef>
                <a:spcPts val="201"/>
              </a:spcBef>
              <a:buClr>
                <a:srgbClr val="c5005a"/>
              </a:buClr>
              <a:buFont typeface="Symbol"/>
              <a:buChar char="-"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3" marL="720000" indent="180000">
              <a:lnSpc>
                <a:spcPts val="2401"/>
              </a:lnSpc>
              <a:spcBef>
                <a:spcPts val="201"/>
              </a:spcBef>
              <a:buClr>
                <a:srgbClr val="c5005a"/>
              </a:buClr>
              <a:buFont typeface="Arial"/>
              <a:buChar char="&gt;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026720" y="189000"/>
            <a:ext cx="10135080" cy="5029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Mastertitelformat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19224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6BBAC24-3E18-4D60-A1B1-B7EF2A90CA61}" type="datetime1">
              <a:rPr b="0" lang="de-DE" sz="1200" spc="-1" strike="noStrike">
                <a:solidFill>
                  <a:srgbClr val="8b8b8b"/>
                </a:solidFill>
                <a:latin typeface="Arial"/>
              </a:rPr>
              <a:t>18.01.2021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2207520" y="6489000"/>
            <a:ext cx="7776360" cy="359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Fußzeile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1005660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b="0" lang="de-DE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 hidden="1"/>
          <p:cNvSpPr/>
          <p:nvPr/>
        </p:nvSpPr>
        <p:spPr>
          <a:xfrm>
            <a:off x="192240" y="719280"/>
            <a:ext cx="11807640" cy="45360"/>
          </a:xfrm>
          <a:prstGeom prst="rect">
            <a:avLst/>
          </a:prstGeom>
          <a:solidFill>
            <a:srgbClr val="c50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" name="Picture 7" descr="ifw-logo"/>
          <p:cNvPicPr/>
          <p:nvPr/>
        </p:nvPicPr>
        <p:blipFill>
          <a:blip r:embed="rId2"/>
          <a:stretch/>
        </p:blipFill>
        <p:spPr>
          <a:xfrm>
            <a:off x="235800" y="192960"/>
            <a:ext cx="672480" cy="48960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9182160" y="728640"/>
            <a:ext cx="2537640" cy="6129000"/>
          </a:xfrm>
          <a:prstGeom prst="rect">
            <a:avLst/>
          </a:prstGeom>
          <a:solidFill>
            <a:srgbClr val="f4d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239040" y="2849400"/>
            <a:ext cx="86400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1599"/>
              </a:spcBef>
            </a:pPr>
            <a:r>
              <a:rPr b="1" lang="de-DE" sz="3200" spc="-1" strike="noStrike">
                <a:solidFill>
                  <a:srgbClr val="000000"/>
                </a:solidFill>
                <a:latin typeface="Arial"/>
              </a:rPr>
              <a:t>www.ifw-kassel.de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92" name="Picture 4" descr=""/>
          <p:cNvPicPr/>
          <p:nvPr/>
        </p:nvPicPr>
        <p:blipFill>
          <a:blip r:embed="rId3"/>
          <a:stretch/>
        </p:blipFill>
        <p:spPr>
          <a:xfrm>
            <a:off x="9182160" y="127800"/>
            <a:ext cx="2537640" cy="569160"/>
          </a:xfrm>
          <a:prstGeom prst="rect">
            <a:avLst/>
          </a:prstGeom>
          <a:ln>
            <a:noFill/>
          </a:ln>
        </p:spPr>
      </p:pic>
      <p:pic>
        <p:nvPicPr>
          <p:cNvPr id="93" name="Grafik 2" descr=""/>
          <p:cNvPicPr/>
          <p:nvPr/>
        </p:nvPicPr>
        <p:blipFill>
          <a:blip r:embed="rId4"/>
          <a:stretch/>
        </p:blipFill>
        <p:spPr>
          <a:xfrm>
            <a:off x="8977680" y="1260360"/>
            <a:ext cx="1150560" cy="1680840"/>
          </a:xfrm>
          <a:prstGeom prst="rect">
            <a:avLst/>
          </a:prstGeom>
          <a:ln w="19080">
            <a:solidFill>
              <a:schemeClr val="tx1"/>
            </a:solidFill>
            <a:miter/>
          </a:ln>
        </p:spPr>
      </p:pic>
      <p:pic>
        <p:nvPicPr>
          <p:cNvPr id="94" name="Grafik 3" descr=""/>
          <p:cNvPicPr/>
          <p:nvPr/>
        </p:nvPicPr>
        <p:blipFill>
          <a:blip r:embed="rId5"/>
          <a:stretch/>
        </p:blipFill>
        <p:spPr>
          <a:xfrm>
            <a:off x="8977680" y="4944960"/>
            <a:ext cx="1150560" cy="1723680"/>
          </a:xfrm>
          <a:prstGeom prst="rect">
            <a:avLst/>
          </a:prstGeom>
          <a:ln w="19080">
            <a:solidFill>
              <a:schemeClr val="tx1"/>
            </a:solidFill>
            <a:miter/>
          </a:ln>
        </p:spPr>
      </p:pic>
      <p:pic>
        <p:nvPicPr>
          <p:cNvPr id="95" name="Grafik 4" descr=""/>
          <p:cNvPicPr/>
          <p:nvPr/>
        </p:nvPicPr>
        <p:blipFill>
          <a:blip r:embed="rId6"/>
          <a:srcRect l="14247" t="0" r="13152" b="0"/>
          <a:stretch/>
        </p:blipFill>
        <p:spPr>
          <a:xfrm>
            <a:off x="8977680" y="3108240"/>
            <a:ext cx="1150560" cy="1657080"/>
          </a:xfrm>
          <a:prstGeom prst="rect">
            <a:avLst/>
          </a:prstGeom>
          <a:ln w="19080">
            <a:solidFill>
              <a:schemeClr val="tx1"/>
            </a:solidFill>
            <a:miter/>
          </a:ln>
        </p:spPr>
      </p:pic>
      <p:pic>
        <p:nvPicPr>
          <p:cNvPr id="96" name="Picture 7" descr="ifw-logo"/>
          <p:cNvPicPr/>
          <p:nvPr/>
        </p:nvPicPr>
        <p:blipFill>
          <a:blip r:embed="rId7"/>
          <a:stretch/>
        </p:blipFill>
        <p:spPr>
          <a:xfrm>
            <a:off x="235800" y="192960"/>
            <a:ext cx="672480" cy="489600"/>
          </a:xfrm>
          <a:prstGeom prst="rect">
            <a:avLst/>
          </a:prstGeom>
          <a:ln>
            <a:noFill/>
          </a:ln>
        </p:spPr>
      </p:pic>
      <p:pic>
        <p:nvPicPr>
          <p:cNvPr id="97" name="Picture 9" descr="Logo-heim-klein-fett"/>
          <p:cNvPicPr/>
          <p:nvPr/>
        </p:nvPicPr>
        <p:blipFill>
          <a:blip r:embed="rId8"/>
          <a:stretch/>
        </p:blipFill>
        <p:spPr>
          <a:xfrm>
            <a:off x="983520" y="189000"/>
            <a:ext cx="2239560" cy="529920"/>
          </a:xfrm>
          <a:prstGeom prst="rect">
            <a:avLst/>
          </a:prstGeom>
          <a:ln>
            <a:noFill/>
          </a:ln>
        </p:spPr>
      </p:pic>
      <p:sp>
        <p:nvSpPr>
          <p:cNvPr id="98" name="CustomShape 4"/>
          <p:cNvSpPr/>
          <p:nvPr/>
        </p:nvSpPr>
        <p:spPr>
          <a:xfrm>
            <a:off x="192240" y="719280"/>
            <a:ext cx="11807640" cy="45360"/>
          </a:xfrm>
          <a:prstGeom prst="rect">
            <a:avLst/>
          </a:prstGeom>
          <a:solidFill>
            <a:srgbClr val="c50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1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23520" y="2853000"/>
            <a:ext cx="8217360" cy="5756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45000"/>
          </a:bodyPr>
          <a:p>
            <a:pPr algn="ctr">
              <a:lnSpc>
                <a:spcPct val="100000"/>
              </a:lnSpc>
            </a:pPr>
            <a:r>
              <a:rPr b="1" lang="de-DE" sz="3200" spc="-1" strike="noStrike">
                <a:solidFill>
                  <a:srgbClr val="000000"/>
                </a:solidFill>
                <a:latin typeface="Calibri"/>
              </a:rPr>
              <a:t>Kick-Off</a:t>
            </a:r>
            <a:br/>
            <a:r>
              <a:rPr b="1" lang="de-DE" sz="3200" spc="-1" strike="noStrike">
                <a:solidFill>
                  <a:srgbClr val="000000"/>
                </a:solidFill>
                <a:latin typeface="Calibri"/>
              </a:rPr>
              <a:t>Digital Twin of Injection Molding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111680" y="3716280"/>
            <a:ext cx="7240680" cy="7606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72000" bIns="72000">
            <a:no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Entwicklung des Digitalen Zwillings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TextShape 2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D9EF635-A483-4330-96D8-21F23C896F6F}" type="datetime1">
              <a:rPr b="0" lang="de-DE" sz="1200" spc="-1" strike="noStrike">
                <a:solidFill>
                  <a:srgbClr val="8b8b8b"/>
                </a:solidFill>
                <a:latin typeface="Arial"/>
              </a:rPr>
              <a:t>18.01.2021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37" name="TextShape 3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Fußzeile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438" name="TextShape 4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 </a:t>
            </a:r>
            <a:fld id="{08B49891-B3CC-4E95-92B2-ACDC93E7117B}" type="slidenum">
              <a:rPr b="0" lang="de-DE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39" name="CustomShape 5"/>
          <p:cNvSpPr/>
          <p:nvPr/>
        </p:nvSpPr>
        <p:spPr>
          <a:xfrm>
            <a:off x="855000" y="2165040"/>
            <a:ext cx="3646800" cy="81792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6"/>
          <p:cNvSpPr/>
          <p:nvPr/>
        </p:nvSpPr>
        <p:spPr>
          <a:xfrm>
            <a:off x="2027880" y="2350800"/>
            <a:ext cx="122076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Calibri"/>
              </a:rPr>
              <a:t>Prozess-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Calibri"/>
              </a:rPr>
              <a:t>größen 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41" name="CustomShape 7"/>
          <p:cNvSpPr/>
          <p:nvPr/>
        </p:nvSpPr>
        <p:spPr>
          <a:xfrm>
            <a:off x="1181880" y="2319120"/>
            <a:ext cx="924840" cy="5133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Calibri"/>
              </a:rPr>
              <a:t>Spritzgieß-</a:t>
            </a:r>
            <a:br/>
            <a:r>
              <a:rPr b="1" lang="en" sz="1000" spc="-1" strike="noStrike">
                <a:solidFill>
                  <a:srgbClr val="000000"/>
                </a:solidFill>
                <a:latin typeface="Calibri"/>
              </a:rPr>
              <a:t>maschine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42" name="CustomShape 8"/>
          <p:cNvSpPr/>
          <p:nvPr/>
        </p:nvSpPr>
        <p:spPr>
          <a:xfrm>
            <a:off x="3402360" y="2300400"/>
            <a:ext cx="924840" cy="5133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Calibri"/>
              </a:rPr>
              <a:t>Bauteil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443" name="CustomShape 9"/>
          <p:cNvSpPr/>
          <p:nvPr/>
        </p:nvSpPr>
        <p:spPr>
          <a:xfrm>
            <a:off x="2919240" y="2561040"/>
            <a:ext cx="39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10"/>
          <p:cNvSpPr/>
          <p:nvPr/>
        </p:nvSpPr>
        <p:spPr>
          <a:xfrm>
            <a:off x="7607520" y="2326320"/>
            <a:ext cx="110700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</a:rPr>
              <a:t>Bauteil-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000" spc="-1" strike="noStrike">
                <a:solidFill>
                  <a:srgbClr val="000000"/>
                </a:solidFill>
                <a:latin typeface="Arial"/>
              </a:rPr>
              <a:t>Q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</a:rPr>
              <a:t>ualität 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45" name="CustomShape 11"/>
          <p:cNvSpPr/>
          <p:nvPr/>
        </p:nvSpPr>
        <p:spPr>
          <a:xfrm>
            <a:off x="5478840" y="2557080"/>
            <a:ext cx="3031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12"/>
          <p:cNvSpPr/>
          <p:nvPr/>
        </p:nvSpPr>
        <p:spPr>
          <a:xfrm>
            <a:off x="2126520" y="2568240"/>
            <a:ext cx="202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13"/>
          <p:cNvSpPr/>
          <p:nvPr/>
        </p:nvSpPr>
        <p:spPr>
          <a:xfrm rot="10800000">
            <a:off x="1649160" y="4078800"/>
            <a:ext cx="360" cy="27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14"/>
          <p:cNvSpPr/>
          <p:nvPr/>
        </p:nvSpPr>
        <p:spPr>
          <a:xfrm rot="10800000">
            <a:off x="5457240" y="4062960"/>
            <a:ext cx="360" cy="27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15"/>
          <p:cNvSpPr/>
          <p:nvPr/>
        </p:nvSpPr>
        <p:spPr>
          <a:xfrm>
            <a:off x="2206800" y="3757320"/>
            <a:ext cx="1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16"/>
          <p:cNvSpPr/>
          <p:nvPr/>
        </p:nvSpPr>
        <p:spPr>
          <a:xfrm>
            <a:off x="3057120" y="2587320"/>
            <a:ext cx="14760" cy="223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1" name="Group 17"/>
          <p:cNvGrpSpPr/>
          <p:nvPr/>
        </p:nvGrpSpPr>
        <p:grpSpPr>
          <a:xfrm>
            <a:off x="2991240" y="4820760"/>
            <a:ext cx="162000" cy="162000"/>
            <a:chOff x="2991240" y="4820760"/>
            <a:chExt cx="162000" cy="162000"/>
          </a:xfrm>
        </p:grpSpPr>
        <p:sp>
          <p:nvSpPr>
            <p:cNvPr id="452" name="CustomShape 18"/>
            <p:cNvSpPr/>
            <p:nvPr/>
          </p:nvSpPr>
          <p:spPr>
            <a:xfrm>
              <a:off x="2991240" y="4820760"/>
              <a:ext cx="162000" cy="162000"/>
            </a:xfrm>
            <a:prstGeom prst="ellipse">
              <a:avLst/>
            </a:prstGeom>
            <a:solidFill>
              <a:schemeClr val="bg1"/>
            </a:solidFill>
            <a:ln w="1908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CustomShape 19"/>
            <p:cNvSpPr/>
            <p:nvPr/>
          </p:nvSpPr>
          <p:spPr>
            <a:xfrm>
              <a:off x="3029040" y="4901760"/>
              <a:ext cx="86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bg1"/>
            </a:solidFill>
            <a:ln w="1908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4" name="CustomShape 20"/>
          <p:cNvSpPr/>
          <p:nvPr/>
        </p:nvSpPr>
        <p:spPr>
          <a:xfrm flipV="1">
            <a:off x="2269440" y="3754800"/>
            <a:ext cx="26384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5" name="Group 21"/>
          <p:cNvGrpSpPr/>
          <p:nvPr/>
        </p:nvGrpSpPr>
        <p:grpSpPr>
          <a:xfrm>
            <a:off x="973080" y="4413240"/>
            <a:ext cx="1352160" cy="969840"/>
            <a:chOff x="973080" y="4413240"/>
            <a:chExt cx="1352160" cy="969840"/>
          </a:xfrm>
        </p:grpSpPr>
        <p:sp>
          <p:nvSpPr>
            <p:cNvPr id="456" name="CustomShape 22"/>
            <p:cNvSpPr/>
            <p:nvPr/>
          </p:nvSpPr>
          <p:spPr>
            <a:xfrm>
              <a:off x="1078920" y="4413240"/>
              <a:ext cx="1127520" cy="96984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57" name="Group 23"/>
            <p:cNvGrpSpPr/>
            <p:nvPr/>
          </p:nvGrpSpPr>
          <p:grpSpPr>
            <a:xfrm>
              <a:off x="1413360" y="4413600"/>
              <a:ext cx="472320" cy="472680"/>
              <a:chOff x="1413360" y="4413600"/>
              <a:chExt cx="472320" cy="472680"/>
            </a:xfrm>
          </p:grpSpPr>
          <p:sp>
            <p:nvSpPr>
              <p:cNvPr id="458" name="CustomShape 24"/>
              <p:cNvSpPr/>
              <p:nvPr/>
            </p:nvSpPr>
            <p:spPr>
              <a:xfrm>
                <a:off x="1517040" y="4448160"/>
                <a:ext cx="264600" cy="4032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9" name="CustomShape 25"/>
              <p:cNvSpPr/>
              <p:nvPr/>
            </p:nvSpPr>
            <p:spPr>
              <a:xfrm rot="2700000">
                <a:off x="1517040" y="4447800"/>
                <a:ext cx="264600" cy="4032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0" name="CustomShape 26"/>
              <p:cNvSpPr/>
              <p:nvPr/>
            </p:nvSpPr>
            <p:spPr>
              <a:xfrm rot="18898800">
                <a:off x="1517040" y="4448160"/>
                <a:ext cx="264600" cy="4032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1" name="CustomShape 27"/>
              <p:cNvSpPr/>
              <p:nvPr/>
            </p:nvSpPr>
            <p:spPr>
              <a:xfrm rot="16198200">
                <a:off x="1517040" y="4448520"/>
                <a:ext cx="264600" cy="4032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2" name="CustomShape 28"/>
              <p:cNvSpPr/>
              <p:nvPr/>
            </p:nvSpPr>
            <p:spPr>
              <a:xfrm>
                <a:off x="1500840" y="4501080"/>
                <a:ext cx="297360" cy="29736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3" name="CustomShape 29"/>
              <p:cNvSpPr/>
              <p:nvPr/>
            </p:nvSpPr>
            <p:spPr>
              <a:xfrm>
                <a:off x="1531800" y="4532040"/>
                <a:ext cx="235800" cy="235800"/>
              </a:xfrm>
              <a:prstGeom prst="ellipse">
                <a:avLst/>
              </a:prstGeom>
              <a:solidFill>
                <a:srgbClr val="efefe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4" name="CustomShape 30"/>
              <p:cNvSpPr/>
              <p:nvPr/>
            </p:nvSpPr>
            <p:spPr>
              <a:xfrm>
                <a:off x="1566360" y="4582080"/>
                <a:ext cx="165960" cy="1872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5" name="CustomShape 31"/>
              <p:cNvSpPr/>
              <p:nvPr/>
            </p:nvSpPr>
            <p:spPr>
              <a:xfrm>
                <a:off x="1653120" y="4572360"/>
                <a:ext cx="18720" cy="378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6" name="CustomShape 32"/>
              <p:cNvSpPr/>
              <p:nvPr/>
            </p:nvSpPr>
            <p:spPr>
              <a:xfrm>
                <a:off x="1566360" y="4638240"/>
                <a:ext cx="165960" cy="1872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7" name="CustomShape 33"/>
              <p:cNvSpPr/>
              <p:nvPr/>
            </p:nvSpPr>
            <p:spPr>
              <a:xfrm>
                <a:off x="1566720" y="4694400"/>
                <a:ext cx="165960" cy="1872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8" name="CustomShape 34"/>
              <p:cNvSpPr/>
              <p:nvPr/>
            </p:nvSpPr>
            <p:spPr>
              <a:xfrm>
                <a:off x="1608480" y="4629600"/>
                <a:ext cx="18720" cy="378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9" name="CustomShape 35"/>
              <p:cNvSpPr/>
              <p:nvPr/>
            </p:nvSpPr>
            <p:spPr>
              <a:xfrm>
                <a:off x="1702800" y="4685040"/>
                <a:ext cx="18720" cy="378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70" name="CustomShape 36"/>
            <p:cNvSpPr/>
            <p:nvPr/>
          </p:nvSpPr>
          <p:spPr>
            <a:xfrm>
              <a:off x="973080" y="4932360"/>
              <a:ext cx="1352160" cy="354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000" spc="-1" strike="noStrike">
                  <a:solidFill>
                    <a:srgbClr val="000000"/>
                  </a:solidFill>
                  <a:latin typeface="Arial"/>
                </a:rPr>
                <a:t>Batch to Batch Adaption</a:t>
              </a:r>
              <a:endParaRPr b="0" lang="de-DE" sz="1000" spc="-1" strike="noStrike">
                <a:latin typeface="Arial"/>
              </a:endParaRPr>
            </a:p>
          </p:txBody>
        </p:sp>
      </p:grpSp>
      <p:sp>
        <p:nvSpPr>
          <p:cNvPr id="471" name="CustomShape 37"/>
          <p:cNvSpPr/>
          <p:nvPr/>
        </p:nvSpPr>
        <p:spPr>
          <a:xfrm flipV="1">
            <a:off x="6006960" y="3754080"/>
            <a:ext cx="185616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38"/>
          <p:cNvSpPr/>
          <p:nvPr/>
        </p:nvSpPr>
        <p:spPr>
          <a:xfrm>
            <a:off x="4908240" y="3503880"/>
            <a:ext cx="1098360" cy="50688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Calibri"/>
              </a:rPr>
              <a:t>Modell Bauteilqualität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73" name="CustomShape 39"/>
          <p:cNvSpPr/>
          <p:nvPr/>
        </p:nvSpPr>
        <p:spPr>
          <a:xfrm>
            <a:off x="1184400" y="3503880"/>
            <a:ext cx="914040" cy="50688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Calibri"/>
              </a:rPr>
              <a:t>Modell Spritzgieß-</a:t>
            </a:r>
            <a:br/>
            <a:r>
              <a:rPr b="1" lang="en" sz="1000" spc="-1" strike="noStrike">
                <a:solidFill>
                  <a:srgbClr val="000000"/>
                </a:solidFill>
                <a:latin typeface="Calibri"/>
              </a:rPr>
              <a:t>maschine</a:t>
            </a:r>
            <a:endParaRPr b="0" lang="de-DE" sz="10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74" name="Formula 40"/>
              <p:cNvSpPr txBox="1"/>
              <p:nvPr/>
            </p:nvSpPr>
            <p:spPr>
              <a:xfrm>
                <a:off x="7863480" y="3593880"/>
                <a:ext cx="344160" cy="322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^"/>
                      </m:accPr>
                      <m:e>
                        <m:r>
                          <m:t xml:space="preserve">𝑸</m:t>
                        </m:r>
                      </m:e>
                    </m:acc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75" name="Formula 41"/>
              <p:cNvSpPr txBox="1"/>
              <p:nvPr/>
            </p:nvSpPr>
            <p:spPr>
              <a:xfrm>
                <a:off x="2641680" y="3482280"/>
                <a:ext cx="325440" cy="322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^"/>
                      </m:accPr>
                      <m:e>
                        <m:r>
                          <m:t xml:space="preserve">𝒙</m:t>
                        </m:r>
                      </m:e>
                    </m:acc>
                  </m:oMath>
                </a14:m>
              </a:p>
            </p:txBody>
          </p:sp>
        </mc:Choice>
        <mc:Fallback/>
      </mc:AlternateContent>
      <p:sp>
        <p:nvSpPr>
          <p:cNvPr id="476" name="CustomShape 42"/>
          <p:cNvSpPr/>
          <p:nvPr/>
        </p:nvSpPr>
        <p:spPr>
          <a:xfrm>
            <a:off x="5782320" y="2301120"/>
            <a:ext cx="924840" cy="51336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Calibri"/>
              </a:rPr>
              <a:t>Qualitäts-messzelle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77" name="CustomShape 43"/>
          <p:cNvSpPr/>
          <p:nvPr/>
        </p:nvSpPr>
        <p:spPr>
          <a:xfrm>
            <a:off x="4494960" y="2319120"/>
            <a:ext cx="110700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</a:rPr>
              <a:t>Bauteileigen-schaften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78" name="CustomShape 44"/>
          <p:cNvSpPr/>
          <p:nvPr/>
        </p:nvSpPr>
        <p:spPr>
          <a:xfrm>
            <a:off x="4359600" y="2559240"/>
            <a:ext cx="202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45"/>
          <p:cNvSpPr/>
          <p:nvPr/>
        </p:nvSpPr>
        <p:spPr>
          <a:xfrm>
            <a:off x="6734520" y="2557080"/>
            <a:ext cx="108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46"/>
          <p:cNvSpPr/>
          <p:nvPr/>
        </p:nvSpPr>
        <p:spPr>
          <a:xfrm flipH="1" flipV="1">
            <a:off x="2206800" y="4898520"/>
            <a:ext cx="78408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47"/>
          <p:cNvSpPr/>
          <p:nvPr/>
        </p:nvSpPr>
        <p:spPr>
          <a:xfrm>
            <a:off x="3034440" y="2541600"/>
            <a:ext cx="45360" cy="45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48"/>
          <p:cNvSpPr/>
          <p:nvPr/>
        </p:nvSpPr>
        <p:spPr>
          <a:xfrm>
            <a:off x="3429360" y="3732840"/>
            <a:ext cx="45360" cy="45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49"/>
          <p:cNvSpPr/>
          <p:nvPr/>
        </p:nvSpPr>
        <p:spPr>
          <a:xfrm rot="5400000">
            <a:off x="2741400" y="4190760"/>
            <a:ext cx="1122840" cy="298440"/>
          </a:xfrm>
          <a:prstGeom prst="bent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84" name="Group 50"/>
          <p:cNvGrpSpPr/>
          <p:nvPr/>
        </p:nvGrpSpPr>
        <p:grpSpPr>
          <a:xfrm>
            <a:off x="4780440" y="4401360"/>
            <a:ext cx="1352160" cy="969840"/>
            <a:chOff x="4780440" y="4401360"/>
            <a:chExt cx="1352160" cy="969840"/>
          </a:xfrm>
        </p:grpSpPr>
        <p:sp>
          <p:nvSpPr>
            <p:cNvPr id="485" name="CustomShape 51"/>
            <p:cNvSpPr/>
            <p:nvPr/>
          </p:nvSpPr>
          <p:spPr>
            <a:xfrm>
              <a:off x="4901760" y="4401360"/>
              <a:ext cx="1127520" cy="96984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86" name="Group 52"/>
            <p:cNvGrpSpPr/>
            <p:nvPr/>
          </p:nvGrpSpPr>
          <p:grpSpPr>
            <a:xfrm>
              <a:off x="5220360" y="4413600"/>
              <a:ext cx="472680" cy="472680"/>
              <a:chOff x="5220360" y="4413600"/>
              <a:chExt cx="472680" cy="472680"/>
            </a:xfrm>
          </p:grpSpPr>
          <p:sp>
            <p:nvSpPr>
              <p:cNvPr id="487" name="CustomShape 53"/>
              <p:cNvSpPr/>
              <p:nvPr/>
            </p:nvSpPr>
            <p:spPr>
              <a:xfrm>
                <a:off x="5324400" y="4448160"/>
                <a:ext cx="264600" cy="4032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8" name="CustomShape 54"/>
              <p:cNvSpPr/>
              <p:nvPr/>
            </p:nvSpPr>
            <p:spPr>
              <a:xfrm rot="2700000">
                <a:off x="5324400" y="4447800"/>
                <a:ext cx="264600" cy="4032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9" name="CustomShape 55"/>
              <p:cNvSpPr/>
              <p:nvPr/>
            </p:nvSpPr>
            <p:spPr>
              <a:xfrm rot="18898800">
                <a:off x="5324040" y="4448160"/>
                <a:ext cx="264600" cy="4032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0" name="CustomShape 56"/>
              <p:cNvSpPr/>
              <p:nvPr/>
            </p:nvSpPr>
            <p:spPr>
              <a:xfrm rot="16198200">
                <a:off x="5324400" y="4448520"/>
                <a:ext cx="264600" cy="4032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1" name="CustomShape 57"/>
              <p:cNvSpPr/>
              <p:nvPr/>
            </p:nvSpPr>
            <p:spPr>
              <a:xfrm>
                <a:off x="5308200" y="4501080"/>
                <a:ext cx="297360" cy="29736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2" name="CustomShape 58"/>
              <p:cNvSpPr/>
              <p:nvPr/>
            </p:nvSpPr>
            <p:spPr>
              <a:xfrm>
                <a:off x="5338800" y="4532040"/>
                <a:ext cx="235800" cy="235800"/>
              </a:xfrm>
              <a:prstGeom prst="ellipse">
                <a:avLst/>
              </a:prstGeom>
              <a:solidFill>
                <a:srgbClr val="efefe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3" name="CustomShape 59"/>
              <p:cNvSpPr/>
              <p:nvPr/>
            </p:nvSpPr>
            <p:spPr>
              <a:xfrm>
                <a:off x="5373720" y="4582080"/>
                <a:ext cx="165960" cy="1872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4" name="CustomShape 60"/>
              <p:cNvSpPr/>
              <p:nvPr/>
            </p:nvSpPr>
            <p:spPr>
              <a:xfrm>
                <a:off x="5460480" y="4572360"/>
                <a:ext cx="18720" cy="378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5" name="CustomShape 61"/>
              <p:cNvSpPr/>
              <p:nvPr/>
            </p:nvSpPr>
            <p:spPr>
              <a:xfrm>
                <a:off x="5373720" y="4638240"/>
                <a:ext cx="165960" cy="1872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6" name="CustomShape 62"/>
              <p:cNvSpPr/>
              <p:nvPr/>
            </p:nvSpPr>
            <p:spPr>
              <a:xfrm>
                <a:off x="5373720" y="4694400"/>
                <a:ext cx="165960" cy="1872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7" name="CustomShape 63"/>
              <p:cNvSpPr/>
              <p:nvPr/>
            </p:nvSpPr>
            <p:spPr>
              <a:xfrm>
                <a:off x="5415840" y="4629600"/>
                <a:ext cx="18720" cy="378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8" name="CustomShape 64"/>
              <p:cNvSpPr/>
              <p:nvPr/>
            </p:nvSpPr>
            <p:spPr>
              <a:xfrm>
                <a:off x="5509800" y="4685040"/>
                <a:ext cx="18720" cy="378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99" name="CustomShape 65"/>
            <p:cNvSpPr/>
            <p:nvPr/>
          </p:nvSpPr>
          <p:spPr>
            <a:xfrm>
              <a:off x="4780440" y="4932360"/>
              <a:ext cx="1352160" cy="354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000" spc="-1" strike="noStrike">
                  <a:solidFill>
                    <a:srgbClr val="000000"/>
                  </a:solidFill>
                  <a:latin typeface="Arial"/>
                </a:rPr>
                <a:t>Batch to Batch Adaption</a:t>
              </a:r>
              <a:endParaRPr b="0" lang="de-DE" sz="1000" spc="-1" strike="noStrike">
                <a:latin typeface="Arial"/>
              </a:endParaRPr>
            </a:p>
          </p:txBody>
        </p:sp>
      </p:grpSp>
      <p:sp>
        <p:nvSpPr>
          <p:cNvPr id="500" name="CustomShape 66"/>
          <p:cNvSpPr/>
          <p:nvPr/>
        </p:nvSpPr>
        <p:spPr>
          <a:xfrm>
            <a:off x="7026840" y="2534400"/>
            <a:ext cx="45360" cy="45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CustomShape 67"/>
          <p:cNvSpPr/>
          <p:nvPr/>
        </p:nvSpPr>
        <p:spPr>
          <a:xfrm flipH="1">
            <a:off x="6813000" y="3778560"/>
            <a:ext cx="360" cy="102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68"/>
          <p:cNvSpPr/>
          <p:nvPr/>
        </p:nvSpPr>
        <p:spPr>
          <a:xfrm>
            <a:off x="6791040" y="3732840"/>
            <a:ext cx="45360" cy="45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3" name="Group 69"/>
          <p:cNvGrpSpPr/>
          <p:nvPr/>
        </p:nvGrpSpPr>
        <p:grpSpPr>
          <a:xfrm>
            <a:off x="6732720" y="4803840"/>
            <a:ext cx="162000" cy="162000"/>
            <a:chOff x="6732720" y="4803840"/>
            <a:chExt cx="162000" cy="162000"/>
          </a:xfrm>
        </p:grpSpPr>
        <p:sp>
          <p:nvSpPr>
            <p:cNvPr id="504" name="CustomShape 70"/>
            <p:cNvSpPr/>
            <p:nvPr/>
          </p:nvSpPr>
          <p:spPr>
            <a:xfrm>
              <a:off x="6732720" y="4803840"/>
              <a:ext cx="162000" cy="162000"/>
            </a:xfrm>
            <a:prstGeom prst="ellipse">
              <a:avLst/>
            </a:prstGeom>
            <a:noFill/>
            <a:ln w="1908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CustomShape 71"/>
            <p:cNvSpPr/>
            <p:nvPr/>
          </p:nvSpPr>
          <p:spPr>
            <a:xfrm>
              <a:off x="6770520" y="4884840"/>
              <a:ext cx="86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6" name="CustomShape 72"/>
          <p:cNvSpPr/>
          <p:nvPr/>
        </p:nvSpPr>
        <p:spPr>
          <a:xfrm flipH="1">
            <a:off x="6028560" y="4884840"/>
            <a:ext cx="703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73"/>
          <p:cNvSpPr/>
          <p:nvPr/>
        </p:nvSpPr>
        <p:spPr>
          <a:xfrm rot="5400000">
            <a:off x="5820120" y="3655440"/>
            <a:ext cx="2304720" cy="154080"/>
          </a:xfrm>
          <a:prstGeom prst="bent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74"/>
          <p:cNvSpPr/>
          <p:nvPr/>
        </p:nvSpPr>
        <p:spPr>
          <a:xfrm>
            <a:off x="3508920" y="5286960"/>
            <a:ext cx="1037880" cy="50688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Calibri"/>
              </a:rPr>
              <a:t>Batch to Batch Optimization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09" name="CustomShape 75"/>
          <p:cNvSpPr/>
          <p:nvPr/>
        </p:nvSpPr>
        <p:spPr>
          <a:xfrm>
            <a:off x="7236360" y="3732840"/>
            <a:ext cx="45360" cy="45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76"/>
          <p:cNvSpPr/>
          <p:nvPr/>
        </p:nvSpPr>
        <p:spPr>
          <a:xfrm rot="5400000">
            <a:off x="5067000" y="3256920"/>
            <a:ext cx="1670760" cy="2714040"/>
          </a:xfrm>
          <a:prstGeom prst="bent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77"/>
          <p:cNvSpPr/>
          <p:nvPr/>
        </p:nvSpPr>
        <p:spPr>
          <a:xfrm rot="10800000">
            <a:off x="355320" y="3914640"/>
            <a:ext cx="3153600" cy="1625760"/>
          </a:xfrm>
          <a:prstGeom prst="bent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78"/>
          <p:cNvSpPr/>
          <p:nvPr/>
        </p:nvSpPr>
        <p:spPr>
          <a:xfrm>
            <a:off x="517680" y="3753360"/>
            <a:ext cx="66636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79"/>
          <p:cNvSpPr/>
          <p:nvPr/>
        </p:nvSpPr>
        <p:spPr>
          <a:xfrm flipH="1" flipV="1" rot="5400000">
            <a:off x="281880" y="2647440"/>
            <a:ext cx="971640" cy="826920"/>
          </a:xfrm>
          <a:prstGeom prst="bent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14" name="Group 80"/>
          <p:cNvGrpSpPr/>
          <p:nvPr/>
        </p:nvGrpSpPr>
        <p:grpSpPr>
          <a:xfrm>
            <a:off x="7658280" y="5379480"/>
            <a:ext cx="740880" cy="322560"/>
            <a:chOff x="7658280" y="5379480"/>
            <a:chExt cx="740880" cy="322560"/>
          </a:xfrm>
        </p:grpSpPr>
        <p:sp>
          <p:nvSpPr>
            <p:cNvPr id="515" name="CustomShape 81"/>
            <p:cNvSpPr/>
            <p:nvPr/>
          </p:nvSpPr>
          <p:spPr>
            <a:xfrm flipH="1">
              <a:off x="7657920" y="5657760"/>
              <a:ext cx="6030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516" name="Formula 82"/>
                <p:cNvSpPr txBox="1"/>
                <p:nvPr/>
              </p:nvSpPr>
              <p:spPr>
                <a:xfrm>
                  <a:off x="8055000" y="5379480"/>
                  <a:ext cx="344160" cy="32256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𝑸</m:t>
                          </m:r>
                        </m:e>
                        <m:sub>
                          <m:r>
                            <m:t xml:space="preserve">𝒓𝒆𝒇</m:t>
                          </m:r>
                        </m:sub>
                      </m:sSub>
                    </m:oMath>
                  </a14:m>
                </a:p>
              </p:txBody>
            </p:sp>
          </mc:Choice>
          <mc:Fallback/>
        </mc:AlternateContent>
      </p:grpSp>
      <p:sp>
        <p:nvSpPr>
          <p:cNvPr id="517" name="CustomShape 83"/>
          <p:cNvSpPr/>
          <p:nvPr/>
        </p:nvSpPr>
        <p:spPr>
          <a:xfrm>
            <a:off x="4496040" y="5657760"/>
            <a:ext cx="45360" cy="453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CustomShape 84"/>
          <p:cNvSpPr/>
          <p:nvPr/>
        </p:nvSpPr>
        <p:spPr>
          <a:xfrm>
            <a:off x="4499280" y="5427000"/>
            <a:ext cx="45360" cy="453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CustomShape 85"/>
          <p:cNvSpPr/>
          <p:nvPr/>
        </p:nvSpPr>
        <p:spPr>
          <a:xfrm>
            <a:off x="7554600" y="2534400"/>
            <a:ext cx="45360" cy="45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0" name="Group 86"/>
          <p:cNvGrpSpPr/>
          <p:nvPr/>
        </p:nvGrpSpPr>
        <p:grpSpPr>
          <a:xfrm>
            <a:off x="7496640" y="5576400"/>
            <a:ext cx="162000" cy="162000"/>
            <a:chOff x="7496640" y="5576400"/>
            <a:chExt cx="162000" cy="162000"/>
          </a:xfrm>
        </p:grpSpPr>
        <p:sp>
          <p:nvSpPr>
            <p:cNvPr id="521" name="CustomShape 87"/>
            <p:cNvSpPr/>
            <p:nvPr/>
          </p:nvSpPr>
          <p:spPr>
            <a:xfrm>
              <a:off x="7496640" y="5576400"/>
              <a:ext cx="162000" cy="162000"/>
            </a:xfrm>
            <a:prstGeom prst="ellipse">
              <a:avLst/>
            </a:prstGeom>
            <a:noFill/>
            <a:ln w="1908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CustomShape 88"/>
            <p:cNvSpPr/>
            <p:nvPr/>
          </p:nvSpPr>
          <p:spPr>
            <a:xfrm>
              <a:off x="7534440" y="5657760"/>
              <a:ext cx="86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3" name="CustomShape 89"/>
          <p:cNvSpPr/>
          <p:nvPr/>
        </p:nvSpPr>
        <p:spPr>
          <a:xfrm flipH="1">
            <a:off x="7576920" y="2580120"/>
            <a:ext cx="360" cy="299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90"/>
          <p:cNvSpPr/>
          <p:nvPr/>
        </p:nvSpPr>
        <p:spPr>
          <a:xfrm flipH="1">
            <a:off x="4541040" y="5657760"/>
            <a:ext cx="2954520" cy="2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525" name="Formula 91"/>
              <p:cNvSpPr txBox="1"/>
              <p:nvPr/>
            </p:nvSpPr>
            <p:spPr>
              <a:xfrm>
                <a:off x="192240" y="3547800"/>
                <a:ext cx="325440" cy="322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^"/>
                          </m:accPr>
                          <m:e>
                            <m:r>
                              <m:t xml:space="preserve">𝑾</m:t>
                            </m:r>
                          </m:e>
                        </m:acc>
                      </m:e>
                      <m:sub>
                        <m:r>
                          <m:t xml:space="preserve">𝒐𝒑𝒕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526" name="CustomShape 92"/>
          <p:cNvSpPr/>
          <p:nvPr/>
        </p:nvSpPr>
        <p:spPr>
          <a:xfrm>
            <a:off x="8839440" y="2064960"/>
            <a:ext cx="2801520" cy="35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</a:rPr>
              <a:t>Entwicklungsschritte: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1400" spc="-1" strike="noStrike">
                <a:solidFill>
                  <a:srgbClr val="000000"/>
                </a:solidFill>
                <a:latin typeface="Calibri"/>
              </a:rPr>
              <a:t>①</a:t>
            </a: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: Qualitätsmesszelle aufbauen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1400" spc="-1" strike="noStrike">
                <a:solidFill>
                  <a:srgbClr val="000000"/>
                </a:solidFill>
                <a:latin typeface="Calibri"/>
              </a:rPr>
              <a:t>②</a:t>
            </a: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: Maschine mit zusätzlicher Sensorik ausrüsten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1400" spc="-1" strike="noStrike">
                <a:solidFill>
                  <a:srgbClr val="000000"/>
                </a:solidFill>
                <a:latin typeface="Calibri"/>
              </a:rPr>
              <a:t>③</a:t>
            </a: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: Echtzeit-Datenexport implementieren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1400" spc="-1" strike="noStrike">
                <a:solidFill>
                  <a:srgbClr val="000000"/>
                </a:solidFill>
                <a:latin typeface="Calibri"/>
              </a:rPr>
              <a:t>④</a:t>
            </a: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: Datengetriebene Modellbildung des Spritzgießprozesses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1400" spc="-1" strike="noStrike">
                <a:solidFill>
                  <a:srgbClr val="000000"/>
                </a:solidFill>
                <a:latin typeface="Calibri"/>
              </a:rPr>
              <a:t>⑤</a:t>
            </a: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: Prozessoptimierung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1400" spc="-1" strike="noStrike">
                <a:solidFill>
                  <a:srgbClr val="000000"/>
                </a:solidFill>
                <a:latin typeface="Calibri"/>
              </a:rPr>
              <a:t>⑥</a:t>
            </a: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: Online-Modelladaption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527" name="CustomShape 93"/>
          <p:cNvSpPr/>
          <p:nvPr/>
        </p:nvSpPr>
        <p:spPr>
          <a:xfrm>
            <a:off x="6637680" y="2069280"/>
            <a:ext cx="4885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1400" spc="-1" strike="noStrike">
                <a:solidFill>
                  <a:srgbClr val="000000"/>
                </a:solidFill>
                <a:latin typeface="Calibri"/>
              </a:rPr>
              <a:t>①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528" name="CustomShape 94"/>
          <p:cNvSpPr/>
          <p:nvPr/>
        </p:nvSpPr>
        <p:spPr>
          <a:xfrm>
            <a:off x="2027880" y="2678760"/>
            <a:ext cx="477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1400" spc="-1" strike="noStrike">
                <a:solidFill>
                  <a:srgbClr val="000000"/>
                </a:solidFill>
                <a:latin typeface="Calibri"/>
              </a:rPr>
              <a:t>②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529" name="CustomShape 95"/>
          <p:cNvSpPr/>
          <p:nvPr/>
        </p:nvSpPr>
        <p:spPr>
          <a:xfrm>
            <a:off x="1181880" y="2843640"/>
            <a:ext cx="924840" cy="38016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Calibri"/>
              </a:rPr>
              <a:t>Sensorik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30" name="CustomShape 96"/>
          <p:cNvSpPr/>
          <p:nvPr/>
        </p:nvSpPr>
        <p:spPr>
          <a:xfrm>
            <a:off x="2583720" y="3058920"/>
            <a:ext cx="924840" cy="38016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Calibri"/>
              </a:rPr>
              <a:t>Datenexport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31" name="CustomShape 97"/>
          <p:cNvSpPr/>
          <p:nvPr/>
        </p:nvSpPr>
        <p:spPr>
          <a:xfrm>
            <a:off x="6821280" y="3054240"/>
            <a:ext cx="924840" cy="38016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Calibri"/>
              </a:rPr>
              <a:t>Datenexport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32" name="CustomShape 98"/>
          <p:cNvSpPr/>
          <p:nvPr/>
        </p:nvSpPr>
        <p:spPr>
          <a:xfrm>
            <a:off x="3429360" y="2988720"/>
            <a:ext cx="403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1400" spc="-1" strike="noStrike">
                <a:solidFill>
                  <a:srgbClr val="000000"/>
                </a:solidFill>
                <a:latin typeface="Calibri"/>
              </a:rPr>
              <a:t>③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533" name="CustomShape 99"/>
          <p:cNvSpPr/>
          <p:nvPr/>
        </p:nvSpPr>
        <p:spPr>
          <a:xfrm>
            <a:off x="7688520" y="3004920"/>
            <a:ext cx="403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1400" spc="-1" strike="noStrike">
                <a:solidFill>
                  <a:srgbClr val="000000"/>
                </a:solidFill>
                <a:latin typeface="Calibri"/>
              </a:rPr>
              <a:t>③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534" name="CustomShape 100"/>
          <p:cNvSpPr/>
          <p:nvPr/>
        </p:nvSpPr>
        <p:spPr>
          <a:xfrm>
            <a:off x="2055600" y="3443760"/>
            <a:ext cx="46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1400" spc="-1" strike="noStrike">
                <a:solidFill>
                  <a:srgbClr val="000000"/>
                </a:solidFill>
                <a:latin typeface="Calibri"/>
              </a:rPr>
              <a:t>④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535" name="CustomShape 101"/>
          <p:cNvSpPr/>
          <p:nvPr/>
        </p:nvSpPr>
        <p:spPr>
          <a:xfrm>
            <a:off x="5963040" y="3445560"/>
            <a:ext cx="461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1400" spc="-1" strike="noStrike">
                <a:solidFill>
                  <a:srgbClr val="000000"/>
                </a:solidFill>
                <a:latin typeface="Calibri"/>
              </a:rPr>
              <a:t>④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536" name="CustomShape 102"/>
          <p:cNvSpPr/>
          <p:nvPr/>
        </p:nvSpPr>
        <p:spPr>
          <a:xfrm>
            <a:off x="3170160" y="5650200"/>
            <a:ext cx="381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1400" spc="-1" strike="noStrike">
                <a:solidFill>
                  <a:srgbClr val="000000"/>
                </a:solidFill>
                <a:latin typeface="Calibri"/>
              </a:rPr>
              <a:t>⑤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537" name="CustomShape 103"/>
          <p:cNvSpPr/>
          <p:nvPr/>
        </p:nvSpPr>
        <p:spPr>
          <a:xfrm>
            <a:off x="2106720" y="4302720"/>
            <a:ext cx="451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1400" spc="-1" strike="noStrike">
                <a:solidFill>
                  <a:srgbClr val="000000"/>
                </a:solidFill>
                <a:latin typeface="Calibri"/>
              </a:rPr>
              <a:t>⑥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538" name="CustomShape 104"/>
          <p:cNvSpPr/>
          <p:nvPr/>
        </p:nvSpPr>
        <p:spPr>
          <a:xfrm>
            <a:off x="5975640" y="4304880"/>
            <a:ext cx="451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1400" spc="-1" strike="noStrike">
                <a:solidFill>
                  <a:srgbClr val="000000"/>
                </a:solidFill>
                <a:latin typeface="Calibri"/>
              </a:rPr>
              <a:t>⑥</a:t>
            </a:r>
            <a:endParaRPr b="0" lang="de-D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72000" bIns="72000">
            <a:no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Sensorik &amp; Qualitätsmesszelle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E205732-06A4-4BEC-8D54-0B4079568830}" type="datetime1">
              <a:rPr b="0" lang="de-DE" sz="1200" spc="-1" strike="noStrike">
                <a:solidFill>
                  <a:srgbClr val="8b8b8b"/>
                </a:solidFill>
                <a:latin typeface="Arial"/>
              </a:rPr>
              <a:t>18.01.2021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42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Fußzeile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543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 </a:t>
            </a:r>
            <a:fld id="{94971270-D7DA-45D9-B530-8B3EFC4057C0}" type="slidenum">
              <a:rPr b="0" lang="de-DE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72000" bIns="72000">
            <a:no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Datenaufzeichnung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9F60259-3037-4E57-B672-71EBF3EFFD16}" type="datetime1">
              <a:rPr b="0" lang="de-DE" sz="1200" spc="-1" strike="noStrike">
                <a:solidFill>
                  <a:srgbClr val="8b8b8b"/>
                </a:solidFill>
                <a:latin typeface="Arial"/>
              </a:rPr>
              <a:t>18.01.2021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47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Fußzeile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548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 </a:t>
            </a:r>
            <a:fld id="{AC1F9DF3-1BBA-4681-BC50-11281AC0F218}" type="slidenum">
              <a:rPr b="0" lang="de-DE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extShape 1"/>
          <p:cNvSpPr txBox="1"/>
          <p:nvPr/>
        </p:nvSpPr>
        <p:spPr>
          <a:xfrm>
            <a:off x="551520" y="981000"/>
            <a:ext cx="11448000" cy="8190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72000" bIns="72000">
            <a:noAutofit/>
          </a:bodyPr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</a:rPr>
              <a:t>Da die maschineninterne Regelung mitmodelliert wird, handelt es sich beim geregelten Spritzgießprozess um einen schaltenden Prozess</a:t>
            </a: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Datengetriebene Modellbildung - Spritzgießmaschine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73E94F0-8F89-4679-BDA3-BDE6DF8DED88}" type="datetime1">
              <a:rPr b="0" lang="de-DE" sz="1200" spc="-1" strike="noStrike">
                <a:solidFill>
                  <a:srgbClr val="8b8b8b"/>
                </a:solidFill>
                <a:latin typeface="Arial"/>
              </a:rPr>
              <a:t>18.01.2021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52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Fußzeile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553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 </a:t>
            </a:r>
            <a:fld id="{688DDB60-8B3A-4559-B0F1-F33C272DE978}" type="slidenum">
              <a:rPr b="0" lang="de-DE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54" name="CustomShape 6"/>
          <p:cNvSpPr/>
          <p:nvPr/>
        </p:nvSpPr>
        <p:spPr>
          <a:xfrm>
            <a:off x="6239880" y="2283480"/>
            <a:ext cx="160848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7"/>
          <p:cNvSpPr/>
          <p:nvPr/>
        </p:nvSpPr>
        <p:spPr>
          <a:xfrm>
            <a:off x="10703880" y="2261880"/>
            <a:ext cx="97740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>
            <a:noAutofit/>
          </a:bodyPr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</a:rPr>
              <a:t>Prozess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556" name="CustomShape 8"/>
          <p:cNvSpPr/>
          <p:nvPr/>
        </p:nvSpPr>
        <p:spPr>
          <a:xfrm>
            <a:off x="1856520" y="3756960"/>
            <a:ext cx="2271600" cy="63108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340" spc="-1" strike="noStrike">
                <a:solidFill>
                  <a:srgbClr val="000000"/>
                </a:solidFill>
                <a:latin typeface="Calibri"/>
              </a:rPr>
              <a:t>Modell Einspritzphase </a:t>
            </a:r>
            <a:endParaRPr b="0" lang="de-DE" sz="1340" spc="-1" strike="noStrike">
              <a:latin typeface="Arial"/>
            </a:endParaRPr>
          </a:p>
        </p:txBody>
      </p:sp>
      <p:sp>
        <p:nvSpPr>
          <p:cNvPr id="557" name="CustomShape 9"/>
          <p:cNvSpPr/>
          <p:nvPr/>
        </p:nvSpPr>
        <p:spPr>
          <a:xfrm>
            <a:off x="6626880" y="3746520"/>
            <a:ext cx="2271600" cy="63108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340" spc="-1" strike="noStrike">
                <a:solidFill>
                  <a:srgbClr val="000000"/>
                </a:solidFill>
                <a:latin typeface="Calibri"/>
              </a:rPr>
              <a:t>Modell Nachdruckphase </a:t>
            </a:r>
            <a:endParaRPr b="0" lang="de-DE" sz="1340" spc="-1" strike="noStrike">
              <a:latin typeface="Arial"/>
            </a:endParaRPr>
          </a:p>
        </p:txBody>
      </p:sp>
      <p:sp>
        <p:nvSpPr>
          <p:cNvPr id="558" name="CustomShape 10"/>
          <p:cNvSpPr/>
          <p:nvPr/>
        </p:nvSpPr>
        <p:spPr>
          <a:xfrm>
            <a:off x="10609560" y="3842280"/>
            <a:ext cx="162756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>
            <a:noAutofit/>
          </a:bodyPr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</a:rPr>
              <a:t>Prozessmodell</a:t>
            </a:r>
            <a:endParaRPr b="0" lang="de-DE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559" name="Formula 11"/>
              <p:cNvSpPr txBox="1"/>
              <p:nvPr/>
            </p:nvSpPr>
            <p:spPr>
              <a:xfrm>
                <a:off x="2162160" y="4413960"/>
                <a:ext cx="2258640" cy="486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𝒕</m:t>
                        </m:r>
                      </m:e>
                      <m:sub>
                        <m:r>
                          <m:t xml:space="preserve">𝒌</m:t>
                        </m:r>
                      </m:sub>
                    </m:sSub>
                    <m:r>
                      <m:t xml:space="preserve">∈</m:t>
                    </m:r>
                    <m:sSub>
                      <m:e>
                        <m:r>
                          <m:t xml:space="preserve">𝒕</m:t>
                        </m:r>
                      </m:e>
                      <m:sub>
                        <m:r>
                          <m:t xml:space="preserve">𝟎</m:t>
                        </m:r>
                      </m:sub>
                    </m:sSub>
                    <m:r>
                      <m:t xml:space="preserve">,</m:t>
                    </m:r>
                    <m:r>
                      <m:t xml:space="preserve">…</m:t>
                    </m:r>
                    <m:r>
                      <m:t xml:space="preserve">,</m:t>
                    </m:r>
                    <m:sSub>
                      <m:e>
                        <m:r>
                          <m:t xml:space="preserve">𝒕</m:t>
                        </m:r>
                      </m:e>
                      <m:sub>
                        <m:r>
                          <m:t xml:space="preserve">𝑼𝒎𝒔𝒄𝒉𝒂𝒍𝒕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560" name="Formula 12"/>
              <p:cNvSpPr txBox="1"/>
              <p:nvPr/>
            </p:nvSpPr>
            <p:spPr>
              <a:xfrm>
                <a:off x="6759360" y="4413960"/>
                <a:ext cx="2271600" cy="486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𝒕</m:t>
                        </m:r>
                      </m:e>
                      <m:sub>
                        <m:r>
                          <m:t xml:space="preserve">𝒌</m:t>
                        </m:r>
                      </m:sub>
                    </m:sSub>
                    <m:r>
                      <m:t xml:space="preserve">∈</m:t>
                    </m:r>
                    <m:sSub>
                      <m:e>
                        <m:r>
                          <m:t xml:space="preserve">𝒕</m:t>
                        </m:r>
                      </m:e>
                      <m:sub>
                        <m:r>
                          <m:t xml:space="preserve">𝑼𝒎𝒔𝒄𝒉𝒂𝒍𝒕</m:t>
                        </m:r>
                      </m:sub>
                    </m:sSub>
                    <m:r>
                      <m:t xml:space="preserve">,</m:t>
                    </m:r>
                    <m:r>
                      <m:t xml:space="preserve">…</m:t>
                    </m:r>
                    <m:r>
                      <m:t xml:space="preserve">,</m:t>
                    </m:r>
                    <m:sSub>
                      <m:e>
                        <m:r>
                          <m:t xml:space="preserve">𝒕</m:t>
                        </m:r>
                      </m:e>
                      <m:sub>
                        <m:r>
                          <m:t xml:space="preserve">𝑨𝒖𝒔𝒘𝒖𝒓𝒇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561" name="CustomShape 13"/>
          <p:cNvSpPr/>
          <p:nvPr/>
        </p:nvSpPr>
        <p:spPr>
          <a:xfrm>
            <a:off x="4128480" y="4072680"/>
            <a:ext cx="506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14"/>
          <p:cNvSpPr/>
          <p:nvPr/>
        </p:nvSpPr>
        <p:spPr>
          <a:xfrm>
            <a:off x="1332360" y="4072680"/>
            <a:ext cx="523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15"/>
          <p:cNvSpPr/>
          <p:nvPr/>
        </p:nvSpPr>
        <p:spPr>
          <a:xfrm>
            <a:off x="6103800" y="4062240"/>
            <a:ext cx="52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16"/>
          <p:cNvSpPr/>
          <p:nvPr/>
        </p:nvSpPr>
        <p:spPr>
          <a:xfrm>
            <a:off x="8898840" y="4062240"/>
            <a:ext cx="530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565" name="Formula 17"/>
              <p:cNvSpPr txBox="1"/>
              <p:nvPr/>
            </p:nvSpPr>
            <p:spPr>
              <a:xfrm>
                <a:off x="809280" y="3911400"/>
                <a:ext cx="52272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𝒘</m:t>
                        </m:r>
                      </m:e>
                      <m:sub>
                        <m:r>
                          <m:t xml:space="preserve">𝒌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566" name="Formula 18"/>
              <p:cNvSpPr txBox="1"/>
              <p:nvPr/>
            </p:nvSpPr>
            <p:spPr>
              <a:xfrm>
                <a:off x="5595480" y="3816720"/>
                <a:ext cx="52272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𝒘</m:t>
                        </m:r>
                      </m:e>
                      <m:sub>
                        <m:r>
                          <m:t xml:space="preserve">𝒌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567" name="Formula 19"/>
              <p:cNvSpPr txBox="1"/>
              <p:nvPr/>
            </p:nvSpPr>
            <p:spPr>
              <a:xfrm>
                <a:off x="4635360" y="3852720"/>
                <a:ext cx="52272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𝒙</m:t>
                        </m:r>
                      </m:e>
                      <m:sub>
                        <m:r>
                          <m:t xml:space="preserve">𝒌</m:t>
                        </m:r>
                        <m:r>
                          <m:t xml:space="preserve">+</m:t>
                        </m:r>
                        <m:r>
                          <m:t xml:space="preserve">𝟏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568" name="Formula 20"/>
              <p:cNvSpPr txBox="1"/>
              <p:nvPr/>
            </p:nvSpPr>
            <p:spPr>
              <a:xfrm>
                <a:off x="9423000" y="3835080"/>
                <a:ext cx="52272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𝒙</m:t>
                        </m:r>
                      </m:e>
                      <m:sub>
                        <m:r>
                          <m:t xml:space="preserve">𝒌</m:t>
                        </m:r>
                        <m:r>
                          <m:t xml:space="preserve">+</m:t>
                        </m:r>
                        <m:r>
                          <m:t xml:space="preserve">𝟏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grpSp>
        <p:nvGrpSpPr>
          <p:cNvPr id="569" name="Group 21"/>
          <p:cNvGrpSpPr/>
          <p:nvPr/>
        </p:nvGrpSpPr>
        <p:grpSpPr>
          <a:xfrm>
            <a:off x="557640" y="1911600"/>
            <a:ext cx="5825160" cy="1174320"/>
            <a:chOff x="557640" y="1911600"/>
            <a:chExt cx="5825160" cy="1174320"/>
          </a:xfrm>
        </p:grpSpPr>
        <p:sp>
          <p:nvSpPr>
            <p:cNvPr id="570" name="CustomShape 22"/>
            <p:cNvSpPr/>
            <p:nvPr/>
          </p:nvSpPr>
          <p:spPr>
            <a:xfrm>
              <a:off x="4132080" y="2160360"/>
              <a:ext cx="1218960" cy="6760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1340" spc="-1" strike="noStrike">
                  <a:solidFill>
                    <a:srgbClr val="000000"/>
                  </a:solidFill>
                  <a:latin typeface="Calibri"/>
                </a:rPr>
                <a:t>Spritzgieß-</a:t>
              </a:r>
              <a:br/>
              <a:r>
                <a:rPr b="0" lang="en" sz="1340" spc="-1" strike="noStrike">
                  <a:solidFill>
                    <a:srgbClr val="000000"/>
                  </a:solidFill>
                  <a:latin typeface="Calibri"/>
                </a:rPr>
                <a:t>maschine</a:t>
              </a:r>
              <a:endParaRPr b="0" lang="de-DE" sz="1340" spc="-1" strike="noStrike">
                <a:latin typeface="Arial"/>
              </a:endParaRPr>
            </a:p>
          </p:txBody>
        </p:sp>
        <p:sp>
          <p:nvSpPr>
            <p:cNvPr id="571" name="CustomShape 23"/>
            <p:cNvSpPr/>
            <p:nvPr/>
          </p:nvSpPr>
          <p:spPr>
            <a:xfrm>
              <a:off x="3608280" y="2498760"/>
              <a:ext cx="411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CustomShape 24"/>
            <p:cNvSpPr/>
            <p:nvPr/>
          </p:nvSpPr>
          <p:spPr>
            <a:xfrm>
              <a:off x="1968840" y="1911600"/>
              <a:ext cx="1218960" cy="51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1340" spc="-1" strike="noStrike">
                  <a:solidFill>
                    <a:srgbClr val="000000"/>
                  </a:solidFill>
                  <a:latin typeface="Calibri"/>
                </a:rPr>
                <a:t>Geschwindigkeitsregler</a:t>
              </a:r>
              <a:endParaRPr b="0" lang="de-DE" sz="1340" spc="-1" strike="noStrike">
                <a:latin typeface="Arial"/>
              </a:endParaRPr>
            </a:p>
          </p:txBody>
        </p:sp>
        <p:sp>
          <p:nvSpPr>
            <p:cNvPr id="573" name="CustomShape 25"/>
            <p:cNvSpPr/>
            <p:nvPr/>
          </p:nvSpPr>
          <p:spPr>
            <a:xfrm>
              <a:off x="1971360" y="2580120"/>
              <a:ext cx="1218960" cy="50544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1340" spc="-1" strike="noStrike">
                  <a:solidFill>
                    <a:srgbClr val="000000"/>
                  </a:solidFill>
                  <a:latin typeface="Calibri"/>
                </a:rPr>
                <a:t>Druckregler</a:t>
              </a:r>
              <a:endParaRPr b="0" lang="de-DE" sz="1340" spc="-1" strike="noStrike">
                <a:latin typeface="Arial"/>
              </a:endParaRPr>
            </a:p>
          </p:txBody>
        </p:sp>
        <p:sp>
          <p:nvSpPr>
            <p:cNvPr id="574" name="CustomShape 26"/>
            <p:cNvSpPr/>
            <p:nvPr/>
          </p:nvSpPr>
          <p:spPr>
            <a:xfrm>
              <a:off x="3334680" y="1911600"/>
              <a:ext cx="235440" cy="1173960"/>
            </a:xfrm>
            <a:prstGeom prst="rightBrace">
              <a:avLst>
                <a:gd name="adj1" fmla="val 51440"/>
                <a:gd name="adj2" fmla="val 50000"/>
              </a:avLst>
            </a:prstGeom>
            <a:noFill/>
            <a:ln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75" name="CustomShape 27"/>
            <p:cNvSpPr/>
            <p:nvPr/>
          </p:nvSpPr>
          <p:spPr>
            <a:xfrm rot="10800000">
              <a:off x="1636200" y="1911960"/>
              <a:ext cx="235440" cy="1173960"/>
            </a:xfrm>
            <a:prstGeom prst="rightBrace">
              <a:avLst>
                <a:gd name="adj1" fmla="val 51440"/>
                <a:gd name="adj2" fmla="val 50000"/>
              </a:avLst>
            </a:prstGeom>
            <a:noFill/>
            <a:ln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76" name="CustomShape 28"/>
            <p:cNvSpPr/>
            <p:nvPr/>
          </p:nvSpPr>
          <p:spPr>
            <a:xfrm>
              <a:off x="1144440" y="2505240"/>
              <a:ext cx="411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CustomShape 29"/>
            <p:cNvSpPr/>
            <p:nvPr/>
          </p:nvSpPr>
          <p:spPr>
            <a:xfrm>
              <a:off x="5379840" y="2498040"/>
              <a:ext cx="411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578" name="Formula 30"/>
                <p:cNvSpPr txBox="1"/>
                <p:nvPr/>
              </p:nvSpPr>
              <p:spPr>
                <a:xfrm>
                  <a:off x="557640" y="2272320"/>
                  <a:ext cx="522720" cy="3690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𝒘</m:t>
                      </m:r>
                      <m:d>
                        <m:dPr>
                          <m:begChr m:val="("/>
                          <m:endChr m:val=")"/>
                        </m:dPr>
                        <m:e>
                          <m:r>
                            <m:t xml:space="preserve">𝒕</m:t>
                          </m:r>
                        </m:e>
                      </m:d>
                    </m:oMath>
                  </a14:m>
                </a:p>
              </p:txBody>
            </p:sp>
          </mc:Choice>
          <mc:Fallback/>
        </mc:AlternateContent>
        <mc:AlternateContent>
          <mc:Choice xmlns:a14="http://schemas.microsoft.com/office/drawing/2010/main" Requires="a14">
            <p:sp>
              <p:nvSpPr>
                <p:cNvPr id="579" name="Formula 31"/>
                <p:cNvSpPr txBox="1"/>
                <p:nvPr/>
              </p:nvSpPr>
              <p:spPr>
                <a:xfrm>
                  <a:off x="5860080" y="2288880"/>
                  <a:ext cx="522720" cy="3690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𝒙</m:t>
                      </m:r>
                      <m:d>
                        <m:dPr>
                          <m:begChr m:val="("/>
                          <m:endChr m:val=")"/>
                        </m:dPr>
                        <m:e>
                          <m:r>
                            <m:t xml:space="preserve">𝒕</m:t>
                          </m:r>
                        </m:e>
                      </m:d>
                    </m:oMath>
                  </a14:m>
                </a:p>
              </p:txBody>
            </p:sp>
          </mc:Choice>
          <mc:Fallback/>
        </mc:AlternateContent>
      </p:grpSp>
      <p:sp>
        <p:nvSpPr>
          <p:cNvPr id="580" name="CustomShape 32"/>
          <p:cNvSpPr/>
          <p:nvPr/>
        </p:nvSpPr>
        <p:spPr>
          <a:xfrm>
            <a:off x="549720" y="5025960"/>
            <a:ext cx="11449800" cy="13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>
            <a:noAutofit/>
          </a:bodyPr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</a:rPr>
              <a:t>Kopplungbedingung: Kontinuität der Zustände im Umschaltpunkt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ts val="2401"/>
              </a:lnSpc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>
              <a:lnSpc>
                <a:spcPts val="2401"/>
              </a:lnSpc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Modellansätze: nichtlinear, sowohl physikalisch motiviert als auch nicht-parametrisch (z.B. Neuronales Netz)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581" name="CustomShape 33"/>
          <p:cNvSpPr/>
          <p:nvPr/>
        </p:nvSpPr>
        <p:spPr>
          <a:xfrm>
            <a:off x="809280" y="3459240"/>
            <a:ext cx="11256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dk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82" name="Group 34"/>
          <p:cNvGrpSpPr/>
          <p:nvPr/>
        </p:nvGrpSpPr>
        <p:grpSpPr>
          <a:xfrm>
            <a:off x="7184520" y="2160360"/>
            <a:ext cx="1793520" cy="677520"/>
            <a:chOff x="7184520" y="2160360"/>
            <a:chExt cx="1793520" cy="677520"/>
          </a:xfrm>
        </p:grpSpPr>
        <p:sp>
          <p:nvSpPr>
            <p:cNvPr id="583" name="CustomShape 35"/>
            <p:cNvSpPr/>
            <p:nvPr/>
          </p:nvSpPr>
          <p:spPr>
            <a:xfrm>
              <a:off x="8130600" y="2160360"/>
              <a:ext cx="847440" cy="677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 algn="ctr">
                <a:lnSpc>
                  <a:spcPct val="100000"/>
                </a:lnSpc>
              </a:pPr>
              <a:endParaRPr b="0" lang="de-DE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de-DE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de-DE" sz="1800" spc="-1" strike="noStrike"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584" name="Formula 36"/>
                <p:cNvSpPr txBox="1"/>
                <p:nvPr/>
              </p:nvSpPr>
              <p:spPr>
                <a:xfrm>
                  <a:off x="7184520" y="2348640"/>
                  <a:ext cx="979200" cy="29664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𝒘</m:t>
                      </m:r>
                      <m:d>
                        <m:dPr>
                          <m:begChr m:val="("/>
                          <m:endChr m:val=")"/>
                        </m:dPr>
                        <m:e>
                          <m:r>
                            <m:t xml:space="preserve">𝒕</m:t>
                          </m:r>
                        </m:e>
                      </m:d>
                      <m:r>
                        <m:t xml:space="preserve">=</m:t>
                      </m:r>
                    </m:oMath>
                  </a14:m>
                </a:p>
              </p:txBody>
            </p:sp>
          </mc:Choice>
          <mc:Fallback/>
        </mc:AlternateContent>
        <p:sp>
          <p:nvSpPr>
            <p:cNvPr id="585" name="CustomShape 37"/>
            <p:cNvSpPr/>
            <p:nvPr/>
          </p:nvSpPr>
          <p:spPr>
            <a:xfrm rot="10800000">
              <a:off x="7976880" y="2174040"/>
              <a:ext cx="101880" cy="663840"/>
            </a:xfrm>
            <a:prstGeom prst="rightBrace">
              <a:avLst>
                <a:gd name="adj1" fmla="val 51440"/>
                <a:gd name="adj2" fmla="val 50000"/>
              </a:avLst>
            </a:prstGeom>
            <a:noFill/>
            <a:ln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86" name="Group 38"/>
          <p:cNvGrpSpPr/>
          <p:nvPr/>
        </p:nvGrpSpPr>
        <p:grpSpPr>
          <a:xfrm>
            <a:off x="8879400" y="1851840"/>
            <a:ext cx="1677960" cy="1292760"/>
            <a:chOff x="8879400" y="1851840"/>
            <a:chExt cx="1677960" cy="1292760"/>
          </a:xfrm>
        </p:grpSpPr>
        <p:sp>
          <p:nvSpPr>
            <p:cNvPr id="587" name="CustomShape 39"/>
            <p:cNvSpPr/>
            <p:nvPr/>
          </p:nvSpPr>
          <p:spPr>
            <a:xfrm>
              <a:off x="9809640" y="1851840"/>
              <a:ext cx="747720" cy="129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de-DE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de-DE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de-DE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de-DE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de-DE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de-DE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de-DE" sz="1800" spc="-1" strike="noStrike"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588" name="Formula 40"/>
                <p:cNvSpPr txBox="1"/>
                <p:nvPr/>
              </p:nvSpPr>
              <p:spPr>
                <a:xfrm>
                  <a:off x="8879400" y="2338200"/>
                  <a:ext cx="979200" cy="29664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𝒙</m:t>
                      </m:r>
                      <m:d>
                        <m:dPr>
                          <m:begChr m:val="("/>
                          <m:endChr m:val=")"/>
                        </m:dPr>
                        <m:e>
                          <m:r>
                            <m:t xml:space="preserve">𝒕</m:t>
                          </m:r>
                        </m:e>
                      </m:d>
                      <m:r>
                        <m:t xml:space="preserve">=</m:t>
                      </m:r>
                    </m:oMath>
                  </a14:m>
                </a:p>
              </p:txBody>
            </p:sp>
          </mc:Choice>
          <mc:Fallback/>
        </mc:AlternateContent>
        <p:sp>
          <p:nvSpPr>
            <p:cNvPr id="589" name="CustomShape 41"/>
            <p:cNvSpPr/>
            <p:nvPr/>
          </p:nvSpPr>
          <p:spPr>
            <a:xfrm rot="10800000">
              <a:off x="9646920" y="1883160"/>
              <a:ext cx="101880" cy="1231200"/>
            </a:xfrm>
            <a:prstGeom prst="rightBrace">
              <a:avLst>
                <a:gd name="adj1" fmla="val 51440"/>
                <a:gd name="adj2" fmla="val 50000"/>
              </a:avLst>
            </a:prstGeom>
            <a:noFill/>
            <a:ln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590" name="CustomShape 42"/>
          <p:cNvSpPr/>
          <p:nvPr/>
        </p:nvSpPr>
        <p:spPr>
          <a:xfrm>
            <a:off x="6860160" y="2255760"/>
            <a:ext cx="628920" cy="3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>
            <a:noAutofit/>
          </a:bodyPr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</a:rPr>
              <a:t>mit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TextShape 1"/>
          <p:cNvSpPr txBox="1"/>
          <p:nvPr/>
        </p:nvSpPr>
        <p:spPr>
          <a:xfrm>
            <a:off x="551520" y="981000"/>
            <a:ext cx="11448000" cy="8190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72000" bIns="72000">
            <a:noAutofit/>
          </a:bodyPr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</a:rPr>
              <a:t>Besonderheit: Es steht nur eine einzige Messung der Bauteilqualität am Ende jedes Batches zur Verfügung.</a:t>
            </a: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</a:rPr>
              <a:t>Modellansatz: Rekurrenter nichtlinear Modellansatz, z.B. Rekurrentes Neuronales Netz.</a:t>
            </a: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Datengetriebene Modellbildung - Qualitätsmodell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D7D42C6-A674-4359-9730-8E9DBC9A4EA8}" type="datetime1">
              <a:rPr b="0" lang="de-DE" sz="1200" spc="-1" strike="noStrike">
                <a:solidFill>
                  <a:srgbClr val="8b8b8b"/>
                </a:solidFill>
                <a:latin typeface="Arial"/>
              </a:rPr>
              <a:t>18.01.2021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94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Fußzeile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595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 </a:t>
            </a:r>
            <a:fld id="{49E7121A-A1E2-4F6E-B881-E8C707ABF2D7}" type="slidenum">
              <a:rPr b="0" lang="de-DE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96" name="CustomShape 6"/>
          <p:cNvSpPr/>
          <p:nvPr/>
        </p:nvSpPr>
        <p:spPr>
          <a:xfrm>
            <a:off x="17783280" y="2408400"/>
            <a:ext cx="160848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597" name="Formula 7"/>
              <p:cNvSpPr txBox="1"/>
              <p:nvPr/>
            </p:nvSpPr>
            <p:spPr>
              <a:xfrm>
                <a:off x="984960" y="2390400"/>
                <a:ext cx="353520" cy="36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𝒙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𝒕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598" name="CustomShape 8"/>
          <p:cNvSpPr/>
          <p:nvPr/>
        </p:nvSpPr>
        <p:spPr>
          <a:xfrm>
            <a:off x="1788480" y="2317320"/>
            <a:ext cx="924840" cy="5133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30" spc="-1" strike="noStrike">
                <a:solidFill>
                  <a:srgbClr val="000000"/>
                </a:solidFill>
                <a:latin typeface="Calibri"/>
              </a:rPr>
              <a:t>Bauteil</a:t>
            </a:r>
            <a:endParaRPr b="0" lang="de-DE" sz="1330" spc="-1" strike="noStrike">
              <a:latin typeface="Arial"/>
            </a:endParaRPr>
          </a:p>
        </p:txBody>
      </p:sp>
      <p:sp>
        <p:nvSpPr>
          <p:cNvPr id="599" name="CustomShape 9"/>
          <p:cNvSpPr/>
          <p:nvPr/>
        </p:nvSpPr>
        <p:spPr>
          <a:xfrm>
            <a:off x="1374480" y="2577960"/>
            <a:ext cx="329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600" name="Formula 10"/>
              <p:cNvSpPr txBox="1"/>
              <p:nvPr/>
            </p:nvSpPr>
            <p:spPr>
              <a:xfrm>
                <a:off x="5855400" y="2372040"/>
                <a:ext cx="434880" cy="303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𝑸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𝑻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601" name="CustomShape 11"/>
          <p:cNvSpPr/>
          <p:nvPr/>
        </p:nvSpPr>
        <p:spPr>
          <a:xfrm>
            <a:off x="3864600" y="2574000"/>
            <a:ext cx="3031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12"/>
          <p:cNvSpPr/>
          <p:nvPr/>
        </p:nvSpPr>
        <p:spPr>
          <a:xfrm>
            <a:off x="4168080" y="2318400"/>
            <a:ext cx="924840" cy="51336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30" spc="-1" strike="noStrike">
                <a:solidFill>
                  <a:srgbClr val="000000"/>
                </a:solidFill>
                <a:latin typeface="Calibri"/>
              </a:rPr>
              <a:t>Qualitäts-messzelle</a:t>
            </a:r>
            <a:endParaRPr b="0" lang="de-DE" sz="1330" spc="-1" strike="noStrike">
              <a:latin typeface="Arial"/>
            </a:endParaRPr>
          </a:p>
        </p:txBody>
      </p:sp>
      <p:sp>
        <p:nvSpPr>
          <p:cNvPr id="603" name="CustomShape 13"/>
          <p:cNvSpPr/>
          <p:nvPr/>
        </p:nvSpPr>
        <p:spPr>
          <a:xfrm>
            <a:off x="2831760" y="2336040"/>
            <a:ext cx="120528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330" spc="-1" strike="noStrike">
                <a:solidFill>
                  <a:srgbClr val="000000"/>
                </a:solidFill>
                <a:latin typeface="Calibri"/>
              </a:rPr>
              <a:t>Bauteil-eigenschaften</a:t>
            </a:r>
            <a:endParaRPr b="0" lang="de-DE" sz="1330" spc="-1" strike="noStrike">
              <a:latin typeface="Arial"/>
            </a:endParaRPr>
          </a:p>
        </p:txBody>
      </p:sp>
      <p:sp>
        <p:nvSpPr>
          <p:cNvPr id="604" name="CustomShape 14"/>
          <p:cNvSpPr/>
          <p:nvPr/>
        </p:nvSpPr>
        <p:spPr>
          <a:xfrm>
            <a:off x="2745360" y="2576520"/>
            <a:ext cx="202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15"/>
          <p:cNvSpPr/>
          <p:nvPr/>
        </p:nvSpPr>
        <p:spPr>
          <a:xfrm>
            <a:off x="5120280" y="2574000"/>
            <a:ext cx="672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16"/>
          <p:cNvSpPr/>
          <p:nvPr/>
        </p:nvSpPr>
        <p:spPr>
          <a:xfrm>
            <a:off x="10611000" y="2336040"/>
            <a:ext cx="97740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>
            <a:noAutofit/>
          </a:bodyPr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</a:rPr>
              <a:t>Prozess</a:t>
            </a:r>
            <a:endParaRPr b="0" lang="de-DE" sz="1800" spc="-1" strike="noStrike">
              <a:latin typeface="Arial"/>
            </a:endParaRPr>
          </a:p>
        </p:txBody>
      </p:sp>
      <p:grpSp>
        <p:nvGrpSpPr>
          <p:cNvPr id="607" name="Group 17"/>
          <p:cNvGrpSpPr/>
          <p:nvPr/>
        </p:nvGrpSpPr>
        <p:grpSpPr>
          <a:xfrm>
            <a:off x="916560" y="3304800"/>
            <a:ext cx="10183320" cy="2980800"/>
            <a:chOff x="916560" y="3304800"/>
            <a:chExt cx="10183320" cy="2980800"/>
          </a:xfrm>
        </p:grpSpPr>
        <p:sp>
          <p:nvSpPr>
            <p:cNvPr id="608" name="CustomShape 18"/>
            <p:cNvSpPr/>
            <p:nvPr/>
          </p:nvSpPr>
          <p:spPr>
            <a:xfrm>
              <a:off x="916560" y="4770360"/>
              <a:ext cx="1537200" cy="63108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1340" spc="-1" strike="noStrike">
                  <a:solidFill>
                    <a:srgbClr val="000000"/>
                  </a:solidFill>
                  <a:latin typeface="Calibri"/>
                </a:rPr>
                <a:t>Qualitätsmodell </a:t>
              </a:r>
              <a:endParaRPr b="0" lang="de-DE" sz="1340" spc="-1" strike="noStrike">
                <a:latin typeface="Arial"/>
              </a:endParaRPr>
            </a:p>
          </p:txBody>
        </p:sp>
        <p:sp>
          <p:nvSpPr>
            <p:cNvPr id="609" name="CustomShape 19"/>
            <p:cNvSpPr/>
            <p:nvPr/>
          </p:nvSpPr>
          <p:spPr>
            <a:xfrm>
              <a:off x="2517480" y="5086080"/>
              <a:ext cx="523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610" name="Formula 20"/>
                <p:cNvSpPr txBox="1"/>
                <p:nvPr/>
              </p:nvSpPr>
              <p:spPr>
                <a:xfrm>
                  <a:off x="1482480" y="5904720"/>
                  <a:ext cx="522720" cy="3690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𝒙</m:t>
                          </m:r>
                        </m:e>
                        <m:sub>
                          <m:r>
                            <m:t xml:space="preserve">𝟎</m:t>
                          </m:r>
                        </m:sub>
                      </m:sSub>
                    </m:oMath>
                  </a14:m>
                </a:p>
              </p:txBody>
            </p:sp>
          </mc:Choice>
          <mc:Fallback/>
        </mc:AlternateContent>
        <mc:AlternateContent>
          <mc:Choice xmlns:a14="http://schemas.microsoft.com/office/drawing/2010/main" Requires="a14">
            <p:sp>
              <p:nvSpPr>
                <p:cNvPr id="611" name="Formula 21"/>
                <p:cNvSpPr txBox="1"/>
                <p:nvPr/>
              </p:nvSpPr>
              <p:spPr>
                <a:xfrm>
                  <a:off x="3674520" y="5916600"/>
                  <a:ext cx="522720" cy="3690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𝒙</m:t>
                          </m:r>
                        </m:e>
                        <m:sub>
                          <m:r>
                            <m:t xml:space="preserve">𝟏</m:t>
                          </m:r>
                        </m:sub>
                      </m:sSub>
                    </m:oMath>
                  </a14:m>
                </a:p>
              </p:txBody>
            </p:sp>
          </mc:Choice>
          <mc:Fallback/>
        </mc:AlternateContent>
        <mc:AlternateContent>
          <mc:Choice xmlns:a14="http://schemas.microsoft.com/office/drawing/2010/main" Requires="a14">
            <p:sp>
              <p:nvSpPr>
                <p:cNvPr id="612" name="Formula 22"/>
                <p:cNvSpPr txBox="1"/>
                <p:nvPr/>
              </p:nvSpPr>
              <p:spPr>
                <a:xfrm>
                  <a:off x="5802480" y="5913360"/>
                  <a:ext cx="522720" cy="3690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𝒙</m:t>
                          </m:r>
                        </m:e>
                        <m:sub>
                          <m:r>
                            <m:t xml:space="preserve">𝟐</m:t>
                          </m:r>
                        </m:sub>
                      </m:sSub>
                    </m:oMath>
                  </a14:m>
                </a:p>
              </p:txBody>
            </p:sp>
          </mc:Choice>
          <mc:Fallback/>
        </mc:AlternateContent>
        <mc:AlternateContent>
          <mc:Choice xmlns:a14="http://schemas.microsoft.com/office/drawing/2010/main" Requires="a14">
            <p:sp>
              <p:nvSpPr>
                <p:cNvPr id="613" name="Formula 23"/>
                <p:cNvSpPr txBox="1"/>
                <p:nvPr/>
              </p:nvSpPr>
              <p:spPr>
                <a:xfrm>
                  <a:off x="9229680" y="5916600"/>
                  <a:ext cx="522720" cy="3690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𝒙</m:t>
                          </m:r>
                        </m:e>
                        <m:sub>
                          <m:r>
                            <m:t xml:space="preserve">𝑻</m:t>
                          </m:r>
                        </m:sub>
                      </m:sSub>
                    </m:oMath>
                  </a14:m>
                </a:p>
              </p:txBody>
            </p:sp>
          </mc:Choice>
          <mc:Fallback/>
        </mc:AlternateContent>
        <p:sp>
          <p:nvSpPr>
            <p:cNvPr id="614" name="CustomShape 24"/>
            <p:cNvSpPr/>
            <p:nvPr/>
          </p:nvSpPr>
          <p:spPr>
            <a:xfrm>
              <a:off x="3102480" y="4770360"/>
              <a:ext cx="1537200" cy="63108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1340" spc="-1" strike="noStrike">
                  <a:solidFill>
                    <a:srgbClr val="000000"/>
                  </a:solidFill>
                  <a:latin typeface="Calibri"/>
                </a:rPr>
                <a:t>Qualitätsmodell </a:t>
              </a:r>
              <a:endParaRPr b="0" lang="de-DE" sz="1340" spc="-1" strike="noStrike">
                <a:latin typeface="Arial"/>
              </a:endParaRPr>
            </a:p>
          </p:txBody>
        </p:sp>
        <p:sp>
          <p:nvSpPr>
            <p:cNvPr id="615" name="CustomShape 25"/>
            <p:cNvSpPr/>
            <p:nvPr/>
          </p:nvSpPr>
          <p:spPr>
            <a:xfrm>
              <a:off x="4703400" y="5086080"/>
              <a:ext cx="523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26"/>
            <p:cNvSpPr/>
            <p:nvPr/>
          </p:nvSpPr>
          <p:spPr>
            <a:xfrm>
              <a:off x="5284800" y="4770360"/>
              <a:ext cx="1537200" cy="63108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1340" spc="-1" strike="noStrike">
                  <a:solidFill>
                    <a:srgbClr val="000000"/>
                  </a:solidFill>
                  <a:latin typeface="Calibri"/>
                </a:rPr>
                <a:t>Qualitätsmodell </a:t>
              </a:r>
              <a:endParaRPr b="0" lang="de-DE" sz="1340" spc="-1" strike="noStrike">
                <a:latin typeface="Arial"/>
              </a:endParaRPr>
            </a:p>
          </p:txBody>
        </p:sp>
        <p:sp>
          <p:nvSpPr>
            <p:cNvPr id="617" name="CustomShape 27"/>
            <p:cNvSpPr/>
            <p:nvPr/>
          </p:nvSpPr>
          <p:spPr>
            <a:xfrm>
              <a:off x="6885720" y="5086080"/>
              <a:ext cx="523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CustomShape 28"/>
            <p:cNvSpPr/>
            <p:nvPr/>
          </p:nvSpPr>
          <p:spPr>
            <a:xfrm>
              <a:off x="8623080" y="4775760"/>
              <a:ext cx="1537200" cy="63108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1340" spc="-1" strike="noStrike">
                  <a:solidFill>
                    <a:srgbClr val="000000"/>
                  </a:solidFill>
                  <a:latin typeface="Calibri"/>
                </a:rPr>
                <a:t>Qualitätsmodell </a:t>
              </a:r>
              <a:endParaRPr b="0" lang="de-DE" sz="1340" spc="-1" strike="noStrike">
                <a:latin typeface="Arial"/>
              </a:endParaRPr>
            </a:p>
          </p:txBody>
        </p:sp>
        <p:sp>
          <p:nvSpPr>
            <p:cNvPr id="619" name="CustomShape 29"/>
            <p:cNvSpPr/>
            <p:nvPr/>
          </p:nvSpPr>
          <p:spPr>
            <a:xfrm>
              <a:off x="8022960" y="5086080"/>
              <a:ext cx="523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620" name="Formula 30"/>
                <p:cNvSpPr txBox="1"/>
                <p:nvPr/>
              </p:nvSpPr>
              <p:spPr>
                <a:xfrm>
                  <a:off x="7435440" y="4860000"/>
                  <a:ext cx="522720" cy="3690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…</m:t>
                      </m:r>
                    </m:oMath>
                  </a14:m>
                </a:p>
              </p:txBody>
            </p:sp>
          </mc:Choice>
          <mc:Fallback/>
        </mc:AlternateContent>
        <p:sp>
          <p:nvSpPr>
            <p:cNvPr id="621" name="CustomShape 31"/>
            <p:cNvSpPr/>
            <p:nvPr/>
          </p:nvSpPr>
          <p:spPr>
            <a:xfrm rot="16200000">
              <a:off x="1423800" y="5727960"/>
              <a:ext cx="523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32"/>
            <p:cNvSpPr/>
            <p:nvPr/>
          </p:nvSpPr>
          <p:spPr>
            <a:xfrm rot="16200000">
              <a:off x="3627720" y="5737680"/>
              <a:ext cx="523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CustomShape 33"/>
            <p:cNvSpPr/>
            <p:nvPr/>
          </p:nvSpPr>
          <p:spPr>
            <a:xfrm rot="16200000">
              <a:off x="5773320" y="5718960"/>
              <a:ext cx="523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CustomShape 34"/>
            <p:cNvSpPr/>
            <p:nvPr/>
          </p:nvSpPr>
          <p:spPr>
            <a:xfrm rot="16200000">
              <a:off x="9178920" y="5718960"/>
              <a:ext cx="523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35"/>
            <p:cNvSpPr/>
            <p:nvPr/>
          </p:nvSpPr>
          <p:spPr>
            <a:xfrm rot="16200000">
              <a:off x="9180000" y="4470840"/>
              <a:ext cx="523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626" name="Formula 36"/>
                <p:cNvSpPr txBox="1"/>
                <p:nvPr/>
              </p:nvSpPr>
              <p:spPr>
                <a:xfrm>
                  <a:off x="9392040" y="4285800"/>
                  <a:ext cx="320760" cy="30348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acc>
                            <m:accPr>
                              <m:chr m:val="^"/>
                            </m:accPr>
                            <m:e>
                              <m:r>
                                <m:t xml:space="preserve">𝑄</m:t>
                              </m:r>
                            </m:e>
                          </m:acc>
                        </m:e>
                        <m:sub>
                          <m:r>
                            <m:t xml:space="preserve">𝑇</m:t>
                          </m:r>
                        </m:sub>
                      </m:sSub>
                    </m:oMath>
                  </a14:m>
                </a:p>
              </p:txBody>
            </p:sp>
          </mc:Choice>
          <mc:Fallback/>
        </mc:AlternateContent>
        <p:grpSp>
          <p:nvGrpSpPr>
            <p:cNvPr id="627" name="Group 37"/>
            <p:cNvGrpSpPr/>
            <p:nvPr/>
          </p:nvGrpSpPr>
          <p:grpSpPr>
            <a:xfrm>
              <a:off x="9359640" y="4024800"/>
              <a:ext cx="162000" cy="162000"/>
              <a:chOff x="9359640" y="4024800"/>
              <a:chExt cx="162000" cy="162000"/>
            </a:xfrm>
          </p:grpSpPr>
          <p:sp>
            <p:nvSpPr>
              <p:cNvPr id="628" name="CustomShape 38"/>
              <p:cNvSpPr/>
              <p:nvPr/>
            </p:nvSpPr>
            <p:spPr>
              <a:xfrm>
                <a:off x="9359640" y="4024800"/>
                <a:ext cx="162000" cy="162000"/>
              </a:xfrm>
              <a:prstGeom prst="ellipse">
                <a:avLst/>
              </a:prstGeom>
              <a:noFill/>
              <a:ln w="19080">
                <a:solidFill>
                  <a:srgbClr val="9999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9" name="CustomShape 39"/>
              <p:cNvSpPr/>
              <p:nvPr/>
            </p:nvSpPr>
            <p:spPr>
              <a:xfrm>
                <a:off x="9397440" y="4106160"/>
                <a:ext cx="860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30" name="CustomShape 40"/>
            <p:cNvSpPr/>
            <p:nvPr/>
          </p:nvSpPr>
          <p:spPr>
            <a:xfrm rot="5400000">
              <a:off x="9178560" y="3740400"/>
              <a:ext cx="523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631" name="Formula 41"/>
                <p:cNvSpPr txBox="1"/>
                <p:nvPr/>
              </p:nvSpPr>
              <p:spPr>
                <a:xfrm>
                  <a:off x="9385560" y="3304800"/>
                  <a:ext cx="320760" cy="30348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𝑄</m:t>
                          </m:r>
                        </m:e>
                        <m:sub>
                          <m:r>
                            <m:t xml:space="preserve">𝑇</m:t>
                          </m:r>
                        </m:sub>
                      </m:sSub>
                    </m:oMath>
                  </a14:m>
                </a:p>
              </p:txBody>
            </p:sp>
          </mc:Choice>
          <mc:Fallback/>
        </mc:AlternateContent>
        <p:sp>
          <p:nvSpPr>
            <p:cNvPr id="632" name="CustomShape 42"/>
            <p:cNvSpPr/>
            <p:nvPr/>
          </p:nvSpPr>
          <p:spPr>
            <a:xfrm>
              <a:off x="9546120" y="4104000"/>
              <a:ext cx="523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633" name="Formula 43"/>
                <p:cNvSpPr txBox="1"/>
                <p:nvPr/>
              </p:nvSpPr>
              <p:spPr>
                <a:xfrm>
                  <a:off x="10060920" y="3925080"/>
                  <a:ext cx="1038960" cy="30348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𝑒</m:t>
                          </m:r>
                          <m:r>
                            <m:t xml:space="preserve">=</m:t>
                          </m:r>
                          <m:sSub>
                            <m:e>
                              <m:r>
                                <m:t xml:space="preserve">𝑄</m:t>
                              </m:r>
                            </m:e>
                            <m:sub>
                              <m:r>
                                <m:t xml:space="preserve">𝑇</m:t>
                              </m:r>
                            </m:sub>
                          </m:sSub>
                          <m:r>
                            <m:t xml:space="preserve">−</m:t>
                          </m:r>
                          <m:acc>
                            <m:accPr>
                              <m:chr m:val="^"/>
                            </m:accPr>
                            <m:e>
                              <m:r>
                                <m:t xml:space="preserve">𝑄</m:t>
                              </m:r>
                            </m:e>
                          </m:acc>
                        </m:e>
                        <m:sub>
                          <m:r>
                            <m:t xml:space="preserve">𝑇</m:t>
                          </m:r>
                        </m:sub>
                      </m:sSub>
                    </m:oMath>
                  </a14:m>
                </a:p>
              </p:txBody>
            </p:sp>
          </mc:Choice>
          <mc:Fallback/>
        </mc:AlternateContent>
        <mc:AlternateContent>
          <mc:Choice xmlns:a14="http://schemas.microsoft.com/office/drawing/2010/main" Requires="a14">
            <p:sp>
              <p:nvSpPr>
                <p:cNvPr id="634" name="Formula 44"/>
                <p:cNvSpPr txBox="1"/>
                <p:nvPr/>
              </p:nvSpPr>
              <p:spPr>
                <a:xfrm>
                  <a:off x="2476080" y="4809600"/>
                  <a:ext cx="621000" cy="30348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acc>
                            <m:accPr>
                              <m:chr m:val="^"/>
                            </m:accPr>
                            <m:e>
                              <m:r>
                                <m:t xml:space="preserve">𝑄</m:t>
                              </m:r>
                            </m:e>
                          </m:acc>
                        </m:e>
                        <m:sub>
                          <m:r>
                            <m:t xml:space="preserve">1</m:t>
                          </m:r>
                        </m:sub>
                      </m:sSub>
                    </m:oMath>
                  </a14:m>
                </a:p>
              </p:txBody>
            </p:sp>
          </mc:Choice>
          <mc:Fallback/>
        </mc:AlternateContent>
        <mc:AlternateContent>
          <mc:Choice xmlns:a14="http://schemas.microsoft.com/office/drawing/2010/main" Requires="a14">
            <p:sp>
              <p:nvSpPr>
                <p:cNvPr id="635" name="Formula 45"/>
                <p:cNvSpPr txBox="1"/>
                <p:nvPr/>
              </p:nvSpPr>
              <p:spPr>
                <a:xfrm>
                  <a:off x="4675680" y="4781520"/>
                  <a:ext cx="621000" cy="30348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acc>
                            <m:accPr>
                              <m:chr m:val="^"/>
                            </m:accPr>
                            <m:e>
                              <m:r>
                                <m:t xml:space="preserve">𝑄</m:t>
                              </m:r>
                            </m:e>
                          </m:acc>
                        </m:e>
                        <m:sub>
                          <m:r>
                            <m:t xml:space="preserve">2</m:t>
                          </m:r>
                        </m:sub>
                      </m:sSub>
                    </m:oMath>
                  </a14:m>
                </a:p>
              </p:txBody>
            </p:sp>
          </mc:Choice>
          <mc:Fallback/>
        </mc:AlternateContent>
        <mc:AlternateContent>
          <mc:Choice xmlns:a14="http://schemas.microsoft.com/office/drawing/2010/main" Requires="a14">
            <p:sp>
              <p:nvSpPr>
                <p:cNvPr id="636" name="Formula 46"/>
                <p:cNvSpPr txBox="1"/>
                <p:nvPr/>
              </p:nvSpPr>
              <p:spPr>
                <a:xfrm>
                  <a:off x="6818040" y="4781520"/>
                  <a:ext cx="621000" cy="30348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acc>
                            <m:accPr>
                              <m:chr m:val="^"/>
                            </m:accPr>
                            <m:e>
                              <m:r>
                                <m:t xml:space="preserve">𝑄</m:t>
                              </m:r>
                            </m:e>
                          </m:acc>
                        </m:e>
                        <m:sub>
                          <m:r>
                            <m:t xml:space="preserve">3</m:t>
                          </m:r>
                        </m:sub>
                      </m:sSub>
                    </m:oMath>
                  </a14:m>
                </a:p>
              </p:txBody>
            </p:sp>
          </mc:Choice>
          <mc:Fallback/>
        </mc:AlternateContent>
      </p:grpSp>
      <p:sp>
        <p:nvSpPr>
          <p:cNvPr id="637" name="CustomShape 47"/>
          <p:cNvSpPr/>
          <p:nvPr/>
        </p:nvSpPr>
        <p:spPr>
          <a:xfrm>
            <a:off x="10609560" y="4914000"/>
            <a:ext cx="162756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>
            <a:noAutofit/>
          </a:bodyPr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</a:rPr>
              <a:t>Prozessmodell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638" name="CustomShape 48"/>
          <p:cNvSpPr/>
          <p:nvPr/>
        </p:nvSpPr>
        <p:spPr>
          <a:xfrm>
            <a:off x="711360" y="3219480"/>
            <a:ext cx="1128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dk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72000" bIns="72000">
            <a:noAutofit/>
          </a:bodyPr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</a:rPr>
              <a:t>Anmerkungen von AK hier umsetzen?</a:t>
            </a: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Datengetriebene Modellbildung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A7CED7E-542B-43CF-A6B3-231C9EE59355}" type="datetime1">
              <a:rPr b="0" lang="de-DE" sz="1200" spc="-1" strike="noStrike">
                <a:solidFill>
                  <a:srgbClr val="8b8b8b"/>
                </a:solidFill>
                <a:latin typeface="Arial"/>
              </a:rPr>
              <a:t>18.01.2021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642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Fußzeile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643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 </a:t>
            </a:r>
            <a:fld id="{AAE72E24-E554-48BE-9DBD-C1488628F3CF}" type="slidenum">
              <a:rPr b="0" lang="de-DE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Shape 1"/>
          <p:cNvSpPr txBox="1"/>
          <p:nvPr/>
        </p:nvSpPr>
        <p:spPr>
          <a:xfrm>
            <a:off x="551520" y="981000"/>
            <a:ext cx="8607960" cy="54716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72000" bIns="72000">
            <a:noAutofit/>
          </a:bodyPr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</a:rPr>
              <a:t>Das Problem des Erreichens einer vorgegebenen Bauteilqualität wird als Optimalsteuerungsproblem in zwei Schritten formuliert:</a:t>
            </a: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379080" indent="-34272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Es wird der optimale Verlauf der Prozessgrößen  ermittelt, um die vorgegebene Bauteilqualität  zu erzielen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36000">
              <a:lnSpc>
                <a:spcPts val="2401"/>
              </a:lnSpc>
              <a:spcBef>
                <a:spcPts val="201"/>
              </a:spcBef>
              <a:tabLst>
                <a:tab algn="l" pos="0"/>
              </a:tabLst>
            </a:pPr>
            <a:endParaRPr b="1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36000">
              <a:lnSpc>
                <a:spcPts val="2401"/>
              </a:lnSpc>
              <a:spcBef>
                <a:spcPts val="201"/>
              </a:spcBef>
              <a:tabLst>
                <a:tab algn="l" pos="0"/>
              </a:tabLst>
            </a:pPr>
            <a:endParaRPr b="1" lang="de-DE" sz="1600" spc="-1" strike="noStrike">
              <a:solidFill>
                <a:srgbClr val="000000"/>
              </a:solidFill>
              <a:latin typeface="Arial"/>
            </a:endParaRPr>
          </a:p>
          <a:p>
            <a:endParaRPr b="1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379080" indent="-34272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Arial"/>
              <a:buAutoNum type="arabicPeriod" startAt="2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Es werden die einzustellenden Führungsgrößen  ermittelt, um den optimalen Prozessgrößenverlauf  zu erhalten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36000">
              <a:lnSpc>
                <a:spcPts val="2401"/>
              </a:lnSpc>
              <a:spcBef>
                <a:spcPts val="201"/>
              </a:spcBef>
              <a:tabLst>
                <a:tab algn="l" pos="0"/>
              </a:tabLst>
            </a:pPr>
            <a:endParaRPr b="1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algn="l" pos="0"/>
              </a:tabLst>
            </a:pPr>
            <a:endParaRPr b="1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algn="l" pos="0"/>
              </a:tabLst>
            </a:pPr>
            <a:endParaRPr b="1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algn="l" pos="0"/>
              </a:tabLst>
            </a:pPr>
            <a:endParaRPr b="1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</a:rPr>
              <a:t>Die Optimalsteuerungsprobleme werden numerisch in Casadi (Python) formuliert und gelöst</a:t>
            </a: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algn="l" pos="0"/>
              </a:tabLst>
            </a:pP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algn="l" pos="0"/>
              </a:tabLst>
            </a:pP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algn="l" pos="0"/>
              </a:tabLst>
            </a:pP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algn="l" pos="0"/>
              </a:tabLst>
            </a:pP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algn="l" pos="0"/>
              </a:tabLst>
            </a:pP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algn="l" pos="0"/>
              </a:tabLst>
            </a:pP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Optimalsteuerung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F12C1B1-508C-4A07-9D6A-9D9326B16EBD}" type="datetime1">
              <a:rPr b="0" lang="de-DE" sz="1200" spc="-1" strike="noStrike">
                <a:solidFill>
                  <a:srgbClr val="8b8b8b"/>
                </a:solidFill>
                <a:latin typeface="Arial"/>
              </a:rPr>
              <a:t>18.01.2021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647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Fußzeile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648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 </a:t>
            </a:r>
            <a:fld id="{07E1C79B-B371-4009-A713-302785D6569E}" type="slidenum">
              <a:rPr b="0" lang="de-DE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649" name="CustomShape 6"/>
          <p:cNvSpPr/>
          <p:nvPr/>
        </p:nvSpPr>
        <p:spPr>
          <a:xfrm>
            <a:off x="9993240" y="1526400"/>
            <a:ext cx="914040" cy="50688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Calibri"/>
              </a:rPr>
              <a:t>Optimierung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50" name="CustomShape 7"/>
          <p:cNvSpPr/>
          <p:nvPr/>
        </p:nvSpPr>
        <p:spPr>
          <a:xfrm>
            <a:off x="9993240" y="2304000"/>
            <a:ext cx="914040" cy="50688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Calibri"/>
              </a:rPr>
              <a:t>Qualitäts-modell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51" name="CustomShape 8"/>
          <p:cNvSpPr/>
          <p:nvPr/>
        </p:nvSpPr>
        <p:spPr>
          <a:xfrm flipV="1" rot="10800000">
            <a:off x="9993600" y="1779840"/>
            <a:ext cx="12240" cy="777240"/>
          </a:xfrm>
          <a:prstGeom prst="bentConnector3">
            <a:avLst>
              <a:gd name="adj1" fmla="val 25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CustomShape 9"/>
          <p:cNvSpPr/>
          <p:nvPr/>
        </p:nvSpPr>
        <p:spPr>
          <a:xfrm flipV="1">
            <a:off x="10907640" y="1779480"/>
            <a:ext cx="12240" cy="777240"/>
          </a:xfrm>
          <a:prstGeom prst="bentConnector3">
            <a:avLst>
              <a:gd name="adj1" fmla="val 22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3" name="CustomShape 10"/>
          <p:cNvSpPr/>
          <p:nvPr/>
        </p:nvSpPr>
        <p:spPr>
          <a:xfrm flipH="1">
            <a:off x="10919520" y="1623240"/>
            <a:ext cx="58464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654" name="Formula 11"/>
              <p:cNvSpPr txBox="1"/>
              <p:nvPr/>
            </p:nvSpPr>
            <p:spPr>
              <a:xfrm>
                <a:off x="11370240" y="1296360"/>
                <a:ext cx="344160" cy="322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𝑸</m:t>
                        </m:r>
                      </m:e>
                      <m:sub>
                        <m:r>
                          <m:t xml:space="preserve">𝒓𝒆𝒇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655" name="CustomShape 12"/>
          <p:cNvSpPr/>
          <p:nvPr/>
        </p:nvSpPr>
        <p:spPr>
          <a:xfrm>
            <a:off x="759960" y="3133800"/>
            <a:ext cx="1128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dk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656" name="Formula 13"/>
              <p:cNvSpPr txBox="1"/>
              <p:nvPr/>
            </p:nvSpPr>
            <p:spPr>
              <a:xfrm>
                <a:off x="9370080" y="1974240"/>
                <a:ext cx="344160" cy="322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𝒙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657" name="Formula 14"/>
              <p:cNvSpPr txBox="1"/>
              <p:nvPr/>
            </p:nvSpPr>
            <p:spPr>
              <a:xfrm>
                <a:off x="11202840" y="1960200"/>
                <a:ext cx="344160" cy="322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^"/>
                      </m:accPr>
                      <m:e>
                        <m:r>
                          <m:t xml:space="preserve">𝑸</m:t>
                        </m:r>
                      </m:e>
                    </m:acc>
                  </m:oMath>
                </a14:m>
              </a:p>
            </p:txBody>
          </p:sp>
        </mc:Choice>
        <mc:Fallback/>
      </mc:AlternateContent>
      <p:sp>
        <p:nvSpPr>
          <p:cNvPr id="658" name="CustomShape 15"/>
          <p:cNvSpPr/>
          <p:nvPr/>
        </p:nvSpPr>
        <p:spPr>
          <a:xfrm>
            <a:off x="9984600" y="3317040"/>
            <a:ext cx="914040" cy="50688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Calibri"/>
              </a:rPr>
              <a:t>Optimierung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59" name="CustomShape 16"/>
          <p:cNvSpPr/>
          <p:nvPr/>
        </p:nvSpPr>
        <p:spPr>
          <a:xfrm>
            <a:off x="9984600" y="4094640"/>
            <a:ext cx="914040" cy="50688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Calibri"/>
              </a:rPr>
              <a:t>Modell Spritzgieß-maschine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60" name="CustomShape 17"/>
          <p:cNvSpPr/>
          <p:nvPr/>
        </p:nvSpPr>
        <p:spPr>
          <a:xfrm flipV="1" rot="10800000">
            <a:off x="9984960" y="3570480"/>
            <a:ext cx="12240" cy="777240"/>
          </a:xfrm>
          <a:prstGeom prst="bentConnector3">
            <a:avLst>
              <a:gd name="adj1" fmla="val 25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1" name="CustomShape 18"/>
          <p:cNvSpPr/>
          <p:nvPr/>
        </p:nvSpPr>
        <p:spPr>
          <a:xfrm flipV="1">
            <a:off x="10899000" y="3570120"/>
            <a:ext cx="12240" cy="777240"/>
          </a:xfrm>
          <a:prstGeom prst="bentConnector3">
            <a:avLst>
              <a:gd name="adj1" fmla="val 22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2" name="CustomShape 19"/>
          <p:cNvSpPr/>
          <p:nvPr/>
        </p:nvSpPr>
        <p:spPr>
          <a:xfrm flipH="1">
            <a:off x="10910520" y="3413880"/>
            <a:ext cx="58464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663" name="Formula 20"/>
              <p:cNvSpPr txBox="1"/>
              <p:nvPr/>
            </p:nvSpPr>
            <p:spPr>
              <a:xfrm>
                <a:off x="11361240" y="3087000"/>
                <a:ext cx="344160" cy="322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𝒙</m:t>
                        </m:r>
                      </m:e>
                      <m:sub>
                        <m:r>
                          <m:t xml:space="preserve">𝒐𝒑𝒕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664" name="Formula 21"/>
              <p:cNvSpPr txBox="1"/>
              <p:nvPr/>
            </p:nvSpPr>
            <p:spPr>
              <a:xfrm>
                <a:off x="9361440" y="3764880"/>
                <a:ext cx="344160" cy="322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𝒘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665" name="Formula 22"/>
              <p:cNvSpPr txBox="1"/>
              <p:nvPr/>
            </p:nvSpPr>
            <p:spPr>
              <a:xfrm>
                <a:off x="11193840" y="3750840"/>
                <a:ext cx="344160" cy="322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^"/>
                      </m:accPr>
                      <m:e>
                        <m:r>
                          <m:t xml:space="preserve">𝒙</m:t>
                        </m:r>
                      </m:e>
                    </m:acc>
                  </m:oMath>
                </a14:m>
              </a:p>
            </p:txBody>
          </p:sp>
        </mc:Choice>
        <mc:Fallback/>
      </mc:AlternateContent>
      <p:sp>
        <p:nvSpPr>
          <p:cNvPr id="666" name="CustomShape 23"/>
          <p:cNvSpPr/>
          <p:nvPr/>
        </p:nvSpPr>
        <p:spPr>
          <a:xfrm>
            <a:off x="778320" y="4876920"/>
            <a:ext cx="1128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dk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72000" bIns="72000">
            <a:noAutofit/>
          </a:bodyPr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</a:rPr>
              <a:t>Anmerkungen von AK hier umsetzen?</a:t>
            </a: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Optimalsteuerung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64C4661-66E2-4C8B-8C55-96C8F7460932}" type="datetime1">
              <a:rPr b="0" lang="de-DE" sz="1200" spc="-1" strike="noStrike">
                <a:solidFill>
                  <a:srgbClr val="8b8b8b"/>
                </a:solidFill>
                <a:latin typeface="Arial"/>
              </a:rPr>
              <a:t>18.01.2021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670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Fußzeile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671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 </a:t>
            </a:r>
            <a:fld id="{2608457F-7C8A-47BE-9A14-E78346800BC6}" type="slidenum">
              <a:rPr b="0" lang="de-DE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72000" bIns="72000">
            <a:noAutofit/>
          </a:bodyPr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</a:rPr>
              <a:t>Da eine Schließung des Regelkreises voraussichtlich nicht möglich sein wird (weil die Führungsgrößen während eines Batches nicht manipuliert werden können), müssen Abweichungen der Modelle von der Realität anderweitig berücksichtigt werden.</a:t>
            </a: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algn="l" pos="0"/>
              </a:tabLst>
            </a:pP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algn="l" pos="0"/>
              </a:tabLst>
            </a:pP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Modelladaption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58D56E1-2288-480E-A539-BF84573155D6}" type="datetime1">
              <a:rPr b="0" lang="de-DE" sz="1200" spc="-1" strike="noStrike">
                <a:solidFill>
                  <a:srgbClr val="8b8b8b"/>
                </a:solidFill>
                <a:latin typeface="Arial"/>
              </a:rPr>
              <a:t>18.01.2021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675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Fußzeile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676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 </a:t>
            </a:r>
            <a:fld id="{03791838-5D6F-4AA1-BB9E-07BCF37CCD73}" type="slidenum">
              <a:rPr b="0" lang="de-DE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TextShape 1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Entwicklungskonzept im Überblick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TextShape 2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E055814-0653-4221-A55E-13DF90BED85F}" type="datetime1">
              <a:rPr b="0" lang="de-DE" sz="1200" spc="-1" strike="noStrike">
                <a:solidFill>
                  <a:srgbClr val="8b8b8b"/>
                </a:solidFill>
                <a:latin typeface="Arial"/>
              </a:rPr>
              <a:t>18.01.2021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679" name="TextShape 3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Fußzeile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680" name="TextShape 4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 </a:t>
            </a:r>
            <a:fld id="{61CE2B5E-5C4E-470E-83E9-9DFB84EA8229}" type="slidenum">
              <a:rPr b="0" lang="de-DE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681" name="CustomShape 5"/>
          <p:cNvSpPr/>
          <p:nvPr/>
        </p:nvSpPr>
        <p:spPr>
          <a:xfrm>
            <a:off x="48754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3461a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Calibri"/>
                <a:ea typeface="Calibri"/>
              </a:rPr>
              <a:t>Daten-</a:t>
            </a:r>
            <a:br/>
            <a:r>
              <a:rPr b="1" lang="en" sz="1400" spc="-1" strike="noStrike">
                <a:solidFill>
                  <a:srgbClr val="ffffff"/>
                </a:solidFill>
                <a:latin typeface="Calibri"/>
                <a:ea typeface="Calibri"/>
              </a:rPr>
              <a:t>aufzeichnung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682" name="CustomShape 6"/>
          <p:cNvSpPr/>
          <p:nvPr/>
        </p:nvSpPr>
        <p:spPr>
          <a:xfrm>
            <a:off x="4988880" y="1708920"/>
            <a:ext cx="2067480" cy="21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>
            <a:noAutofit/>
          </a:bodyPr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Calibri"/>
                <a:ea typeface="Calibri"/>
              </a:rPr>
              <a:t>Konzeption und Implementierung eines einheitlichen  Systems zur Messdatenaufzeichnung </a:t>
            </a:r>
            <a:endParaRPr b="0" lang="de-DE" sz="1400" spc="-1" strike="noStrike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Calibri"/>
                <a:ea typeface="Calibri"/>
              </a:rPr>
              <a:t>Anbindung aller Peripheriegeräte, der Maschinensensorik und der Qualitätsmesszelle das System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683" name="CustomShape 7"/>
          <p:cNvSpPr/>
          <p:nvPr/>
        </p:nvSpPr>
        <p:spPr>
          <a:xfrm>
            <a:off x="433080" y="1068480"/>
            <a:ext cx="2532600" cy="696240"/>
          </a:xfrm>
          <a:prstGeom prst="homePlate">
            <a:avLst>
              <a:gd name="adj" fmla="val 50000"/>
            </a:avLst>
          </a:prstGeom>
          <a:solidFill>
            <a:srgbClr val="1c458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Calibri"/>
                <a:ea typeface="Calibri"/>
              </a:rPr>
              <a:t>Erfassung von Prozessgrößen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684" name="CustomShape 8"/>
          <p:cNvSpPr/>
          <p:nvPr/>
        </p:nvSpPr>
        <p:spPr>
          <a:xfrm>
            <a:off x="433080" y="1708920"/>
            <a:ext cx="2220840" cy="22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>
            <a:noAutofit/>
          </a:bodyPr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Calibri"/>
                <a:ea typeface="Calibri"/>
              </a:rPr>
              <a:t>Identifikation aller (qualitäts-) relevanter Prozessgrößen</a:t>
            </a:r>
            <a:endParaRPr b="0" lang="de-DE" sz="1400" spc="-1" strike="noStrike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Calibri"/>
                <a:ea typeface="Calibri"/>
              </a:rPr>
              <a:t>Hochaufgelöste messtechnische Erfassung all dieser Größen</a:t>
            </a:r>
            <a:endParaRPr b="0" lang="de-DE" sz="1400" spc="-1" strike="noStrike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Calibri"/>
                <a:ea typeface="Calibri"/>
              </a:rPr>
              <a:t>Ggf. Nachrüsten von Peripheriegeräten, falls relevante Größen nicht durch die interne Sensorik der Maschine erfasst werden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685" name="CustomShape 9"/>
          <p:cNvSpPr/>
          <p:nvPr/>
        </p:nvSpPr>
        <p:spPr>
          <a:xfrm>
            <a:off x="26542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1f4e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Calibri"/>
                <a:ea typeface="Calibri"/>
              </a:rPr>
              <a:t>Aufbau einer Qualitätsmesszelle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686" name="CustomShape 10"/>
          <p:cNvSpPr/>
          <p:nvPr/>
        </p:nvSpPr>
        <p:spPr>
          <a:xfrm>
            <a:off x="2807640" y="1708920"/>
            <a:ext cx="2027520" cy="26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>
            <a:noAutofit/>
          </a:bodyPr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Calibri"/>
                <a:ea typeface="Calibri"/>
              </a:rPr>
              <a:t>Definition der relevanten Qualitätsgrößen</a:t>
            </a:r>
            <a:endParaRPr b="0" lang="de-DE" sz="1400" spc="-1" strike="noStrike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Calibri"/>
                <a:ea typeface="Calibri"/>
              </a:rPr>
              <a:t>Erfassung dieser  Qualitätsgrößen im Prozesstakt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687" name="CustomShape 11"/>
          <p:cNvSpPr/>
          <p:nvPr/>
        </p:nvSpPr>
        <p:spPr>
          <a:xfrm>
            <a:off x="70966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4471b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288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Calibri"/>
                <a:ea typeface="Calibri"/>
              </a:rPr>
              <a:t>Modellbildung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688" name="CustomShape 12"/>
          <p:cNvSpPr/>
          <p:nvPr/>
        </p:nvSpPr>
        <p:spPr>
          <a:xfrm>
            <a:off x="7210080" y="1708920"/>
            <a:ext cx="2104920" cy="26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>
            <a:noAutofit/>
          </a:bodyPr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Calibri"/>
                <a:ea typeface="Calibri"/>
              </a:rPr>
              <a:t>Entwurf von Testsignalen</a:t>
            </a:r>
            <a:endParaRPr b="0" lang="de-DE" sz="1400" spc="-1" strike="noStrike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Calibri"/>
                <a:ea typeface="Calibri"/>
              </a:rPr>
              <a:t>Durchführung von Experimenten zur Erhebung von Identifikationsdaten</a:t>
            </a:r>
            <a:endParaRPr b="0" lang="de-DE" sz="1400" spc="-1" strike="noStrike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Calibri"/>
                <a:ea typeface="Calibri"/>
              </a:rPr>
              <a:t>Bildung dynamischer Modelle</a:t>
            </a:r>
            <a:endParaRPr b="0" lang="de-DE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de-DE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de-DE" sz="1400" spc="-1" strike="noStrike">
              <a:latin typeface="Arial"/>
            </a:endParaRPr>
          </a:p>
        </p:txBody>
      </p:sp>
      <p:sp>
        <p:nvSpPr>
          <p:cNvPr id="689" name="CustomShape 13"/>
          <p:cNvSpPr/>
          <p:nvPr/>
        </p:nvSpPr>
        <p:spPr>
          <a:xfrm>
            <a:off x="93178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5e89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Calibri"/>
                <a:ea typeface="Calibri"/>
              </a:rPr>
              <a:t>Prozess-</a:t>
            </a:r>
            <a:br/>
            <a:r>
              <a:rPr b="1" lang="en" sz="1400" spc="-1" strike="noStrike">
                <a:solidFill>
                  <a:srgbClr val="ffffff"/>
                </a:solidFill>
                <a:latin typeface="Calibri"/>
                <a:ea typeface="Calibri"/>
              </a:rPr>
              <a:t>optimierung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690" name="CustomShape 14"/>
          <p:cNvSpPr/>
          <p:nvPr/>
        </p:nvSpPr>
        <p:spPr>
          <a:xfrm>
            <a:off x="9468720" y="1708920"/>
            <a:ext cx="2104920" cy="22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>
            <a:noAutofit/>
          </a:bodyPr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Calibri"/>
                <a:ea typeface="Calibri"/>
              </a:rPr>
              <a:t>Konzeption und Implementierung von Methoden zur Prozessoptimierung auf Basis des dynamischen Modells</a:t>
            </a:r>
            <a:endParaRPr b="0" lang="de-DE" sz="1400" spc="-1" strike="noStrike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Calibri"/>
                <a:ea typeface="Calibri"/>
              </a:rPr>
              <a:t>Konzeption und Implementierung  von Algorithmen zur Online-</a:t>
            </a:r>
            <a:br/>
            <a:r>
              <a:rPr b="0" lang="en" sz="1400" spc="-1" strike="noStrike">
                <a:solidFill>
                  <a:srgbClr val="000000"/>
                </a:solidFill>
                <a:latin typeface="Calibri"/>
                <a:ea typeface="Calibri"/>
              </a:rPr>
              <a:t>Adaption des dynamischen Modells</a:t>
            </a:r>
            <a:endParaRPr b="0" lang="de-DE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de-DE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de-DE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de-D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51520" y="981000"/>
            <a:ext cx="11088720" cy="56876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72000" bIns="72000">
            <a:noAutofit/>
          </a:bodyPr>
          <a:p>
            <a:pPr marL="343080" indent="-159840">
              <a:lnSpc>
                <a:spcPts val="2401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</a:rPr>
              <a:t>Begrüßung</a:t>
            </a: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642960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Vorstellung der Personen (Marco)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642960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Vorstellung der Fachgebiete IfW und MRT (Heim und Kroll)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159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</a:rPr>
              <a:t>Vorstellung des Projektes DIM </a:t>
            </a: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642960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Bedeutung des Projektes für Spritzgießer (Marco)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642960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Projektziel, -laufzeit &amp; -bearbeiter (Alex)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642960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Vorstellung des Projektbeirates und Erwartungshaltung an das Projekt (Marco)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159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</a:rPr>
              <a:t>Entwicklungskonzept des Digitalen Zwillings (Alex)</a:t>
            </a: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642960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Vorstellung des Entwicklungsvorhabens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642960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Fachliches Feedback des Projektbeirates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159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</a:rPr>
              <a:t>Wissens- und Technologietransfer (Alex)</a:t>
            </a: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642960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Vorstellung und Verabschiedung des Transferkonzeptes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642960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Rolle des Projektbeirates und Modalitäten der Zusammenarbeit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Agenda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Fußzeile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EFD8FF3-EB41-4035-8071-A65EDCF4C5D5}" type="datetime1">
              <a:rPr b="0" lang="de-DE" sz="1200" spc="-1" strike="noStrike">
                <a:solidFill>
                  <a:srgbClr val="8b8b8b"/>
                </a:solidFill>
                <a:latin typeface="Arial"/>
              </a:rPr>
              <a:t>18.01.2021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43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 </a:t>
            </a:r>
            <a:fld id="{6CCAD4ED-B260-4EE2-8080-364A3AEF558D}" type="slidenum">
              <a:rPr b="0" lang="de-DE" sz="1200" spc="-1" strike="noStrike">
                <a:solidFill>
                  <a:srgbClr val="8b8b8b"/>
                </a:solidFill>
                <a:latin typeface="Arial"/>
              </a:rPr>
              <a:t>2</a:t>
            </a:fld>
            <a:endParaRPr b="0" lang="de-DE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72000" bIns="72000">
            <a:no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Entwicklungskonzept – Feedback, Ideen, Anregungen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A7B67EC-3B78-43B2-B237-82DB3949D66F}" type="datetime1">
              <a:rPr b="0" lang="de-DE" sz="1200" spc="-1" strike="noStrike">
                <a:solidFill>
                  <a:srgbClr val="8b8b8b"/>
                </a:solidFill>
                <a:latin typeface="Arial"/>
              </a:rPr>
              <a:t>18.01.2021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694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Fußzeile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695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 </a:t>
            </a:r>
            <a:fld id="{5EA8778D-2DC7-426F-9202-0777E35A585F}" type="slidenum">
              <a:rPr b="0" lang="de-DE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72000" bIns="72000">
            <a:no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Konzept Wissens- und Technologietransfer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9280753-FA82-4939-B5E6-449D7FBF1625}" type="datetime1">
              <a:rPr b="0" lang="de-DE" sz="1200" spc="-1" strike="noStrike">
                <a:solidFill>
                  <a:srgbClr val="8b8b8b"/>
                </a:solidFill>
                <a:latin typeface="Arial"/>
              </a:rPr>
              <a:t>18.01.2021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699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Fußzeile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700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 </a:t>
            </a:r>
            <a:fld id="{F6688FF0-404B-4B73-930A-5738C05D498E}" type="slidenum">
              <a:rPr b="0" lang="de-DE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TextShape 1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Konzept Wissens- und Technologietransfer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TextShape 2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86B607C-C88B-43C7-ACC6-6E053C411793}" type="datetime1">
              <a:rPr b="0" lang="de-DE" sz="1200" spc="-1" strike="noStrike">
                <a:solidFill>
                  <a:srgbClr val="8b8b8b"/>
                </a:solidFill>
                <a:latin typeface="Arial"/>
              </a:rPr>
              <a:t>18.01.2021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703" name="TextShape 3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Fußzeile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704" name="TextShape 4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 </a:t>
            </a:r>
            <a:fld id="{CF85B83E-14B0-4EC3-8176-797F7B88C9DF}" type="slidenum">
              <a:rPr b="0" lang="de-DE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705" name="CustomShape 5"/>
          <p:cNvSpPr/>
          <p:nvPr/>
        </p:nvSpPr>
        <p:spPr>
          <a:xfrm>
            <a:off x="50788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3461a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Calibri"/>
                <a:ea typeface="Calibri"/>
              </a:rPr>
              <a:t>Daten-</a:t>
            </a:r>
            <a:br/>
            <a:r>
              <a:rPr b="1" lang="en" sz="1400" spc="-1" strike="noStrike">
                <a:solidFill>
                  <a:srgbClr val="ffffff"/>
                </a:solidFill>
                <a:latin typeface="Calibri"/>
                <a:ea typeface="Calibri"/>
              </a:rPr>
              <a:t>aufzeichnung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706" name="CustomShape 6"/>
          <p:cNvSpPr/>
          <p:nvPr/>
        </p:nvSpPr>
        <p:spPr>
          <a:xfrm>
            <a:off x="5192280" y="1830240"/>
            <a:ext cx="2067480" cy="12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1 Softwaremodul zur Datenaufzeichnung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707" name="CustomShape 7"/>
          <p:cNvSpPr/>
          <p:nvPr/>
        </p:nvSpPr>
        <p:spPr>
          <a:xfrm>
            <a:off x="636480" y="1068480"/>
            <a:ext cx="2532600" cy="696240"/>
          </a:xfrm>
          <a:prstGeom prst="homePlate">
            <a:avLst>
              <a:gd name="adj" fmla="val 50000"/>
            </a:avLst>
          </a:prstGeom>
          <a:solidFill>
            <a:srgbClr val="1c458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Calibri"/>
                <a:ea typeface="Calibri"/>
              </a:rPr>
              <a:t>Erfassung von Prozessgrößen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708" name="CustomShape 8"/>
          <p:cNvSpPr/>
          <p:nvPr/>
        </p:nvSpPr>
        <p:spPr>
          <a:xfrm>
            <a:off x="636480" y="1830240"/>
            <a:ext cx="2220840" cy="12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Maschinenprotokolle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709" name="CustomShape 9"/>
          <p:cNvSpPr/>
          <p:nvPr/>
        </p:nvSpPr>
        <p:spPr>
          <a:xfrm>
            <a:off x="28576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1f4e9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Calibri"/>
                <a:ea typeface="Calibri"/>
              </a:rPr>
              <a:t>Aufbau einer Qualitätsmesszelle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710" name="CustomShape 10"/>
          <p:cNvSpPr/>
          <p:nvPr/>
        </p:nvSpPr>
        <p:spPr>
          <a:xfrm>
            <a:off x="3011040" y="1830240"/>
            <a:ext cx="2027520" cy="12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Messgeräte zur Qualitätsüberwachung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711" name="CustomShape 11"/>
          <p:cNvSpPr/>
          <p:nvPr/>
        </p:nvSpPr>
        <p:spPr>
          <a:xfrm>
            <a:off x="73000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4471b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288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Calibri"/>
                <a:ea typeface="Calibri"/>
              </a:rPr>
              <a:t>Modellbildung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712" name="CustomShape 12"/>
          <p:cNvSpPr/>
          <p:nvPr/>
        </p:nvSpPr>
        <p:spPr>
          <a:xfrm>
            <a:off x="7413480" y="1830240"/>
            <a:ext cx="2104920" cy="12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1 Softwaremodul zur datengetriebenen Modellbildung</a:t>
            </a:r>
            <a:endParaRPr b="0" lang="de-DE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de-DE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de-DE" sz="1400" spc="-1" strike="noStrike">
              <a:latin typeface="Arial"/>
            </a:endParaRPr>
          </a:p>
        </p:txBody>
      </p:sp>
      <p:sp>
        <p:nvSpPr>
          <p:cNvPr id="713" name="CustomShape 13"/>
          <p:cNvSpPr/>
          <p:nvPr/>
        </p:nvSpPr>
        <p:spPr>
          <a:xfrm>
            <a:off x="95212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5e89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Calibri"/>
                <a:ea typeface="Calibri"/>
              </a:rPr>
              <a:t>Prozess-</a:t>
            </a:r>
            <a:br/>
            <a:r>
              <a:rPr b="1" lang="en" sz="1400" spc="-1" strike="noStrike">
                <a:solidFill>
                  <a:srgbClr val="ffffff"/>
                </a:solidFill>
                <a:latin typeface="Calibri"/>
                <a:ea typeface="Calibri"/>
              </a:rPr>
              <a:t>optimierung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714" name="CustomShape 14"/>
          <p:cNvSpPr/>
          <p:nvPr/>
        </p:nvSpPr>
        <p:spPr>
          <a:xfrm>
            <a:off x="9672120" y="1830240"/>
            <a:ext cx="2104920" cy="12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1 Softwaremodul zur modellbasierten Prozessoptimierung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715" name="CustomShape 15"/>
          <p:cNvSpPr/>
          <p:nvPr/>
        </p:nvSpPr>
        <p:spPr>
          <a:xfrm rot="16200000">
            <a:off x="-1122480" y="4591080"/>
            <a:ext cx="2954520" cy="225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b="1" lang="en" sz="1000" spc="-1" strike="noStrike">
                <a:solidFill>
                  <a:srgbClr val="ffffff"/>
                </a:solidFill>
                <a:latin typeface="Calibri"/>
                <a:ea typeface="Calibri"/>
              </a:rPr>
              <a:t>Wissen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16" name="CustomShape 16"/>
          <p:cNvSpPr/>
          <p:nvPr/>
        </p:nvSpPr>
        <p:spPr>
          <a:xfrm rot="16200000">
            <a:off x="-231120" y="2303640"/>
            <a:ext cx="1171440" cy="225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ffffff"/>
                </a:solidFill>
                <a:latin typeface="Calibri"/>
                <a:ea typeface="Calibri"/>
              </a:rPr>
              <a:t>Technologien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17" name="CustomShape 17"/>
          <p:cNvSpPr/>
          <p:nvPr/>
        </p:nvSpPr>
        <p:spPr>
          <a:xfrm>
            <a:off x="5192280" y="3225600"/>
            <a:ext cx="2067480" cy="29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</a:pPr>
            <a:r>
              <a:rPr b="1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zu den relevanten Kommunikationsprotokollen (z.B. OPC-UA)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de-DE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1 Workshop </a:t>
            </a: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zu den Themen:</a:t>
            </a:r>
            <a:endParaRPr b="0" lang="de-DE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Grundlagen der Programmierung mit Python</a:t>
            </a:r>
            <a:endParaRPr b="0" lang="de-DE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Datenaufzeichnung mit Python und OPC-UA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718" name="CustomShape 18"/>
          <p:cNvSpPr/>
          <p:nvPr/>
        </p:nvSpPr>
        <p:spPr>
          <a:xfrm>
            <a:off x="636480" y="3225960"/>
            <a:ext cx="2220840" cy="20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</a:pPr>
            <a:r>
              <a:rPr b="1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zu den Themen:</a:t>
            </a:r>
            <a:endParaRPr b="0" lang="de-DE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Prozessgrößenauswahl</a:t>
            </a:r>
            <a:endParaRPr b="0" lang="de-DE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Sensorapplikation</a:t>
            </a:r>
            <a:endParaRPr b="0" lang="de-DE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Auslesung der Daten aus der Maschinensteuerung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1 Leitfaden </a:t>
            </a: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in dem alle Entwicklungsschritte dokumentiert sind. 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719" name="CustomShape 19"/>
          <p:cNvSpPr/>
          <p:nvPr/>
        </p:nvSpPr>
        <p:spPr>
          <a:xfrm>
            <a:off x="3011040" y="3225960"/>
            <a:ext cx="2027520" cy="12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</a:pPr>
            <a:r>
              <a:rPr b="1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zu den Themen:</a:t>
            </a:r>
            <a:endParaRPr b="0" lang="de-DE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Aufbau Qualitätsmesszelle</a:t>
            </a:r>
            <a:endParaRPr b="0" lang="de-DE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Messung von Qualitätsgrößen im Prozesstakt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1 Leitfaden </a:t>
            </a: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in dem alle Entwicklungsschritte dokumentiert sind. 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de-DE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de-DE" sz="1400" spc="-1" strike="noStrike">
              <a:latin typeface="Arial"/>
            </a:endParaRPr>
          </a:p>
        </p:txBody>
      </p:sp>
      <p:sp>
        <p:nvSpPr>
          <p:cNvPr id="720" name="CustomShape 20"/>
          <p:cNvSpPr/>
          <p:nvPr/>
        </p:nvSpPr>
        <p:spPr>
          <a:xfrm>
            <a:off x="7413480" y="3225960"/>
            <a:ext cx="2104920" cy="272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</a:pPr>
            <a:r>
              <a:rPr b="1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zur datengetriebenen Modellbildung</a:t>
            </a:r>
            <a:endParaRPr b="0" lang="de-DE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de-DE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1 Workshop </a:t>
            </a: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zur Anwendung der entwickelten Software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de-DE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1 Leitfaden </a:t>
            </a: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zur datengetriebenen Modellbildung des Spritzgießprozesses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721" name="CustomShape 21"/>
          <p:cNvSpPr/>
          <p:nvPr/>
        </p:nvSpPr>
        <p:spPr>
          <a:xfrm>
            <a:off x="9672120" y="3225600"/>
            <a:ext cx="2104920" cy="272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</a:pPr>
            <a:r>
              <a:rPr b="1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zum Thema Optimalsteuerung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de-DE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1 Workshop </a:t>
            </a: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zur Anwendung der entwickelten Software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de-DE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1 Leitfaden </a:t>
            </a: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zur Optimierung des Spritzgießprozesses</a:t>
            </a:r>
            <a:endParaRPr b="0" lang="de-D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72000" bIns="72000">
            <a:no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Transferkonzept – Feedback, Ideen, Anregungen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A0FEEBB-26C3-4F2E-AB34-80F233AA4329}" type="datetime1">
              <a:rPr b="0" lang="de-DE" sz="1200" spc="-1" strike="noStrike">
                <a:solidFill>
                  <a:srgbClr val="8b8b8b"/>
                </a:solidFill>
                <a:latin typeface="Arial"/>
              </a:rPr>
              <a:t>18.01.2021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725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Fußzeile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726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 </a:t>
            </a:r>
            <a:fld id="{2CB5C7CF-E7AE-45AE-A488-24F00ABB614D}" type="slidenum">
              <a:rPr b="0" lang="de-DE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72000" bIns="72000">
            <a:no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Rolle des Projektbeirates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1B4E59D-9A3A-44BA-8BF3-BDB1F9A15A23}" type="datetime1">
              <a:rPr b="0" lang="de-DE" sz="1200" spc="-1" strike="noStrike">
                <a:solidFill>
                  <a:srgbClr val="8b8b8b"/>
                </a:solidFill>
                <a:latin typeface="Arial"/>
              </a:rPr>
              <a:t>18.01.2021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730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Fußzeile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731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 </a:t>
            </a:r>
            <a:fld id="{C1CDC8D3-4DF9-4365-B00E-0A3BAAA04262}" type="slidenum">
              <a:rPr b="0" lang="de-DE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72000" bIns="72000">
            <a:noAutofit/>
          </a:bodyPr>
          <a:p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Motivation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40D739C-5B2A-49C6-AC5E-CBF265CD67D3}" type="datetime1">
              <a:rPr b="0" lang="de-DE" sz="1200" spc="-1" strike="noStrike">
                <a:solidFill>
                  <a:srgbClr val="8b8b8b"/>
                </a:solidFill>
                <a:latin typeface="Arial"/>
              </a:rPr>
              <a:t>18.01.2021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Fußzeile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148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 </a:t>
            </a:r>
            <a:fld id="{63044616-DF84-41B0-AC8D-C5366653DC82}" type="slidenum">
              <a:rPr b="0" lang="de-DE" sz="1200" spc="-1" strike="noStrike">
                <a:solidFill>
                  <a:srgbClr val="8b8b8b"/>
                </a:solidFill>
                <a:latin typeface="Arial"/>
              </a:rPr>
              <a:t>3</a:t>
            </a:fld>
            <a:endParaRPr b="0" lang="de-DE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Projektziel, -laufzeit &amp; -bearbeiter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D4C7672-11FA-43DC-9D65-8E0C13C071F6}" type="datetime1">
              <a:rPr b="0" lang="de-DE" sz="1200" spc="-1" strike="noStrike">
                <a:solidFill>
                  <a:srgbClr val="8b8b8b"/>
                </a:solidFill>
                <a:latin typeface="Arial"/>
              </a:rPr>
              <a:t>18.01.2021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Fußzeile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152" name="TextShape 4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b="0" lang="de-DE" sz="1200" spc="-1" strike="noStrike">
                <a:solidFill>
                  <a:srgbClr val="8b8b8b"/>
                </a:solidFill>
                <a:latin typeface="Arial"/>
              </a:rPr>
              <a:t>4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6832440" y="752760"/>
            <a:ext cx="18396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br/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551520" y="981000"/>
            <a:ext cx="5544360" cy="54727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72000" bIns="72000">
            <a:noAutofit/>
          </a:bodyPr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</a:rPr>
              <a:t>Projektziele:</a:t>
            </a: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Entwicklung eines digitalen Abbildes </a:t>
            </a:r>
            <a:r>
              <a:rPr b="0" lang="de-DE" sz="1800" spc="-1" strike="noStrike" u="sng">
                <a:solidFill>
                  <a:srgbClr val="000000"/>
                </a:solidFill>
                <a:uFillTx/>
                <a:latin typeface="Calibri"/>
              </a:rPr>
              <a:t>eines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Spritzgießprozesses und von Methoden zur modellbasierten Optimierung der Bauteilgüte.</a:t>
            </a: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Transfer der entwickelten Technologien und des Wissens für deren Anwendung und Adaption.</a:t>
            </a: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algn="l" pos="0"/>
              </a:tabLst>
            </a:pP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algn="l" pos="0"/>
              </a:tabLst>
            </a:pP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algn="l" pos="0"/>
              </a:tabLst>
            </a:pP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</a:rPr>
              <a:t>Zeitplan und Meilensteine:</a:t>
            </a: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algn="l" pos="0"/>
              </a:tabLst>
            </a:pP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algn="l" pos="0"/>
              </a:tabLst>
            </a:pP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7"/>
          <p:cNvGrpSpPr/>
          <p:nvPr/>
        </p:nvGrpSpPr>
        <p:grpSpPr>
          <a:xfrm>
            <a:off x="662760" y="4212720"/>
            <a:ext cx="9725400" cy="1891440"/>
            <a:chOff x="662760" y="4212720"/>
            <a:chExt cx="9725400" cy="1891440"/>
          </a:xfrm>
        </p:grpSpPr>
        <p:sp>
          <p:nvSpPr>
            <p:cNvPr id="156" name="CustomShape 8"/>
            <p:cNvSpPr/>
            <p:nvPr/>
          </p:nvSpPr>
          <p:spPr>
            <a:xfrm>
              <a:off x="7193880" y="4212720"/>
              <a:ext cx="3194280" cy="189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AP1: Aufbau der Qualitätsmesszelle</a:t>
              </a:r>
              <a:br/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AP2: Datenaufzeichnung</a:t>
              </a:r>
              <a:endParaRPr b="0" lang="de-DE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AP3: Modellbildung Digitaler Zwilling</a:t>
              </a:r>
              <a:endParaRPr b="0" lang="de-DE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AP4: Prozessoptimierung</a:t>
              </a:r>
              <a:endParaRPr b="0" lang="de-DE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de-DE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MS1: Demonstratoranlage aufgebaut</a:t>
              </a:r>
              <a:endParaRPr b="0" lang="de-DE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400" spc="-1" strike="noStrike">
                  <a:solidFill>
                    <a:srgbClr val="000000"/>
                  </a:solidFill>
                  <a:latin typeface="Calibri"/>
                </a:rPr>
                <a:t>MS2: Softwareentwicklung abgeschlossen</a:t>
              </a:r>
              <a:endParaRPr b="0" lang="de-DE" sz="1400" spc="-1" strike="noStrike">
                <a:latin typeface="Arial"/>
              </a:endParaRPr>
            </a:p>
          </p:txBody>
        </p:sp>
        <p:grpSp>
          <p:nvGrpSpPr>
            <p:cNvPr id="157" name="Group 9"/>
            <p:cNvGrpSpPr/>
            <p:nvPr/>
          </p:nvGrpSpPr>
          <p:grpSpPr>
            <a:xfrm>
              <a:off x="662760" y="4212720"/>
              <a:ext cx="6214320" cy="1891440"/>
              <a:chOff x="662760" y="4212720"/>
              <a:chExt cx="6214320" cy="1891440"/>
            </a:xfrm>
          </p:grpSpPr>
          <p:pic>
            <p:nvPicPr>
              <p:cNvPr id="158" name="Grafik 14" descr=""/>
              <p:cNvPicPr/>
              <p:nvPr/>
            </p:nvPicPr>
            <p:blipFill>
              <a:blip r:embed="rId1"/>
              <a:stretch/>
            </p:blipFill>
            <p:spPr>
              <a:xfrm>
                <a:off x="662760" y="4212720"/>
                <a:ext cx="6214320" cy="15681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59" name="Grafik 17" descr=""/>
              <p:cNvPicPr/>
              <p:nvPr/>
            </p:nvPicPr>
            <p:blipFill>
              <a:blip r:embed="rId2"/>
              <a:stretch/>
            </p:blipFill>
            <p:spPr>
              <a:xfrm>
                <a:off x="662760" y="5886720"/>
                <a:ext cx="6214320" cy="21744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60" name="Group 10"/>
          <p:cNvGrpSpPr/>
          <p:nvPr/>
        </p:nvGrpSpPr>
        <p:grpSpPr>
          <a:xfrm>
            <a:off x="6836760" y="1473120"/>
            <a:ext cx="1008360" cy="1720800"/>
            <a:chOff x="6836760" y="1473120"/>
            <a:chExt cx="1008360" cy="1720800"/>
          </a:xfrm>
        </p:grpSpPr>
        <p:pic>
          <p:nvPicPr>
            <p:cNvPr id="161" name="Grafik 21" descr="Ein Bild, das Mann, Person, Anzug, Kleidung enthält.&#10;&#10;Automatisch generierte Beschreibung"/>
            <p:cNvPicPr/>
            <p:nvPr/>
          </p:nvPicPr>
          <p:blipFill>
            <a:blip r:embed="rId3"/>
            <a:stretch/>
          </p:blipFill>
          <p:spPr>
            <a:xfrm>
              <a:off x="6860880" y="1473120"/>
              <a:ext cx="960120" cy="1442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2" name="CustomShape 11"/>
            <p:cNvSpPr/>
            <p:nvPr/>
          </p:nvSpPr>
          <p:spPr>
            <a:xfrm>
              <a:off x="6836760" y="2950200"/>
              <a:ext cx="1008360" cy="24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600" spc="-1" strike="noStrike">
                  <a:solidFill>
                    <a:srgbClr val="000000"/>
                  </a:solidFill>
                  <a:latin typeface="Calibri"/>
                </a:rPr>
                <a:t>Marco Klute</a:t>
              </a:r>
              <a:endParaRPr b="0" lang="de-DE" sz="1600" spc="-1" strike="noStrike">
                <a:latin typeface="Arial"/>
              </a:endParaRPr>
            </a:p>
          </p:txBody>
        </p:sp>
      </p:grpSp>
      <p:grpSp>
        <p:nvGrpSpPr>
          <p:cNvPr id="163" name="Group 12"/>
          <p:cNvGrpSpPr/>
          <p:nvPr/>
        </p:nvGrpSpPr>
        <p:grpSpPr>
          <a:xfrm>
            <a:off x="8170920" y="1467360"/>
            <a:ext cx="1528200" cy="1766880"/>
            <a:chOff x="8170920" y="1467360"/>
            <a:chExt cx="1528200" cy="1766880"/>
          </a:xfrm>
        </p:grpSpPr>
        <p:pic>
          <p:nvPicPr>
            <p:cNvPr id="164" name="Grafik 22" descr="Ein Bild, das Person, Wand, Mann, drinnen enthält.&#10;&#10;Automatisch generierte Beschreibung"/>
            <p:cNvPicPr/>
            <p:nvPr/>
          </p:nvPicPr>
          <p:blipFill>
            <a:blip r:embed="rId4"/>
            <a:stretch/>
          </p:blipFill>
          <p:spPr>
            <a:xfrm>
              <a:off x="8454960" y="1467360"/>
              <a:ext cx="960120" cy="1440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5" name="CustomShape 13"/>
            <p:cNvSpPr/>
            <p:nvPr/>
          </p:nvSpPr>
          <p:spPr>
            <a:xfrm>
              <a:off x="8170920" y="2990520"/>
              <a:ext cx="1528200" cy="24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600" spc="-1" strike="noStrike">
                  <a:solidFill>
                    <a:srgbClr val="000000"/>
                  </a:solidFill>
                  <a:latin typeface="Calibri"/>
                </a:rPr>
                <a:t>Alexander Rehmer</a:t>
              </a:r>
              <a:endParaRPr b="0" lang="de-DE" sz="1600" spc="-1" strike="noStrike">
                <a:latin typeface="Arial"/>
              </a:endParaRPr>
            </a:p>
          </p:txBody>
        </p:sp>
      </p:grpSp>
      <p:sp>
        <p:nvSpPr>
          <p:cNvPr id="166" name="CustomShape 14"/>
          <p:cNvSpPr/>
          <p:nvPr/>
        </p:nvSpPr>
        <p:spPr>
          <a:xfrm>
            <a:off x="6534000" y="981000"/>
            <a:ext cx="5544360" cy="547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>
            <a:noAutofit/>
          </a:bodyPr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</a:rPr>
              <a:t>Projektbearbeiter:</a:t>
            </a:r>
            <a:endParaRPr b="0" lang="de-DE" sz="1800" spc="-1" strike="noStrike">
              <a:latin typeface="Arial"/>
            </a:endParaRPr>
          </a:p>
          <a:p>
            <a:pPr>
              <a:lnSpc>
                <a:spcPts val="2401"/>
              </a:lnSpc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72000" bIns="72000">
            <a:noAutofit/>
          </a:bodyPr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Platz für Notizen</a:t>
            </a: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Erwartungen des Projektbeirates an das Projekt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4B3E0D9-DB7F-4346-816C-3A6A47125E75}" type="datetime1">
              <a:rPr b="0" lang="de-DE" sz="1200" spc="-1" strike="noStrike">
                <a:solidFill>
                  <a:srgbClr val="8b8b8b"/>
                </a:solidFill>
                <a:latin typeface="Arial"/>
              </a:rPr>
              <a:t>18.01.2021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70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Fußzeile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171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 </a:t>
            </a:r>
            <a:fld id="{D4607C35-7BD8-466A-B5D2-A76079227F5A}" type="slidenum">
              <a:rPr b="0" lang="de-DE" sz="1200" spc="-1" strike="noStrike">
                <a:solidFill>
                  <a:srgbClr val="8b8b8b"/>
                </a:solidFill>
                <a:latin typeface="Arial"/>
              </a:rPr>
              <a:t>5</a:t>
            </a:fld>
            <a:endParaRPr b="0" lang="de-DE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>
            <a:noAutofit/>
          </a:bodyPr>
          <a:p>
            <a:pPr>
              <a:lnSpc>
                <a:spcPts val="2401"/>
              </a:lnSpc>
            </a:pPr>
            <a:endParaRPr b="1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b="1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b="1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b="1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b="1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b="1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b="1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b="1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b="1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b="1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b="1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567360" indent="-380520">
              <a:lnSpc>
                <a:spcPts val="2401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</a:rPr>
              <a:t>Regelung von Prozessgrößen erlaubt nur indirekt eine Einstellung definierter Bauteileigenschaften (indirekte Regelung)</a:t>
            </a: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567360" indent="-380520">
              <a:lnSpc>
                <a:spcPts val="2401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</a:rPr>
              <a:t>Nicht messbare Störgrößen ändern das Übertragungsverhalten der Maschine und somit die resultierenden Bauteileigenschaften</a:t>
            </a: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567360" indent="-380520">
              <a:lnSpc>
                <a:spcPts val="2401"/>
              </a:lnSpc>
              <a:buClr>
                <a:srgbClr val="000000"/>
              </a:buClr>
              <a:buFont typeface="Arial"/>
              <a:buChar char="•"/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</a:rPr>
              <a:t>Ziel: </a:t>
            </a:r>
            <a:r>
              <a:rPr b="0" lang="en" sz="1800" spc="-1" strike="noStrike">
                <a:solidFill>
                  <a:srgbClr val="000000"/>
                </a:solidFill>
                <a:latin typeface="Calibri"/>
              </a:rPr>
              <a:t>Direkte Regelung der Bauteilqualität, Kompensation von nicht messbaren Störgrößen, einfache Integration des Verfahrens in den bestehenden Produktionsprozess</a:t>
            </a: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Problem- &amp; Zielbeschreibung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4" name="Group 3"/>
          <p:cNvGrpSpPr/>
          <p:nvPr/>
        </p:nvGrpSpPr>
        <p:grpSpPr>
          <a:xfrm>
            <a:off x="1176120" y="1153800"/>
            <a:ext cx="10185840" cy="3148560"/>
            <a:chOff x="1176120" y="1153800"/>
            <a:chExt cx="10185840" cy="3148560"/>
          </a:xfrm>
        </p:grpSpPr>
        <p:sp>
          <p:nvSpPr>
            <p:cNvPr id="175" name="CustomShape 4"/>
            <p:cNvSpPr/>
            <p:nvPr/>
          </p:nvSpPr>
          <p:spPr>
            <a:xfrm>
              <a:off x="4022640" y="2777040"/>
              <a:ext cx="1218960" cy="6760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1340" spc="-1" strike="noStrike">
                  <a:solidFill>
                    <a:srgbClr val="000000"/>
                  </a:solidFill>
                  <a:latin typeface="Calibri"/>
                </a:rPr>
                <a:t>Spritzgieß-</a:t>
              </a:r>
              <a:br/>
              <a:r>
                <a:rPr b="0" lang="en" sz="1340" spc="-1" strike="noStrike">
                  <a:solidFill>
                    <a:srgbClr val="000000"/>
                  </a:solidFill>
                  <a:latin typeface="Calibri"/>
                </a:rPr>
                <a:t>maschine</a:t>
              </a:r>
              <a:endParaRPr b="0" lang="de-DE" sz="1340" spc="-1" strike="noStrike">
                <a:latin typeface="Arial"/>
              </a:endParaRPr>
            </a:p>
          </p:txBody>
        </p:sp>
        <p:sp>
          <p:nvSpPr>
            <p:cNvPr id="176" name="CustomShape 5"/>
            <p:cNvSpPr/>
            <p:nvPr/>
          </p:nvSpPr>
          <p:spPr>
            <a:xfrm>
              <a:off x="7599960" y="2777040"/>
              <a:ext cx="1218960" cy="6760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1340" spc="-1" strike="noStrike">
                  <a:solidFill>
                    <a:srgbClr val="000000"/>
                  </a:solidFill>
                  <a:latin typeface="Calibri"/>
                </a:rPr>
                <a:t>Bauteil</a:t>
              </a:r>
              <a:endParaRPr b="0" lang="de-DE" sz="1340" spc="-1" strike="noStrike">
                <a:latin typeface="Arial"/>
              </a:endParaRPr>
            </a:p>
          </p:txBody>
        </p:sp>
        <p:sp>
          <p:nvSpPr>
            <p:cNvPr id="177" name="CustomShape 6"/>
            <p:cNvSpPr/>
            <p:nvPr/>
          </p:nvSpPr>
          <p:spPr>
            <a:xfrm>
              <a:off x="1787040" y="231588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8" name="Group 7"/>
            <p:cNvGrpSpPr/>
            <p:nvPr/>
          </p:nvGrpSpPr>
          <p:grpSpPr>
            <a:xfrm>
              <a:off x="1857600" y="2354760"/>
              <a:ext cx="493560" cy="446040"/>
              <a:chOff x="1857600" y="2354760"/>
              <a:chExt cx="493560" cy="446040"/>
            </a:xfrm>
          </p:grpSpPr>
          <p:sp>
            <p:nvSpPr>
              <p:cNvPr id="179" name="CustomShape 8"/>
              <p:cNvSpPr/>
              <p:nvPr/>
            </p:nvSpPr>
            <p:spPr>
              <a:xfrm rot="10800000">
                <a:off x="1857600" y="2354760"/>
                <a:ext cx="360" cy="445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CustomShape 9"/>
              <p:cNvSpPr/>
              <p:nvPr/>
            </p:nvSpPr>
            <p:spPr>
              <a:xfrm>
                <a:off x="1857960" y="2800440"/>
                <a:ext cx="4932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CustomShape 10"/>
              <p:cNvSpPr/>
              <p:nvPr/>
            </p:nvSpPr>
            <p:spPr>
              <a:xfrm>
                <a:off x="1863000" y="2518920"/>
                <a:ext cx="419040" cy="206640"/>
              </a:xfrm>
              <a:custGeom>
                <a:avLst/>
                <a:gdLst/>
                <a:ahLst/>
                <a:rect l="l" t="t" r="r" b="b"/>
                <a:pathLst>
                  <a:path w="23972" h="11835">
                    <a:moveTo>
                      <a:pt x="0" y="11835"/>
                    </a:moveTo>
                    <a:lnTo>
                      <a:pt x="6372" y="11835"/>
                    </a:lnTo>
                    <a:lnTo>
                      <a:pt x="6372" y="5462"/>
                    </a:lnTo>
                    <a:lnTo>
                      <a:pt x="15172" y="5462"/>
                    </a:lnTo>
                    <a:lnTo>
                      <a:pt x="15172" y="0"/>
                    </a:lnTo>
                    <a:lnTo>
                      <a:pt x="23972" y="0"/>
                    </a:lnTo>
                  </a:path>
                </a:pathLst>
              </a:custGeom>
              <a:noFill/>
              <a:ln w="9360">
                <a:solidFill>
                  <a:srgbClr val="4a86e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2" name="CustomShape 11"/>
            <p:cNvSpPr/>
            <p:nvPr/>
          </p:nvSpPr>
          <p:spPr>
            <a:xfrm>
              <a:off x="2268000" y="2606400"/>
              <a:ext cx="194400" cy="24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>
              <a:noAutofit/>
            </a:bodyPr>
            <a:p>
              <a:pPr>
                <a:lnSpc>
                  <a:spcPct val="100000"/>
                </a:lnSpc>
              </a:pPr>
              <a:r>
                <a:rPr b="0" lang="en" sz="1200" spc="-1" strike="noStrike">
                  <a:solidFill>
                    <a:srgbClr val="000000"/>
                  </a:solidFill>
                  <a:latin typeface="Arial"/>
                </a:rPr>
                <a:t>t</a:t>
              </a:r>
              <a:endParaRPr b="0" lang="de-DE" sz="1200" spc="-1" strike="noStrike">
                <a:latin typeface="Arial"/>
              </a:endParaRPr>
            </a:p>
          </p:txBody>
        </p:sp>
        <p:sp>
          <p:nvSpPr>
            <p:cNvPr id="183" name="CustomShape 12"/>
            <p:cNvSpPr/>
            <p:nvPr/>
          </p:nvSpPr>
          <p:spPr>
            <a:xfrm>
              <a:off x="1935720" y="21297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4" name="Group 13"/>
            <p:cNvGrpSpPr/>
            <p:nvPr/>
          </p:nvGrpSpPr>
          <p:grpSpPr>
            <a:xfrm>
              <a:off x="2006280" y="2169000"/>
              <a:ext cx="618480" cy="488880"/>
              <a:chOff x="2006280" y="2169000"/>
              <a:chExt cx="618480" cy="488880"/>
            </a:xfrm>
          </p:grpSpPr>
          <p:grpSp>
            <p:nvGrpSpPr>
              <p:cNvPr id="185" name="Group 14"/>
              <p:cNvGrpSpPr/>
              <p:nvPr/>
            </p:nvGrpSpPr>
            <p:grpSpPr>
              <a:xfrm>
                <a:off x="2006280" y="2169000"/>
                <a:ext cx="493560" cy="446040"/>
                <a:chOff x="2006280" y="2169000"/>
                <a:chExt cx="493560" cy="446040"/>
              </a:xfrm>
            </p:grpSpPr>
            <p:sp>
              <p:nvSpPr>
                <p:cNvPr id="186" name="CustomShape 15"/>
                <p:cNvSpPr/>
                <p:nvPr/>
              </p:nvSpPr>
              <p:spPr>
                <a:xfrm rot="10800000">
                  <a:off x="2006280" y="2169000"/>
                  <a:ext cx="360" cy="4456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7" name="CustomShape 16"/>
                <p:cNvSpPr/>
                <p:nvPr/>
              </p:nvSpPr>
              <p:spPr>
                <a:xfrm>
                  <a:off x="2006640" y="2614680"/>
                  <a:ext cx="49320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88" name="CustomShape 17"/>
              <p:cNvSpPr/>
              <p:nvPr/>
            </p:nvSpPr>
            <p:spPr>
              <a:xfrm>
                <a:off x="2430360" y="2414880"/>
                <a:ext cx="194400" cy="2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en" sz="1200" spc="-1" strike="noStrike">
                    <a:solidFill>
                      <a:srgbClr val="000000"/>
                    </a:solidFill>
                    <a:latin typeface="Arial"/>
                  </a:rPr>
                  <a:t>t</a:t>
                </a:r>
                <a:endParaRPr b="0" lang="de-DE" sz="1200" spc="-1" strike="noStrike">
                  <a:latin typeface="Arial"/>
                </a:endParaRPr>
              </a:p>
            </p:txBody>
          </p:sp>
        </p:grpSp>
        <p:sp>
          <p:nvSpPr>
            <p:cNvPr id="189" name="CustomShape 18"/>
            <p:cNvSpPr/>
            <p:nvPr/>
          </p:nvSpPr>
          <p:spPr>
            <a:xfrm>
              <a:off x="2021400" y="2301120"/>
              <a:ext cx="389160" cy="272520"/>
            </a:xfrm>
            <a:custGeom>
              <a:avLst/>
              <a:gdLst/>
              <a:ahLst/>
              <a:rect l="l" t="t" r="r" b="b"/>
              <a:pathLst>
                <a:path w="13189" h="9232">
                  <a:moveTo>
                    <a:pt x="0" y="9232"/>
                  </a:moveTo>
                  <a:lnTo>
                    <a:pt x="2638" y="9232"/>
                  </a:lnTo>
                  <a:lnTo>
                    <a:pt x="2638" y="4748"/>
                  </a:lnTo>
                  <a:lnTo>
                    <a:pt x="6858" y="4748"/>
                  </a:lnTo>
                  <a:lnTo>
                    <a:pt x="6858" y="0"/>
                  </a:lnTo>
                  <a:lnTo>
                    <a:pt x="13189" y="0"/>
                  </a:lnTo>
                </a:path>
              </a:pathLst>
            </a:custGeom>
            <a:noFill/>
            <a:ln w="9360">
              <a:solidFill>
                <a:srgbClr val="6aa84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0" name="Group 19"/>
            <p:cNvGrpSpPr/>
            <p:nvPr/>
          </p:nvGrpSpPr>
          <p:grpSpPr>
            <a:xfrm>
              <a:off x="5842080" y="2315880"/>
              <a:ext cx="654840" cy="574200"/>
              <a:chOff x="5842080" y="2315880"/>
              <a:chExt cx="654840" cy="574200"/>
            </a:xfrm>
          </p:grpSpPr>
          <p:sp>
            <p:nvSpPr>
              <p:cNvPr id="191" name="CustomShape 20"/>
              <p:cNvSpPr/>
              <p:nvPr/>
            </p:nvSpPr>
            <p:spPr>
              <a:xfrm>
                <a:off x="5842080" y="2315880"/>
                <a:ext cx="654840" cy="574200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92" name="Group 21"/>
              <p:cNvGrpSpPr/>
              <p:nvPr/>
            </p:nvGrpSpPr>
            <p:grpSpPr>
              <a:xfrm>
                <a:off x="5912640" y="2355120"/>
                <a:ext cx="520920" cy="446040"/>
                <a:chOff x="5912640" y="2355120"/>
                <a:chExt cx="520920" cy="446040"/>
              </a:xfrm>
            </p:grpSpPr>
            <p:grpSp>
              <p:nvGrpSpPr>
                <p:cNvPr id="193" name="Group 22"/>
                <p:cNvGrpSpPr/>
                <p:nvPr/>
              </p:nvGrpSpPr>
              <p:grpSpPr>
                <a:xfrm>
                  <a:off x="5912640" y="2355120"/>
                  <a:ext cx="493560" cy="446040"/>
                  <a:chOff x="5912640" y="2355120"/>
                  <a:chExt cx="493560" cy="446040"/>
                </a:xfrm>
              </p:grpSpPr>
              <p:sp>
                <p:nvSpPr>
                  <p:cNvPr id="194" name="CustomShape 23"/>
                  <p:cNvSpPr/>
                  <p:nvPr/>
                </p:nvSpPr>
                <p:spPr>
                  <a:xfrm rot="10800000">
                    <a:off x="5912640" y="2355120"/>
                    <a:ext cx="360" cy="44568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360">
                    <a:solidFill>
                      <a:schemeClr val="dk2"/>
                    </a:solidFill>
                    <a:round/>
                    <a:tailEnd len="med" type="triangle" w="med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5" name="CustomShape 24"/>
                  <p:cNvSpPr/>
                  <p:nvPr/>
                </p:nvSpPr>
                <p:spPr>
                  <a:xfrm>
                    <a:off x="5913000" y="2800800"/>
                    <a:ext cx="49320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360">
                    <a:solidFill>
                      <a:schemeClr val="dk2"/>
                    </a:solidFill>
                    <a:round/>
                    <a:tailEnd len="med" type="triangle" w="med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96" name="CustomShape 25"/>
                <p:cNvSpPr/>
                <p:nvPr/>
              </p:nvSpPr>
              <p:spPr>
                <a:xfrm>
                  <a:off x="6395760" y="2685240"/>
                  <a:ext cx="37800" cy="662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122040" rIns="122040" tIns="122040" bIns="12204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" sz="1200" spc="-1" strike="noStrike">
                      <a:solidFill>
                        <a:srgbClr val="000000"/>
                      </a:solidFill>
                      <a:latin typeface="Arial"/>
                    </a:rPr>
                    <a:t>t</a:t>
                  </a:r>
                  <a:endParaRPr b="0" lang="de-DE" sz="12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197" name="CustomShape 26"/>
            <p:cNvSpPr/>
            <p:nvPr/>
          </p:nvSpPr>
          <p:spPr>
            <a:xfrm>
              <a:off x="5912280" y="2441520"/>
              <a:ext cx="397440" cy="359640"/>
            </a:xfrm>
            <a:custGeom>
              <a:avLst/>
              <a:gdLst/>
              <a:ahLst/>
              <a:rect l="l" t="t" r="r" b="b"/>
              <a:pathLst>
                <a:path w="69635" h="63041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360">
              <a:solidFill>
                <a:srgbClr val="134f5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27"/>
            <p:cNvSpPr/>
            <p:nvPr/>
          </p:nvSpPr>
          <p:spPr>
            <a:xfrm>
              <a:off x="5999040" y="21315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28"/>
            <p:cNvSpPr/>
            <p:nvPr/>
          </p:nvSpPr>
          <p:spPr>
            <a:xfrm>
              <a:off x="6072120" y="2220480"/>
              <a:ext cx="235800" cy="392760"/>
            </a:xfrm>
            <a:custGeom>
              <a:avLst/>
              <a:gdLst/>
              <a:ahLst/>
              <a:rect l="l" t="t" r="r" b="b"/>
              <a:pathLst>
                <a:path w="54073" h="68844">
                  <a:moveTo>
                    <a:pt x="0" y="68844"/>
                  </a:moveTo>
                  <a:lnTo>
                    <a:pt x="17145" y="50380"/>
                  </a:lnTo>
                  <a:lnTo>
                    <a:pt x="20574" y="41412"/>
                  </a:lnTo>
                  <a:lnTo>
                    <a:pt x="35609" y="23739"/>
                  </a:lnTo>
                  <a:lnTo>
                    <a:pt x="41412" y="18464"/>
                  </a:lnTo>
                  <a:lnTo>
                    <a:pt x="43522" y="9232"/>
                  </a:lnTo>
                  <a:lnTo>
                    <a:pt x="54073" y="0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29"/>
            <p:cNvSpPr/>
            <p:nvPr/>
          </p:nvSpPr>
          <p:spPr>
            <a:xfrm>
              <a:off x="6309000" y="2214360"/>
              <a:ext cx="73440" cy="278280"/>
            </a:xfrm>
            <a:custGeom>
              <a:avLst/>
              <a:gdLst/>
              <a:ahLst/>
              <a:rect l="l" t="t" r="r" b="b"/>
              <a:pathLst>
                <a:path w="16882" h="48797">
                  <a:moveTo>
                    <a:pt x="0" y="791"/>
                  </a:moveTo>
                  <a:lnTo>
                    <a:pt x="2638" y="1846"/>
                  </a:lnTo>
                  <a:lnTo>
                    <a:pt x="5803" y="0"/>
                  </a:lnTo>
                  <a:lnTo>
                    <a:pt x="10287" y="17409"/>
                  </a:lnTo>
                  <a:lnTo>
                    <a:pt x="10815" y="28751"/>
                  </a:lnTo>
                  <a:lnTo>
                    <a:pt x="16882" y="48797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30"/>
            <p:cNvSpPr/>
            <p:nvPr/>
          </p:nvSpPr>
          <p:spPr>
            <a:xfrm>
              <a:off x="6383880" y="2482560"/>
              <a:ext cx="29880" cy="123120"/>
            </a:xfrm>
            <a:custGeom>
              <a:avLst/>
              <a:gdLst/>
              <a:ahLst/>
              <a:rect l="l" t="t" r="r" b="b"/>
              <a:pathLst>
                <a:path w="5275" h="21629">
                  <a:moveTo>
                    <a:pt x="0" y="0"/>
                  </a:moveTo>
                  <a:lnTo>
                    <a:pt x="5275" y="21629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2" name="Group 31"/>
            <p:cNvGrpSpPr/>
            <p:nvPr/>
          </p:nvGrpSpPr>
          <p:grpSpPr>
            <a:xfrm>
              <a:off x="6069600" y="2170800"/>
              <a:ext cx="512280" cy="446040"/>
              <a:chOff x="6069600" y="2170800"/>
              <a:chExt cx="512280" cy="446040"/>
            </a:xfrm>
          </p:grpSpPr>
          <p:grpSp>
            <p:nvGrpSpPr>
              <p:cNvPr id="203" name="Group 32"/>
              <p:cNvGrpSpPr/>
              <p:nvPr/>
            </p:nvGrpSpPr>
            <p:grpSpPr>
              <a:xfrm>
                <a:off x="6069600" y="2170800"/>
                <a:ext cx="493560" cy="446040"/>
                <a:chOff x="6069600" y="2170800"/>
                <a:chExt cx="493560" cy="446040"/>
              </a:xfrm>
            </p:grpSpPr>
            <p:sp>
              <p:nvSpPr>
                <p:cNvPr id="204" name="CustomShape 33"/>
                <p:cNvSpPr/>
                <p:nvPr/>
              </p:nvSpPr>
              <p:spPr>
                <a:xfrm rot="10800000">
                  <a:off x="6069600" y="2170800"/>
                  <a:ext cx="360" cy="4456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5" name="CustomShape 34"/>
                <p:cNvSpPr/>
                <p:nvPr/>
              </p:nvSpPr>
              <p:spPr>
                <a:xfrm>
                  <a:off x="6069960" y="2616480"/>
                  <a:ext cx="49320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06" name="CustomShape 35"/>
              <p:cNvSpPr/>
              <p:nvPr/>
            </p:nvSpPr>
            <p:spPr>
              <a:xfrm>
                <a:off x="6553440" y="2496960"/>
                <a:ext cx="28440" cy="66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en" sz="1200" spc="-1" strike="noStrike">
                    <a:solidFill>
                      <a:srgbClr val="000000"/>
                    </a:solidFill>
                    <a:latin typeface="Arial"/>
                  </a:rPr>
                  <a:t>t</a:t>
                </a:r>
                <a:endParaRPr b="0" lang="de-DE" sz="1200" spc="-1" strike="noStrike">
                  <a:latin typeface="Arial"/>
                </a:endParaRPr>
              </a:p>
            </p:txBody>
          </p:sp>
        </p:grpSp>
        <p:sp>
          <p:nvSpPr>
            <p:cNvPr id="207" name="CustomShape 36"/>
            <p:cNvSpPr/>
            <p:nvPr/>
          </p:nvSpPr>
          <p:spPr>
            <a:xfrm>
              <a:off x="6159600" y="19137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37"/>
            <p:cNvSpPr/>
            <p:nvPr/>
          </p:nvSpPr>
          <p:spPr>
            <a:xfrm rot="10800000">
              <a:off x="6230160" y="1953000"/>
              <a:ext cx="360" cy="445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38"/>
            <p:cNvSpPr/>
            <p:nvPr/>
          </p:nvSpPr>
          <p:spPr>
            <a:xfrm>
              <a:off x="6230520" y="2398680"/>
              <a:ext cx="493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39"/>
            <p:cNvSpPr/>
            <p:nvPr/>
          </p:nvSpPr>
          <p:spPr>
            <a:xfrm>
              <a:off x="6717240" y="2268360"/>
              <a:ext cx="37440" cy="6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>
              <a:noAutofit/>
            </a:bodyPr>
            <a:p>
              <a:pPr>
                <a:lnSpc>
                  <a:spcPct val="100000"/>
                </a:lnSpc>
              </a:pPr>
              <a:r>
                <a:rPr b="0" lang="en" sz="1200" spc="-1" strike="noStrike">
                  <a:solidFill>
                    <a:srgbClr val="000000"/>
                  </a:solidFill>
                  <a:latin typeface="Arial"/>
                </a:rPr>
                <a:t>t</a:t>
              </a:r>
              <a:endParaRPr b="0" lang="de-DE" sz="1200" spc="-1" strike="noStrike">
                <a:latin typeface="Arial"/>
              </a:endParaRPr>
            </a:p>
          </p:txBody>
        </p:sp>
        <p:sp>
          <p:nvSpPr>
            <p:cNvPr id="211" name="CustomShape 40"/>
            <p:cNvSpPr/>
            <p:nvPr/>
          </p:nvSpPr>
          <p:spPr>
            <a:xfrm>
              <a:off x="6229440" y="2039400"/>
              <a:ext cx="397440" cy="359640"/>
            </a:xfrm>
            <a:custGeom>
              <a:avLst/>
              <a:gdLst/>
              <a:ahLst/>
              <a:rect l="l" t="t" r="r" b="b"/>
              <a:pathLst>
                <a:path w="69635" h="63041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36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41"/>
            <p:cNvSpPr/>
            <p:nvPr/>
          </p:nvSpPr>
          <p:spPr>
            <a:xfrm>
              <a:off x="7076520" y="3115440"/>
              <a:ext cx="3340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42"/>
            <p:cNvSpPr/>
            <p:nvPr/>
          </p:nvSpPr>
          <p:spPr>
            <a:xfrm>
              <a:off x="1176120" y="2900160"/>
              <a:ext cx="2025720" cy="81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1340" spc="-1" strike="noStrike">
                  <a:solidFill>
                    <a:srgbClr val="000000"/>
                  </a:solidFill>
                  <a:latin typeface="Calibri"/>
                </a:rPr>
                <a:t>Prozessparameter</a:t>
              </a:r>
              <a:endParaRPr b="0" lang="de-DE" sz="134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" sz="1340" spc="-1" strike="noStrike">
                  <a:solidFill>
                    <a:srgbClr val="000000"/>
                  </a:solidFill>
                  <a:latin typeface="Calibri"/>
                </a:rPr>
                <a:t>(Sollwerte für Prozessgrößen)</a:t>
              </a:r>
              <a:endParaRPr b="0" lang="de-DE" sz="1340" spc="-1" strike="noStrike">
                <a:latin typeface="Arial"/>
              </a:endParaRPr>
            </a:p>
          </p:txBody>
        </p:sp>
        <p:sp>
          <p:nvSpPr>
            <p:cNvPr id="214" name="CustomShape 43"/>
            <p:cNvSpPr/>
            <p:nvPr/>
          </p:nvSpPr>
          <p:spPr>
            <a:xfrm>
              <a:off x="5524200" y="2900160"/>
              <a:ext cx="16084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1340" spc="-1" strike="noStrike">
                  <a:solidFill>
                    <a:srgbClr val="000000"/>
                  </a:solidFill>
                  <a:latin typeface="Calibri"/>
                </a:rPr>
                <a:t>Prozessgrößen</a:t>
              </a:r>
              <a:endParaRPr b="0" lang="de-DE" sz="1340" spc="-1" strike="noStrike">
                <a:latin typeface="Arial"/>
              </a:endParaRPr>
            </a:p>
          </p:txBody>
        </p:sp>
        <p:sp>
          <p:nvSpPr>
            <p:cNvPr id="215" name="CustomShape 44"/>
            <p:cNvSpPr/>
            <p:nvPr/>
          </p:nvSpPr>
          <p:spPr>
            <a:xfrm>
              <a:off x="9556560" y="2900160"/>
              <a:ext cx="180540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1340" spc="-1" strike="noStrike">
                  <a:solidFill>
                    <a:srgbClr val="000000"/>
                  </a:solidFill>
                  <a:latin typeface="Calibri"/>
                </a:rPr>
                <a:t>Bauteileigenschaften</a:t>
              </a:r>
              <a:endParaRPr b="0" lang="de-DE" sz="1340" spc="-1" strike="noStrike">
                <a:latin typeface="Arial"/>
              </a:endParaRPr>
            </a:p>
          </p:txBody>
        </p:sp>
        <p:sp>
          <p:nvSpPr>
            <p:cNvPr id="216" name="CustomShape 45"/>
            <p:cNvSpPr/>
            <p:nvPr/>
          </p:nvSpPr>
          <p:spPr>
            <a:xfrm>
              <a:off x="8920440" y="3115440"/>
              <a:ext cx="708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46"/>
            <p:cNvSpPr/>
            <p:nvPr/>
          </p:nvSpPr>
          <p:spPr>
            <a:xfrm>
              <a:off x="3201840" y="3115440"/>
              <a:ext cx="708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47"/>
            <p:cNvSpPr/>
            <p:nvPr/>
          </p:nvSpPr>
          <p:spPr>
            <a:xfrm>
              <a:off x="5329080" y="3115440"/>
              <a:ext cx="267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48"/>
            <p:cNvSpPr/>
            <p:nvPr/>
          </p:nvSpPr>
          <p:spPr>
            <a:xfrm>
              <a:off x="4277520" y="2023920"/>
              <a:ext cx="219240" cy="500400"/>
            </a:xfrm>
            <a:prstGeom prst="lightningBolt">
              <a:avLst/>
            </a:prstGeom>
            <a:solidFill>
              <a:schemeClr val="lt2"/>
            </a:solidFill>
            <a:ln w="9360">
              <a:solidFill>
                <a:srgbClr val="99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49"/>
            <p:cNvSpPr/>
            <p:nvPr/>
          </p:nvSpPr>
          <p:spPr>
            <a:xfrm>
              <a:off x="4632120" y="2059920"/>
              <a:ext cx="360" cy="59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50"/>
            <p:cNvSpPr/>
            <p:nvPr/>
          </p:nvSpPr>
          <p:spPr>
            <a:xfrm>
              <a:off x="3358080" y="1172520"/>
              <a:ext cx="254772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1340" spc="-1" strike="noStrike">
                  <a:solidFill>
                    <a:srgbClr val="000000"/>
                  </a:solidFill>
                  <a:latin typeface="Calibri"/>
                </a:rPr>
                <a:t>Störgrößen</a:t>
              </a:r>
              <a:endParaRPr b="0" lang="de-DE" sz="134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" sz="1340" spc="-1" strike="noStrike">
                  <a:solidFill>
                    <a:srgbClr val="000000"/>
                  </a:solidFill>
                  <a:latin typeface="Calibri"/>
                </a:rPr>
                <a:t>(Verschleiß, Außentemp., Kühlwassertemp., ...)</a:t>
              </a:r>
              <a:endParaRPr b="0" lang="de-DE" sz="1340" spc="-1" strike="noStrike">
                <a:latin typeface="Arial"/>
              </a:endParaRPr>
            </a:p>
          </p:txBody>
        </p:sp>
        <p:sp>
          <p:nvSpPr>
            <p:cNvPr id="222" name="CustomShape 51"/>
            <p:cNvSpPr/>
            <p:nvPr/>
          </p:nvSpPr>
          <p:spPr>
            <a:xfrm>
              <a:off x="7879320" y="2023920"/>
              <a:ext cx="219240" cy="500400"/>
            </a:xfrm>
            <a:prstGeom prst="lightningBolt">
              <a:avLst/>
            </a:prstGeom>
            <a:solidFill>
              <a:schemeClr val="lt2"/>
            </a:solidFill>
            <a:ln w="9360">
              <a:solidFill>
                <a:srgbClr val="99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52"/>
            <p:cNvSpPr/>
            <p:nvPr/>
          </p:nvSpPr>
          <p:spPr>
            <a:xfrm>
              <a:off x="8233920" y="2059920"/>
              <a:ext cx="360" cy="59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53"/>
            <p:cNvSpPr/>
            <p:nvPr/>
          </p:nvSpPr>
          <p:spPr>
            <a:xfrm>
              <a:off x="7156440" y="1153800"/>
              <a:ext cx="2154600" cy="61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1340" spc="-1" strike="noStrike">
                  <a:solidFill>
                    <a:srgbClr val="000000"/>
                  </a:solidFill>
                  <a:latin typeface="Calibri"/>
                </a:rPr>
                <a:t>Störgrößen</a:t>
              </a:r>
              <a:endParaRPr b="0" lang="de-DE" sz="134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" sz="1340" spc="-1" strike="noStrike">
                  <a:solidFill>
                    <a:srgbClr val="000000"/>
                  </a:solidFill>
                  <a:latin typeface="Calibri"/>
                </a:rPr>
                <a:t>(Materialeigenschaften)</a:t>
              </a:r>
              <a:endParaRPr b="0" lang="de-DE" sz="1340" spc="-1" strike="noStrike">
                <a:latin typeface="Arial"/>
              </a:endParaRPr>
            </a:p>
          </p:txBody>
        </p:sp>
        <p:sp>
          <p:nvSpPr>
            <p:cNvPr id="225" name="CustomShape 54"/>
            <p:cNvSpPr/>
            <p:nvPr/>
          </p:nvSpPr>
          <p:spPr>
            <a:xfrm rot="5400000">
              <a:off x="4064760" y="1455120"/>
              <a:ext cx="388440" cy="4139280"/>
            </a:xfrm>
            <a:prstGeom prst="bentConnector3">
              <a:avLst>
                <a:gd name="adj1" fmla="val 237226"/>
              </a:avLst>
            </a:pr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55"/>
            <p:cNvSpPr/>
            <p:nvPr/>
          </p:nvSpPr>
          <p:spPr>
            <a:xfrm>
              <a:off x="2966760" y="3872160"/>
              <a:ext cx="25840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1340" spc="-1" strike="noStrike">
                  <a:solidFill>
                    <a:srgbClr val="000000"/>
                  </a:solidFill>
                  <a:latin typeface="Calibri"/>
                </a:rPr>
                <a:t>Regelung (maschinenintern)</a:t>
              </a:r>
              <a:endParaRPr b="0" lang="de-DE" sz="1340" spc="-1" strike="noStrike">
                <a:latin typeface="Arial"/>
              </a:endParaRPr>
            </a:p>
          </p:txBody>
        </p:sp>
        <p:sp>
          <p:nvSpPr>
            <p:cNvPr id="227" name="CustomShape 56"/>
            <p:cNvSpPr/>
            <p:nvPr/>
          </p:nvSpPr>
          <p:spPr>
            <a:xfrm>
              <a:off x="9949680" y="2310480"/>
              <a:ext cx="671760" cy="5893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8" name="Group 57"/>
            <p:cNvGrpSpPr/>
            <p:nvPr/>
          </p:nvGrpSpPr>
          <p:grpSpPr>
            <a:xfrm>
              <a:off x="10022040" y="2350440"/>
              <a:ext cx="560880" cy="457920"/>
              <a:chOff x="10022040" y="2350440"/>
              <a:chExt cx="560880" cy="457920"/>
            </a:xfrm>
          </p:grpSpPr>
          <p:sp>
            <p:nvSpPr>
              <p:cNvPr id="229" name="CustomShape 58"/>
              <p:cNvSpPr/>
              <p:nvPr/>
            </p:nvSpPr>
            <p:spPr>
              <a:xfrm rot="10800000">
                <a:off x="10022040" y="2350440"/>
                <a:ext cx="360" cy="45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CustomShape 59"/>
              <p:cNvSpPr/>
              <p:nvPr/>
            </p:nvSpPr>
            <p:spPr>
              <a:xfrm>
                <a:off x="10022400" y="2808000"/>
                <a:ext cx="5605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1" name="CustomShape 60"/>
            <p:cNvSpPr/>
            <p:nvPr/>
          </p:nvSpPr>
          <p:spPr>
            <a:xfrm>
              <a:off x="10071720" y="2482920"/>
              <a:ext cx="379800" cy="321840"/>
            </a:xfrm>
            <a:custGeom>
              <a:avLst/>
              <a:gdLst/>
              <a:ahLst/>
              <a:rect l="l" t="t" r="r" b="b"/>
              <a:pathLst>
                <a:path w="54337" h="39038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w="936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2" name="TextShape 61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Fußzeile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233" name="TextShape 62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8A48D5D-617E-41D1-BBA0-220A94238B3A}" type="datetime1">
              <a:rPr b="0" lang="de-DE" sz="1200" spc="-1" strike="noStrike">
                <a:solidFill>
                  <a:srgbClr val="8b8b8b"/>
                </a:solidFill>
                <a:latin typeface="Arial"/>
              </a:rPr>
              <a:t>18.01.2021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34" name="TextShape 63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 </a:t>
            </a:r>
            <a:fld id="{871BF91C-ADA8-4826-994E-0968E1CACE94}" type="slidenum">
              <a:rPr b="0" lang="de-DE" sz="1200" spc="-1" strike="noStrike">
                <a:solidFill>
                  <a:srgbClr val="8b8b8b"/>
                </a:solidFill>
                <a:latin typeface="Arial"/>
              </a:rPr>
              <a:t>6</a:t>
            </a:fld>
            <a:endParaRPr b="0" lang="de-DE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1"/>
          <p:cNvGrpSpPr/>
          <p:nvPr/>
        </p:nvGrpSpPr>
        <p:grpSpPr>
          <a:xfrm>
            <a:off x="1176120" y="3429000"/>
            <a:ext cx="10168920" cy="3148560"/>
            <a:chOff x="1176120" y="3429000"/>
            <a:chExt cx="10168920" cy="3148560"/>
          </a:xfrm>
        </p:grpSpPr>
        <p:sp>
          <p:nvSpPr>
            <p:cNvPr id="236" name="CustomShape 2"/>
            <p:cNvSpPr/>
            <p:nvPr/>
          </p:nvSpPr>
          <p:spPr>
            <a:xfrm>
              <a:off x="4022640" y="5052240"/>
              <a:ext cx="1218960" cy="6760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1340" spc="-1" strike="noStrike">
                  <a:solidFill>
                    <a:srgbClr val="000000"/>
                  </a:solidFill>
                  <a:latin typeface="Calibri"/>
                </a:rPr>
                <a:t>Spritzgieß-</a:t>
              </a:r>
              <a:br/>
              <a:r>
                <a:rPr b="0" lang="en" sz="1340" spc="-1" strike="noStrike">
                  <a:solidFill>
                    <a:srgbClr val="000000"/>
                  </a:solidFill>
                  <a:latin typeface="Calibri"/>
                </a:rPr>
                <a:t>maschine</a:t>
              </a:r>
              <a:endParaRPr b="0" lang="de-DE" sz="1340" spc="-1" strike="noStrike">
                <a:latin typeface="Arial"/>
              </a:endParaRPr>
            </a:p>
          </p:txBody>
        </p:sp>
        <p:sp>
          <p:nvSpPr>
            <p:cNvPr id="237" name="CustomShape 3"/>
            <p:cNvSpPr/>
            <p:nvPr/>
          </p:nvSpPr>
          <p:spPr>
            <a:xfrm>
              <a:off x="7599960" y="5052240"/>
              <a:ext cx="1218960" cy="6760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1340" spc="-1" strike="noStrike">
                  <a:solidFill>
                    <a:srgbClr val="000000"/>
                  </a:solidFill>
                  <a:latin typeface="Calibri"/>
                </a:rPr>
                <a:t>Bauteil</a:t>
              </a:r>
              <a:endParaRPr b="0" lang="de-DE" sz="1340" spc="-1" strike="noStrike">
                <a:latin typeface="Arial"/>
              </a:endParaRPr>
            </a:p>
          </p:txBody>
        </p:sp>
        <p:sp>
          <p:nvSpPr>
            <p:cNvPr id="238" name="CustomShape 4"/>
            <p:cNvSpPr/>
            <p:nvPr/>
          </p:nvSpPr>
          <p:spPr>
            <a:xfrm>
              <a:off x="1787040" y="4591440"/>
              <a:ext cx="654840" cy="574200"/>
            </a:xfrm>
            <a:prstGeom prst="rect">
              <a:avLst/>
            </a:pr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9" name="Group 5"/>
            <p:cNvGrpSpPr/>
            <p:nvPr/>
          </p:nvGrpSpPr>
          <p:grpSpPr>
            <a:xfrm>
              <a:off x="1857600" y="4629960"/>
              <a:ext cx="493560" cy="446040"/>
              <a:chOff x="1857600" y="4629960"/>
              <a:chExt cx="493560" cy="446040"/>
            </a:xfrm>
          </p:grpSpPr>
          <p:sp>
            <p:nvSpPr>
              <p:cNvPr id="240" name="CustomShape 6"/>
              <p:cNvSpPr/>
              <p:nvPr/>
            </p:nvSpPr>
            <p:spPr>
              <a:xfrm rot="10800000">
                <a:off x="1857600" y="4629960"/>
                <a:ext cx="360" cy="445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" name="CustomShape 7"/>
              <p:cNvSpPr/>
              <p:nvPr/>
            </p:nvSpPr>
            <p:spPr>
              <a:xfrm>
                <a:off x="1857960" y="5075640"/>
                <a:ext cx="4932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" name="CustomShape 8"/>
              <p:cNvSpPr/>
              <p:nvPr/>
            </p:nvSpPr>
            <p:spPr>
              <a:xfrm>
                <a:off x="1863000" y="4794120"/>
                <a:ext cx="419040" cy="206640"/>
              </a:xfrm>
              <a:custGeom>
                <a:avLst/>
                <a:gdLst/>
                <a:ahLst/>
                <a:rect l="l" t="t" r="r" b="b"/>
                <a:pathLst>
                  <a:path w="23972" h="11835">
                    <a:moveTo>
                      <a:pt x="0" y="11835"/>
                    </a:moveTo>
                    <a:lnTo>
                      <a:pt x="6372" y="11835"/>
                    </a:lnTo>
                    <a:lnTo>
                      <a:pt x="6372" y="5462"/>
                    </a:lnTo>
                    <a:lnTo>
                      <a:pt x="15172" y="5462"/>
                    </a:lnTo>
                    <a:lnTo>
                      <a:pt x="15172" y="0"/>
                    </a:lnTo>
                    <a:lnTo>
                      <a:pt x="23972" y="0"/>
                    </a:lnTo>
                  </a:path>
                </a:pathLst>
              </a:custGeom>
              <a:noFill/>
              <a:ln w="9360">
                <a:solidFill>
                  <a:srgbClr val="4a86e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3" name="CustomShape 9"/>
            <p:cNvSpPr/>
            <p:nvPr/>
          </p:nvSpPr>
          <p:spPr>
            <a:xfrm>
              <a:off x="2268000" y="4881600"/>
              <a:ext cx="194400" cy="24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>
              <a:noAutofit/>
            </a:bodyPr>
            <a:p>
              <a:pPr>
                <a:lnSpc>
                  <a:spcPct val="100000"/>
                </a:lnSpc>
              </a:pPr>
              <a:r>
                <a:rPr b="0" lang="en" sz="1200" spc="-1" strike="noStrike">
                  <a:solidFill>
                    <a:srgbClr val="000000"/>
                  </a:solidFill>
                  <a:latin typeface="Arial"/>
                </a:rPr>
                <a:t>t</a:t>
              </a:r>
              <a:endParaRPr b="0" lang="de-DE" sz="1200" spc="-1" strike="noStrike">
                <a:latin typeface="Arial"/>
              </a:endParaRPr>
            </a:p>
          </p:txBody>
        </p:sp>
        <p:sp>
          <p:nvSpPr>
            <p:cNvPr id="244" name="CustomShape 10"/>
            <p:cNvSpPr/>
            <p:nvPr/>
          </p:nvSpPr>
          <p:spPr>
            <a:xfrm>
              <a:off x="1935720" y="44049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5" name="Group 11"/>
            <p:cNvGrpSpPr/>
            <p:nvPr/>
          </p:nvGrpSpPr>
          <p:grpSpPr>
            <a:xfrm>
              <a:off x="2006280" y="4444200"/>
              <a:ext cx="618480" cy="488880"/>
              <a:chOff x="2006280" y="4444200"/>
              <a:chExt cx="618480" cy="488880"/>
            </a:xfrm>
          </p:grpSpPr>
          <p:grpSp>
            <p:nvGrpSpPr>
              <p:cNvPr id="246" name="Group 12"/>
              <p:cNvGrpSpPr/>
              <p:nvPr/>
            </p:nvGrpSpPr>
            <p:grpSpPr>
              <a:xfrm>
                <a:off x="2006280" y="4444200"/>
                <a:ext cx="493560" cy="446040"/>
                <a:chOff x="2006280" y="4444200"/>
                <a:chExt cx="493560" cy="446040"/>
              </a:xfrm>
            </p:grpSpPr>
            <p:sp>
              <p:nvSpPr>
                <p:cNvPr id="247" name="CustomShape 13"/>
                <p:cNvSpPr/>
                <p:nvPr/>
              </p:nvSpPr>
              <p:spPr>
                <a:xfrm rot="10800000">
                  <a:off x="2006280" y="4444200"/>
                  <a:ext cx="360" cy="4456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8" name="CustomShape 14"/>
                <p:cNvSpPr/>
                <p:nvPr/>
              </p:nvSpPr>
              <p:spPr>
                <a:xfrm>
                  <a:off x="2006640" y="4889880"/>
                  <a:ext cx="49320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49" name="CustomShape 15"/>
              <p:cNvSpPr/>
              <p:nvPr/>
            </p:nvSpPr>
            <p:spPr>
              <a:xfrm>
                <a:off x="2430360" y="4690080"/>
                <a:ext cx="194400" cy="2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en" sz="1200" spc="-1" strike="noStrike">
                    <a:solidFill>
                      <a:srgbClr val="000000"/>
                    </a:solidFill>
                    <a:latin typeface="Arial"/>
                  </a:rPr>
                  <a:t>t</a:t>
                </a:r>
                <a:endParaRPr b="0" lang="de-DE" sz="1200" spc="-1" strike="noStrike">
                  <a:latin typeface="Arial"/>
                </a:endParaRPr>
              </a:p>
            </p:txBody>
          </p:sp>
        </p:grpSp>
        <p:sp>
          <p:nvSpPr>
            <p:cNvPr id="250" name="CustomShape 16"/>
            <p:cNvSpPr/>
            <p:nvPr/>
          </p:nvSpPr>
          <p:spPr>
            <a:xfrm>
              <a:off x="2021400" y="4576320"/>
              <a:ext cx="389160" cy="272520"/>
            </a:xfrm>
            <a:custGeom>
              <a:avLst/>
              <a:gdLst/>
              <a:ahLst/>
              <a:rect l="l" t="t" r="r" b="b"/>
              <a:pathLst>
                <a:path w="13189" h="9232">
                  <a:moveTo>
                    <a:pt x="0" y="9232"/>
                  </a:moveTo>
                  <a:lnTo>
                    <a:pt x="2638" y="9232"/>
                  </a:lnTo>
                  <a:lnTo>
                    <a:pt x="2638" y="4748"/>
                  </a:lnTo>
                  <a:lnTo>
                    <a:pt x="6858" y="4748"/>
                  </a:lnTo>
                  <a:lnTo>
                    <a:pt x="6858" y="0"/>
                  </a:lnTo>
                  <a:lnTo>
                    <a:pt x="13189" y="0"/>
                  </a:lnTo>
                </a:path>
              </a:pathLst>
            </a:custGeom>
            <a:noFill/>
            <a:ln w="9360">
              <a:solidFill>
                <a:srgbClr val="6aa84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1" name="Group 17"/>
            <p:cNvGrpSpPr/>
            <p:nvPr/>
          </p:nvGrpSpPr>
          <p:grpSpPr>
            <a:xfrm>
              <a:off x="5842080" y="4591080"/>
              <a:ext cx="654840" cy="574200"/>
              <a:chOff x="5842080" y="4591080"/>
              <a:chExt cx="654840" cy="574200"/>
            </a:xfrm>
          </p:grpSpPr>
          <p:sp>
            <p:nvSpPr>
              <p:cNvPr id="252" name="CustomShape 18"/>
              <p:cNvSpPr/>
              <p:nvPr/>
            </p:nvSpPr>
            <p:spPr>
              <a:xfrm>
                <a:off x="5842080" y="4591080"/>
                <a:ext cx="654840" cy="574200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53" name="Group 19"/>
              <p:cNvGrpSpPr/>
              <p:nvPr/>
            </p:nvGrpSpPr>
            <p:grpSpPr>
              <a:xfrm>
                <a:off x="5912640" y="4630680"/>
                <a:ext cx="520920" cy="446040"/>
                <a:chOff x="5912640" y="4630680"/>
                <a:chExt cx="520920" cy="446040"/>
              </a:xfrm>
            </p:grpSpPr>
            <p:grpSp>
              <p:nvGrpSpPr>
                <p:cNvPr id="254" name="Group 20"/>
                <p:cNvGrpSpPr/>
                <p:nvPr/>
              </p:nvGrpSpPr>
              <p:grpSpPr>
                <a:xfrm>
                  <a:off x="5912640" y="4630680"/>
                  <a:ext cx="493560" cy="446040"/>
                  <a:chOff x="5912640" y="4630680"/>
                  <a:chExt cx="493560" cy="446040"/>
                </a:xfrm>
              </p:grpSpPr>
              <p:sp>
                <p:nvSpPr>
                  <p:cNvPr id="255" name="CustomShape 21"/>
                  <p:cNvSpPr/>
                  <p:nvPr/>
                </p:nvSpPr>
                <p:spPr>
                  <a:xfrm rot="10800000">
                    <a:off x="5912640" y="4630680"/>
                    <a:ext cx="360" cy="44568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360">
                    <a:solidFill>
                      <a:schemeClr val="dk2"/>
                    </a:solidFill>
                    <a:round/>
                    <a:tailEnd len="med" type="triangle" w="med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56" name="CustomShape 22"/>
                  <p:cNvSpPr/>
                  <p:nvPr/>
                </p:nvSpPr>
                <p:spPr>
                  <a:xfrm>
                    <a:off x="5913000" y="5076360"/>
                    <a:ext cx="493200" cy="36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360">
                    <a:solidFill>
                      <a:schemeClr val="dk2"/>
                    </a:solidFill>
                    <a:round/>
                    <a:tailEnd len="med" type="triangle" w="med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257" name="CustomShape 23"/>
                <p:cNvSpPr/>
                <p:nvPr/>
              </p:nvSpPr>
              <p:spPr>
                <a:xfrm>
                  <a:off x="6395760" y="4960440"/>
                  <a:ext cx="37800" cy="662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122040" rIns="122040" tIns="122040" bIns="122040">
                  <a:no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" sz="1200" spc="-1" strike="noStrike">
                      <a:solidFill>
                        <a:srgbClr val="000000"/>
                      </a:solidFill>
                      <a:latin typeface="Arial"/>
                    </a:rPr>
                    <a:t>t</a:t>
                  </a:r>
                  <a:endParaRPr b="0" lang="de-DE" sz="12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258" name="CustomShape 24"/>
            <p:cNvSpPr/>
            <p:nvPr/>
          </p:nvSpPr>
          <p:spPr>
            <a:xfrm>
              <a:off x="5912280" y="4716720"/>
              <a:ext cx="397440" cy="359640"/>
            </a:xfrm>
            <a:custGeom>
              <a:avLst/>
              <a:gdLst/>
              <a:ahLst/>
              <a:rect l="l" t="t" r="r" b="b"/>
              <a:pathLst>
                <a:path w="69635" h="63041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360">
              <a:solidFill>
                <a:srgbClr val="134f5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25"/>
            <p:cNvSpPr/>
            <p:nvPr/>
          </p:nvSpPr>
          <p:spPr>
            <a:xfrm>
              <a:off x="5999040" y="44067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26"/>
            <p:cNvSpPr/>
            <p:nvPr/>
          </p:nvSpPr>
          <p:spPr>
            <a:xfrm>
              <a:off x="6072120" y="4495680"/>
              <a:ext cx="235800" cy="392760"/>
            </a:xfrm>
            <a:custGeom>
              <a:avLst/>
              <a:gdLst/>
              <a:ahLst/>
              <a:rect l="l" t="t" r="r" b="b"/>
              <a:pathLst>
                <a:path w="54073" h="68844">
                  <a:moveTo>
                    <a:pt x="0" y="68844"/>
                  </a:moveTo>
                  <a:lnTo>
                    <a:pt x="17145" y="50380"/>
                  </a:lnTo>
                  <a:lnTo>
                    <a:pt x="20574" y="41412"/>
                  </a:lnTo>
                  <a:lnTo>
                    <a:pt x="35609" y="23739"/>
                  </a:lnTo>
                  <a:lnTo>
                    <a:pt x="41412" y="18464"/>
                  </a:lnTo>
                  <a:lnTo>
                    <a:pt x="43522" y="9232"/>
                  </a:lnTo>
                  <a:lnTo>
                    <a:pt x="54073" y="0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27"/>
            <p:cNvSpPr/>
            <p:nvPr/>
          </p:nvSpPr>
          <p:spPr>
            <a:xfrm>
              <a:off x="6309000" y="4489560"/>
              <a:ext cx="73440" cy="278280"/>
            </a:xfrm>
            <a:custGeom>
              <a:avLst/>
              <a:gdLst/>
              <a:ahLst/>
              <a:rect l="l" t="t" r="r" b="b"/>
              <a:pathLst>
                <a:path w="16882" h="48797">
                  <a:moveTo>
                    <a:pt x="0" y="791"/>
                  </a:moveTo>
                  <a:lnTo>
                    <a:pt x="2638" y="1846"/>
                  </a:lnTo>
                  <a:lnTo>
                    <a:pt x="5803" y="0"/>
                  </a:lnTo>
                  <a:lnTo>
                    <a:pt x="10287" y="17409"/>
                  </a:lnTo>
                  <a:lnTo>
                    <a:pt x="10815" y="28751"/>
                  </a:lnTo>
                  <a:lnTo>
                    <a:pt x="16882" y="48797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CustomShape 28"/>
            <p:cNvSpPr/>
            <p:nvPr/>
          </p:nvSpPr>
          <p:spPr>
            <a:xfrm>
              <a:off x="6383880" y="4757760"/>
              <a:ext cx="29880" cy="123120"/>
            </a:xfrm>
            <a:custGeom>
              <a:avLst/>
              <a:gdLst/>
              <a:ahLst/>
              <a:rect l="l" t="t" r="r" b="b"/>
              <a:pathLst>
                <a:path w="5275" h="21629">
                  <a:moveTo>
                    <a:pt x="0" y="0"/>
                  </a:moveTo>
                  <a:lnTo>
                    <a:pt x="5275" y="21629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3" name="Group 29"/>
            <p:cNvGrpSpPr/>
            <p:nvPr/>
          </p:nvGrpSpPr>
          <p:grpSpPr>
            <a:xfrm>
              <a:off x="6069600" y="4446000"/>
              <a:ext cx="512280" cy="446040"/>
              <a:chOff x="6069600" y="4446000"/>
              <a:chExt cx="512280" cy="446040"/>
            </a:xfrm>
          </p:grpSpPr>
          <p:grpSp>
            <p:nvGrpSpPr>
              <p:cNvPr id="264" name="Group 30"/>
              <p:cNvGrpSpPr/>
              <p:nvPr/>
            </p:nvGrpSpPr>
            <p:grpSpPr>
              <a:xfrm>
                <a:off x="6069600" y="4446000"/>
                <a:ext cx="493560" cy="446040"/>
                <a:chOff x="6069600" y="4446000"/>
                <a:chExt cx="493560" cy="446040"/>
              </a:xfrm>
            </p:grpSpPr>
            <p:sp>
              <p:nvSpPr>
                <p:cNvPr id="265" name="CustomShape 31"/>
                <p:cNvSpPr/>
                <p:nvPr/>
              </p:nvSpPr>
              <p:spPr>
                <a:xfrm rot="10800000">
                  <a:off x="6069600" y="4446000"/>
                  <a:ext cx="360" cy="4456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6" name="CustomShape 32"/>
                <p:cNvSpPr/>
                <p:nvPr/>
              </p:nvSpPr>
              <p:spPr>
                <a:xfrm>
                  <a:off x="6069960" y="4891680"/>
                  <a:ext cx="49320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67" name="CustomShape 33"/>
              <p:cNvSpPr/>
              <p:nvPr/>
            </p:nvSpPr>
            <p:spPr>
              <a:xfrm>
                <a:off x="6553440" y="4772160"/>
                <a:ext cx="28440" cy="66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2040" rIns="122040" tIns="122040" bIns="12204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en" sz="1200" spc="-1" strike="noStrike">
                    <a:solidFill>
                      <a:srgbClr val="000000"/>
                    </a:solidFill>
                    <a:latin typeface="Arial"/>
                  </a:rPr>
                  <a:t>t</a:t>
                </a:r>
                <a:endParaRPr b="0" lang="de-DE" sz="1200" spc="-1" strike="noStrike">
                  <a:latin typeface="Arial"/>
                </a:endParaRPr>
              </a:p>
            </p:txBody>
          </p:sp>
        </p:grpSp>
        <p:sp>
          <p:nvSpPr>
            <p:cNvPr id="268" name="CustomShape 34"/>
            <p:cNvSpPr/>
            <p:nvPr/>
          </p:nvSpPr>
          <p:spPr>
            <a:xfrm>
              <a:off x="6159600" y="41889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35"/>
            <p:cNvSpPr/>
            <p:nvPr/>
          </p:nvSpPr>
          <p:spPr>
            <a:xfrm rot="10800000">
              <a:off x="6230160" y="4228200"/>
              <a:ext cx="360" cy="445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36"/>
            <p:cNvSpPr/>
            <p:nvPr/>
          </p:nvSpPr>
          <p:spPr>
            <a:xfrm>
              <a:off x="6230520" y="4673880"/>
              <a:ext cx="493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37"/>
            <p:cNvSpPr/>
            <p:nvPr/>
          </p:nvSpPr>
          <p:spPr>
            <a:xfrm>
              <a:off x="6717240" y="4543560"/>
              <a:ext cx="37800" cy="6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>
              <a:noAutofit/>
            </a:bodyPr>
            <a:p>
              <a:pPr>
                <a:lnSpc>
                  <a:spcPct val="100000"/>
                </a:lnSpc>
              </a:pPr>
              <a:r>
                <a:rPr b="0" lang="en" sz="1200" spc="-1" strike="noStrike">
                  <a:solidFill>
                    <a:srgbClr val="000000"/>
                  </a:solidFill>
                  <a:latin typeface="Arial"/>
                </a:rPr>
                <a:t>t</a:t>
              </a:r>
              <a:endParaRPr b="0" lang="de-DE" sz="1200" spc="-1" strike="noStrike">
                <a:latin typeface="Arial"/>
              </a:endParaRPr>
            </a:p>
          </p:txBody>
        </p:sp>
        <p:sp>
          <p:nvSpPr>
            <p:cNvPr id="272" name="CustomShape 38"/>
            <p:cNvSpPr/>
            <p:nvPr/>
          </p:nvSpPr>
          <p:spPr>
            <a:xfrm>
              <a:off x="6229440" y="4314600"/>
              <a:ext cx="397440" cy="359640"/>
            </a:xfrm>
            <a:custGeom>
              <a:avLst/>
              <a:gdLst/>
              <a:ahLst/>
              <a:rect l="l" t="t" r="r" b="b"/>
              <a:pathLst>
                <a:path w="69635" h="63041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36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39"/>
            <p:cNvSpPr/>
            <p:nvPr/>
          </p:nvSpPr>
          <p:spPr>
            <a:xfrm>
              <a:off x="7076520" y="5390640"/>
              <a:ext cx="3340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40"/>
            <p:cNvSpPr/>
            <p:nvPr/>
          </p:nvSpPr>
          <p:spPr>
            <a:xfrm>
              <a:off x="1176120" y="5175360"/>
              <a:ext cx="2025720" cy="81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1340" spc="-1" strike="noStrike">
                  <a:solidFill>
                    <a:srgbClr val="000000"/>
                  </a:solidFill>
                  <a:latin typeface="Calibri"/>
                </a:rPr>
                <a:t>Prozessparameter</a:t>
              </a:r>
              <a:endParaRPr b="0" lang="de-DE" sz="134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" sz="1340" spc="-1" strike="noStrike">
                  <a:solidFill>
                    <a:srgbClr val="000000"/>
                  </a:solidFill>
                  <a:latin typeface="Calibri"/>
                </a:rPr>
                <a:t>(Sollwerte für Prozessgrößen)</a:t>
              </a:r>
              <a:endParaRPr b="0" lang="de-DE" sz="1340" spc="-1" strike="noStrike">
                <a:latin typeface="Arial"/>
              </a:endParaRPr>
            </a:p>
          </p:txBody>
        </p:sp>
        <p:sp>
          <p:nvSpPr>
            <p:cNvPr id="275" name="CustomShape 41"/>
            <p:cNvSpPr/>
            <p:nvPr/>
          </p:nvSpPr>
          <p:spPr>
            <a:xfrm>
              <a:off x="5524200" y="5175360"/>
              <a:ext cx="16084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1340" spc="-1" strike="noStrike">
                  <a:solidFill>
                    <a:srgbClr val="000000"/>
                  </a:solidFill>
                  <a:latin typeface="Calibri"/>
                </a:rPr>
                <a:t>Prozessgrößen</a:t>
              </a:r>
              <a:endParaRPr b="0" lang="de-DE" sz="1340" spc="-1" strike="noStrike">
                <a:latin typeface="Arial"/>
              </a:endParaRPr>
            </a:p>
          </p:txBody>
        </p:sp>
        <p:sp>
          <p:nvSpPr>
            <p:cNvPr id="276" name="CustomShape 42"/>
            <p:cNvSpPr/>
            <p:nvPr/>
          </p:nvSpPr>
          <p:spPr>
            <a:xfrm>
              <a:off x="9556560" y="5175360"/>
              <a:ext cx="17884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1340" spc="-1" strike="noStrike">
                  <a:solidFill>
                    <a:srgbClr val="000000"/>
                  </a:solidFill>
                  <a:latin typeface="Calibri"/>
                </a:rPr>
                <a:t>Bauteileigenschaften</a:t>
              </a:r>
              <a:endParaRPr b="0" lang="de-DE" sz="1340" spc="-1" strike="noStrike">
                <a:latin typeface="Arial"/>
              </a:endParaRPr>
            </a:p>
          </p:txBody>
        </p:sp>
        <p:sp>
          <p:nvSpPr>
            <p:cNvPr id="277" name="CustomShape 43"/>
            <p:cNvSpPr/>
            <p:nvPr/>
          </p:nvSpPr>
          <p:spPr>
            <a:xfrm>
              <a:off x="8920440" y="5390640"/>
              <a:ext cx="708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44"/>
            <p:cNvSpPr/>
            <p:nvPr/>
          </p:nvSpPr>
          <p:spPr>
            <a:xfrm>
              <a:off x="3201840" y="5390640"/>
              <a:ext cx="708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45"/>
            <p:cNvSpPr/>
            <p:nvPr/>
          </p:nvSpPr>
          <p:spPr>
            <a:xfrm>
              <a:off x="5329080" y="5390640"/>
              <a:ext cx="267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46"/>
            <p:cNvSpPr/>
            <p:nvPr/>
          </p:nvSpPr>
          <p:spPr>
            <a:xfrm>
              <a:off x="4277520" y="4299120"/>
              <a:ext cx="219240" cy="500400"/>
            </a:xfrm>
            <a:prstGeom prst="lightningBolt">
              <a:avLst/>
            </a:prstGeom>
            <a:solidFill>
              <a:schemeClr val="lt2"/>
            </a:solidFill>
            <a:ln w="9360">
              <a:solidFill>
                <a:srgbClr val="99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47"/>
            <p:cNvSpPr/>
            <p:nvPr/>
          </p:nvSpPr>
          <p:spPr>
            <a:xfrm>
              <a:off x="4632120" y="4335120"/>
              <a:ext cx="360" cy="59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48"/>
            <p:cNvSpPr/>
            <p:nvPr/>
          </p:nvSpPr>
          <p:spPr>
            <a:xfrm>
              <a:off x="3358080" y="3447720"/>
              <a:ext cx="254772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1340" spc="-1" strike="noStrike">
                  <a:solidFill>
                    <a:srgbClr val="000000"/>
                  </a:solidFill>
                  <a:latin typeface="Calibri"/>
                </a:rPr>
                <a:t>Störgrößen</a:t>
              </a:r>
              <a:endParaRPr b="0" lang="de-DE" sz="134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" sz="1340" spc="-1" strike="noStrike">
                  <a:solidFill>
                    <a:srgbClr val="000000"/>
                  </a:solidFill>
                  <a:latin typeface="Calibri"/>
                </a:rPr>
                <a:t>(Verschleiß, Außentemp., Kühlwassertemp., ...)</a:t>
              </a:r>
              <a:endParaRPr b="0" lang="de-DE" sz="1340" spc="-1" strike="noStrike">
                <a:latin typeface="Arial"/>
              </a:endParaRPr>
            </a:p>
          </p:txBody>
        </p:sp>
        <p:sp>
          <p:nvSpPr>
            <p:cNvPr id="283" name="CustomShape 49"/>
            <p:cNvSpPr/>
            <p:nvPr/>
          </p:nvSpPr>
          <p:spPr>
            <a:xfrm>
              <a:off x="7879320" y="4299120"/>
              <a:ext cx="219240" cy="500400"/>
            </a:xfrm>
            <a:prstGeom prst="lightningBolt">
              <a:avLst/>
            </a:prstGeom>
            <a:solidFill>
              <a:schemeClr val="lt2"/>
            </a:solidFill>
            <a:ln w="9360">
              <a:solidFill>
                <a:srgbClr val="99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50"/>
            <p:cNvSpPr/>
            <p:nvPr/>
          </p:nvSpPr>
          <p:spPr>
            <a:xfrm>
              <a:off x="8233920" y="4335120"/>
              <a:ext cx="360" cy="59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51"/>
            <p:cNvSpPr/>
            <p:nvPr/>
          </p:nvSpPr>
          <p:spPr>
            <a:xfrm>
              <a:off x="7156440" y="3429000"/>
              <a:ext cx="2154600" cy="61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1340" spc="-1" strike="noStrike">
                  <a:solidFill>
                    <a:srgbClr val="000000"/>
                  </a:solidFill>
                  <a:latin typeface="Calibri"/>
                </a:rPr>
                <a:t>Störgrößen</a:t>
              </a:r>
              <a:endParaRPr b="0" lang="de-DE" sz="134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" sz="1340" spc="-1" strike="noStrike">
                  <a:solidFill>
                    <a:srgbClr val="000000"/>
                  </a:solidFill>
                  <a:latin typeface="Calibri"/>
                </a:rPr>
                <a:t>(Materialeigenschaften)</a:t>
              </a:r>
              <a:endParaRPr b="0" lang="de-DE" sz="1340" spc="-1" strike="noStrike">
                <a:latin typeface="Arial"/>
              </a:endParaRPr>
            </a:p>
          </p:txBody>
        </p:sp>
        <p:sp>
          <p:nvSpPr>
            <p:cNvPr id="286" name="CustomShape 52"/>
            <p:cNvSpPr/>
            <p:nvPr/>
          </p:nvSpPr>
          <p:spPr>
            <a:xfrm rot="5400000">
              <a:off x="4064760" y="3730320"/>
              <a:ext cx="388440" cy="4139280"/>
            </a:xfrm>
            <a:prstGeom prst="bentConnector3">
              <a:avLst>
                <a:gd name="adj1" fmla="val 237226"/>
              </a:avLst>
            </a:pr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53"/>
            <p:cNvSpPr/>
            <p:nvPr/>
          </p:nvSpPr>
          <p:spPr>
            <a:xfrm>
              <a:off x="2966760" y="6147360"/>
              <a:ext cx="25840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1340" spc="-1" strike="noStrike">
                  <a:solidFill>
                    <a:srgbClr val="000000"/>
                  </a:solidFill>
                  <a:latin typeface="Calibri"/>
                </a:rPr>
                <a:t>Regelung (maschinenintern)</a:t>
              </a:r>
              <a:endParaRPr b="0" lang="de-DE" sz="1340" spc="-1" strike="noStrike">
                <a:latin typeface="Arial"/>
              </a:endParaRPr>
            </a:p>
          </p:txBody>
        </p:sp>
        <p:sp>
          <p:nvSpPr>
            <p:cNvPr id="288" name="CustomShape 54"/>
            <p:cNvSpPr/>
            <p:nvPr/>
          </p:nvSpPr>
          <p:spPr>
            <a:xfrm>
              <a:off x="9949680" y="4585680"/>
              <a:ext cx="671760" cy="5893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9" name="Group 55"/>
            <p:cNvGrpSpPr/>
            <p:nvPr/>
          </p:nvGrpSpPr>
          <p:grpSpPr>
            <a:xfrm>
              <a:off x="10022040" y="4626000"/>
              <a:ext cx="560880" cy="457920"/>
              <a:chOff x="10022040" y="4626000"/>
              <a:chExt cx="560880" cy="457920"/>
            </a:xfrm>
          </p:grpSpPr>
          <p:sp>
            <p:nvSpPr>
              <p:cNvPr id="290" name="CustomShape 56"/>
              <p:cNvSpPr/>
              <p:nvPr/>
            </p:nvSpPr>
            <p:spPr>
              <a:xfrm rot="10800000">
                <a:off x="10022040" y="4626000"/>
                <a:ext cx="360" cy="45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CustomShape 57"/>
              <p:cNvSpPr/>
              <p:nvPr/>
            </p:nvSpPr>
            <p:spPr>
              <a:xfrm>
                <a:off x="10022400" y="5083560"/>
                <a:ext cx="5605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2" name="CustomShape 58"/>
            <p:cNvSpPr/>
            <p:nvPr/>
          </p:nvSpPr>
          <p:spPr>
            <a:xfrm>
              <a:off x="10071720" y="4758120"/>
              <a:ext cx="379800" cy="321840"/>
            </a:xfrm>
            <a:custGeom>
              <a:avLst/>
              <a:gdLst/>
              <a:ahLst/>
              <a:rect l="l" t="t" r="r" b="b"/>
              <a:pathLst>
                <a:path w="54337" h="39038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w="936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93" name="Grafik 4" descr=""/>
          <p:cNvPicPr/>
          <p:nvPr/>
        </p:nvPicPr>
        <p:blipFill>
          <a:blip r:embed="rId1"/>
          <a:srcRect l="6210" t="14346" r="7934" b="32126"/>
          <a:stretch/>
        </p:blipFill>
        <p:spPr>
          <a:xfrm flipH="1">
            <a:off x="3294720" y="1236240"/>
            <a:ext cx="5524560" cy="1937520"/>
          </a:xfrm>
          <a:prstGeom prst="rect">
            <a:avLst/>
          </a:prstGeom>
          <a:ln>
            <a:noFill/>
          </a:ln>
        </p:spPr>
      </p:pic>
      <p:sp>
        <p:nvSpPr>
          <p:cNvPr id="294" name="CustomShape 59"/>
          <p:cNvSpPr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rmAutofit fontScale="71000"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latin typeface="Arial"/>
              </a:rPr>
              <a:t>Problem- &amp; Zielbeschreibung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95" name="TextShape 60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Fußzeile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296" name="TextShape 61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BFA533B-C6D2-427A-A99A-53F3BABC0ED1}" type="datetime1">
              <a:rPr b="0" lang="de-DE" sz="1200" spc="-1" strike="noStrike">
                <a:solidFill>
                  <a:srgbClr val="8b8b8b"/>
                </a:solidFill>
                <a:latin typeface="Arial"/>
              </a:rPr>
              <a:t>18.01.2021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97" name="TextShape 62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 </a:t>
            </a:r>
            <a:fld id="{072B7A86-7A04-4EE8-BD0A-46732F7ED38D}" type="slidenum">
              <a:rPr b="0" lang="de-DE" sz="1200" spc="-1" strike="noStrike">
                <a:solidFill>
                  <a:srgbClr val="8b8b8b"/>
                </a:solidFill>
                <a:latin typeface="Arial"/>
              </a:rPr>
              <a:t>7</a:t>
            </a:fld>
            <a:endParaRPr b="0" lang="de-DE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>
            <a:noAutofit/>
          </a:bodyPr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1" lang="en" sz="1870" spc="-1" strike="noStrike">
                <a:solidFill>
                  <a:srgbClr val="000000"/>
                </a:solidFill>
                <a:latin typeface="Calibri"/>
              </a:rPr>
              <a:t>Schließung des Regelkreises</a:t>
            </a:r>
            <a:endParaRPr b="1" lang="de-DE" sz="1870" spc="-1" strike="noStrike">
              <a:solidFill>
                <a:srgbClr val="000000"/>
              </a:solidFill>
              <a:latin typeface="Arial"/>
            </a:endParaRPr>
          </a:p>
          <a:p>
            <a:pPr indent="-34164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</a:rPr>
              <a:t>Erfordert eine Qualitätsmessung in Echtzeit</a:t>
            </a: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864000" indent="-342720">
              <a:lnSpc>
                <a:spcPts val="2401"/>
              </a:lnSpc>
              <a:spcBef>
                <a:spcPts val="201"/>
              </a:spcBef>
              <a:buClr>
                <a:srgbClr val="c5005a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" sz="1600" spc="-1" strike="noStrike">
                <a:solidFill>
                  <a:srgbClr val="000000"/>
                </a:solidFill>
                <a:latin typeface="Calibri"/>
              </a:rPr>
              <a:t>irekte Messung nicht möglich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2" marL="864000" indent="-342720">
              <a:lnSpc>
                <a:spcPts val="2401"/>
              </a:lnSpc>
              <a:spcBef>
                <a:spcPts val="201"/>
              </a:spcBef>
              <a:buClr>
                <a:srgbClr val="c5005a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Calibri"/>
              </a:rPr>
              <a:t>Indirekte Messung mit Soft-Sensor denkbar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indent="-34272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</a:rPr>
              <a:t>Erfordert eine Echzeit-Manipulation der Führungsgrößen </a:t>
            </a:r>
            <a:r>
              <a:rPr b="0" lang="en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" sz="1800" spc="-1" strike="noStrike">
                <a:solidFill>
                  <a:srgbClr val="000000"/>
                </a:solidFill>
                <a:latin typeface="Calibri"/>
              </a:rPr>
              <a:t> nicht möglich!</a:t>
            </a: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Lösungsansätze (1/2)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D6C53E6-8B45-411E-A981-99C8AF83CF97}" type="datetime1">
              <a:rPr b="0" lang="de-DE" sz="1200" spc="-1" strike="noStrike">
                <a:solidFill>
                  <a:srgbClr val="8b8b8b"/>
                </a:solidFill>
                <a:latin typeface="Arial"/>
              </a:rPr>
              <a:t>18.01.2021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301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Fußzeile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302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 </a:t>
            </a:r>
            <a:fld id="{0C2531BF-2347-4046-BCB1-E5B09AD80DF2}" type="slidenum">
              <a:rPr b="0" lang="de-DE" sz="1200" spc="-1" strike="noStrike">
                <a:solidFill>
                  <a:srgbClr val="8b8b8b"/>
                </a:solidFill>
                <a:latin typeface="Arial"/>
              </a:rPr>
              <a:t>8</a:t>
            </a:fld>
            <a:endParaRPr b="0" lang="de-DE" sz="1200" spc="-1" strike="noStrike">
              <a:latin typeface="Times New Roman"/>
            </a:endParaRPr>
          </a:p>
        </p:txBody>
      </p:sp>
      <p:grpSp>
        <p:nvGrpSpPr>
          <p:cNvPr id="303" name="Group 6"/>
          <p:cNvGrpSpPr/>
          <p:nvPr/>
        </p:nvGrpSpPr>
        <p:grpSpPr>
          <a:xfrm>
            <a:off x="1933200" y="3010320"/>
            <a:ext cx="8322120" cy="2866320"/>
            <a:chOff x="1933200" y="3010320"/>
            <a:chExt cx="8322120" cy="2866320"/>
          </a:xfrm>
        </p:grpSpPr>
        <p:sp>
          <p:nvSpPr>
            <p:cNvPr id="304" name="CustomShape 7"/>
            <p:cNvSpPr/>
            <p:nvPr/>
          </p:nvSpPr>
          <p:spPr>
            <a:xfrm>
              <a:off x="5986800" y="339336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000" spc="-1" strike="noStrike">
                  <a:solidFill>
                    <a:srgbClr val="000000"/>
                  </a:solidFill>
                  <a:latin typeface="Calibri"/>
                </a:rPr>
                <a:t>Optimierung</a:t>
              </a:r>
              <a:endParaRPr b="0" lang="de-DE" sz="1000" spc="-1" strike="noStrike">
                <a:latin typeface="Arial"/>
              </a:endParaRPr>
            </a:p>
          </p:txBody>
        </p:sp>
        <p:sp>
          <p:nvSpPr>
            <p:cNvPr id="305" name="CustomShape 8"/>
            <p:cNvSpPr/>
            <p:nvPr/>
          </p:nvSpPr>
          <p:spPr>
            <a:xfrm>
              <a:off x="2158200" y="4795200"/>
              <a:ext cx="4490640" cy="108144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9"/>
            <p:cNvSpPr/>
            <p:nvPr/>
          </p:nvSpPr>
          <p:spPr>
            <a:xfrm>
              <a:off x="3384000" y="485964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000" spc="-1" strike="noStrike">
                  <a:solidFill>
                    <a:srgbClr val="000000"/>
                  </a:solidFill>
                  <a:latin typeface="Calibri"/>
                </a:rPr>
                <a:t>Spritzgieß-</a:t>
              </a:r>
              <a:br/>
              <a:r>
                <a:rPr b="0" lang="en" sz="1000" spc="-1" strike="noStrike">
                  <a:solidFill>
                    <a:srgbClr val="000000"/>
                  </a:solidFill>
                  <a:latin typeface="Calibri"/>
                </a:rPr>
                <a:t>maschine</a:t>
              </a:r>
              <a:endParaRPr b="0" lang="de-DE" sz="1000" spc="-1" strike="noStrike">
                <a:latin typeface="Arial"/>
              </a:endParaRPr>
            </a:p>
          </p:txBody>
        </p:sp>
        <p:sp>
          <p:nvSpPr>
            <p:cNvPr id="307" name="CustomShape 10"/>
            <p:cNvSpPr/>
            <p:nvPr/>
          </p:nvSpPr>
          <p:spPr>
            <a:xfrm>
              <a:off x="5598720" y="485964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000" spc="-1" strike="noStrike">
                  <a:solidFill>
                    <a:srgbClr val="000000"/>
                  </a:solidFill>
                  <a:latin typeface="Calibri"/>
                </a:rPr>
                <a:t>Bauteil</a:t>
              </a:r>
              <a:endParaRPr b="0" lang="de-DE" sz="1000" spc="-1" strike="noStrike">
                <a:latin typeface="Arial"/>
              </a:endParaRPr>
            </a:p>
          </p:txBody>
        </p:sp>
        <p:sp>
          <p:nvSpPr>
            <p:cNvPr id="308" name="CustomShape 11"/>
            <p:cNvSpPr/>
            <p:nvPr/>
          </p:nvSpPr>
          <p:spPr>
            <a:xfrm>
              <a:off x="5306400" y="5113440"/>
              <a:ext cx="2505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12"/>
            <p:cNvSpPr/>
            <p:nvPr/>
          </p:nvSpPr>
          <p:spPr>
            <a:xfrm>
              <a:off x="4262040" y="4885200"/>
              <a:ext cx="1346040" cy="442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000" spc="-1" strike="noStrike">
                  <a:solidFill>
                    <a:srgbClr val="000000"/>
                  </a:solidFill>
                  <a:latin typeface="Calibri"/>
                </a:rPr>
                <a:t>Prozess-</a:t>
              </a:r>
              <a:endParaRPr b="0" lang="de-DE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000" spc="-1" strike="noStrike">
                  <a:solidFill>
                    <a:srgbClr val="000000"/>
                  </a:solidFill>
                  <a:latin typeface="Calibri"/>
                </a:rPr>
                <a:t>größen </a:t>
              </a:r>
              <a:endParaRPr b="0" lang="de-DE" sz="1000" spc="-1" strike="noStrike">
                <a:latin typeface="Arial"/>
              </a:endParaRPr>
            </a:p>
          </p:txBody>
        </p:sp>
        <p:sp>
          <p:nvSpPr>
            <p:cNvPr id="310" name="CustomShape 13"/>
            <p:cNvSpPr/>
            <p:nvPr/>
          </p:nvSpPr>
          <p:spPr>
            <a:xfrm>
              <a:off x="2768760" y="5113440"/>
              <a:ext cx="5310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14"/>
            <p:cNvSpPr/>
            <p:nvPr/>
          </p:nvSpPr>
          <p:spPr>
            <a:xfrm>
              <a:off x="4363920" y="5113440"/>
              <a:ext cx="200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15"/>
            <p:cNvSpPr/>
            <p:nvPr/>
          </p:nvSpPr>
          <p:spPr>
            <a:xfrm>
              <a:off x="2993040" y="5506920"/>
              <a:ext cx="1937880" cy="322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000" spc="-1" strike="noStrike">
                  <a:solidFill>
                    <a:srgbClr val="000000"/>
                  </a:solidFill>
                  <a:latin typeface="Calibri"/>
                </a:rPr>
                <a:t>Regelung (maschinenintern)</a:t>
              </a:r>
              <a:endParaRPr b="0" lang="de-DE" sz="1000" spc="-1" strike="noStrike">
                <a:latin typeface="Arial"/>
              </a:endParaRPr>
            </a:p>
          </p:txBody>
        </p:sp>
        <p:sp>
          <p:nvSpPr>
            <p:cNvPr id="313" name="CustomShape 16"/>
            <p:cNvSpPr/>
            <p:nvPr/>
          </p:nvSpPr>
          <p:spPr>
            <a:xfrm flipH="1" rot="5400000">
              <a:off x="3697560" y="4091040"/>
              <a:ext cx="70920" cy="2402280"/>
            </a:xfrm>
            <a:prstGeom prst="bentConnector3">
              <a:avLst>
                <a:gd name="adj1" fmla="val -319984"/>
              </a:avLst>
            </a:pr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" name="CustomShape 17"/>
            <p:cNvSpPr/>
            <p:nvPr/>
          </p:nvSpPr>
          <p:spPr>
            <a:xfrm>
              <a:off x="1933200" y="522288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" name="CustomShape 18"/>
            <p:cNvSpPr/>
            <p:nvPr/>
          </p:nvSpPr>
          <p:spPr>
            <a:xfrm>
              <a:off x="2039040" y="522288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19"/>
            <p:cNvSpPr/>
            <p:nvPr/>
          </p:nvSpPr>
          <p:spPr>
            <a:xfrm>
              <a:off x="5274000" y="409824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000" spc="-1" strike="noStrike">
                  <a:solidFill>
                    <a:srgbClr val="000000"/>
                  </a:solidFill>
                  <a:latin typeface="Calibri"/>
                </a:rPr>
                <a:t>Modell Spritzgieß-</a:t>
              </a:r>
              <a:br/>
              <a:r>
                <a:rPr b="0" lang="en" sz="1000" spc="-1" strike="noStrike">
                  <a:solidFill>
                    <a:srgbClr val="000000"/>
                  </a:solidFill>
                  <a:latin typeface="Calibri"/>
                </a:rPr>
                <a:t>maschine</a:t>
              </a:r>
              <a:endParaRPr b="0" lang="de-DE" sz="1000" spc="-1" strike="noStrike">
                <a:latin typeface="Arial"/>
              </a:endParaRPr>
            </a:p>
          </p:txBody>
        </p:sp>
        <p:sp>
          <p:nvSpPr>
            <p:cNvPr id="317" name="CustomShape 20"/>
            <p:cNvSpPr/>
            <p:nvPr/>
          </p:nvSpPr>
          <p:spPr>
            <a:xfrm>
              <a:off x="6764040" y="409824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000" spc="-1" strike="noStrike">
                  <a:solidFill>
                    <a:srgbClr val="000000"/>
                  </a:solidFill>
                  <a:latin typeface="Calibri"/>
                </a:rPr>
                <a:t>Modell Bauteil</a:t>
              </a:r>
              <a:endParaRPr b="0" lang="de-DE" sz="1000" spc="-1" strike="noStrike">
                <a:latin typeface="Arial"/>
              </a:endParaRPr>
            </a:p>
          </p:txBody>
        </p:sp>
        <p:sp>
          <p:nvSpPr>
            <p:cNvPr id="318" name="CustomShape 21"/>
            <p:cNvSpPr/>
            <p:nvPr/>
          </p:nvSpPr>
          <p:spPr>
            <a:xfrm>
              <a:off x="4482360" y="301032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" name="CustomShape 22"/>
            <p:cNvSpPr/>
            <p:nvPr/>
          </p:nvSpPr>
          <p:spPr>
            <a:xfrm flipV="1" rot="16200000">
              <a:off x="8603280" y="3776400"/>
              <a:ext cx="1256040" cy="9403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320" name="Formula 23"/>
                <p:cNvSpPr txBox="1"/>
                <p:nvPr/>
              </p:nvSpPr>
              <p:spPr>
                <a:xfrm>
                  <a:off x="4640760" y="4179960"/>
                  <a:ext cx="325440" cy="32256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acc>
                        <m:accPr>
                          <m:chr m:val="^"/>
                        </m:accPr>
                        <m:e>
                          <m:r>
                            <m:t xml:space="preserve">𝒘</m:t>
                          </m:r>
                        </m:e>
                      </m:acc>
                      <m:d>
                        <m:dPr>
                          <m:begChr m:val="("/>
                          <m:endChr m:val=")"/>
                        </m:dPr>
                        <m:e>
                          <m:r>
                            <m:t xml:space="preserve">𝒕</m:t>
                          </m:r>
                        </m:e>
                      </m:d>
                    </m:oMath>
                  </a14:m>
                </a:p>
              </p:txBody>
            </p:sp>
          </mc:Choice>
          <mc:Fallback/>
        </mc:AlternateContent>
        <p:sp>
          <p:nvSpPr>
            <p:cNvPr id="321" name="CustomShape 24"/>
            <p:cNvSpPr/>
            <p:nvPr/>
          </p:nvSpPr>
          <p:spPr>
            <a:xfrm>
              <a:off x="6188400" y="4351680"/>
              <a:ext cx="5749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322" name="Formula 25"/>
                <p:cNvSpPr txBox="1"/>
                <p:nvPr/>
              </p:nvSpPr>
              <p:spPr>
                <a:xfrm>
                  <a:off x="2369880" y="4933440"/>
                  <a:ext cx="325440" cy="32256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acc>
                            <m:accPr>
                              <m:chr m:val="^"/>
                            </m:accPr>
                            <m:e>
                              <m:r>
                                <m:t xml:space="preserve">𝑾</m:t>
                              </m:r>
                            </m:e>
                          </m:acc>
                        </m:e>
                        <m:sub>
                          <m:r>
                            <m:t xml:space="preserve">𝒐𝒑𝒕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</m:dPr>
                        <m:e>
                          <m:r>
                            <m:t xml:space="preserve">𝒕</m:t>
                          </m:r>
                        </m:e>
                      </m:d>
                    </m:oMath>
                  </a14:m>
                </a:p>
              </p:txBody>
            </p:sp>
          </mc:Choice>
          <mc:Fallback/>
        </mc:AlternateContent>
        <p:sp>
          <p:nvSpPr>
            <p:cNvPr id="323" name="CustomShape 26"/>
            <p:cNvSpPr/>
            <p:nvPr/>
          </p:nvSpPr>
          <p:spPr>
            <a:xfrm flipV="1" rot="10800000">
              <a:off x="2533320" y="4341240"/>
              <a:ext cx="2107440" cy="591480"/>
            </a:xfrm>
            <a:prstGeom prst="bentConnector2">
              <a:avLst/>
            </a:pr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CustomShape 27"/>
            <p:cNvSpPr/>
            <p:nvPr/>
          </p:nvSpPr>
          <p:spPr>
            <a:xfrm flipV="1" rot="10800000">
              <a:off x="4803480" y="3646800"/>
              <a:ext cx="1183320" cy="532440"/>
            </a:xfrm>
            <a:prstGeom prst="bentConnector2">
              <a:avLst/>
            </a:pr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CustomShape 28"/>
            <p:cNvSpPr/>
            <p:nvPr/>
          </p:nvSpPr>
          <p:spPr>
            <a:xfrm flipH="1" flipV="1">
              <a:off x="6900480" y="3764160"/>
              <a:ext cx="776520" cy="586440"/>
            </a:xfrm>
            <a:prstGeom prst="bentConnector3">
              <a:avLst>
                <a:gd name="adj1" fmla="val -58848"/>
              </a:avLst>
            </a:pr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326" name="Formula 29"/>
                <p:cNvSpPr txBox="1"/>
                <p:nvPr/>
              </p:nvSpPr>
              <p:spPr>
                <a:xfrm>
                  <a:off x="7814160" y="4066920"/>
                  <a:ext cx="344160" cy="32256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acc>
                        <m:accPr>
                          <m:chr m:val="^"/>
                        </m:accPr>
                        <m:e>
                          <m:r>
                            <m:t xml:space="preserve">𝑸</m:t>
                          </m:r>
                        </m:e>
                      </m:acc>
                    </m:oMath>
                  </a14:m>
                </a:p>
              </p:txBody>
            </p:sp>
          </mc:Choice>
          <mc:Fallback/>
        </mc:AlternateContent>
        <p:sp>
          <p:nvSpPr>
            <p:cNvPr id="327" name="CustomShape 30"/>
            <p:cNvSpPr/>
            <p:nvPr/>
          </p:nvSpPr>
          <p:spPr>
            <a:xfrm>
              <a:off x="6855480" y="374220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28" name="Group 31"/>
            <p:cNvGrpSpPr/>
            <p:nvPr/>
          </p:nvGrpSpPr>
          <p:grpSpPr>
            <a:xfrm>
              <a:off x="8841960" y="3222360"/>
              <a:ext cx="795240" cy="322560"/>
              <a:chOff x="8841960" y="3222360"/>
              <a:chExt cx="795240" cy="322560"/>
            </a:xfrm>
          </p:grpSpPr>
          <p:sp>
            <p:nvSpPr>
              <p:cNvPr id="329" name="CustomShape 32"/>
              <p:cNvSpPr/>
              <p:nvPr/>
            </p:nvSpPr>
            <p:spPr>
              <a:xfrm flipH="1">
                <a:off x="8841960" y="3530160"/>
                <a:ext cx="584640" cy="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mc:AlternateContent>
            <mc:Choice xmlns:a14="http://schemas.microsoft.com/office/drawing/2010/main" Requires="a14">
              <p:sp>
                <p:nvSpPr>
                  <p:cNvPr id="330" name="Formula 33"/>
                  <p:cNvSpPr txBox="1"/>
                  <p:nvPr/>
                </p:nvSpPr>
                <p:spPr>
                  <a:xfrm>
                    <a:off x="9293040" y="3222360"/>
                    <a:ext cx="344160" cy="322560"/>
                  </a:xfrm>
                  <a:prstGeom prst="rect">
                    <a:avLst/>
                  </a:prstGeom>
                </p:spPr>
                <p:txBody>
                  <a:bodyPr/>
                  <a:p>
                    <a14:m>
                      <m:oMath xmlns:m="http://schemas.openxmlformats.org/officeDocument/2006/math">
                        <m:sSub>
                          <m:e>
                            <m:r>
                              <m:t xml:space="preserve">𝑸</m:t>
                            </m:r>
                          </m:e>
                          <m:sub>
                            <m:r>
                              <m:t xml:space="preserve">𝒓𝒆𝒇</m:t>
                            </m:r>
                          </m:sub>
                        </m:sSub>
                      </m:oMath>
                    </a14:m>
                  </a:p>
                </p:txBody>
              </p:sp>
            </mc:Choice>
            <mc:Fallback/>
          </mc:AlternateContent>
        </p:grpSp>
        <p:sp>
          <p:nvSpPr>
            <p:cNvPr id="331" name="CustomShape 34"/>
            <p:cNvSpPr/>
            <p:nvPr/>
          </p:nvSpPr>
          <p:spPr>
            <a:xfrm>
              <a:off x="9148320" y="4875480"/>
              <a:ext cx="1107000" cy="447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000" spc="-1" strike="noStrike">
                  <a:solidFill>
                    <a:srgbClr val="000000"/>
                  </a:solidFill>
                  <a:latin typeface="Arial"/>
                </a:rPr>
                <a:t>Bauteil-</a:t>
              </a:r>
              <a:endParaRPr b="0" lang="de-DE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GB" sz="1000" spc="-1" strike="noStrike">
                  <a:solidFill>
                    <a:srgbClr val="000000"/>
                  </a:solidFill>
                  <a:latin typeface="Arial"/>
                </a:rPr>
                <a:t>q</a:t>
              </a:r>
              <a:r>
                <a:rPr b="1" lang="en" sz="1000" spc="-1" strike="noStrike">
                  <a:solidFill>
                    <a:srgbClr val="000000"/>
                  </a:solidFill>
                  <a:latin typeface="Arial"/>
                </a:rPr>
                <a:t>ualität </a:t>
              </a:r>
              <a:endParaRPr b="0" lang="de-DE" sz="1000" spc="-1" strike="noStrike">
                <a:latin typeface="Arial"/>
              </a:endParaRPr>
            </a:p>
          </p:txBody>
        </p:sp>
        <p:sp>
          <p:nvSpPr>
            <p:cNvPr id="332" name="CustomShape 35"/>
            <p:cNvSpPr/>
            <p:nvPr/>
          </p:nvSpPr>
          <p:spPr>
            <a:xfrm>
              <a:off x="7681320" y="5106240"/>
              <a:ext cx="34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36"/>
            <p:cNvSpPr/>
            <p:nvPr/>
          </p:nvSpPr>
          <p:spPr>
            <a:xfrm>
              <a:off x="8043840" y="4850640"/>
              <a:ext cx="924840" cy="51336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000" spc="-1" strike="noStrike">
                  <a:solidFill>
                    <a:srgbClr val="000000"/>
                  </a:solidFill>
                  <a:latin typeface="Calibri"/>
                </a:rPr>
                <a:t>Qualitäts-messzelle</a:t>
              </a:r>
              <a:endParaRPr b="0" lang="de-DE" sz="1000" spc="-1" strike="noStrike">
                <a:latin typeface="Arial"/>
              </a:endParaRPr>
            </a:p>
          </p:txBody>
        </p:sp>
        <p:sp>
          <p:nvSpPr>
            <p:cNvPr id="334" name="CustomShape 37"/>
            <p:cNvSpPr/>
            <p:nvPr/>
          </p:nvSpPr>
          <p:spPr>
            <a:xfrm>
              <a:off x="6662160" y="4868280"/>
              <a:ext cx="1107000" cy="447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000" spc="-1" strike="noStrike">
                  <a:solidFill>
                    <a:srgbClr val="000000"/>
                  </a:solidFill>
                  <a:latin typeface="Arial"/>
                </a:rPr>
                <a:t>Bauteileigen-schaften</a:t>
              </a:r>
              <a:endParaRPr b="0" lang="de-DE" sz="1000" spc="-1" strike="noStrike">
                <a:latin typeface="Arial"/>
              </a:endParaRPr>
            </a:p>
          </p:txBody>
        </p:sp>
        <p:sp>
          <p:nvSpPr>
            <p:cNvPr id="335" name="CustomShape 38"/>
            <p:cNvSpPr/>
            <p:nvPr/>
          </p:nvSpPr>
          <p:spPr>
            <a:xfrm>
              <a:off x="6562080" y="5108760"/>
              <a:ext cx="2023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39"/>
            <p:cNvSpPr/>
            <p:nvPr/>
          </p:nvSpPr>
          <p:spPr>
            <a:xfrm>
              <a:off x="9025200" y="5106240"/>
              <a:ext cx="34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7" name="Group 40"/>
            <p:cNvGrpSpPr/>
            <p:nvPr/>
          </p:nvGrpSpPr>
          <p:grpSpPr>
            <a:xfrm>
              <a:off x="8679960" y="3457080"/>
              <a:ext cx="162000" cy="162000"/>
              <a:chOff x="8679960" y="3457080"/>
              <a:chExt cx="162000" cy="162000"/>
            </a:xfrm>
          </p:grpSpPr>
          <p:sp>
            <p:nvSpPr>
              <p:cNvPr id="338" name="CustomShape 41"/>
              <p:cNvSpPr/>
              <p:nvPr/>
            </p:nvSpPr>
            <p:spPr>
              <a:xfrm>
                <a:off x="8679960" y="3457080"/>
                <a:ext cx="162000" cy="162000"/>
              </a:xfrm>
              <a:prstGeom prst="ellipse">
                <a:avLst/>
              </a:prstGeom>
              <a:solidFill>
                <a:schemeClr val="bg1"/>
              </a:solidFill>
              <a:ln w="19080">
                <a:solidFill>
                  <a:srgbClr val="9999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CustomShape 42"/>
              <p:cNvSpPr/>
              <p:nvPr/>
            </p:nvSpPr>
            <p:spPr>
              <a:xfrm>
                <a:off x="8717760" y="3538080"/>
                <a:ext cx="860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40" name="CustomShape 43"/>
            <p:cNvSpPr/>
            <p:nvPr/>
          </p:nvSpPr>
          <p:spPr>
            <a:xfrm>
              <a:off x="6858720" y="351144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" name="CustomShape 44"/>
            <p:cNvSpPr/>
            <p:nvPr/>
          </p:nvSpPr>
          <p:spPr>
            <a:xfrm flipH="1" flipV="1">
              <a:off x="6903720" y="3534120"/>
              <a:ext cx="1775160" cy="3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45"/>
            <p:cNvSpPr/>
            <p:nvPr/>
          </p:nvSpPr>
          <p:spPr>
            <a:xfrm>
              <a:off x="4997520" y="4351680"/>
              <a:ext cx="276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551520" y="981000"/>
            <a:ext cx="11088720" cy="13442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72000" bIns="72000">
            <a:noAutofit/>
          </a:bodyPr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</a:rPr>
              <a:t>Optimalsteuerung mit Modelladaption</a:t>
            </a: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Führungsgrößentrajektorie wird für den gesamten Batch einmalig berechnet</a:t>
            </a: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Kompensation von Störgrößen und Modellfehlern durch regelmäßige (z.B. batchweise) Modelladaption</a:t>
            </a: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algn="l" pos="0"/>
              </a:tabLst>
            </a:pP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Lösungsansätze (2/2)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TextShape 3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5DBB1F9-B8AF-4EA6-8223-78303C9BD89E}" type="slidenum">
              <a:rPr b="0" lang="en-GB" sz="1200" spc="-1" strike="noStrike">
                <a:solidFill>
                  <a:srgbClr val="8b8b8b"/>
                </a:solidFill>
                <a:latin typeface="Arial"/>
              </a:rPr>
              <a:t>9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346" name="CustomShape 4"/>
          <p:cNvSpPr/>
          <p:nvPr/>
        </p:nvSpPr>
        <p:spPr>
          <a:xfrm>
            <a:off x="2495880" y="2673000"/>
            <a:ext cx="3646800" cy="81792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5"/>
          <p:cNvSpPr/>
          <p:nvPr/>
        </p:nvSpPr>
        <p:spPr>
          <a:xfrm>
            <a:off x="3668760" y="2858760"/>
            <a:ext cx="122076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Calibri"/>
              </a:rPr>
              <a:t>Prozess-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Calibri"/>
              </a:rPr>
              <a:t>größen 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2822760" y="2827080"/>
            <a:ext cx="924840" cy="5133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Calibri"/>
              </a:rPr>
              <a:t>Spritzgieß-</a:t>
            </a:r>
            <a:br/>
            <a:r>
              <a:rPr b="1" lang="en" sz="1000" spc="-1" strike="noStrike">
                <a:solidFill>
                  <a:srgbClr val="000000"/>
                </a:solidFill>
                <a:latin typeface="Calibri"/>
              </a:rPr>
              <a:t>maschine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5043240" y="2808360"/>
            <a:ext cx="924840" cy="5133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Calibri"/>
              </a:rPr>
              <a:t>Bauteil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629240" y="3069000"/>
            <a:ext cx="329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9"/>
          <p:cNvSpPr/>
          <p:nvPr/>
        </p:nvSpPr>
        <p:spPr>
          <a:xfrm>
            <a:off x="9248400" y="2834280"/>
            <a:ext cx="110700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</a:rPr>
              <a:t>Bauteil-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000" spc="-1" strike="noStrike">
                <a:solidFill>
                  <a:srgbClr val="000000"/>
                </a:solidFill>
                <a:latin typeface="Arial"/>
              </a:rPr>
              <a:t>Q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</a:rPr>
              <a:t>ualität 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52" name="CustomShape 10"/>
          <p:cNvSpPr/>
          <p:nvPr/>
        </p:nvSpPr>
        <p:spPr>
          <a:xfrm>
            <a:off x="7119360" y="3065040"/>
            <a:ext cx="3031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11"/>
          <p:cNvSpPr/>
          <p:nvPr/>
        </p:nvSpPr>
        <p:spPr>
          <a:xfrm>
            <a:off x="3767400" y="3076200"/>
            <a:ext cx="202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12"/>
          <p:cNvSpPr/>
          <p:nvPr/>
        </p:nvSpPr>
        <p:spPr>
          <a:xfrm rot="10800000">
            <a:off x="3290040" y="4253760"/>
            <a:ext cx="360" cy="27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13"/>
          <p:cNvSpPr/>
          <p:nvPr/>
        </p:nvSpPr>
        <p:spPr>
          <a:xfrm rot="10800000">
            <a:off x="7098120" y="4237560"/>
            <a:ext cx="360" cy="27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14"/>
          <p:cNvSpPr/>
          <p:nvPr/>
        </p:nvSpPr>
        <p:spPr>
          <a:xfrm>
            <a:off x="3847680" y="3932280"/>
            <a:ext cx="1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15"/>
          <p:cNvSpPr/>
          <p:nvPr/>
        </p:nvSpPr>
        <p:spPr>
          <a:xfrm>
            <a:off x="4698000" y="3095280"/>
            <a:ext cx="14760" cy="189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58" name="Group 16"/>
          <p:cNvGrpSpPr/>
          <p:nvPr/>
        </p:nvGrpSpPr>
        <p:grpSpPr>
          <a:xfrm>
            <a:off x="4632120" y="4995360"/>
            <a:ext cx="162000" cy="162000"/>
            <a:chOff x="4632120" y="4995360"/>
            <a:chExt cx="162000" cy="162000"/>
          </a:xfrm>
        </p:grpSpPr>
        <p:sp>
          <p:nvSpPr>
            <p:cNvPr id="359" name="CustomShape 17"/>
            <p:cNvSpPr/>
            <p:nvPr/>
          </p:nvSpPr>
          <p:spPr>
            <a:xfrm>
              <a:off x="4632120" y="4995360"/>
              <a:ext cx="162000" cy="162000"/>
            </a:xfrm>
            <a:prstGeom prst="ellipse">
              <a:avLst/>
            </a:prstGeom>
            <a:solidFill>
              <a:schemeClr val="bg1"/>
            </a:solidFill>
            <a:ln w="1908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18"/>
            <p:cNvSpPr/>
            <p:nvPr/>
          </p:nvSpPr>
          <p:spPr>
            <a:xfrm>
              <a:off x="4669920" y="5076360"/>
              <a:ext cx="86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bg1"/>
            </a:solidFill>
            <a:ln w="1908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1" name="CustomShape 19"/>
          <p:cNvSpPr/>
          <p:nvPr/>
        </p:nvSpPr>
        <p:spPr>
          <a:xfrm flipV="1">
            <a:off x="3910320" y="3929400"/>
            <a:ext cx="26384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62" name="Group 20"/>
          <p:cNvGrpSpPr/>
          <p:nvPr/>
        </p:nvGrpSpPr>
        <p:grpSpPr>
          <a:xfrm>
            <a:off x="2613960" y="4588200"/>
            <a:ext cx="1352160" cy="969840"/>
            <a:chOff x="2613960" y="4588200"/>
            <a:chExt cx="1352160" cy="969840"/>
          </a:xfrm>
        </p:grpSpPr>
        <p:sp>
          <p:nvSpPr>
            <p:cNvPr id="363" name="CustomShape 21"/>
            <p:cNvSpPr/>
            <p:nvPr/>
          </p:nvSpPr>
          <p:spPr>
            <a:xfrm>
              <a:off x="2719800" y="4588200"/>
              <a:ext cx="1127520" cy="96984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64" name="Group 22"/>
            <p:cNvGrpSpPr/>
            <p:nvPr/>
          </p:nvGrpSpPr>
          <p:grpSpPr>
            <a:xfrm>
              <a:off x="3054240" y="4588200"/>
              <a:ext cx="472320" cy="472680"/>
              <a:chOff x="3054240" y="4588200"/>
              <a:chExt cx="472320" cy="472680"/>
            </a:xfrm>
          </p:grpSpPr>
          <p:sp>
            <p:nvSpPr>
              <p:cNvPr id="365" name="CustomShape 23"/>
              <p:cNvSpPr/>
              <p:nvPr/>
            </p:nvSpPr>
            <p:spPr>
              <a:xfrm>
                <a:off x="3157920" y="4623120"/>
                <a:ext cx="264600" cy="4032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6" name="CustomShape 24"/>
              <p:cNvSpPr/>
              <p:nvPr/>
            </p:nvSpPr>
            <p:spPr>
              <a:xfrm rot="2700000">
                <a:off x="3157920" y="4622400"/>
                <a:ext cx="264600" cy="4032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7" name="CustomShape 25"/>
              <p:cNvSpPr/>
              <p:nvPr/>
            </p:nvSpPr>
            <p:spPr>
              <a:xfrm rot="18898800">
                <a:off x="3157920" y="4622760"/>
                <a:ext cx="264600" cy="4032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8" name="CustomShape 26"/>
              <p:cNvSpPr/>
              <p:nvPr/>
            </p:nvSpPr>
            <p:spPr>
              <a:xfrm rot="16198200">
                <a:off x="3157920" y="4623120"/>
                <a:ext cx="264600" cy="4032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9" name="CustomShape 27"/>
              <p:cNvSpPr/>
              <p:nvPr/>
            </p:nvSpPr>
            <p:spPr>
              <a:xfrm>
                <a:off x="3141720" y="4676040"/>
                <a:ext cx="297360" cy="29736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0" name="CustomShape 28"/>
              <p:cNvSpPr/>
              <p:nvPr/>
            </p:nvSpPr>
            <p:spPr>
              <a:xfrm>
                <a:off x="3172680" y="4707000"/>
                <a:ext cx="235800" cy="235800"/>
              </a:xfrm>
              <a:prstGeom prst="ellipse">
                <a:avLst/>
              </a:prstGeom>
              <a:solidFill>
                <a:srgbClr val="efefe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1" name="CustomShape 29"/>
              <p:cNvSpPr/>
              <p:nvPr/>
            </p:nvSpPr>
            <p:spPr>
              <a:xfrm>
                <a:off x="3207240" y="4756680"/>
                <a:ext cx="165960" cy="1872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2" name="CustomShape 30"/>
              <p:cNvSpPr/>
              <p:nvPr/>
            </p:nvSpPr>
            <p:spPr>
              <a:xfrm>
                <a:off x="3294000" y="4747320"/>
                <a:ext cx="18720" cy="378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3" name="CustomShape 31"/>
              <p:cNvSpPr/>
              <p:nvPr/>
            </p:nvSpPr>
            <p:spPr>
              <a:xfrm>
                <a:off x="3207240" y="4813200"/>
                <a:ext cx="165960" cy="1872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" name="CustomShape 32"/>
              <p:cNvSpPr/>
              <p:nvPr/>
            </p:nvSpPr>
            <p:spPr>
              <a:xfrm>
                <a:off x="3207600" y="4869360"/>
                <a:ext cx="165960" cy="1872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5" name="CustomShape 33"/>
              <p:cNvSpPr/>
              <p:nvPr/>
            </p:nvSpPr>
            <p:spPr>
              <a:xfrm>
                <a:off x="3249360" y="4804200"/>
                <a:ext cx="18720" cy="378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CustomShape 34"/>
              <p:cNvSpPr/>
              <p:nvPr/>
            </p:nvSpPr>
            <p:spPr>
              <a:xfrm>
                <a:off x="3343680" y="4859640"/>
                <a:ext cx="18720" cy="378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77" name="CustomShape 35"/>
            <p:cNvSpPr/>
            <p:nvPr/>
          </p:nvSpPr>
          <p:spPr>
            <a:xfrm>
              <a:off x="2613960" y="5106960"/>
              <a:ext cx="1352160" cy="354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000" spc="-1" strike="noStrike">
                  <a:solidFill>
                    <a:srgbClr val="000000"/>
                  </a:solidFill>
                  <a:latin typeface="Arial"/>
                </a:rPr>
                <a:t>Batch to Batch Adaption</a:t>
              </a:r>
              <a:endParaRPr b="0" lang="de-DE" sz="1000" spc="-1" strike="noStrike">
                <a:latin typeface="Arial"/>
              </a:endParaRPr>
            </a:p>
          </p:txBody>
        </p:sp>
      </p:grpSp>
      <p:sp>
        <p:nvSpPr>
          <p:cNvPr id="378" name="CustomShape 36"/>
          <p:cNvSpPr/>
          <p:nvPr/>
        </p:nvSpPr>
        <p:spPr>
          <a:xfrm flipV="1">
            <a:off x="6919560" y="3929040"/>
            <a:ext cx="258444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37"/>
          <p:cNvSpPr/>
          <p:nvPr/>
        </p:nvSpPr>
        <p:spPr>
          <a:xfrm>
            <a:off x="6548760" y="3677040"/>
            <a:ext cx="1098360" cy="50688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Calibri"/>
              </a:rPr>
              <a:t>Modell Bauteilqualität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25280" y="3678480"/>
            <a:ext cx="914040" cy="50688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Calibri"/>
              </a:rPr>
              <a:t>Modell Spritzgieß-</a:t>
            </a:r>
            <a:br/>
            <a:r>
              <a:rPr b="1" lang="en" sz="1000" spc="-1" strike="noStrike">
                <a:solidFill>
                  <a:srgbClr val="000000"/>
                </a:solidFill>
                <a:latin typeface="Calibri"/>
              </a:rPr>
              <a:t>maschine</a:t>
            </a:r>
            <a:endParaRPr b="0" lang="de-DE" sz="10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81" name="Formula 39"/>
              <p:cNvSpPr txBox="1"/>
              <p:nvPr/>
            </p:nvSpPr>
            <p:spPr>
              <a:xfrm>
                <a:off x="9504000" y="3768840"/>
                <a:ext cx="344160" cy="322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^"/>
                      </m:accPr>
                      <m:e>
                        <m:r>
                          <m:t xml:space="preserve">𝑸</m:t>
                        </m:r>
                      </m:e>
                    </m:acc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82" name="Formula 40"/>
              <p:cNvSpPr txBox="1"/>
              <p:nvPr/>
            </p:nvSpPr>
            <p:spPr>
              <a:xfrm>
                <a:off x="4282560" y="3656880"/>
                <a:ext cx="325440" cy="322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^"/>
                      </m:accPr>
                      <m:e>
                        <m:r>
                          <m:t xml:space="preserve">𝒙</m:t>
                        </m:r>
                      </m:e>
                    </m:acc>
                  </m:oMath>
                </a14:m>
              </a:p>
            </p:txBody>
          </p:sp>
        </mc:Choice>
        <mc:Fallback/>
      </mc:AlternateContent>
      <p:sp>
        <p:nvSpPr>
          <p:cNvPr id="383" name="CustomShape 41"/>
          <p:cNvSpPr/>
          <p:nvPr/>
        </p:nvSpPr>
        <p:spPr>
          <a:xfrm>
            <a:off x="7423200" y="2809440"/>
            <a:ext cx="924840" cy="51336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Calibri"/>
              </a:rPr>
              <a:t>Qualitäts-messzelle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84" name="CustomShape 42"/>
          <p:cNvSpPr/>
          <p:nvPr/>
        </p:nvSpPr>
        <p:spPr>
          <a:xfrm>
            <a:off x="6135840" y="2827080"/>
            <a:ext cx="110700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</a:rPr>
              <a:t>Bauteileigen-schaften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85" name="CustomShape 43"/>
          <p:cNvSpPr/>
          <p:nvPr/>
        </p:nvSpPr>
        <p:spPr>
          <a:xfrm>
            <a:off x="6000480" y="3067200"/>
            <a:ext cx="202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44"/>
          <p:cNvSpPr/>
          <p:nvPr/>
        </p:nvSpPr>
        <p:spPr>
          <a:xfrm>
            <a:off x="8375040" y="3065040"/>
            <a:ext cx="108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45"/>
          <p:cNvSpPr/>
          <p:nvPr/>
        </p:nvSpPr>
        <p:spPr>
          <a:xfrm flipH="1" flipV="1">
            <a:off x="3847680" y="5073480"/>
            <a:ext cx="78408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46"/>
          <p:cNvSpPr/>
          <p:nvPr/>
        </p:nvSpPr>
        <p:spPr>
          <a:xfrm>
            <a:off x="4675320" y="3049560"/>
            <a:ext cx="45360" cy="45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47"/>
          <p:cNvSpPr/>
          <p:nvPr/>
        </p:nvSpPr>
        <p:spPr>
          <a:xfrm>
            <a:off x="5070240" y="3907800"/>
            <a:ext cx="45360" cy="45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48"/>
          <p:cNvSpPr/>
          <p:nvPr/>
        </p:nvSpPr>
        <p:spPr>
          <a:xfrm rot="5400000">
            <a:off x="4382280" y="4365720"/>
            <a:ext cx="1122840" cy="298440"/>
          </a:xfrm>
          <a:prstGeom prst="bent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1" name="Group 49"/>
          <p:cNvGrpSpPr/>
          <p:nvPr/>
        </p:nvGrpSpPr>
        <p:grpSpPr>
          <a:xfrm>
            <a:off x="6421320" y="4575960"/>
            <a:ext cx="1352160" cy="969840"/>
            <a:chOff x="6421320" y="4575960"/>
            <a:chExt cx="1352160" cy="969840"/>
          </a:xfrm>
        </p:grpSpPr>
        <p:sp>
          <p:nvSpPr>
            <p:cNvPr id="392" name="CustomShape 50"/>
            <p:cNvSpPr/>
            <p:nvPr/>
          </p:nvSpPr>
          <p:spPr>
            <a:xfrm>
              <a:off x="6542640" y="4575960"/>
              <a:ext cx="1127520" cy="96984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93" name="Group 51"/>
            <p:cNvGrpSpPr/>
            <p:nvPr/>
          </p:nvGrpSpPr>
          <p:grpSpPr>
            <a:xfrm>
              <a:off x="6861240" y="4588200"/>
              <a:ext cx="472680" cy="472680"/>
              <a:chOff x="6861240" y="4588200"/>
              <a:chExt cx="472680" cy="472680"/>
            </a:xfrm>
          </p:grpSpPr>
          <p:sp>
            <p:nvSpPr>
              <p:cNvPr id="394" name="CustomShape 52"/>
              <p:cNvSpPr/>
              <p:nvPr/>
            </p:nvSpPr>
            <p:spPr>
              <a:xfrm>
                <a:off x="6965280" y="4623120"/>
                <a:ext cx="264600" cy="4032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5" name="CustomShape 53"/>
              <p:cNvSpPr/>
              <p:nvPr/>
            </p:nvSpPr>
            <p:spPr>
              <a:xfrm rot="2700000">
                <a:off x="6965280" y="4622400"/>
                <a:ext cx="264600" cy="4032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6" name="CustomShape 54"/>
              <p:cNvSpPr/>
              <p:nvPr/>
            </p:nvSpPr>
            <p:spPr>
              <a:xfrm rot="18898800">
                <a:off x="6964920" y="4622760"/>
                <a:ext cx="264600" cy="4032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7" name="CustomShape 55"/>
              <p:cNvSpPr/>
              <p:nvPr/>
            </p:nvSpPr>
            <p:spPr>
              <a:xfrm rot="16198200">
                <a:off x="6964920" y="4623120"/>
                <a:ext cx="264600" cy="4032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8" name="CustomShape 56"/>
              <p:cNvSpPr/>
              <p:nvPr/>
            </p:nvSpPr>
            <p:spPr>
              <a:xfrm>
                <a:off x="6949080" y="4676040"/>
                <a:ext cx="297360" cy="29736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9" name="CustomShape 57"/>
              <p:cNvSpPr/>
              <p:nvPr/>
            </p:nvSpPr>
            <p:spPr>
              <a:xfrm>
                <a:off x="6979680" y="4707000"/>
                <a:ext cx="235800" cy="235800"/>
              </a:xfrm>
              <a:prstGeom prst="ellipse">
                <a:avLst/>
              </a:prstGeom>
              <a:solidFill>
                <a:srgbClr val="efefe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" name="CustomShape 58"/>
              <p:cNvSpPr/>
              <p:nvPr/>
            </p:nvSpPr>
            <p:spPr>
              <a:xfrm>
                <a:off x="7014600" y="4756680"/>
                <a:ext cx="165960" cy="1872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1" name="CustomShape 59"/>
              <p:cNvSpPr/>
              <p:nvPr/>
            </p:nvSpPr>
            <p:spPr>
              <a:xfrm>
                <a:off x="7101360" y="4747320"/>
                <a:ext cx="18720" cy="378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CustomShape 60"/>
              <p:cNvSpPr/>
              <p:nvPr/>
            </p:nvSpPr>
            <p:spPr>
              <a:xfrm>
                <a:off x="7014600" y="4813200"/>
                <a:ext cx="165960" cy="1872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CustomShape 61"/>
              <p:cNvSpPr/>
              <p:nvPr/>
            </p:nvSpPr>
            <p:spPr>
              <a:xfrm>
                <a:off x="7014600" y="4869360"/>
                <a:ext cx="165960" cy="1872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4" name="CustomShape 62"/>
              <p:cNvSpPr/>
              <p:nvPr/>
            </p:nvSpPr>
            <p:spPr>
              <a:xfrm>
                <a:off x="7056720" y="4804200"/>
                <a:ext cx="18720" cy="378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5" name="CustomShape 63"/>
              <p:cNvSpPr/>
              <p:nvPr/>
            </p:nvSpPr>
            <p:spPr>
              <a:xfrm>
                <a:off x="7150680" y="4859640"/>
                <a:ext cx="18720" cy="378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06" name="CustomShape 64"/>
            <p:cNvSpPr/>
            <p:nvPr/>
          </p:nvSpPr>
          <p:spPr>
            <a:xfrm>
              <a:off x="6421320" y="5106960"/>
              <a:ext cx="1352160" cy="354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000" spc="-1" strike="noStrike">
                  <a:solidFill>
                    <a:srgbClr val="000000"/>
                  </a:solidFill>
                  <a:latin typeface="Arial"/>
                </a:rPr>
                <a:t>Batch to Batch Adaption</a:t>
              </a:r>
              <a:endParaRPr b="0" lang="de-DE" sz="1000" spc="-1" strike="noStrike">
                <a:latin typeface="Arial"/>
              </a:endParaRPr>
            </a:p>
          </p:txBody>
        </p:sp>
      </p:grpSp>
      <p:sp>
        <p:nvSpPr>
          <p:cNvPr id="407" name="CustomShape 65"/>
          <p:cNvSpPr/>
          <p:nvPr/>
        </p:nvSpPr>
        <p:spPr>
          <a:xfrm>
            <a:off x="8667360" y="3042360"/>
            <a:ext cx="45360" cy="45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66"/>
          <p:cNvSpPr/>
          <p:nvPr/>
        </p:nvSpPr>
        <p:spPr>
          <a:xfrm flipH="1">
            <a:off x="8453880" y="3953520"/>
            <a:ext cx="360" cy="102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67"/>
          <p:cNvSpPr/>
          <p:nvPr/>
        </p:nvSpPr>
        <p:spPr>
          <a:xfrm>
            <a:off x="8431920" y="3907800"/>
            <a:ext cx="45360" cy="45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0" name="Group 68"/>
          <p:cNvGrpSpPr/>
          <p:nvPr/>
        </p:nvGrpSpPr>
        <p:grpSpPr>
          <a:xfrm>
            <a:off x="8373600" y="4978440"/>
            <a:ext cx="162000" cy="162000"/>
            <a:chOff x="8373600" y="4978440"/>
            <a:chExt cx="162000" cy="162000"/>
          </a:xfrm>
        </p:grpSpPr>
        <p:sp>
          <p:nvSpPr>
            <p:cNvPr id="411" name="CustomShape 69"/>
            <p:cNvSpPr/>
            <p:nvPr/>
          </p:nvSpPr>
          <p:spPr>
            <a:xfrm>
              <a:off x="8373600" y="4978440"/>
              <a:ext cx="162000" cy="162000"/>
            </a:xfrm>
            <a:prstGeom prst="ellipse">
              <a:avLst/>
            </a:prstGeom>
            <a:noFill/>
            <a:ln w="1908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CustomShape 70"/>
            <p:cNvSpPr/>
            <p:nvPr/>
          </p:nvSpPr>
          <p:spPr>
            <a:xfrm>
              <a:off x="8411400" y="5059800"/>
              <a:ext cx="86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3" name="CustomShape 71"/>
          <p:cNvSpPr/>
          <p:nvPr/>
        </p:nvSpPr>
        <p:spPr>
          <a:xfrm flipH="1">
            <a:off x="7669440" y="5059800"/>
            <a:ext cx="703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72"/>
          <p:cNvSpPr/>
          <p:nvPr/>
        </p:nvSpPr>
        <p:spPr>
          <a:xfrm rot="5400000">
            <a:off x="7627680" y="3996720"/>
            <a:ext cx="1971360" cy="154080"/>
          </a:xfrm>
          <a:prstGeom prst="bent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73"/>
          <p:cNvSpPr/>
          <p:nvPr/>
        </p:nvSpPr>
        <p:spPr>
          <a:xfrm>
            <a:off x="5149800" y="5461920"/>
            <a:ext cx="1037880" cy="50688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Calibri"/>
              </a:rPr>
              <a:t>Batch to Batch Optimization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16" name="CustomShape 74"/>
          <p:cNvSpPr/>
          <p:nvPr/>
        </p:nvSpPr>
        <p:spPr>
          <a:xfrm>
            <a:off x="8877240" y="3907800"/>
            <a:ext cx="45360" cy="45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ustomShape 75"/>
          <p:cNvSpPr/>
          <p:nvPr/>
        </p:nvSpPr>
        <p:spPr>
          <a:xfrm rot="5400000">
            <a:off x="6707880" y="3431880"/>
            <a:ext cx="1670760" cy="2714040"/>
          </a:xfrm>
          <a:prstGeom prst="bent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76"/>
          <p:cNvSpPr/>
          <p:nvPr/>
        </p:nvSpPr>
        <p:spPr>
          <a:xfrm rot="10800000">
            <a:off x="1996200" y="4089240"/>
            <a:ext cx="3153600" cy="1625760"/>
          </a:xfrm>
          <a:prstGeom prst="bent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77"/>
          <p:cNvSpPr/>
          <p:nvPr/>
        </p:nvSpPr>
        <p:spPr>
          <a:xfrm>
            <a:off x="2158560" y="3927960"/>
            <a:ext cx="66636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78"/>
          <p:cNvSpPr/>
          <p:nvPr/>
        </p:nvSpPr>
        <p:spPr>
          <a:xfrm flipH="1" flipV="1" rot="5400000">
            <a:off x="2067480" y="3011040"/>
            <a:ext cx="682200" cy="826920"/>
          </a:xfrm>
          <a:prstGeom prst="bent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1" name="Group 79"/>
          <p:cNvGrpSpPr/>
          <p:nvPr/>
        </p:nvGrpSpPr>
        <p:grpSpPr>
          <a:xfrm>
            <a:off x="9299520" y="5312520"/>
            <a:ext cx="740520" cy="564120"/>
            <a:chOff x="9299520" y="5312520"/>
            <a:chExt cx="740520" cy="564120"/>
          </a:xfrm>
        </p:grpSpPr>
        <p:sp>
          <p:nvSpPr>
            <p:cNvPr id="422" name="CustomShape 80"/>
            <p:cNvSpPr/>
            <p:nvPr/>
          </p:nvSpPr>
          <p:spPr>
            <a:xfrm flipH="1">
              <a:off x="9299520" y="5312520"/>
              <a:ext cx="583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423" name="Formula 81"/>
                <p:cNvSpPr txBox="1"/>
                <p:nvPr/>
              </p:nvSpPr>
              <p:spPr>
                <a:xfrm>
                  <a:off x="9695880" y="5554080"/>
                  <a:ext cx="344160" cy="32256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𝑸</m:t>
                          </m:r>
                        </m:e>
                        <m:sub>
                          <m:r>
                            <m:t xml:space="preserve">𝒓𝒆𝒇</m:t>
                          </m:r>
                        </m:sub>
                      </m:sSub>
                    </m:oMath>
                  </a14:m>
                </a:p>
              </p:txBody>
            </p:sp>
          </mc:Choice>
          <mc:Fallback/>
        </mc:AlternateContent>
      </p:grpSp>
      <p:sp>
        <p:nvSpPr>
          <p:cNvPr id="424" name="CustomShape 82"/>
          <p:cNvSpPr/>
          <p:nvPr/>
        </p:nvSpPr>
        <p:spPr>
          <a:xfrm>
            <a:off x="6136920" y="5832360"/>
            <a:ext cx="45360" cy="453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83"/>
          <p:cNvSpPr/>
          <p:nvPr/>
        </p:nvSpPr>
        <p:spPr>
          <a:xfrm>
            <a:off x="6140160" y="5601600"/>
            <a:ext cx="45360" cy="453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84"/>
          <p:cNvSpPr/>
          <p:nvPr/>
        </p:nvSpPr>
        <p:spPr>
          <a:xfrm>
            <a:off x="9195480" y="3042360"/>
            <a:ext cx="45360" cy="45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7" name="Group 85"/>
          <p:cNvGrpSpPr/>
          <p:nvPr/>
        </p:nvGrpSpPr>
        <p:grpSpPr>
          <a:xfrm>
            <a:off x="9137160" y="5751360"/>
            <a:ext cx="162000" cy="162000"/>
            <a:chOff x="9137160" y="5751360"/>
            <a:chExt cx="162000" cy="162000"/>
          </a:xfrm>
        </p:grpSpPr>
        <p:sp>
          <p:nvSpPr>
            <p:cNvPr id="428" name="CustomShape 86"/>
            <p:cNvSpPr/>
            <p:nvPr/>
          </p:nvSpPr>
          <p:spPr>
            <a:xfrm>
              <a:off x="9137160" y="5751360"/>
              <a:ext cx="162000" cy="162000"/>
            </a:xfrm>
            <a:prstGeom prst="ellipse">
              <a:avLst/>
            </a:prstGeom>
            <a:noFill/>
            <a:ln w="19080">
              <a:solidFill>
                <a:srgbClr val="9999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CustomShape 87"/>
            <p:cNvSpPr/>
            <p:nvPr/>
          </p:nvSpPr>
          <p:spPr>
            <a:xfrm>
              <a:off x="9175320" y="5832360"/>
              <a:ext cx="86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0" name="CustomShape 88"/>
          <p:cNvSpPr/>
          <p:nvPr/>
        </p:nvSpPr>
        <p:spPr>
          <a:xfrm flipH="1">
            <a:off x="9217800" y="3088080"/>
            <a:ext cx="360" cy="266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89"/>
          <p:cNvSpPr/>
          <p:nvPr/>
        </p:nvSpPr>
        <p:spPr>
          <a:xfrm flipH="1">
            <a:off x="6181920" y="5832360"/>
            <a:ext cx="2954520" cy="2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432" name="Formula 90"/>
              <p:cNvSpPr txBox="1"/>
              <p:nvPr/>
            </p:nvSpPr>
            <p:spPr>
              <a:xfrm>
                <a:off x="1832760" y="3741840"/>
                <a:ext cx="325440" cy="322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^"/>
                          </m:accPr>
                          <m:e>
                            <m:r>
                              <m:t xml:space="preserve">𝑾</m:t>
                            </m:r>
                          </m:e>
                        </m:acc>
                      </m:e>
                      <m:sub>
                        <m:r>
                          <m:t xml:space="preserve">𝒐𝒑𝒕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433" name="TextShape 91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92E5EBA-3620-4150-9AF0-170A444CDAFE}" type="datetime1">
              <a:rPr b="0" lang="de-DE" sz="1200" spc="-1" strike="noStrike">
                <a:solidFill>
                  <a:srgbClr val="8b8b8b"/>
                </a:solidFill>
                <a:latin typeface="Arial"/>
              </a:rPr>
              <a:t>18.01.2021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34" name="TextShape 92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Arial"/>
              </a:rPr>
              <a:t>Fußzeile</a:t>
            </a:r>
            <a:endParaRPr b="0" lang="de-DE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Vorlage_IfW_16-9</Template>
  <TotalTime>0</TotalTime>
  <Application>LibreOffice/6.4.6.2$Linux_X86_64 LibreOffice_project/0ce51a4fd21bff07a5c061082cc82c5ed232f115</Application>
  <Words>1246</Words>
  <Paragraphs>385</Paragraphs>
  <Company>Universität Kassel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2021-01-08T11:15:22Z</dcterms:created>
  <dc:creator>Marco Klute</dc:creator>
  <dc:description/>
  <dc:language>de-DE</dc:language>
  <cp:lastModifiedBy/>
  <dcterms:modified xsi:type="dcterms:W3CDTF">2021-01-18T09:05:17Z</dcterms:modified>
  <cp:revision>59</cp:revision>
  <dc:subject/>
  <dc:title>Kick-Off Digital Twin of Injection Molding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Universität Kassel</vt:lpwstr>
  </property>
  <property fmtid="{D5CDD505-2E9C-101B-9397-08002B2CF9AE}" pid="4" name="HiddenSlides">
    <vt:i4>1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Breitbild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25</vt:i4>
  </property>
</Properties>
</file>