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2" r:id="rId3"/>
    <p:sldId id="263" r:id="rId4"/>
    <p:sldId id="265" r:id="rId5"/>
    <p:sldId id="259" r:id="rId6"/>
    <p:sldId id="257" r:id="rId7"/>
    <p:sldId id="264" r:id="rId8"/>
    <p:sldId id="258" r:id="rId9"/>
    <p:sldId id="260" r:id="rId10"/>
    <p:sldId id="26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3C47D"/>
    <a:srgbClr val="EEEE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8" autoAdjust="0"/>
    <p:restoredTop sz="94830" autoAdjust="0"/>
  </p:normalViewPr>
  <p:slideViewPr>
    <p:cSldViewPr snapToGrid="0">
      <p:cViewPr>
        <p:scale>
          <a:sx n="100" d="100"/>
          <a:sy n="100" d="100"/>
        </p:scale>
        <p:origin x="1380" y="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74883990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74883990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2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97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9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4a84b041a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4a84b041a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427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883990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883990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44c1058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44c1058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Twin of Injection Molding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Entwicklung einer datengetriebenen Repräsentation des Thermoplast-Spritzgießprozesses zur Optimierung der Bauteilgüte (durch direkte Prozessregelung)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Projekbeirat</a:t>
            </a:r>
            <a:endParaRPr/>
          </a:p>
        </p:txBody>
      </p:sp>
      <p:sp>
        <p:nvSpPr>
          <p:cNvPr id="618" name="Google Shape;61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Ziel des Projektes ist die Entwicklung und Implementierung der vorgestellten Methode sowie der Transfer des damit verbundenen Wissens und der Technologien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 Projektbeirat dient dem Austausch hinsichtlich der Ausrichtung dieses Wissens- und Technologietransfers: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Themen und Methodik des Transfers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 und Weise der Verbreitung der Kenntnisse und Fertigkeiten um die Zielgruppe bestmöglich zu erreichen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Problembeschreibung</a:t>
            </a:r>
            <a:endParaRPr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605312A-65F0-4EF5-BEA0-F822E7C9694F}"/>
              </a:ext>
            </a:extLst>
          </p:cNvPr>
          <p:cNvGrpSpPr/>
          <p:nvPr/>
        </p:nvGrpSpPr>
        <p:grpSpPr>
          <a:xfrm>
            <a:off x="882138" y="2571750"/>
            <a:ext cx="7626861" cy="2361571"/>
            <a:chOff x="882138" y="2571750"/>
            <a:chExt cx="7626861" cy="2361571"/>
          </a:xfrm>
        </p:grpSpPr>
        <p:sp>
          <p:nvSpPr>
            <p:cNvPr id="62" name="Google Shape;62;p14"/>
            <p:cNvSpPr/>
            <p:nvPr/>
          </p:nvSpPr>
          <p:spPr>
            <a:xfrm>
              <a:off x="3017006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700004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340336" y="3443461"/>
              <a:ext cx="491309" cy="43095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4"/>
            <p:cNvGrpSpPr/>
            <p:nvPr/>
          </p:nvGrpSpPr>
          <p:grpSpPr>
            <a:xfrm>
              <a:off x="1393351" y="3472083"/>
              <a:ext cx="370159" cy="334561"/>
              <a:chOff x="6455925" y="3633875"/>
              <a:chExt cx="705000" cy="637200"/>
            </a:xfrm>
          </p:grpSpPr>
          <p:cxnSp>
            <p:nvCxnSpPr>
              <p:cNvPr id="66" name="Google Shape;66;p14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7" name="Google Shape;67;p14"/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8" name="Google Shape;68;p14"/>
              <p:cNvSpPr/>
              <p:nvPr/>
            </p:nvSpPr>
            <p:spPr>
              <a:xfrm>
                <a:off x="6463525" y="3869000"/>
                <a:ext cx="599300" cy="295875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 extrusionOk="0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52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" name="Google Shape;69;p14"/>
            <p:cNvSpPr txBox="1"/>
            <p:nvPr/>
          </p:nvSpPr>
          <p:spPr>
            <a:xfrm>
              <a:off x="1700939" y="3661327"/>
              <a:ext cx="146122" cy="18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t</a:t>
              </a:r>
              <a:endParaRPr sz="900" dirty="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451909" y="3303729"/>
              <a:ext cx="491309" cy="43095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1505038" y="3332842"/>
              <a:ext cx="463926" cy="367357"/>
              <a:chOff x="6456037" y="3633938"/>
              <a:chExt cx="674353" cy="533982"/>
            </a:xfrm>
          </p:grpSpPr>
          <p:grpSp>
            <p:nvGrpSpPr>
              <p:cNvPr id="72" name="Google Shape;72;p14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73" name="Google Shape;73;p14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4" name="Google Shape;74;p14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75" name="Google Shape;75;p14"/>
              <p:cNvSpPr txBox="1"/>
              <p:nvPr/>
            </p:nvSpPr>
            <p:spPr>
              <a:xfrm>
                <a:off x="6917990" y="3902419"/>
                <a:ext cx="212400" cy="265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/>
                  <a:t>t</a:t>
                </a:r>
                <a:endParaRPr sz="900" dirty="0"/>
              </a:p>
            </p:txBody>
          </p:sp>
        </p:grpSp>
        <p:sp>
          <p:nvSpPr>
            <p:cNvPr id="76" name="Google Shape;76;p14"/>
            <p:cNvSpPr/>
            <p:nvPr/>
          </p:nvSpPr>
          <p:spPr>
            <a:xfrm>
              <a:off x="1516158" y="3432317"/>
              <a:ext cx="292202" cy="204535"/>
            </a:xfrm>
            <a:custGeom>
              <a:avLst/>
              <a:gdLst/>
              <a:ahLst/>
              <a:cxnLst/>
              <a:rect l="l" t="t" r="r" b="b"/>
              <a:pathLst>
                <a:path w="13189" h="9232" extrusionOk="0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7" name="Google Shape;77;p14"/>
            <p:cNvGrpSpPr/>
            <p:nvPr/>
          </p:nvGrpSpPr>
          <p:grpSpPr>
            <a:xfrm>
              <a:off x="4381583" y="3443426"/>
              <a:ext cx="491375" cy="431017"/>
              <a:chOff x="5598633" y="3832188"/>
              <a:chExt cx="554400" cy="486300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" name="Google Shape;79;p14"/>
              <p:cNvGrpSpPr/>
              <p:nvPr/>
            </p:nvGrpSpPr>
            <p:grpSpPr>
              <a:xfrm>
                <a:off x="5658585" y="3865035"/>
                <a:ext cx="440834" cy="377523"/>
                <a:chOff x="8061322" y="3507007"/>
                <a:chExt cx="567865" cy="486311"/>
              </a:xfrm>
            </p:grpSpPr>
            <p:grpSp>
              <p:nvGrpSpPr>
                <p:cNvPr id="80" name="Google Shape;80;p14"/>
                <p:cNvGrpSpPr/>
                <p:nvPr/>
              </p:nvGrpSpPr>
              <p:grpSpPr>
                <a:xfrm>
                  <a:off x="8061322" y="3507007"/>
                  <a:ext cx="538056" cy="486311"/>
                  <a:chOff x="8559286" y="3467560"/>
                  <a:chExt cx="705000" cy="637200"/>
                </a:xfrm>
              </p:grpSpPr>
              <p:cxnSp>
                <p:nvCxnSpPr>
                  <p:cNvPr id="81" name="Google Shape;81;p14"/>
                  <p:cNvCxnSpPr/>
                  <p:nvPr/>
                </p:nvCxnSpPr>
                <p:spPr>
                  <a:xfrm rot="10800000">
                    <a:off x="8559286" y="3467560"/>
                    <a:ext cx="0" cy="63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82" name="Google Shape;82;p14"/>
                  <p:cNvCxnSpPr/>
                  <p:nvPr/>
                </p:nvCxnSpPr>
                <p:spPr>
                  <a:xfrm>
                    <a:off x="8559286" y="4104760"/>
                    <a:ext cx="705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83" name="Google Shape;83;p14"/>
                <p:cNvSpPr txBox="1"/>
                <p:nvPr/>
              </p:nvSpPr>
              <p:spPr>
                <a:xfrm>
                  <a:off x="8587787" y="3867000"/>
                  <a:ext cx="41400" cy="72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 dirty="0"/>
                    <a:t>t</a:t>
                  </a:r>
                  <a:endParaRPr sz="900" dirty="0"/>
                </a:p>
              </p:txBody>
            </p:sp>
          </p:grpSp>
        </p:grpSp>
        <p:sp>
          <p:nvSpPr>
            <p:cNvPr id="84" name="Google Shape;84;p14"/>
            <p:cNvSpPr/>
            <p:nvPr/>
          </p:nvSpPr>
          <p:spPr>
            <a:xfrm>
              <a:off x="4434108" y="3537502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134F5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5" name="Google Shape;85;p14"/>
            <p:cNvSpPr/>
            <p:nvPr/>
          </p:nvSpPr>
          <p:spPr>
            <a:xfrm>
              <a:off x="4499342" y="3304988"/>
              <a:ext cx="491398" cy="431014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553997" y="3371661"/>
              <a:ext cx="177013" cy="294829"/>
            </a:xfrm>
            <a:custGeom>
              <a:avLst/>
              <a:gdLst/>
              <a:ahLst/>
              <a:cxnLst/>
              <a:rect l="l" t="t" r="r" b="b"/>
              <a:pathLst>
                <a:path w="54073" h="68844" extrusionOk="0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4731862" y="3367142"/>
              <a:ext cx="55265" cy="208976"/>
            </a:xfrm>
            <a:custGeom>
              <a:avLst/>
              <a:gdLst/>
              <a:ahLst/>
              <a:cxnLst/>
              <a:rect l="l" t="t" r="r" b="b"/>
              <a:pathLst>
                <a:path w="16882" h="48797" extrusionOk="0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" name="Google Shape;88;p14"/>
            <p:cNvSpPr/>
            <p:nvPr/>
          </p:nvSpPr>
          <p:spPr>
            <a:xfrm>
              <a:off x="4787980" y="3568246"/>
              <a:ext cx="22591" cy="92628"/>
            </a:xfrm>
            <a:custGeom>
              <a:avLst/>
              <a:gdLst/>
              <a:ahLst/>
              <a:cxnLst/>
              <a:rect l="l" t="t" r="r" b="b"/>
              <a:pathLst>
                <a:path w="5275" h="21629" extrusionOk="0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9" name="Google Shape;89;p14"/>
            <p:cNvGrpSpPr/>
            <p:nvPr/>
          </p:nvGrpSpPr>
          <p:grpSpPr>
            <a:xfrm>
              <a:off x="4552507" y="3334116"/>
              <a:ext cx="384320" cy="334608"/>
              <a:chOff x="6456037" y="3633938"/>
              <a:chExt cx="558561" cy="486311"/>
            </a:xfrm>
          </p:grpSpPr>
          <p:grpSp>
            <p:nvGrpSpPr>
              <p:cNvPr id="90" name="Google Shape;90;p14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91" name="Google Shape;91;p14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2" name="Google Shape;92;p14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93" name="Google Shape;93;p14"/>
              <p:cNvSpPr txBox="1"/>
              <p:nvPr/>
            </p:nvSpPr>
            <p:spPr>
              <a:xfrm>
                <a:off x="6983098" y="3989880"/>
                <a:ext cx="31500" cy="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/>
                  <a:t>t</a:t>
                </a:r>
                <a:endParaRPr sz="900" dirty="0"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4619660" y="3141763"/>
              <a:ext cx="491375" cy="43101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4"/>
            <p:cNvCxnSpPr/>
            <p:nvPr/>
          </p:nvCxnSpPr>
          <p:spPr>
            <a:xfrm rot="10800000">
              <a:off x="4672794" y="3170876"/>
              <a:ext cx="0" cy="3346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4672794" y="3505482"/>
              <a:ext cx="37020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97;p14"/>
            <p:cNvSpPr txBox="1"/>
            <p:nvPr/>
          </p:nvSpPr>
          <p:spPr>
            <a:xfrm>
              <a:off x="5037923" y="3407683"/>
              <a:ext cx="28485" cy="49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t</a:t>
              </a:r>
              <a:endParaRPr sz="900" dirty="0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672186" y="3235840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9" name="Google Shape;99;p14"/>
            <p:cNvCxnSpPr/>
            <p:nvPr/>
          </p:nvCxnSpPr>
          <p:spPr>
            <a:xfrm>
              <a:off x="5307340" y="4043030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00;p14"/>
            <p:cNvSpPr txBox="1"/>
            <p:nvPr/>
          </p:nvSpPr>
          <p:spPr>
            <a:xfrm>
              <a:off x="882138" y="3881649"/>
              <a:ext cx="1519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Prozessparameter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(Sollwerte für Prozessgrößen)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4143175" y="3881649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Prozessgrößen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7167456" y="3881649"/>
              <a:ext cx="1341543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Bauteileigenschaften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6690314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2401479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3996881" y="4043030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4"/>
            <p:cNvSpPr/>
            <p:nvPr/>
          </p:nvSpPr>
          <p:spPr>
            <a:xfrm>
              <a:off x="3208252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347416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" name="Google Shape;108;p14"/>
            <p:cNvSpPr txBox="1"/>
            <p:nvPr/>
          </p:nvSpPr>
          <p:spPr>
            <a:xfrm>
              <a:off x="2518638" y="2585841"/>
              <a:ext cx="1911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(Verschleiß, Außentemp., Kühlwassertemp., ...)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909461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" name="Google Shape;110;p14"/>
            <p:cNvCxnSpPr/>
            <p:nvPr/>
          </p:nvCxnSpPr>
          <p:spPr>
            <a:xfrm>
              <a:off x="617537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Google Shape;111;p14"/>
            <p:cNvSpPr txBox="1"/>
            <p:nvPr/>
          </p:nvSpPr>
          <p:spPr>
            <a:xfrm>
              <a:off x="5367249" y="2571750"/>
              <a:ext cx="16161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(Materialeigenschaften)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2" name="Google Shape;112;p14"/>
            <p:cNvCxnSpPr>
              <a:stCxn id="101" idx="2"/>
              <a:endCxn id="100" idx="2"/>
            </p:cNvCxnSpPr>
            <p:nvPr/>
          </p:nvCxnSpPr>
          <p:spPr>
            <a:xfrm rot="5400000">
              <a:off x="3048325" y="2797899"/>
              <a:ext cx="291600" cy="3104700"/>
            </a:xfrm>
            <a:prstGeom prst="bentConnector3">
              <a:avLst>
                <a:gd name="adj1" fmla="val 2372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4"/>
            <p:cNvSpPr txBox="1"/>
            <p:nvPr/>
          </p:nvSpPr>
          <p:spPr>
            <a:xfrm>
              <a:off x="2225040" y="4610521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462338" y="3439344"/>
              <a:ext cx="504193" cy="44226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4"/>
            <p:cNvGrpSpPr/>
            <p:nvPr/>
          </p:nvGrpSpPr>
          <p:grpSpPr>
            <a:xfrm>
              <a:off x="7516858" y="3469216"/>
              <a:ext cx="420762" cy="343334"/>
              <a:chOff x="6455925" y="3633875"/>
              <a:chExt cx="780900" cy="637200"/>
            </a:xfrm>
          </p:grpSpPr>
          <p:cxnSp>
            <p:nvCxnSpPr>
              <p:cNvPr id="116" name="Google Shape;116;p14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4"/>
              <p:cNvCxnSpPr/>
              <p:nvPr/>
            </p:nvCxnSpPr>
            <p:spPr>
              <a:xfrm>
                <a:off x="6455925" y="4271075"/>
                <a:ext cx="7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18" name="Google Shape;118;p14"/>
            <p:cNvSpPr/>
            <p:nvPr/>
          </p:nvSpPr>
          <p:spPr>
            <a:xfrm>
              <a:off x="7553879" y="3568655"/>
              <a:ext cx="285140" cy="241548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120F1779-E820-4D01-891C-E5BC3DF50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0" t="14346" r="7934" b="32120"/>
          <a:stretch/>
        </p:blipFill>
        <p:spPr>
          <a:xfrm flipH="1">
            <a:off x="2045493" y="969982"/>
            <a:ext cx="4768289" cy="16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Problembeschreibung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Google Shape;61;p14">
            <a:extLst>
              <a:ext uri="{FF2B5EF4-FFF2-40B4-BE49-F238E27FC236}">
                <a16:creationId xmlns:a16="http://schemas.microsoft.com/office/drawing/2014/main" id="{5D055BAE-1ABA-44BD-BA2F-6C0A4E433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272028"/>
            <a:ext cx="8520600" cy="1673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Regelung von Prozessgrößen erlaubt nur indirekt eine Einstellung definierter Bauteileigenschaften (indirekte Regelung)</a:t>
            </a:r>
            <a:endParaRPr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Nicht messbare Störgrößen ändern das Übertragungsverhalten der Maschine und somit die resultierenden Bauteileigenschaften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Ziel: Direkte Regelung der Bauteilqualität, Kompensation von nicht messbaren Störgrößen, einfache Integration des Verfahrens in den bestehenden Produktionsprozess</a:t>
            </a:r>
            <a:endParaRPr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79A77647-390F-4783-BAF8-E83BE795FB31}"/>
              </a:ext>
            </a:extLst>
          </p:cNvPr>
          <p:cNvGrpSpPr/>
          <p:nvPr/>
        </p:nvGrpSpPr>
        <p:grpSpPr>
          <a:xfrm>
            <a:off x="882138" y="865325"/>
            <a:ext cx="7639561" cy="2361571"/>
            <a:chOff x="882138" y="2571750"/>
            <a:chExt cx="7639561" cy="2361571"/>
          </a:xfrm>
        </p:grpSpPr>
        <p:sp>
          <p:nvSpPr>
            <p:cNvPr id="294" name="Google Shape;62;p14">
              <a:extLst>
                <a:ext uri="{FF2B5EF4-FFF2-40B4-BE49-F238E27FC236}">
                  <a16:creationId xmlns:a16="http://schemas.microsoft.com/office/drawing/2014/main" id="{F4467C9F-D878-4CD9-8459-652AA6C0B25A}"/>
                </a:ext>
              </a:extLst>
            </p:cNvPr>
            <p:cNvSpPr/>
            <p:nvPr/>
          </p:nvSpPr>
          <p:spPr>
            <a:xfrm>
              <a:off x="3017006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Google Shape;63;p14">
              <a:extLst>
                <a:ext uri="{FF2B5EF4-FFF2-40B4-BE49-F238E27FC236}">
                  <a16:creationId xmlns:a16="http://schemas.microsoft.com/office/drawing/2014/main" id="{507A9325-6A42-4723-AEEE-292FC31210F1}"/>
                </a:ext>
              </a:extLst>
            </p:cNvPr>
            <p:cNvSpPr/>
            <p:nvPr/>
          </p:nvSpPr>
          <p:spPr>
            <a:xfrm>
              <a:off x="5700004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" name="Google Shape;64;p14">
              <a:extLst>
                <a:ext uri="{FF2B5EF4-FFF2-40B4-BE49-F238E27FC236}">
                  <a16:creationId xmlns:a16="http://schemas.microsoft.com/office/drawing/2014/main" id="{C1F1F553-BB2B-4923-9073-2B173631F7C4}"/>
                </a:ext>
              </a:extLst>
            </p:cNvPr>
            <p:cNvSpPr/>
            <p:nvPr/>
          </p:nvSpPr>
          <p:spPr>
            <a:xfrm>
              <a:off x="1340336" y="3443461"/>
              <a:ext cx="491309" cy="43095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" name="Google Shape;65;p14">
              <a:extLst>
                <a:ext uri="{FF2B5EF4-FFF2-40B4-BE49-F238E27FC236}">
                  <a16:creationId xmlns:a16="http://schemas.microsoft.com/office/drawing/2014/main" id="{BACB2739-0739-4B54-AEFA-316CD1C8D5B3}"/>
                </a:ext>
              </a:extLst>
            </p:cNvPr>
            <p:cNvGrpSpPr/>
            <p:nvPr/>
          </p:nvGrpSpPr>
          <p:grpSpPr>
            <a:xfrm>
              <a:off x="1393351" y="3472083"/>
              <a:ext cx="370159" cy="334561"/>
              <a:chOff x="6455925" y="3633875"/>
              <a:chExt cx="705000" cy="637200"/>
            </a:xfrm>
          </p:grpSpPr>
          <p:cxnSp>
            <p:nvCxnSpPr>
              <p:cNvPr id="348" name="Google Shape;66;p14">
                <a:extLst>
                  <a:ext uri="{FF2B5EF4-FFF2-40B4-BE49-F238E27FC236}">
                    <a16:creationId xmlns:a16="http://schemas.microsoft.com/office/drawing/2014/main" id="{128944E7-0BA5-44DF-B823-FAFB2C7207E4}"/>
                  </a:ext>
                </a:extLst>
              </p:cNvPr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49" name="Google Shape;67;p14">
                <a:extLst>
                  <a:ext uri="{FF2B5EF4-FFF2-40B4-BE49-F238E27FC236}">
                    <a16:creationId xmlns:a16="http://schemas.microsoft.com/office/drawing/2014/main" id="{AE014F5D-1BF0-4C95-AC1C-924C7BDF4249}"/>
                  </a:ext>
                </a:extLst>
              </p:cNvPr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50" name="Google Shape;68;p14">
                <a:extLst>
                  <a:ext uri="{FF2B5EF4-FFF2-40B4-BE49-F238E27FC236}">
                    <a16:creationId xmlns:a16="http://schemas.microsoft.com/office/drawing/2014/main" id="{F5D4C1A3-8870-4914-855F-2F1BF70B8BB4}"/>
                  </a:ext>
                </a:extLst>
              </p:cNvPr>
              <p:cNvSpPr/>
              <p:nvPr/>
            </p:nvSpPr>
            <p:spPr>
              <a:xfrm>
                <a:off x="6463525" y="3869000"/>
                <a:ext cx="599300" cy="295875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 extrusionOk="0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52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98" name="Google Shape;69;p14">
              <a:extLst>
                <a:ext uri="{FF2B5EF4-FFF2-40B4-BE49-F238E27FC236}">
                  <a16:creationId xmlns:a16="http://schemas.microsoft.com/office/drawing/2014/main" id="{EF3585B6-BA5D-4DC4-ADEC-ECCBA58D3337}"/>
                </a:ext>
              </a:extLst>
            </p:cNvPr>
            <p:cNvSpPr txBox="1"/>
            <p:nvPr/>
          </p:nvSpPr>
          <p:spPr>
            <a:xfrm>
              <a:off x="1700939" y="3661327"/>
              <a:ext cx="146122" cy="18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t</a:t>
              </a:r>
              <a:endParaRPr sz="900" dirty="0"/>
            </a:p>
          </p:txBody>
        </p:sp>
        <p:sp>
          <p:nvSpPr>
            <p:cNvPr id="299" name="Google Shape;70;p14">
              <a:extLst>
                <a:ext uri="{FF2B5EF4-FFF2-40B4-BE49-F238E27FC236}">
                  <a16:creationId xmlns:a16="http://schemas.microsoft.com/office/drawing/2014/main" id="{D5A41741-7167-4C28-8C05-B477752AC6A5}"/>
                </a:ext>
              </a:extLst>
            </p:cNvPr>
            <p:cNvSpPr/>
            <p:nvPr/>
          </p:nvSpPr>
          <p:spPr>
            <a:xfrm>
              <a:off x="1451909" y="3303729"/>
              <a:ext cx="491309" cy="43095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71;p14">
              <a:extLst>
                <a:ext uri="{FF2B5EF4-FFF2-40B4-BE49-F238E27FC236}">
                  <a16:creationId xmlns:a16="http://schemas.microsoft.com/office/drawing/2014/main" id="{65BD1B02-F41C-44D5-9323-78AC6E2C165E}"/>
                </a:ext>
              </a:extLst>
            </p:cNvPr>
            <p:cNvGrpSpPr/>
            <p:nvPr/>
          </p:nvGrpSpPr>
          <p:grpSpPr>
            <a:xfrm>
              <a:off x="1505038" y="3332842"/>
              <a:ext cx="463926" cy="367357"/>
              <a:chOff x="6456037" y="3633938"/>
              <a:chExt cx="674353" cy="533982"/>
            </a:xfrm>
          </p:grpSpPr>
          <p:grpSp>
            <p:nvGrpSpPr>
              <p:cNvPr id="344" name="Google Shape;72;p14">
                <a:extLst>
                  <a:ext uri="{FF2B5EF4-FFF2-40B4-BE49-F238E27FC236}">
                    <a16:creationId xmlns:a16="http://schemas.microsoft.com/office/drawing/2014/main" id="{5C46F1B4-71FE-4CD4-93DF-DB7EF7B620B0}"/>
                  </a:ext>
                </a:extLst>
              </p:cNvPr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346" name="Google Shape;73;p14">
                  <a:extLst>
                    <a:ext uri="{FF2B5EF4-FFF2-40B4-BE49-F238E27FC236}">
                      <a16:creationId xmlns:a16="http://schemas.microsoft.com/office/drawing/2014/main" id="{0A967C75-E01D-4077-8ABE-BED5777ECFF0}"/>
                    </a:ext>
                  </a:extLst>
                </p:cNvPr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7" name="Google Shape;74;p14">
                  <a:extLst>
                    <a:ext uri="{FF2B5EF4-FFF2-40B4-BE49-F238E27FC236}">
                      <a16:creationId xmlns:a16="http://schemas.microsoft.com/office/drawing/2014/main" id="{0036E1F1-96AA-461C-A1EB-D61E4692D300}"/>
                    </a:ext>
                  </a:extLst>
                </p:cNvPr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45" name="Google Shape;75;p14">
                <a:extLst>
                  <a:ext uri="{FF2B5EF4-FFF2-40B4-BE49-F238E27FC236}">
                    <a16:creationId xmlns:a16="http://schemas.microsoft.com/office/drawing/2014/main" id="{1DDD11C5-45DB-4F52-BA4C-2E7C817FCE3B}"/>
                  </a:ext>
                </a:extLst>
              </p:cNvPr>
              <p:cNvSpPr txBox="1"/>
              <p:nvPr/>
            </p:nvSpPr>
            <p:spPr>
              <a:xfrm>
                <a:off x="6917990" y="3902419"/>
                <a:ext cx="212400" cy="265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/>
                  <a:t>t</a:t>
                </a:r>
                <a:endParaRPr sz="900" dirty="0"/>
              </a:p>
            </p:txBody>
          </p:sp>
        </p:grpSp>
        <p:sp>
          <p:nvSpPr>
            <p:cNvPr id="301" name="Google Shape;76;p14">
              <a:extLst>
                <a:ext uri="{FF2B5EF4-FFF2-40B4-BE49-F238E27FC236}">
                  <a16:creationId xmlns:a16="http://schemas.microsoft.com/office/drawing/2014/main" id="{C58AE033-CEB4-40B7-89F0-5079134A8EB9}"/>
                </a:ext>
              </a:extLst>
            </p:cNvPr>
            <p:cNvSpPr/>
            <p:nvPr/>
          </p:nvSpPr>
          <p:spPr>
            <a:xfrm>
              <a:off x="1516158" y="3432317"/>
              <a:ext cx="292202" cy="204535"/>
            </a:xfrm>
            <a:custGeom>
              <a:avLst/>
              <a:gdLst/>
              <a:ahLst/>
              <a:cxnLst/>
              <a:rect l="l" t="t" r="r" b="b"/>
              <a:pathLst>
                <a:path w="13189" h="9232" extrusionOk="0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2" name="Google Shape;77;p14">
              <a:extLst>
                <a:ext uri="{FF2B5EF4-FFF2-40B4-BE49-F238E27FC236}">
                  <a16:creationId xmlns:a16="http://schemas.microsoft.com/office/drawing/2014/main" id="{CD82D679-023E-48FE-A233-7AABB95EB9F1}"/>
                </a:ext>
              </a:extLst>
            </p:cNvPr>
            <p:cNvGrpSpPr/>
            <p:nvPr/>
          </p:nvGrpSpPr>
          <p:grpSpPr>
            <a:xfrm>
              <a:off x="4381583" y="3443426"/>
              <a:ext cx="491375" cy="431017"/>
              <a:chOff x="5598633" y="3832188"/>
              <a:chExt cx="554400" cy="486300"/>
            </a:xfrm>
          </p:grpSpPr>
          <p:sp>
            <p:nvSpPr>
              <p:cNvPr id="338" name="Google Shape;78;p14">
                <a:extLst>
                  <a:ext uri="{FF2B5EF4-FFF2-40B4-BE49-F238E27FC236}">
                    <a16:creationId xmlns:a16="http://schemas.microsoft.com/office/drawing/2014/main" id="{348626CB-A32E-4583-8528-132B81CBCE8E}"/>
                  </a:ext>
                </a:extLst>
              </p:cNvPr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79;p14">
                <a:extLst>
                  <a:ext uri="{FF2B5EF4-FFF2-40B4-BE49-F238E27FC236}">
                    <a16:creationId xmlns:a16="http://schemas.microsoft.com/office/drawing/2014/main" id="{13C6FFBF-C580-429D-9B14-12182918ADA6}"/>
                  </a:ext>
                </a:extLst>
              </p:cNvPr>
              <p:cNvGrpSpPr/>
              <p:nvPr/>
            </p:nvGrpSpPr>
            <p:grpSpPr>
              <a:xfrm>
                <a:off x="5658585" y="3865035"/>
                <a:ext cx="440834" cy="377523"/>
                <a:chOff x="8061322" y="3507007"/>
                <a:chExt cx="567865" cy="486311"/>
              </a:xfrm>
            </p:grpSpPr>
            <p:grpSp>
              <p:nvGrpSpPr>
                <p:cNvPr id="340" name="Google Shape;80;p14">
                  <a:extLst>
                    <a:ext uri="{FF2B5EF4-FFF2-40B4-BE49-F238E27FC236}">
                      <a16:creationId xmlns:a16="http://schemas.microsoft.com/office/drawing/2014/main" id="{E261325D-E239-4D9F-957C-A777601BEB70}"/>
                    </a:ext>
                  </a:extLst>
                </p:cNvPr>
                <p:cNvGrpSpPr/>
                <p:nvPr/>
              </p:nvGrpSpPr>
              <p:grpSpPr>
                <a:xfrm>
                  <a:off x="8061322" y="3507007"/>
                  <a:ext cx="538056" cy="486311"/>
                  <a:chOff x="8559286" y="3467560"/>
                  <a:chExt cx="705000" cy="637200"/>
                </a:xfrm>
              </p:grpSpPr>
              <p:cxnSp>
                <p:nvCxnSpPr>
                  <p:cNvPr id="342" name="Google Shape;81;p14">
                    <a:extLst>
                      <a:ext uri="{FF2B5EF4-FFF2-40B4-BE49-F238E27FC236}">
                        <a16:creationId xmlns:a16="http://schemas.microsoft.com/office/drawing/2014/main" id="{9A4DB2F2-E0D6-4B0B-AE4F-D32E10C78F5A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8559286" y="3467560"/>
                    <a:ext cx="0" cy="63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43" name="Google Shape;82;p14">
                    <a:extLst>
                      <a:ext uri="{FF2B5EF4-FFF2-40B4-BE49-F238E27FC236}">
                        <a16:creationId xmlns:a16="http://schemas.microsoft.com/office/drawing/2014/main" id="{4B5A8570-009E-43DB-B295-CCE75FCF44FB}"/>
                      </a:ext>
                    </a:extLst>
                  </p:cNvPr>
                  <p:cNvCxnSpPr/>
                  <p:nvPr/>
                </p:nvCxnSpPr>
                <p:spPr>
                  <a:xfrm>
                    <a:off x="8559286" y="4104760"/>
                    <a:ext cx="705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341" name="Google Shape;83;p14">
                  <a:extLst>
                    <a:ext uri="{FF2B5EF4-FFF2-40B4-BE49-F238E27FC236}">
                      <a16:creationId xmlns:a16="http://schemas.microsoft.com/office/drawing/2014/main" id="{DBC5B05B-182D-4A2A-BFD0-E6075345564B}"/>
                    </a:ext>
                  </a:extLst>
                </p:cNvPr>
                <p:cNvSpPr txBox="1"/>
                <p:nvPr/>
              </p:nvSpPr>
              <p:spPr>
                <a:xfrm>
                  <a:off x="8587787" y="3867000"/>
                  <a:ext cx="41400" cy="72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 dirty="0"/>
                    <a:t>t</a:t>
                  </a:r>
                  <a:endParaRPr sz="900" dirty="0"/>
                </a:p>
              </p:txBody>
            </p:sp>
          </p:grpSp>
        </p:grpSp>
        <p:sp>
          <p:nvSpPr>
            <p:cNvPr id="303" name="Google Shape;84;p14">
              <a:extLst>
                <a:ext uri="{FF2B5EF4-FFF2-40B4-BE49-F238E27FC236}">
                  <a16:creationId xmlns:a16="http://schemas.microsoft.com/office/drawing/2014/main" id="{CC48BA8C-7C5B-406A-BDB0-3F922D0CE46A}"/>
                </a:ext>
              </a:extLst>
            </p:cNvPr>
            <p:cNvSpPr/>
            <p:nvPr/>
          </p:nvSpPr>
          <p:spPr>
            <a:xfrm>
              <a:off x="4434108" y="3537502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134F5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4" name="Google Shape;85;p14">
              <a:extLst>
                <a:ext uri="{FF2B5EF4-FFF2-40B4-BE49-F238E27FC236}">
                  <a16:creationId xmlns:a16="http://schemas.microsoft.com/office/drawing/2014/main" id="{70C66BAB-A0EC-442A-9E73-D1248D297DE8}"/>
                </a:ext>
              </a:extLst>
            </p:cNvPr>
            <p:cNvSpPr/>
            <p:nvPr/>
          </p:nvSpPr>
          <p:spPr>
            <a:xfrm>
              <a:off x="4499342" y="3304988"/>
              <a:ext cx="491398" cy="431014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86;p14">
              <a:extLst>
                <a:ext uri="{FF2B5EF4-FFF2-40B4-BE49-F238E27FC236}">
                  <a16:creationId xmlns:a16="http://schemas.microsoft.com/office/drawing/2014/main" id="{E9E534C0-3FF0-458E-B65A-43C6194ED434}"/>
                </a:ext>
              </a:extLst>
            </p:cNvPr>
            <p:cNvSpPr/>
            <p:nvPr/>
          </p:nvSpPr>
          <p:spPr>
            <a:xfrm>
              <a:off x="4553997" y="3371661"/>
              <a:ext cx="177013" cy="294829"/>
            </a:xfrm>
            <a:custGeom>
              <a:avLst/>
              <a:gdLst/>
              <a:ahLst/>
              <a:cxnLst/>
              <a:rect l="l" t="t" r="r" b="b"/>
              <a:pathLst>
                <a:path w="54073" h="68844" extrusionOk="0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6" name="Google Shape;87;p14">
              <a:extLst>
                <a:ext uri="{FF2B5EF4-FFF2-40B4-BE49-F238E27FC236}">
                  <a16:creationId xmlns:a16="http://schemas.microsoft.com/office/drawing/2014/main" id="{8477E8F6-C176-489A-8429-2F0BD628529A}"/>
                </a:ext>
              </a:extLst>
            </p:cNvPr>
            <p:cNvSpPr/>
            <p:nvPr/>
          </p:nvSpPr>
          <p:spPr>
            <a:xfrm>
              <a:off x="4731862" y="3367142"/>
              <a:ext cx="55265" cy="208976"/>
            </a:xfrm>
            <a:custGeom>
              <a:avLst/>
              <a:gdLst/>
              <a:ahLst/>
              <a:cxnLst/>
              <a:rect l="l" t="t" r="r" b="b"/>
              <a:pathLst>
                <a:path w="16882" h="48797" extrusionOk="0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" name="Google Shape;88;p14">
              <a:extLst>
                <a:ext uri="{FF2B5EF4-FFF2-40B4-BE49-F238E27FC236}">
                  <a16:creationId xmlns:a16="http://schemas.microsoft.com/office/drawing/2014/main" id="{5AF4846E-F09C-459E-88CC-723E61F5863C}"/>
                </a:ext>
              </a:extLst>
            </p:cNvPr>
            <p:cNvSpPr/>
            <p:nvPr/>
          </p:nvSpPr>
          <p:spPr>
            <a:xfrm>
              <a:off x="4787980" y="3568246"/>
              <a:ext cx="22591" cy="92628"/>
            </a:xfrm>
            <a:custGeom>
              <a:avLst/>
              <a:gdLst/>
              <a:ahLst/>
              <a:cxnLst/>
              <a:rect l="l" t="t" r="r" b="b"/>
              <a:pathLst>
                <a:path w="5275" h="21629" extrusionOk="0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8" name="Google Shape;89;p14">
              <a:extLst>
                <a:ext uri="{FF2B5EF4-FFF2-40B4-BE49-F238E27FC236}">
                  <a16:creationId xmlns:a16="http://schemas.microsoft.com/office/drawing/2014/main" id="{15B69008-C085-4B71-AE71-D768456CB194}"/>
                </a:ext>
              </a:extLst>
            </p:cNvPr>
            <p:cNvGrpSpPr/>
            <p:nvPr/>
          </p:nvGrpSpPr>
          <p:grpSpPr>
            <a:xfrm>
              <a:off x="4552507" y="3334116"/>
              <a:ext cx="384320" cy="334608"/>
              <a:chOff x="6456037" y="3633938"/>
              <a:chExt cx="558561" cy="486311"/>
            </a:xfrm>
          </p:grpSpPr>
          <p:grpSp>
            <p:nvGrpSpPr>
              <p:cNvPr id="334" name="Google Shape;90;p14">
                <a:extLst>
                  <a:ext uri="{FF2B5EF4-FFF2-40B4-BE49-F238E27FC236}">
                    <a16:creationId xmlns:a16="http://schemas.microsoft.com/office/drawing/2014/main" id="{DC244BCE-63E6-418F-B18F-D26874776A99}"/>
                  </a:ext>
                </a:extLst>
              </p:cNvPr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336" name="Google Shape;91;p14">
                  <a:extLst>
                    <a:ext uri="{FF2B5EF4-FFF2-40B4-BE49-F238E27FC236}">
                      <a16:creationId xmlns:a16="http://schemas.microsoft.com/office/drawing/2014/main" id="{88CFFE3B-D8E4-416C-BEF6-6EB6CC100FF9}"/>
                    </a:ext>
                  </a:extLst>
                </p:cNvPr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7" name="Google Shape;92;p14">
                  <a:extLst>
                    <a:ext uri="{FF2B5EF4-FFF2-40B4-BE49-F238E27FC236}">
                      <a16:creationId xmlns:a16="http://schemas.microsoft.com/office/drawing/2014/main" id="{177F8CFB-1F17-4AB9-A076-E7A453AF6A3F}"/>
                    </a:ext>
                  </a:extLst>
                </p:cNvPr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35" name="Google Shape;93;p14">
                <a:extLst>
                  <a:ext uri="{FF2B5EF4-FFF2-40B4-BE49-F238E27FC236}">
                    <a16:creationId xmlns:a16="http://schemas.microsoft.com/office/drawing/2014/main" id="{6A31CC39-6E3D-4883-A397-EC81D5D29EBB}"/>
                  </a:ext>
                </a:extLst>
              </p:cNvPr>
              <p:cNvSpPr txBox="1"/>
              <p:nvPr/>
            </p:nvSpPr>
            <p:spPr>
              <a:xfrm>
                <a:off x="6983098" y="3989880"/>
                <a:ext cx="31500" cy="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/>
                  <a:t>t</a:t>
                </a:r>
                <a:endParaRPr sz="900" dirty="0"/>
              </a:p>
            </p:txBody>
          </p:sp>
        </p:grpSp>
        <p:sp>
          <p:nvSpPr>
            <p:cNvPr id="309" name="Google Shape;94;p14">
              <a:extLst>
                <a:ext uri="{FF2B5EF4-FFF2-40B4-BE49-F238E27FC236}">
                  <a16:creationId xmlns:a16="http://schemas.microsoft.com/office/drawing/2014/main" id="{551BFB83-7A5B-44AA-9DDE-B58CDB0323C4}"/>
                </a:ext>
              </a:extLst>
            </p:cNvPr>
            <p:cNvSpPr/>
            <p:nvPr/>
          </p:nvSpPr>
          <p:spPr>
            <a:xfrm>
              <a:off x="4619660" y="3141763"/>
              <a:ext cx="491375" cy="43101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0" name="Google Shape;95;p14">
              <a:extLst>
                <a:ext uri="{FF2B5EF4-FFF2-40B4-BE49-F238E27FC236}">
                  <a16:creationId xmlns:a16="http://schemas.microsoft.com/office/drawing/2014/main" id="{59597FE7-306F-4043-90C6-76E509188A29}"/>
                </a:ext>
              </a:extLst>
            </p:cNvPr>
            <p:cNvCxnSpPr/>
            <p:nvPr/>
          </p:nvCxnSpPr>
          <p:spPr>
            <a:xfrm rot="10800000">
              <a:off x="4672794" y="3170876"/>
              <a:ext cx="0" cy="3346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1" name="Google Shape;96;p14">
              <a:extLst>
                <a:ext uri="{FF2B5EF4-FFF2-40B4-BE49-F238E27FC236}">
                  <a16:creationId xmlns:a16="http://schemas.microsoft.com/office/drawing/2014/main" id="{9E55787D-AC09-412D-A8A4-302F1236A251}"/>
                </a:ext>
              </a:extLst>
            </p:cNvPr>
            <p:cNvCxnSpPr/>
            <p:nvPr/>
          </p:nvCxnSpPr>
          <p:spPr>
            <a:xfrm>
              <a:off x="4672794" y="3505482"/>
              <a:ext cx="37020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2" name="Google Shape;97;p14">
              <a:extLst>
                <a:ext uri="{FF2B5EF4-FFF2-40B4-BE49-F238E27FC236}">
                  <a16:creationId xmlns:a16="http://schemas.microsoft.com/office/drawing/2014/main" id="{2F3FAD41-B992-4FC2-B4AA-D8EFEF48A332}"/>
                </a:ext>
              </a:extLst>
            </p:cNvPr>
            <p:cNvSpPr txBox="1"/>
            <p:nvPr/>
          </p:nvSpPr>
          <p:spPr>
            <a:xfrm>
              <a:off x="5037923" y="3407683"/>
              <a:ext cx="28485" cy="49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t</a:t>
              </a:r>
              <a:endParaRPr sz="900" dirty="0"/>
            </a:p>
          </p:txBody>
        </p:sp>
        <p:sp>
          <p:nvSpPr>
            <p:cNvPr id="313" name="Google Shape;98;p14">
              <a:extLst>
                <a:ext uri="{FF2B5EF4-FFF2-40B4-BE49-F238E27FC236}">
                  <a16:creationId xmlns:a16="http://schemas.microsoft.com/office/drawing/2014/main" id="{ACC2131E-BA26-412D-BBFC-FA262509DB7C}"/>
                </a:ext>
              </a:extLst>
            </p:cNvPr>
            <p:cNvSpPr/>
            <p:nvPr/>
          </p:nvSpPr>
          <p:spPr>
            <a:xfrm>
              <a:off x="4672186" y="3235840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14" name="Google Shape;99;p14">
              <a:extLst>
                <a:ext uri="{FF2B5EF4-FFF2-40B4-BE49-F238E27FC236}">
                  <a16:creationId xmlns:a16="http://schemas.microsoft.com/office/drawing/2014/main" id="{DBA849E7-B6E0-4CCC-8090-FA0445998CA2}"/>
                </a:ext>
              </a:extLst>
            </p:cNvPr>
            <p:cNvCxnSpPr/>
            <p:nvPr/>
          </p:nvCxnSpPr>
          <p:spPr>
            <a:xfrm>
              <a:off x="5307340" y="4043030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100;p14">
              <a:extLst>
                <a:ext uri="{FF2B5EF4-FFF2-40B4-BE49-F238E27FC236}">
                  <a16:creationId xmlns:a16="http://schemas.microsoft.com/office/drawing/2014/main" id="{E36F8611-3A12-4086-9C47-91E8C314C9D8}"/>
                </a:ext>
              </a:extLst>
            </p:cNvPr>
            <p:cNvSpPr txBox="1"/>
            <p:nvPr/>
          </p:nvSpPr>
          <p:spPr>
            <a:xfrm>
              <a:off x="882138" y="3881649"/>
              <a:ext cx="1519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Prozessparameter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(Sollwerte für Prozessgrößen)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Google Shape;101;p14">
              <a:extLst>
                <a:ext uri="{FF2B5EF4-FFF2-40B4-BE49-F238E27FC236}">
                  <a16:creationId xmlns:a16="http://schemas.microsoft.com/office/drawing/2014/main" id="{47F37198-5BE9-4F9B-952F-6F19FA79F040}"/>
                </a:ext>
              </a:extLst>
            </p:cNvPr>
            <p:cNvSpPr txBox="1"/>
            <p:nvPr/>
          </p:nvSpPr>
          <p:spPr>
            <a:xfrm>
              <a:off x="4143175" y="3881649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Prozessgrößen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Google Shape;102;p14">
              <a:extLst>
                <a:ext uri="{FF2B5EF4-FFF2-40B4-BE49-F238E27FC236}">
                  <a16:creationId xmlns:a16="http://schemas.microsoft.com/office/drawing/2014/main" id="{C2358C90-FD05-4F4F-B66D-53D45B8298C8}"/>
                </a:ext>
              </a:extLst>
            </p:cNvPr>
            <p:cNvSpPr txBox="1"/>
            <p:nvPr/>
          </p:nvSpPr>
          <p:spPr>
            <a:xfrm>
              <a:off x="7167456" y="3881649"/>
              <a:ext cx="1354243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Bauteileigenschaften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18" name="Google Shape;103;p14">
              <a:extLst>
                <a:ext uri="{FF2B5EF4-FFF2-40B4-BE49-F238E27FC236}">
                  <a16:creationId xmlns:a16="http://schemas.microsoft.com/office/drawing/2014/main" id="{D2FDF213-8C09-46AE-8585-5078724827AD}"/>
                </a:ext>
              </a:extLst>
            </p:cNvPr>
            <p:cNvCxnSpPr/>
            <p:nvPr/>
          </p:nvCxnSpPr>
          <p:spPr>
            <a:xfrm>
              <a:off x="6690314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104;p14">
              <a:extLst>
                <a:ext uri="{FF2B5EF4-FFF2-40B4-BE49-F238E27FC236}">
                  <a16:creationId xmlns:a16="http://schemas.microsoft.com/office/drawing/2014/main" id="{0BE17AF3-F040-4CDC-8FA8-C1B683DA5F1E}"/>
                </a:ext>
              </a:extLst>
            </p:cNvPr>
            <p:cNvCxnSpPr/>
            <p:nvPr/>
          </p:nvCxnSpPr>
          <p:spPr>
            <a:xfrm>
              <a:off x="2401479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105;p14">
              <a:extLst>
                <a:ext uri="{FF2B5EF4-FFF2-40B4-BE49-F238E27FC236}">
                  <a16:creationId xmlns:a16="http://schemas.microsoft.com/office/drawing/2014/main" id="{6A19AA12-7395-4180-845E-7E393611126F}"/>
                </a:ext>
              </a:extLst>
            </p:cNvPr>
            <p:cNvCxnSpPr/>
            <p:nvPr/>
          </p:nvCxnSpPr>
          <p:spPr>
            <a:xfrm>
              <a:off x="3996881" y="4043030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106;p14">
              <a:extLst>
                <a:ext uri="{FF2B5EF4-FFF2-40B4-BE49-F238E27FC236}">
                  <a16:creationId xmlns:a16="http://schemas.microsoft.com/office/drawing/2014/main" id="{A3A24CC6-046D-401D-B341-D6258E28C1A6}"/>
                </a:ext>
              </a:extLst>
            </p:cNvPr>
            <p:cNvSpPr/>
            <p:nvPr/>
          </p:nvSpPr>
          <p:spPr>
            <a:xfrm>
              <a:off x="3208252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2" name="Google Shape;107;p14">
              <a:extLst>
                <a:ext uri="{FF2B5EF4-FFF2-40B4-BE49-F238E27FC236}">
                  <a16:creationId xmlns:a16="http://schemas.microsoft.com/office/drawing/2014/main" id="{430AAB56-D023-4102-B564-B2958EB191EB}"/>
                </a:ext>
              </a:extLst>
            </p:cNvPr>
            <p:cNvCxnSpPr/>
            <p:nvPr/>
          </p:nvCxnSpPr>
          <p:spPr>
            <a:xfrm>
              <a:off x="347416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108;p14">
              <a:extLst>
                <a:ext uri="{FF2B5EF4-FFF2-40B4-BE49-F238E27FC236}">
                  <a16:creationId xmlns:a16="http://schemas.microsoft.com/office/drawing/2014/main" id="{5FC8363A-B7A6-4A6E-87A3-1ABF7AEA9A87}"/>
                </a:ext>
              </a:extLst>
            </p:cNvPr>
            <p:cNvSpPr txBox="1"/>
            <p:nvPr/>
          </p:nvSpPr>
          <p:spPr>
            <a:xfrm>
              <a:off x="2518638" y="2585841"/>
              <a:ext cx="1911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(Verschleiß, Außentemp., Kühlwassertemp., ...)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Google Shape;109;p14">
              <a:extLst>
                <a:ext uri="{FF2B5EF4-FFF2-40B4-BE49-F238E27FC236}">
                  <a16:creationId xmlns:a16="http://schemas.microsoft.com/office/drawing/2014/main" id="{CC19CDD2-5182-4E79-B799-314E489BFD18}"/>
                </a:ext>
              </a:extLst>
            </p:cNvPr>
            <p:cNvSpPr/>
            <p:nvPr/>
          </p:nvSpPr>
          <p:spPr>
            <a:xfrm>
              <a:off x="5909461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5" name="Google Shape;110;p14">
              <a:extLst>
                <a:ext uri="{FF2B5EF4-FFF2-40B4-BE49-F238E27FC236}">
                  <a16:creationId xmlns:a16="http://schemas.microsoft.com/office/drawing/2014/main" id="{76DD3571-FC15-458F-BF95-CD4E865D40DD}"/>
                </a:ext>
              </a:extLst>
            </p:cNvPr>
            <p:cNvCxnSpPr/>
            <p:nvPr/>
          </p:nvCxnSpPr>
          <p:spPr>
            <a:xfrm>
              <a:off x="617537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6" name="Google Shape;111;p14">
              <a:extLst>
                <a:ext uri="{FF2B5EF4-FFF2-40B4-BE49-F238E27FC236}">
                  <a16:creationId xmlns:a16="http://schemas.microsoft.com/office/drawing/2014/main" id="{72C79123-9A59-4405-B9B3-66B7C205C0C1}"/>
                </a:ext>
              </a:extLst>
            </p:cNvPr>
            <p:cNvSpPr txBox="1"/>
            <p:nvPr/>
          </p:nvSpPr>
          <p:spPr>
            <a:xfrm>
              <a:off x="5367249" y="2571750"/>
              <a:ext cx="16161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(Materialeigenschaften)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7" name="Google Shape;112;p14">
              <a:extLst>
                <a:ext uri="{FF2B5EF4-FFF2-40B4-BE49-F238E27FC236}">
                  <a16:creationId xmlns:a16="http://schemas.microsoft.com/office/drawing/2014/main" id="{6A07E8D7-89BE-4325-ADE9-734357E8F41A}"/>
                </a:ext>
              </a:extLst>
            </p:cNvPr>
            <p:cNvCxnSpPr>
              <a:stCxn id="316" idx="2"/>
              <a:endCxn id="315" idx="2"/>
            </p:cNvCxnSpPr>
            <p:nvPr/>
          </p:nvCxnSpPr>
          <p:spPr>
            <a:xfrm rot="5400000">
              <a:off x="3048325" y="2797899"/>
              <a:ext cx="291600" cy="3104700"/>
            </a:xfrm>
            <a:prstGeom prst="bentConnector3">
              <a:avLst>
                <a:gd name="adj1" fmla="val 2372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8" name="Google Shape;113;p14">
              <a:extLst>
                <a:ext uri="{FF2B5EF4-FFF2-40B4-BE49-F238E27FC236}">
                  <a16:creationId xmlns:a16="http://schemas.microsoft.com/office/drawing/2014/main" id="{7DF03154-1597-454A-A2B4-4B0400223E1B}"/>
                </a:ext>
              </a:extLst>
            </p:cNvPr>
            <p:cNvSpPr txBox="1"/>
            <p:nvPr/>
          </p:nvSpPr>
          <p:spPr>
            <a:xfrm>
              <a:off x="2225040" y="4610521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9" name="Google Shape;114;p14">
              <a:extLst>
                <a:ext uri="{FF2B5EF4-FFF2-40B4-BE49-F238E27FC236}">
                  <a16:creationId xmlns:a16="http://schemas.microsoft.com/office/drawing/2014/main" id="{5A96C232-CE4F-4417-AA2E-0EE5CA3CDABD}"/>
                </a:ext>
              </a:extLst>
            </p:cNvPr>
            <p:cNvSpPr/>
            <p:nvPr/>
          </p:nvSpPr>
          <p:spPr>
            <a:xfrm>
              <a:off x="7462338" y="3439344"/>
              <a:ext cx="504193" cy="44226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" name="Google Shape;115;p14">
              <a:extLst>
                <a:ext uri="{FF2B5EF4-FFF2-40B4-BE49-F238E27FC236}">
                  <a16:creationId xmlns:a16="http://schemas.microsoft.com/office/drawing/2014/main" id="{B8BF422C-3192-429B-9E31-7227B70E7F8A}"/>
                </a:ext>
              </a:extLst>
            </p:cNvPr>
            <p:cNvGrpSpPr/>
            <p:nvPr/>
          </p:nvGrpSpPr>
          <p:grpSpPr>
            <a:xfrm>
              <a:off x="7516858" y="3469216"/>
              <a:ext cx="420762" cy="343334"/>
              <a:chOff x="6455925" y="3633875"/>
              <a:chExt cx="780900" cy="637200"/>
            </a:xfrm>
          </p:grpSpPr>
          <p:cxnSp>
            <p:nvCxnSpPr>
              <p:cNvPr id="332" name="Google Shape;116;p14">
                <a:extLst>
                  <a:ext uri="{FF2B5EF4-FFF2-40B4-BE49-F238E27FC236}">
                    <a16:creationId xmlns:a16="http://schemas.microsoft.com/office/drawing/2014/main" id="{7CDAC837-7904-4CB1-B7E4-6CABFC3EB4D4}"/>
                  </a:ext>
                </a:extLst>
              </p:cNvPr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3" name="Google Shape;117;p14">
                <a:extLst>
                  <a:ext uri="{FF2B5EF4-FFF2-40B4-BE49-F238E27FC236}">
                    <a16:creationId xmlns:a16="http://schemas.microsoft.com/office/drawing/2014/main" id="{3F3BE3E6-C5E8-4DE0-8EFB-58B175E86380}"/>
                  </a:ext>
                </a:extLst>
              </p:cNvPr>
              <p:cNvCxnSpPr/>
              <p:nvPr/>
            </p:nvCxnSpPr>
            <p:spPr>
              <a:xfrm>
                <a:off x="6455925" y="4271075"/>
                <a:ext cx="7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331" name="Google Shape;118;p14">
              <a:extLst>
                <a:ext uri="{FF2B5EF4-FFF2-40B4-BE49-F238E27FC236}">
                  <a16:creationId xmlns:a16="http://schemas.microsoft.com/office/drawing/2014/main" id="{F0ADAEAB-8287-4F0D-9867-935C0C034166}"/>
                </a:ext>
              </a:extLst>
            </p:cNvPr>
            <p:cNvSpPr/>
            <p:nvPr/>
          </p:nvSpPr>
          <p:spPr>
            <a:xfrm>
              <a:off x="7553879" y="3568655"/>
              <a:ext cx="285140" cy="241548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99111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64237"/>
            <a:ext cx="8520600" cy="353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Schließung des Regelkreises</a:t>
            </a: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eine Qualitätsmessung in Echtzeit</a:t>
            </a:r>
          </a:p>
          <a:p>
            <a:pPr marL="139700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irekte Messung nicht möglich</a:t>
            </a:r>
          </a:p>
          <a:p>
            <a:pPr marL="139700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Indirekte Messung mit Soft-Sensor denkbar</a:t>
            </a: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eine Echzeit-Manipulation der Führungsgrößen </a:t>
            </a: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nicht möglich!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Lösungsansätze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3AB4775B-C4F3-41DC-8737-B5F907E761E8}"/>
              </a:ext>
            </a:extLst>
          </p:cNvPr>
          <p:cNvGrpSpPr/>
          <p:nvPr/>
        </p:nvGrpSpPr>
        <p:grpSpPr>
          <a:xfrm>
            <a:off x="687655" y="2145028"/>
            <a:ext cx="8322340" cy="2866461"/>
            <a:chOff x="687655" y="2145028"/>
            <a:chExt cx="8322340" cy="2866461"/>
          </a:xfrm>
        </p:grpSpPr>
        <p:sp>
          <p:nvSpPr>
            <p:cNvPr id="38" name="Google Shape;62;p14">
              <a:extLst>
                <a:ext uri="{FF2B5EF4-FFF2-40B4-BE49-F238E27FC236}">
                  <a16:creationId xmlns:a16="http://schemas.microsoft.com/office/drawing/2014/main" id="{6D163391-D53C-4AEF-ABE5-3A097BA3E892}"/>
                </a:ext>
              </a:extLst>
            </p:cNvPr>
            <p:cNvSpPr/>
            <p:nvPr/>
          </p:nvSpPr>
          <p:spPr>
            <a:xfrm>
              <a:off x="4741519" y="2528055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Optimierung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Google Shape;278;p16">
              <a:extLst>
                <a:ext uri="{FF2B5EF4-FFF2-40B4-BE49-F238E27FC236}">
                  <a16:creationId xmlns:a16="http://schemas.microsoft.com/office/drawing/2014/main" id="{0CC998B9-43FB-4B67-92CB-E89FB49D2C53}"/>
                </a:ext>
              </a:extLst>
            </p:cNvPr>
            <p:cNvSpPr/>
            <p:nvPr/>
          </p:nvSpPr>
          <p:spPr>
            <a:xfrm>
              <a:off x="912604" y="3929732"/>
              <a:ext cx="4490927" cy="1081757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2;p14">
              <a:extLst>
                <a:ext uri="{FF2B5EF4-FFF2-40B4-BE49-F238E27FC236}">
                  <a16:creationId xmlns:a16="http://schemas.microsoft.com/office/drawing/2014/main" id="{A57C6496-6801-4205-9316-2BCECBAF7618}"/>
                </a:ext>
              </a:extLst>
            </p:cNvPr>
            <p:cNvSpPr/>
            <p:nvPr/>
          </p:nvSpPr>
          <p:spPr>
            <a:xfrm>
              <a:off x="2138683" y="399419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Google Shape;63;p14">
              <a:extLst>
                <a:ext uri="{FF2B5EF4-FFF2-40B4-BE49-F238E27FC236}">
                  <a16:creationId xmlns:a16="http://schemas.microsoft.com/office/drawing/2014/main" id="{46C31844-5BF2-4FD9-95C5-0923D3985BE6}"/>
                </a:ext>
              </a:extLst>
            </p:cNvPr>
            <p:cNvSpPr/>
            <p:nvPr/>
          </p:nvSpPr>
          <p:spPr>
            <a:xfrm>
              <a:off x="4353209" y="399419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0" name="Google Shape;99;p14">
              <a:extLst>
                <a:ext uri="{FF2B5EF4-FFF2-40B4-BE49-F238E27FC236}">
                  <a16:creationId xmlns:a16="http://schemas.microsoft.com/office/drawing/2014/main" id="{BC9337DB-9920-4DD1-8BC0-E66926B7F45F}"/>
                </a:ext>
              </a:extLst>
            </p:cNvPr>
            <p:cNvCxnSpPr/>
            <p:nvPr/>
          </p:nvCxnSpPr>
          <p:spPr>
            <a:xfrm>
              <a:off x="4060951" y="4247965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Google Shape;101;p14">
                  <a:extLst>
                    <a:ext uri="{FF2B5EF4-FFF2-40B4-BE49-F238E27FC236}">
                      <a16:creationId xmlns:a16="http://schemas.microsoft.com/office/drawing/2014/main" id="{A3768C39-DD55-4EFF-B005-9930A542C451}"/>
                    </a:ext>
                  </a:extLst>
                </p:cNvPr>
                <p:cNvSpPr txBox="1"/>
                <p:nvPr/>
              </p:nvSpPr>
              <p:spPr>
                <a:xfrm>
                  <a:off x="3016492" y="4019742"/>
                  <a:ext cx="1346410" cy="4424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𝒑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sz="1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42" name="Google Shape;101;p14">
                  <a:extLst>
                    <a:ext uri="{FF2B5EF4-FFF2-40B4-BE49-F238E27FC236}">
                      <a16:creationId xmlns:a16="http://schemas.microsoft.com/office/drawing/2014/main" id="{A3768C39-DD55-4EFF-B005-9930A542C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492" y="4019742"/>
                  <a:ext cx="1346410" cy="442425"/>
                </a:xfrm>
                <a:prstGeom prst="rect">
                  <a:avLst/>
                </a:prstGeom>
                <a:blipFill>
                  <a:blip r:embed="rId3"/>
                  <a:stretch>
                    <a:fillRect b="-82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Google Shape;104;p14">
              <a:extLst>
                <a:ext uri="{FF2B5EF4-FFF2-40B4-BE49-F238E27FC236}">
                  <a16:creationId xmlns:a16="http://schemas.microsoft.com/office/drawing/2014/main" id="{07A4F1AB-F62E-49B6-894A-44FA7124AB82}"/>
                </a:ext>
              </a:extLst>
            </p:cNvPr>
            <p:cNvCxnSpPr/>
            <p:nvPr/>
          </p:nvCxnSpPr>
          <p:spPr>
            <a:xfrm>
              <a:off x="1523156" y="4247965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105;p14">
              <a:extLst>
                <a:ext uri="{FF2B5EF4-FFF2-40B4-BE49-F238E27FC236}">
                  <a16:creationId xmlns:a16="http://schemas.microsoft.com/office/drawing/2014/main" id="{F24F0E86-C66A-4362-9B0E-332CFFF8D1D1}"/>
                </a:ext>
              </a:extLst>
            </p:cNvPr>
            <p:cNvCxnSpPr/>
            <p:nvPr/>
          </p:nvCxnSpPr>
          <p:spPr>
            <a:xfrm>
              <a:off x="3118558" y="4247965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Google Shape;113;p14">
              <a:extLst>
                <a:ext uri="{FF2B5EF4-FFF2-40B4-BE49-F238E27FC236}">
                  <a16:creationId xmlns:a16="http://schemas.microsoft.com/office/drawing/2014/main" id="{A5F9B740-1F77-40D3-9832-AB93E1CDE7D0}"/>
                </a:ext>
              </a:extLst>
            </p:cNvPr>
            <p:cNvSpPr txBox="1"/>
            <p:nvPr/>
          </p:nvSpPr>
          <p:spPr>
            <a:xfrm>
              <a:off x="1747676" y="4641615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8" name="Verbinder: gewinkelt 177">
              <a:extLst>
                <a:ext uri="{FF2B5EF4-FFF2-40B4-BE49-F238E27FC236}">
                  <a16:creationId xmlns:a16="http://schemas.microsoft.com/office/drawing/2014/main" id="{F2916F51-935E-421C-8FE8-4BFDA54B32DE}"/>
                </a:ext>
              </a:extLst>
            </p:cNvPr>
            <p:cNvCxnSpPr>
              <a:cxnSpLocks/>
              <a:stCxn id="142" idx="2"/>
              <a:endCxn id="62" idx="2"/>
            </p:cNvCxnSpPr>
            <p:nvPr/>
          </p:nvCxnSpPr>
          <p:spPr>
            <a:xfrm rot="5400000" flipH="1">
              <a:off x="2452717" y="3225188"/>
              <a:ext cx="71441" cy="2402518"/>
            </a:xfrm>
            <a:prstGeom prst="bentConnector3">
              <a:avLst>
                <a:gd name="adj1" fmla="val -31998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12B52-C1E5-47E6-806C-5AC19F5B12F8}"/>
                </a:ext>
              </a:extLst>
            </p:cNvPr>
            <p:cNvSpPr/>
            <p:nvPr/>
          </p:nvSpPr>
          <p:spPr>
            <a:xfrm>
              <a:off x="687655" y="435738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1149D5E0-7C25-4263-83D3-BE4F84B65C78}"/>
                </a:ext>
              </a:extLst>
            </p:cNvPr>
            <p:cNvSpPr/>
            <p:nvPr/>
          </p:nvSpPr>
          <p:spPr>
            <a:xfrm>
              <a:off x="793539" y="435738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Google Shape;62;p14">
              <a:extLst>
                <a:ext uri="{FF2B5EF4-FFF2-40B4-BE49-F238E27FC236}">
                  <a16:creationId xmlns:a16="http://schemas.microsoft.com/office/drawing/2014/main" id="{B2A24494-B959-4ED1-980C-84188D15B1FD}"/>
                </a:ext>
              </a:extLst>
            </p:cNvPr>
            <p:cNvSpPr/>
            <p:nvPr/>
          </p:nvSpPr>
          <p:spPr>
            <a:xfrm>
              <a:off x="4028620" y="323272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Modell 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63;p14">
              <a:extLst>
                <a:ext uri="{FF2B5EF4-FFF2-40B4-BE49-F238E27FC236}">
                  <a16:creationId xmlns:a16="http://schemas.microsoft.com/office/drawing/2014/main" id="{0D7EDEAB-0CE1-420F-8F5C-646FDFDB73F1}"/>
                </a:ext>
              </a:extLst>
            </p:cNvPr>
            <p:cNvSpPr/>
            <p:nvPr/>
          </p:nvSpPr>
          <p:spPr>
            <a:xfrm>
              <a:off x="5518441" y="323272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Modell 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E0A960B-D67B-40EC-B4A5-45CDA3C6C1DD}"/>
                </a:ext>
              </a:extLst>
            </p:cNvPr>
            <p:cNvSpPr/>
            <p:nvPr/>
          </p:nvSpPr>
          <p:spPr>
            <a:xfrm>
              <a:off x="3236885" y="2145028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Verbinder: gewinkelt 38">
              <a:extLst>
                <a:ext uri="{FF2B5EF4-FFF2-40B4-BE49-F238E27FC236}">
                  <a16:creationId xmlns:a16="http://schemas.microsoft.com/office/drawing/2014/main" id="{67B1C72B-211C-4370-B089-FBA231F01D09}"/>
                </a:ext>
              </a:extLst>
            </p:cNvPr>
            <p:cNvCxnSpPr>
              <a:cxnSpLocks/>
              <a:stCxn id="109" idx="0"/>
              <a:endCxn id="132" idx="4"/>
            </p:cNvCxnSpPr>
            <p:nvPr/>
          </p:nvCxnSpPr>
          <p:spPr>
            <a:xfrm rot="16200000" flipV="1">
              <a:off x="7357827" y="2911613"/>
              <a:ext cx="1256250" cy="9407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Google Shape;100;p14">
                  <a:extLst>
                    <a:ext uri="{FF2B5EF4-FFF2-40B4-BE49-F238E27FC236}">
                      <a16:creationId xmlns:a16="http://schemas.microsoft.com/office/drawing/2014/main" id="{89D62A96-776B-4306-9035-AD6835CEB7D8}"/>
                    </a:ext>
                  </a:extLst>
                </p:cNvPr>
                <p:cNvSpPr txBox="1"/>
                <p:nvPr/>
              </p:nvSpPr>
              <p:spPr>
                <a:xfrm>
                  <a:off x="3395134" y="3314663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</m:acc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1" name="Google Shape;100;p14">
                  <a:extLst>
                    <a:ext uri="{FF2B5EF4-FFF2-40B4-BE49-F238E27FC236}">
                      <a16:creationId xmlns:a16="http://schemas.microsoft.com/office/drawing/2014/main" id="{89D62A96-776B-4306-9035-AD6835CEB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34" y="3314663"/>
                  <a:ext cx="325648" cy="322797"/>
                </a:xfrm>
                <a:prstGeom prst="rect">
                  <a:avLst/>
                </a:prstGeom>
                <a:blipFill>
                  <a:blip r:embed="rId4"/>
                  <a:stretch>
                    <a:fillRect r="-283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Google Shape;103;p14">
              <a:extLst>
                <a:ext uri="{FF2B5EF4-FFF2-40B4-BE49-F238E27FC236}">
                  <a16:creationId xmlns:a16="http://schemas.microsoft.com/office/drawing/2014/main" id="{23F21BB6-0D93-4B15-8F9D-2B581445BBBB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4943020" y="3486373"/>
              <a:ext cx="57542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Google Shape;100;p14">
                  <a:extLst>
                    <a:ext uri="{FF2B5EF4-FFF2-40B4-BE49-F238E27FC236}">
                      <a16:creationId xmlns:a16="http://schemas.microsoft.com/office/drawing/2014/main" id="{A52D1B90-A92A-49A7-BA64-1AC9E6FE6744}"/>
                    </a:ext>
                  </a:extLst>
                </p:cNvPr>
                <p:cNvSpPr txBox="1"/>
                <p:nvPr/>
              </p:nvSpPr>
              <p:spPr>
                <a:xfrm>
                  <a:off x="1124355" y="4067929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2" name="Google Shape;100;p14">
                  <a:extLst>
                    <a:ext uri="{FF2B5EF4-FFF2-40B4-BE49-F238E27FC236}">
                      <a16:creationId xmlns:a16="http://schemas.microsoft.com/office/drawing/2014/main" id="{A52D1B90-A92A-49A7-BA64-1AC9E6FE6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355" y="4067929"/>
                  <a:ext cx="325648" cy="322797"/>
                </a:xfrm>
                <a:prstGeom prst="rect">
                  <a:avLst/>
                </a:prstGeom>
                <a:blipFill>
                  <a:blip r:embed="rId5"/>
                  <a:stretch>
                    <a:fillRect l="-38889" r="-3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Verbinder: gewinkelt 62">
              <a:extLst>
                <a:ext uri="{FF2B5EF4-FFF2-40B4-BE49-F238E27FC236}">
                  <a16:creationId xmlns:a16="http://schemas.microsoft.com/office/drawing/2014/main" id="{C49E6E21-5DC2-433B-B7E8-9676738635B7}"/>
                </a:ext>
              </a:extLst>
            </p:cNvPr>
            <p:cNvCxnSpPr>
              <a:cxnSpLocks/>
              <a:stCxn id="41" idx="1"/>
              <a:endCxn id="62" idx="0"/>
            </p:cNvCxnSpPr>
            <p:nvPr/>
          </p:nvCxnSpPr>
          <p:spPr>
            <a:xfrm rot="10800000" flipV="1">
              <a:off x="1287180" y="3476061"/>
              <a:ext cx="2107955" cy="591867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A862C183-23AF-4AAF-BCD5-75BD5D4BF2C9}"/>
                </a:ext>
              </a:extLst>
            </p:cNvPr>
            <p:cNvCxnSpPr>
              <a:cxnSpLocks/>
              <a:stCxn id="38" idx="1"/>
              <a:endCxn id="41" idx="0"/>
            </p:cNvCxnSpPr>
            <p:nvPr/>
          </p:nvCxnSpPr>
          <p:spPr>
            <a:xfrm rot="10800000" flipV="1">
              <a:off x="3557959" y="2781705"/>
              <a:ext cx="1183561" cy="532958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8DFFD8D6-14DA-49A1-B1E5-01AB1314D231}"/>
                </a:ext>
              </a:extLst>
            </p:cNvPr>
            <p:cNvCxnSpPr>
              <a:cxnSpLocks/>
              <a:stCxn id="22" idx="3"/>
              <a:endCxn id="84" idx="6"/>
            </p:cNvCxnSpPr>
            <p:nvPr/>
          </p:nvCxnSpPr>
          <p:spPr>
            <a:xfrm flipH="1" flipV="1">
              <a:off x="5655919" y="2899525"/>
              <a:ext cx="776922" cy="586848"/>
            </a:xfrm>
            <a:prstGeom prst="bentConnector3">
              <a:avLst>
                <a:gd name="adj1" fmla="val -58848"/>
              </a:avLst>
            </a:prstGeom>
            <a:ln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Google Shape;102;p14">
                  <a:extLst>
                    <a:ext uri="{FF2B5EF4-FFF2-40B4-BE49-F238E27FC236}">
                      <a16:creationId xmlns:a16="http://schemas.microsoft.com/office/drawing/2014/main" id="{8FFF46A5-E14E-438A-83B4-46999BD31C54}"/>
                    </a:ext>
                  </a:extLst>
                </p:cNvPr>
                <p:cNvSpPr txBox="1"/>
                <p:nvPr/>
              </p:nvSpPr>
              <p:spPr>
                <a:xfrm>
                  <a:off x="6568610" y="3201587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76" name="Google Shape;102;p14">
                  <a:extLst>
                    <a:ext uri="{FF2B5EF4-FFF2-40B4-BE49-F238E27FC236}">
                      <a16:creationId xmlns:a16="http://schemas.microsoft.com/office/drawing/2014/main" id="{8FFF46A5-E14E-438A-83B4-46999BD31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8610" y="3201587"/>
                  <a:ext cx="344600" cy="3228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BDD2DD8-E422-4D3E-B8B4-1D23CA3CC02C}"/>
                </a:ext>
              </a:extLst>
            </p:cNvPr>
            <p:cNvSpPr/>
            <p:nvPr/>
          </p:nvSpPr>
          <p:spPr>
            <a:xfrm>
              <a:off x="5610200" y="287666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165904CB-8937-4FDC-A6AF-DEA60C5993DA}"/>
                </a:ext>
              </a:extLst>
            </p:cNvPr>
            <p:cNvGrpSpPr/>
            <p:nvPr/>
          </p:nvGrpSpPr>
          <p:grpSpPr>
            <a:xfrm>
              <a:off x="7596674" y="2356929"/>
              <a:ext cx="795393" cy="557137"/>
              <a:chOff x="7553541" y="984283"/>
              <a:chExt cx="795393" cy="557137"/>
            </a:xfrm>
          </p:grpSpPr>
          <p:cxnSp>
            <p:nvCxnSpPr>
              <p:cNvPr id="92" name="Google Shape;104;p14">
                <a:extLst>
                  <a:ext uri="{FF2B5EF4-FFF2-40B4-BE49-F238E27FC236}">
                    <a16:creationId xmlns:a16="http://schemas.microsoft.com/office/drawing/2014/main" id="{73BE2BAD-44A7-4CCD-8C93-9D7AF7971145}"/>
                  </a:ext>
                </a:extLst>
              </p:cNvPr>
              <p:cNvCxnSpPr>
                <a:cxnSpLocks/>
                <a:endCxn id="132" idx="6"/>
              </p:cNvCxnSpPr>
              <p:nvPr/>
            </p:nvCxnSpPr>
            <p:spPr>
              <a:xfrm flipH="1">
                <a:off x="7553541" y="1532452"/>
                <a:ext cx="585160" cy="89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Google Shape;102;p14">
                    <a:extLst>
                      <a:ext uri="{FF2B5EF4-FFF2-40B4-BE49-F238E27FC236}">
                        <a16:creationId xmlns:a16="http://schemas.microsoft.com/office/drawing/2014/main" id="{F7F3265E-FDDC-4042-9978-D2E60F1D83AD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34" y="984283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8" name="Google Shape;102;p14">
                    <a:extLst>
                      <a:ext uri="{FF2B5EF4-FFF2-40B4-BE49-F238E27FC236}">
                        <a16:creationId xmlns:a16="http://schemas.microsoft.com/office/drawing/2014/main" id="{F7F3265E-FDDC-4042-9978-D2E60F1D8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34" y="984283"/>
                    <a:ext cx="344600" cy="322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0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Google Shape;334;p16">
                  <a:extLst>
                    <a:ext uri="{FF2B5EF4-FFF2-40B4-BE49-F238E27FC236}">
                      <a16:creationId xmlns:a16="http://schemas.microsoft.com/office/drawing/2014/main" id="{831F7B53-0C6B-4C79-81CD-9212E61B6201}"/>
                    </a:ext>
                  </a:extLst>
                </p:cNvPr>
                <p:cNvSpPr txBox="1"/>
                <p:nvPr/>
              </p:nvSpPr>
              <p:spPr>
                <a:xfrm>
                  <a:off x="7902695" y="4010131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>
            <p:sp>
              <p:nvSpPr>
                <p:cNvPr id="109" name="Google Shape;334;p16">
                  <a:extLst>
                    <a:ext uri="{FF2B5EF4-FFF2-40B4-BE49-F238E27FC236}">
                      <a16:creationId xmlns:a16="http://schemas.microsoft.com/office/drawing/2014/main" id="{831F7B53-0C6B-4C79-81CD-9212E61B6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695" y="4010131"/>
                  <a:ext cx="1107300" cy="447600"/>
                </a:xfrm>
                <a:prstGeom prst="rect">
                  <a:avLst/>
                </a:prstGeom>
                <a:blipFill>
                  <a:blip r:embed="rId8"/>
                  <a:stretch>
                    <a:fillRect b="-5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Google Shape;335;p16">
              <a:extLst>
                <a:ext uri="{FF2B5EF4-FFF2-40B4-BE49-F238E27FC236}">
                  <a16:creationId xmlns:a16="http://schemas.microsoft.com/office/drawing/2014/main" id="{58975EF4-4FC4-48A5-AF86-2332917F3FA1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35" y="4240955"/>
              <a:ext cx="349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Google Shape;284;p16">
              <a:extLst>
                <a:ext uri="{FF2B5EF4-FFF2-40B4-BE49-F238E27FC236}">
                  <a16:creationId xmlns:a16="http://schemas.microsoft.com/office/drawing/2014/main" id="{ECEA6882-8A3B-4AA9-964E-FDCA1E070A28}"/>
                </a:ext>
              </a:extLst>
            </p:cNvPr>
            <p:cNvSpPr/>
            <p:nvPr/>
          </p:nvSpPr>
          <p:spPr>
            <a:xfrm>
              <a:off x="6798266" y="3985076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Google Shape;334;p16">
              <a:extLst>
                <a:ext uri="{FF2B5EF4-FFF2-40B4-BE49-F238E27FC236}">
                  <a16:creationId xmlns:a16="http://schemas.microsoft.com/office/drawing/2014/main" id="{11E2977A-9C9B-473B-93A3-84ADB57EE913}"/>
                </a:ext>
              </a:extLst>
            </p:cNvPr>
            <p:cNvSpPr txBox="1"/>
            <p:nvPr/>
          </p:nvSpPr>
          <p:spPr>
            <a:xfrm>
              <a:off x="5416761" y="4002964"/>
              <a:ext cx="11073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Bauteileigen-schaften</a:t>
              </a:r>
              <a:endParaRPr sz="1000" dirty="0"/>
            </a:p>
          </p:txBody>
        </p:sp>
        <p:cxnSp>
          <p:nvCxnSpPr>
            <p:cNvPr id="113" name="Google Shape;337;p16">
              <a:extLst>
                <a:ext uri="{FF2B5EF4-FFF2-40B4-BE49-F238E27FC236}">
                  <a16:creationId xmlns:a16="http://schemas.microsoft.com/office/drawing/2014/main" id="{3412866C-DB5C-4AEC-A847-6C4CC1D909E6}"/>
                </a:ext>
              </a:extLst>
            </p:cNvPr>
            <p:cNvCxnSpPr/>
            <p:nvPr/>
          </p:nvCxnSpPr>
          <p:spPr>
            <a:xfrm>
              <a:off x="5316717" y="4243181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335;p16">
              <a:extLst>
                <a:ext uri="{FF2B5EF4-FFF2-40B4-BE49-F238E27FC236}">
                  <a16:creationId xmlns:a16="http://schemas.microsoft.com/office/drawing/2014/main" id="{9C258E32-5EF1-440C-8672-AF97CCAD73C2}"/>
                </a:ext>
              </a:extLst>
            </p:cNvPr>
            <p:cNvCxnSpPr>
              <a:cxnSpLocks/>
            </p:cNvCxnSpPr>
            <p:nvPr/>
          </p:nvCxnSpPr>
          <p:spPr>
            <a:xfrm>
              <a:off x="7779666" y="4240955"/>
              <a:ext cx="349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31" name="Google Shape;458;p16">
              <a:extLst>
                <a:ext uri="{FF2B5EF4-FFF2-40B4-BE49-F238E27FC236}">
                  <a16:creationId xmlns:a16="http://schemas.microsoft.com/office/drawing/2014/main" id="{7DC0154B-8901-43EA-AA09-470F5E42EF09}"/>
                </a:ext>
              </a:extLst>
            </p:cNvPr>
            <p:cNvGrpSpPr/>
            <p:nvPr/>
          </p:nvGrpSpPr>
          <p:grpSpPr>
            <a:xfrm>
              <a:off x="7434443" y="2591650"/>
              <a:ext cx="162231" cy="162231"/>
              <a:chOff x="8157975" y="3853800"/>
              <a:chExt cx="180900" cy="180900"/>
            </a:xfrm>
          </p:grpSpPr>
          <p:sp>
            <p:nvSpPr>
              <p:cNvPr id="132" name="Google Shape;459;p16">
                <a:extLst>
                  <a:ext uri="{FF2B5EF4-FFF2-40B4-BE49-F238E27FC236}">
                    <a16:creationId xmlns:a16="http://schemas.microsoft.com/office/drawing/2014/main" id="{9C2F1367-8BCC-44A1-8872-87271E931B4E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33" name="Google Shape;460;p16">
                <a:extLst>
                  <a:ext uri="{FF2B5EF4-FFF2-40B4-BE49-F238E27FC236}">
                    <a16:creationId xmlns:a16="http://schemas.microsoft.com/office/drawing/2014/main" id="{A37F7106-ECED-4E2B-A40C-75FB95EB495D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F809C09D-DA24-4A7B-88CB-8B0D27417AE7}"/>
                </a:ext>
              </a:extLst>
            </p:cNvPr>
            <p:cNvSpPr/>
            <p:nvPr/>
          </p:nvSpPr>
          <p:spPr>
            <a:xfrm>
              <a:off x="5613306" y="264587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1" name="Google Shape;104;p14">
              <a:extLst>
                <a:ext uri="{FF2B5EF4-FFF2-40B4-BE49-F238E27FC236}">
                  <a16:creationId xmlns:a16="http://schemas.microsoft.com/office/drawing/2014/main" id="{02EEF837-66F5-48F8-973C-4F851A2110FE}"/>
                </a:ext>
              </a:extLst>
            </p:cNvPr>
            <p:cNvCxnSpPr>
              <a:cxnSpLocks/>
              <a:stCxn id="132" idx="2"/>
              <a:endCxn id="138" idx="6"/>
            </p:cNvCxnSpPr>
            <p:nvPr/>
          </p:nvCxnSpPr>
          <p:spPr>
            <a:xfrm flipH="1" flipV="1">
              <a:off x="5659025" y="2668735"/>
              <a:ext cx="1775418" cy="40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5" name="Google Shape;104;p14">
              <a:extLst>
                <a:ext uri="{FF2B5EF4-FFF2-40B4-BE49-F238E27FC236}">
                  <a16:creationId xmlns:a16="http://schemas.microsoft.com/office/drawing/2014/main" id="{B7DA90EF-4641-4C61-95A8-DB2AC6FF3855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751923" y="3486373"/>
              <a:ext cx="27669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4646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278;p16">
            <a:extLst>
              <a:ext uri="{FF2B5EF4-FFF2-40B4-BE49-F238E27FC236}">
                <a16:creationId xmlns:a16="http://schemas.microsoft.com/office/drawing/2014/main" id="{49537301-1E0B-444A-9727-53468DF2F5A6}"/>
              </a:ext>
            </a:extLst>
          </p:cNvPr>
          <p:cNvSpPr/>
          <p:nvPr/>
        </p:nvSpPr>
        <p:spPr>
          <a:xfrm>
            <a:off x="1502207" y="1704638"/>
            <a:ext cx="3647141" cy="81832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Google Shape;333;p16"/>
              <p:cNvSpPr txBox="1"/>
              <p:nvPr/>
            </p:nvSpPr>
            <p:spPr>
              <a:xfrm>
                <a:off x="2675094" y="1890611"/>
                <a:ext cx="1221000" cy="420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Prozess-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größen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𝒑</m:t>
                    </m:r>
                  </m:oMath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3" name="Google Shape;333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094" y="1890611"/>
                <a:ext cx="1221000" cy="420103"/>
              </a:xfrm>
              <a:prstGeom prst="rect">
                <a:avLst/>
              </a:prstGeom>
              <a:blipFill>
                <a:blip r:embed="rId3"/>
                <a:stretch>
                  <a:fillRect b="-14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Google Shape;283;p16"/>
          <p:cNvSpPr/>
          <p:nvPr/>
        </p:nvSpPr>
        <p:spPr>
          <a:xfrm>
            <a:off x="1829184" y="1858859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Google Shape;284;p16"/>
          <p:cNvSpPr/>
          <p:nvPr/>
        </p:nvSpPr>
        <p:spPr>
          <a:xfrm>
            <a:off x="4049543" y="1840050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2" name="Google Shape;332;p16"/>
          <p:cNvCxnSpPr>
            <a:cxnSpLocks/>
          </p:cNvCxnSpPr>
          <p:nvPr/>
        </p:nvCxnSpPr>
        <p:spPr>
          <a:xfrm>
            <a:off x="3635509" y="2100663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Google Shape;334;p16"/>
              <p:cNvSpPr txBox="1"/>
              <p:nvPr/>
            </p:nvSpPr>
            <p:spPr>
              <a:xfrm>
                <a:off x="8254601" y="1866026"/>
                <a:ext cx="11073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Bauteil-</a:t>
                </a:r>
                <a:endParaRPr sz="1000" b="1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 dirty="0"/>
                  <a:t>Q</a:t>
                </a:r>
                <a:r>
                  <a:rPr lang="en" sz="1000" b="1" dirty="0"/>
                  <a:t>ualität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</m:oMath>
                </a14:m>
                <a:endParaRPr sz="1000" dirty="0"/>
              </a:p>
            </p:txBody>
          </p:sp>
        </mc:Choice>
        <mc:Fallback>
          <p:sp>
            <p:nvSpPr>
              <p:cNvPr id="334" name="Google Shape;334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601" y="1866026"/>
                <a:ext cx="1107300" cy="447600"/>
              </a:xfrm>
              <a:prstGeom prst="rect">
                <a:avLst/>
              </a:prstGeom>
              <a:blipFill>
                <a:blip r:embed="rId4"/>
                <a:stretch>
                  <a:fillRect b="-40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5" name="Google Shape;335;p16"/>
          <p:cNvCxnSpPr>
            <a:cxnSpLocks/>
            <a:endCxn id="225" idx="1"/>
          </p:cNvCxnSpPr>
          <p:nvPr/>
        </p:nvCxnSpPr>
        <p:spPr>
          <a:xfrm>
            <a:off x="6125814" y="2096850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16"/>
          <p:cNvCxnSpPr/>
          <p:nvPr/>
        </p:nvCxnSpPr>
        <p:spPr>
          <a:xfrm>
            <a:off x="2773787" y="2107914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16"/>
          <p:cNvCxnSpPr/>
          <p:nvPr/>
        </p:nvCxnSpPr>
        <p:spPr>
          <a:xfrm rot="10800000">
            <a:off x="2296720" y="3284863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16"/>
          <p:cNvCxnSpPr/>
          <p:nvPr/>
        </p:nvCxnSpPr>
        <p:spPr>
          <a:xfrm rot="10800000">
            <a:off x="6104621" y="3268824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16"/>
          <p:cNvCxnSpPr>
            <a:cxnSpLocks/>
          </p:cNvCxnSpPr>
          <p:nvPr/>
        </p:nvCxnSpPr>
        <p:spPr>
          <a:xfrm>
            <a:off x="2853865" y="2963994"/>
            <a:ext cx="180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16"/>
          <p:cNvCxnSpPr>
            <a:cxnSpLocks/>
            <a:stCxn id="230" idx="4"/>
            <a:endCxn id="446" idx="0"/>
          </p:cNvCxnSpPr>
          <p:nvPr/>
        </p:nvCxnSpPr>
        <p:spPr>
          <a:xfrm>
            <a:off x="3704308" y="2127028"/>
            <a:ext cx="15186" cy="19000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47" name="Google Shape;447;p16"/>
          <p:cNvGrpSpPr/>
          <p:nvPr/>
        </p:nvGrpSpPr>
        <p:grpSpPr>
          <a:xfrm>
            <a:off x="3638378" y="4027087"/>
            <a:ext cx="162231" cy="162231"/>
            <a:chOff x="8157975" y="3853800"/>
            <a:chExt cx="180900" cy="180900"/>
          </a:xfrm>
        </p:grpSpPr>
        <p:sp>
          <p:nvSpPr>
            <p:cNvPr id="446" name="Google Shape;446;p16"/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448" name="Google Shape;448;p16"/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49" name="Google Shape;449;p16"/>
          <p:cNvCxnSpPr>
            <a:cxnSpLocks/>
            <a:endCxn id="188" idx="1"/>
          </p:cNvCxnSpPr>
          <p:nvPr/>
        </p:nvCxnSpPr>
        <p:spPr>
          <a:xfrm flipV="1">
            <a:off x="2916500" y="2962319"/>
            <a:ext cx="2638735" cy="1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B8CBA6A3-E5AB-4B0F-8ACF-BBFF2F66EE36}"/>
              </a:ext>
            </a:extLst>
          </p:cNvPr>
          <p:cNvGrpSpPr/>
          <p:nvPr/>
        </p:nvGrpSpPr>
        <p:grpSpPr>
          <a:xfrm>
            <a:off x="1620306" y="3619906"/>
            <a:ext cx="1352700" cy="970258"/>
            <a:chOff x="1435553" y="4145290"/>
            <a:chExt cx="1352700" cy="970258"/>
          </a:xfrm>
        </p:grpSpPr>
        <p:sp>
          <p:nvSpPr>
            <p:cNvPr id="277" name="Google Shape;277;p16"/>
            <p:cNvSpPr/>
            <p:nvPr/>
          </p:nvSpPr>
          <p:spPr>
            <a:xfrm>
              <a:off x="1541319" y="4145290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5" name="Google Shape;415;p16"/>
            <p:cNvGrpSpPr/>
            <p:nvPr/>
          </p:nvGrpSpPr>
          <p:grpSpPr>
            <a:xfrm>
              <a:off x="1875570" y="4145298"/>
              <a:ext cx="472941" cy="473003"/>
              <a:chOff x="6981937" y="2940155"/>
              <a:chExt cx="909503" cy="909621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16"/>
            <p:cNvSpPr txBox="1"/>
            <p:nvPr/>
          </p:nvSpPr>
          <p:spPr>
            <a:xfrm>
              <a:off x="1435553" y="466406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cxnSp>
        <p:nvCxnSpPr>
          <p:cNvPr id="456" name="Google Shape;456;p16"/>
          <p:cNvCxnSpPr>
            <a:cxnSpLocks/>
            <a:endCxn id="198" idx="1"/>
          </p:cNvCxnSpPr>
          <p:nvPr/>
        </p:nvCxnSpPr>
        <p:spPr>
          <a:xfrm flipV="1">
            <a:off x="5925687" y="2961820"/>
            <a:ext cx="2584791" cy="22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63;p14">
            <a:extLst>
              <a:ext uri="{FF2B5EF4-FFF2-40B4-BE49-F238E27FC236}">
                <a16:creationId xmlns:a16="http://schemas.microsoft.com/office/drawing/2014/main" id="{B1831497-E97F-4F48-BE09-B89443403071}"/>
              </a:ext>
            </a:extLst>
          </p:cNvPr>
          <p:cNvSpPr/>
          <p:nvPr/>
        </p:nvSpPr>
        <p:spPr>
          <a:xfrm>
            <a:off x="5555235" y="2708669"/>
            <a:ext cx="109877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Bauteilqualität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Google Shape;62;p14">
            <a:extLst>
              <a:ext uri="{FF2B5EF4-FFF2-40B4-BE49-F238E27FC236}">
                <a16:creationId xmlns:a16="http://schemas.microsoft.com/office/drawing/2014/main" id="{C54805D3-E15A-4F30-8B93-AF5214D2CACF}"/>
              </a:ext>
            </a:extLst>
          </p:cNvPr>
          <p:cNvSpPr/>
          <p:nvPr/>
        </p:nvSpPr>
        <p:spPr>
          <a:xfrm>
            <a:off x="1831657" y="2710344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Google Shape;102;p14">
                <a:extLst>
                  <a:ext uri="{FF2B5EF4-FFF2-40B4-BE49-F238E27FC236}">
                    <a16:creationId xmlns:a16="http://schemas.microsoft.com/office/drawing/2014/main" id="{B58AF23E-A536-4FFE-B9E8-4EAB8AD40292}"/>
                  </a:ext>
                </a:extLst>
              </p:cNvPr>
              <p:cNvSpPr txBox="1"/>
              <p:nvPr/>
            </p:nvSpPr>
            <p:spPr>
              <a:xfrm>
                <a:off x="8510478" y="2800420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8" name="Google Shape;102;p14">
                <a:extLst>
                  <a:ext uri="{FF2B5EF4-FFF2-40B4-BE49-F238E27FC236}">
                    <a16:creationId xmlns:a16="http://schemas.microsoft.com/office/drawing/2014/main" id="{B58AF23E-A536-4FFE-B9E8-4EAB8AD40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478" y="2800420"/>
                <a:ext cx="344600" cy="322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Google Shape;100;p14">
                <a:extLst>
                  <a:ext uri="{FF2B5EF4-FFF2-40B4-BE49-F238E27FC236}">
                    <a16:creationId xmlns:a16="http://schemas.microsoft.com/office/drawing/2014/main" id="{8BF25EA5-D11E-4D11-9CA6-6B996F853B21}"/>
                  </a:ext>
                </a:extLst>
              </p:cNvPr>
              <p:cNvSpPr txBox="1"/>
              <p:nvPr/>
            </p:nvSpPr>
            <p:spPr>
              <a:xfrm>
                <a:off x="3288932" y="2688655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9" name="Google Shape;100;p14">
                <a:extLst>
                  <a:ext uri="{FF2B5EF4-FFF2-40B4-BE49-F238E27FC236}">
                    <a16:creationId xmlns:a16="http://schemas.microsoft.com/office/drawing/2014/main" id="{8BF25EA5-D11E-4D11-9CA6-6B996F853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932" y="2688655"/>
                <a:ext cx="325648" cy="3227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Google Shape;284;p16">
            <a:extLst>
              <a:ext uri="{FF2B5EF4-FFF2-40B4-BE49-F238E27FC236}">
                <a16:creationId xmlns:a16="http://schemas.microsoft.com/office/drawing/2014/main" id="{1A8A68E7-16A7-40FB-939A-4075C16A174B}"/>
              </a:ext>
            </a:extLst>
          </p:cNvPr>
          <p:cNvSpPr/>
          <p:nvPr/>
        </p:nvSpPr>
        <p:spPr>
          <a:xfrm>
            <a:off x="6429413" y="1840971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Google Shape;334;p16">
            <a:extLst>
              <a:ext uri="{FF2B5EF4-FFF2-40B4-BE49-F238E27FC236}">
                <a16:creationId xmlns:a16="http://schemas.microsoft.com/office/drawing/2014/main" id="{C6E6AEB2-85BF-4135-ACA1-F50C57043FCF}"/>
              </a:ext>
            </a:extLst>
          </p:cNvPr>
          <p:cNvSpPr txBox="1"/>
          <p:nvPr/>
        </p:nvSpPr>
        <p:spPr>
          <a:xfrm>
            <a:off x="5141970" y="1858859"/>
            <a:ext cx="1107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Bauteileigen-schaften</a:t>
            </a:r>
            <a:endParaRPr sz="1000" dirty="0"/>
          </a:p>
        </p:txBody>
      </p:sp>
      <p:cxnSp>
        <p:nvCxnSpPr>
          <p:cNvPr id="234" name="Google Shape;337;p16">
            <a:extLst>
              <a:ext uri="{FF2B5EF4-FFF2-40B4-BE49-F238E27FC236}">
                <a16:creationId xmlns:a16="http://schemas.microsoft.com/office/drawing/2014/main" id="{FF889F6C-A9D1-40C9-8963-BF89511E1EC5}"/>
              </a:ext>
            </a:extLst>
          </p:cNvPr>
          <p:cNvCxnSpPr/>
          <p:nvPr/>
        </p:nvCxnSpPr>
        <p:spPr>
          <a:xfrm>
            <a:off x="5006696" y="2099076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335;p16">
            <a:extLst>
              <a:ext uri="{FF2B5EF4-FFF2-40B4-BE49-F238E27FC236}">
                <a16:creationId xmlns:a16="http://schemas.microsoft.com/office/drawing/2014/main" id="{4C1C070F-4534-49BD-AEAA-D4C0BF2F1825}"/>
              </a:ext>
            </a:extLst>
          </p:cNvPr>
          <p:cNvCxnSpPr>
            <a:cxnSpLocks/>
          </p:cNvCxnSpPr>
          <p:nvPr/>
        </p:nvCxnSpPr>
        <p:spPr>
          <a:xfrm>
            <a:off x="7381506" y="2096850"/>
            <a:ext cx="10843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445;p16">
            <a:extLst>
              <a:ext uri="{FF2B5EF4-FFF2-40B4-BE49-F238E27FC236}">
                <a16:creationId xmlns:a16="http://schemas.microsoft.com/office/drawing/2014/main" id="{9AA6D54A-7F73-43B1-BC9E-37511ABC84B0}"/>
              </a:ext>
            </a:extLst>
          </p:cNvPr>
          <p:cNvCxnSpPr>
            <a:cxnSpLocks/>
            <a:stCxn id="446" idx="2"/>
            <a:endCxn id="277" idx="3"/>
          </p:cNvCxnSpPr>
          <p:nvPr/>
        </p:nvCxnSpPr>
        <p:spPr>
          <a:xfrm flipH="1" flipV="1">
            <a:off x="2853866" y="4105035"/>
            <a:ext cx="784512" cy="31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27136F0E-240E-4B9F-9A3A-9C92335122B3}"/>
              </a:ext>
            </a:extLst>
          </p:cNvPr>
          <p:cNvSpPr/>
          <p:nvPr/>
        </p:nvSpPr>
        <p:spPr>
          <a:xfrm>
            <a:off x="3681448" y="2081309"/>
            <a:ext cx="45719" cy="45719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915D61ED-4997-4AF4-9900-C7DBCCF7A726}"/>
              </a:ext>
            </a:extLst>
          </p:cNvPr>
          <p:cNvSpPr/>
          <p:nvPr/>
        </p:nvSpPr>
        <p:spPr>
          <a:xfrm>
            <a:off x="4076369" y="2939459"/>
            <a:ext cx="45719" cy="45719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5" name="Google Shape;279;p16">
            <a:extLst>
              <a:ext uri="{FF2B5EF4-FFF2-40B4-BE49-F238E27FC236}">
                <a16:creationId xmlns:a16="http://schemas.microsoft.com/office/drawing/2014/main" id="{F8B4F77E-7603-469E-BD38-AE93994694C4}"/>
              </a:ext>
            </a:extLst>
          </p:cNvPr>
          <p:cNvCxnSpPr>
            <a:cxnSpLocks/>
            <a:stCxn id="253" idx="4"/>
            <a:endCxn id="446" idx="6"/>
          </p:cNvCxnSpPr>
          <p:nvPr/>
        </p:nvCxnSpPr>
        <p:spPr>
          <a:xfrm rot="5400000">
            <a:off x="3388407" y="3397380"/>
            <a:ext cx="1123025" cy="29862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B83BD4D7-99DF-4251-B7AF-FB2997825B70}"/>
              </a:ext>
            </a:extLst>
          </p:cNvPr>
          <p:cNvGrpSpPr/>
          <p:nvPr/>
        </p:nvGrpSpPr>
        <p:grpSpPr>
          <a:xfrm>
            <a:off x="5427537" y="3607717"/>
            <a:ext cx="1352700" cy="970258"/>
            <a:chOff x="5242784" y="4133071"/>
            <a:chExt cx="1352700" cy="970258"/>
          </a:xfrm>
        </p:grpSpPr>
        <p:sp>
          <p:nvSpPr>
            <p:cNvPr id="480" name="Google Shape;277;p16">
              <a:extLst>
                <a:ext uri="{FF2B5EF4-FFF2-40B4-BE49-F238E27FC236}">
                  <a16:creationId xmlns:a16="http://schemas.microsoft.com/office/drawing/2014/main" id="{1D1BD555-4B4A-4821-9831-19123975A702}"/>
                </a:ext>
              </a:extLst>
            </p:cNvPr>
            <p:cNvSpPr/>
            <p:nvPr/>
          </p:nvSpPr>
          <p:spPr>
            <a:xfrm>
              <a:off x="5364036" y="4133071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415;p16">
              <a:extLst>
                <a:ext uri="{FF2B5EF4-FFF2-40B4-BE49-F238E27FC236}">
                  <a16:creationId xmlns:a16="http://schemas.microsoft.com/office/drawing/2014/main" id="{A882E532-AEAF-48C0-A6A3-03DACD96A063}"/>
                </a:ext>
              </a:extLst>
            </p:cNvPr>
            <p:cNvGrpSpPr/>
            <p:nvPr/>
          </p:nvGrpSpPr>
          <p:grpSpPr>
            <a:xfrm>
              <a:off x="5682801" y="4145268"/>
              <a:ext cx="472941" cy="473003"/>
              <a:chOff x="6981937" y="2940155"/>
              <a:chExt cx="909503" cy="909621"/>
            </a:xfrm>
          </p:grpSpPr>
          <p:sp>
            <p:nvSpPr>
              <p:cNvPr id="260" name="Google Shape;416;p16">
                <a:extLst>
                  <a:ext uri="{FF2B5EF4-FFF2-40B4-BE49-F238E27FC236}">
                    <a16:creationId xmlns:a16="http://schemas.microsoft.com/office/drawing/2014/main" id="{6FE37F03-2085-4B68-8B35-4238702A4EB8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17;p16">
                <a:extLst>
                  <a:ext uri="{FF2B5EF4-FFF2-40B4-BE49-F238E27FC236}">
                    <a16:creationId xmlns:a16="http://schemas.microsoft.com/office/drawing/2014/main" id="{5D44D2FF-0483-4C6D-BE8E-5BC45D9AC808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18;p16">
                <a:extLst>
                  <a:ext uri="{FF2B5EF4-FFF2-40B4-BE49-F238E27FC236}">
                    <a16:creationId xmlns:a16="http://schemas.microsoft.com/office/drawing/2014/main" id="{5653B8C0-9331-4C8C-BFD7-613786EA9606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19;p16">
                <a:extLst>
                  <a:ext uri="{FF2B5EF4-FFF2-40B4-BE49-F238E27FC236}">
                    <a16:creationId xmlns:a16="http://schemas.microsoft.com/office/drawing/2014/main" id="{687A436C-BB48-41E4-9B29-9B71A19B1F37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20;p16">
                <a:extLst>
                  <a:ext uri="{FF2B5EF4-FFF2-40B4-BE49-F238E27FC236}">
                    <a16:creationId xmlns:a16="http://schemas.microsoft.com/office/drawing/2014/main" id="{EED6E35B-0F26-4C90-9804-CBE3BB2B5A58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21;p16">
                <a:extLst>
                  <a:ext uri="{FF2B5EF4-FFF2-40B4-BE49-F238E27FC236}">
                    <a16:creationId xmlns:a16="http://schemas.microsoft.com/office/drawing/2014/main" id="{4A685113-20E5-498F-A35D-F1266415F42F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22;p16">
                <a:extLst>
                  <a:ext uri="{FF2B5EF4-FFF2-40B4-BE49-F238E27FC236}">
                    <a16:creationId xmlns:a16="http://schemas.microsoft.com/office/drawing/2014/main" id="{D3467DF7-671D-4C58-80CB-2B38BDAE96B9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23;p16">
                <a:extLst>
                  <a:ext uri="{FF2B5EF4-FFF2-40B4-BE49-F238E27FC236}">
                    <a16:creationId xmlns:a16="http://schemas.microsoft.com/office/drawing/2014/main" id="{D50B9925-4E1D-4469-8773-F6F375A2E77B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24;p16">
                <a:extLst>
                  <a:ext uri="{FF2B5EF4-FFF2-40B4-BE49-F238E27FC236}">
                    <a16:creationId xmlns:a16="http://schemas.microsoft.com/office/drawing/2014/main" id="{B64F7ADF-83B3-42A9-8900-463EB82B478A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25;p16">
                <a:extLst>
                  <a:ext uri="{FF2B5EF4-FFF2-40B4-BE49-F238E27FC236}">
                    <a16:creationId xmlns:a16="http://schemas.microsoft.com/office/drawing/2014/main" id="{036D5F96-F5E8-4493-8B71-30F838388AED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26;p16">
                <a:extLst>
                  <a:ext uri="{FF2B5EF4-FFF2-40B4-BE49-F238E27FC236}">
                    <a16:creationId xmlns:a16="http://schemas.microsoft.com/office/drawing/2014/main" id="{48FBBF65-28DD-4B5E-ACF1-A6887E6FFD8C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27;p16">
                <a:extLst>
                  <a:ext uri="{FF2B5EF4-FFF2-40B4-BE49-F238E27FC236}">
                    <a16:creationId xmlns:a16="http://schemas.microsoft.com/office/drawing/2014/main" id="{E87B8A89-8C72-4469-B657-07F5264BA9EE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451;p16">
              <a:extLst>
                <a:ext uri="{FF2B5EF4-FFF2-40B4-BE49-F238E27FC236}">
                  <a16:creationId xmlns:a16="http://schemas.microsoft.com/office/drawing/2014/main" id="{1EEF5BDD-E675-42F4-8C73-5BE172E1E274}"/>
                </a:ext>
              </a:extLst>
            </p:cNvPr>
            <p:cNvSpPr txBox="1"/>
            <p:nvPr/>
          </p:nvSpPr>
          <p:spPr>
            <a:xfrm>
              <a:off x="5242784" y="466403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4" name="Google Shape;100;p14">
                <a:extLst>
                  <a:ext uri="{FF2B5EF4-FFF2-40B4-BE49-F238E27FC236}">
                    <a16:creationId xmlns:a16="http://schemas.microsoft.com/office/drawing/2014/main" id="{2811014E-18CD-40EA-B35A-38CE0BE5A6DE}"/>
                  </a:ext>
                </a:extLst>
              </p:cNvPr>
              <p:cNvSpPr txBox="1"/>
              <p:nvPr/>
            </p:nvSpPr>
            <p:spPr>
              <a:xfrm>
                <a:off x="839238" y="2798299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84" name="Google Shape;100;p14">
                <a:extLst>
                  <a:ext uri="{FF2B5EF4-FFF2-40B4-BE49-F238E27FC236}">
                    <a16:creationId xmlns:a16="http://schemas.microsoft.com/office/drawing/2014/main" id="{2811014E-18CD-40EA-B35A-38CE0BE5A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38" y="2798299"/>
                <a:ext cx="325648" cy="3227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Ellipse 485">
            <a:extLst>
              <a:ext uri="{FF2B5EF4-FFF2-40B4-BE49-F238E27FC236}">
                <a16:creationId xmlns:a16="http://schemas.microsoft.com/office/drawing/2014/main" id="{5FE1DD37-BBA9-471A-83B5-B1106B0A646B}"/>
              </a:ext>
            </a:extLst>
          </p:cNvPr>
          <p:cNvSpPr/>
          <p:nvPr/>
        </p:nvSpPr>
        <p:spPr>
          <a:xfrm>
            <a:off x="7673824" y="2073990"/>
            <a:ext cx="45719" cy="45719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7" name="Google Shape;455;p16">
            <a:extLst>
              <a:ext uri="{FF2B5EF4-FFF2-40B4-BE49-F238E27FC236}">
                <a16:creationId xmlns:a16="http://schemas.microsoft.com/office/drawing/2014/main" id="{2106E86F-20DB-43E7-BE27-D32745AD0E01}"/>
              </a:ext>
            </a:extLst>
          </p:cNvPr>
          <p:cNvCxnSpPr>
            <a:cxnSpLocks/>
            <a:stCxn id="488" idx="4"/>
            <a:endCxn id="490" idx="0"/>
          </p:cNvCxnSpPr>
          <p:nvPr/>
        </p:nvCxnSpPr>
        <p:spPr>
          <a:xfrm flipH="1">
            <a:off x="7461018" y="2985178"/>
            <a:ext cx="1" cy="10251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Ellipse 487">
            <a:extLst>
              <a:ext uri="{FF2B5EF4-FFF2-40B4-BE49-F238E27FC236}">
                <a16:creationId xmlns:a16="http://schemas.microsoft.com/office/drawing/2014/main" id="{E7A9F065-0D84-4914-AA5E-CE33F2A5B39E}"/>
              </a:ext>
            </a:extLst>
          </p:cNvPr>
          <p:cNvSpPr/>
          <p:nvPr/>
        </p:nvSpPr>
        <p:spPr>
          <a:xfrm>
            <a:off x="7438159" y="2939459"/>
            <a:ext cx="45719" cy="45719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9" name="Google Shape;458;p16">
            <a:extLst>
              <a:ext uri="{FF2B5EF4-FFF2-40B4-BE49-F238E27FC236}">
                <a16:creationId xmlns:a16="http://schemas.microsoft.com/office/drawing/2014/main" id="{0971FCB5-B371-4627-91FE-4B6482C96C7B}"/>
              </a:ext>
            </a:extLst>
          </p:cNvPr>
          <p:cNvGrpSpPr/>
          <p:nvPr/>
        </p:nvGrpSpPr>
        <p:grpSpPr>
          <a:xfrm>
            <a:off x="7379902" y="4010300"/>
            <a:ext cx="162231" cy="162231"/>
            <a:chOff x="8157975" y="3853800"/>
            <a:chExt cx="180900" cy="180900"/>
          </a:xfrm>
        </p:grpSpPr>
        <p:sp>
          <p:nvSpPr>
            <p:cNvPr id="490" name="Google Shape;459;p16">
              <a:extLst>
                <a:ext uri="{FF2B5EF4-FFF2-40B4-BE49-F238E27FC236}">
                  <a16:creationId xmlns:a16="http://schemas.microsoft.com/office/drawing/2014/main" id="{BB2307D0-81ED-4A7D-9DE5-0CDE897DF25A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491" name="Google Shape;460;p16">
              <a:extLst>
                <a:ext uri="{FF2B5EF4-FFF2-40B4-BE49-F238E27FC236}">
                  <a16:creationId xmlns:a16="http://schemas.microsoft.com/office/drawing/2014/main" id="{212CEAA6-D2DC-4E15-BEB8-E457AD5F17F2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93" name="Google Shape;455;p16">
            <a:extLst>
              <a:ext uri="{FF2B5EF4-FFF2-40B4-BE49-F238E27FC236}">
                <a16:creationId xmlns:a16="http://schemas.microsoft.com/office/drawing/2014/main" id="{0393CD48-ACC1-4EDB-BBAD-6C1867418828}"/>
              </a:ext>
            </a:extLst>
          </p:cNvPr>
          <p:cNvCxnSpPr>
            <a:cxnSpLocks/>
            <a:stCxn id="490" idx="2"/>
            <a:endCxn id="480" idx="3"/>
          </p:cNvCxnSpPr>
          <p:nvPr/>
        </p:nvCxnSpPr>
        <p:spPr>
          <a:xfrm flipH="1">
            <a:off x="6676583" y="4091416"/>
            <a:ext cx="703319" cy="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" name="Google Shape;279;p16">
            <a:extLst>
              <a:ext uri="{FF2B5EF4-FFF2-40B4-BE49-F238E27FC236}">
                <a16:creationId xmlns:a16="http://schemas.microsoft.com/office/drawing/2014/main" id="{D7B119A9-FADB-451B-A1C7-3EB6863F0750}"/>
              </a:ext>
            </a:extLst>
          </p:cNvPr>
          <p:cNvCxnSpPr>
            <a:cxnSpLocks/>
            <a:stCxn id="486" idx="4"/>
            <a:endCxn id="490" idx="6"/>
          </p:cNvCxnSpPr>
          <p:nvPr/>
        </p:nvCxnSpPr>
        <p:spPr>
          <a:xfrm rot="5400000">
            <a:off x="6633556" y="3028287"/>
            <a:ext cx="1971707" cy="1545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1" name="Google Shape;62;p14">
            <a:extLst>
              <a:ext uri="{FF2B5EF4-FFF2-40B4-BE49-F238E27FC236}">
                <a16:creationId xmlns:a16="http://schemas.microsoft.com/office/drawing/2014/main" id="{ECC12458-17F4-494D-A699-6662A081C6E1}"/>
              </a:ext>
            </a:extLst>
          </p:cNvPr>
          <p:cNvSpPr/>
          <p:nvPr/>
        </p:nvSpPr>
        <p:spPr>
          <a:xfrm>
            <a:off x="4156059" y="4493583"/>
            <a:ext cx="1038158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Batch to Batch Optimization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4" name="Ellipse 503">
            <a:extLst>
              <a:ext uri="{FF2B5EF4-FFF2-40B4-BE49-F238E27FC236}">
                <a16:creationId xmlns:a16="http://schemas.microsoft.com/office/drawing/2014/main" id="{2C7FDDCD-5809-4A0A-ACD3-8588DD9347DC}"/>
              </a:ext>
            </a:extLst>
          </p:cNvPr>
          <p:cNvSpPr/>
          <p:nvPr/>
        </p:nvSpPr>
        <p:spPr>
          <a:xfrm>
            <a:off x="7883678" y="2939460"/>
            <a:ext cx="45719" cy="45719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5" name="Google Shape;279;p16">
            <a:extLst>
              <a:ext uri="{FF2B5EF4-FFF2-40B4-BE49-F238E27FC236}">
                <a16:creationId xmlns:a16="http://schemas.microsoft.com/office/drawing/2014/main" id="{DACE1163-9102-4598-81B6-1B1BE5D7716B}"/>
              </a:ext>
            </a:extLst>
          </p:cNvPr>
          <p:cNvCxnSpPr>
            <a:cxnSpLocks/>
            <a:stCxn id="504" idx="4"/>
            <a:endCxn id="523" idx="6"/>
          </p:cNvCxnSpPr>
          <p:nvPr/>
        </p:nvCxnSpPr>
        <p:spPr>
          <a:xfrm rot="5400000">
            <a:off x="5713749" y="2463468"/>
            <a:ext cx="1671078" cy="271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279;p16">
            <a:extLst>
              <a:ext uri="{FF2B5EF4-FFF2-40B4-BE49-F238E27FC236}">
                <a16:creationId xmlns:a16="http://schemas.microsoft.com/office/drawing/2014/main" id="{3A8FC8B1-7ECE-4C36-89AD-ED5E83D647A1}"/>
              </a:ext>
            </a:extLst>
          </p:cNvPr>
          <p:cNvCxnSpPr>
            <a:cxnSpLocks/>
            <a:stCxn id="501" idx="1"/>
            <a:endCxn id="484" idx="2"/>
          </p:cNvCxnSpPr>
          <p:nvPr/>
        </p:nvCxnSpPr>
        <p:spPr>
          <a:xfrm rot="10800000">
            <a:off x="1002063" y="3121097"/>
            <a:ext cx="3153997" cy="16261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449;p16">
            <a:extLst>
              <a:ext uri="{FF2B5EF4-FFF2-40B4-BE49-F238E27FC236}">
                <a16:creationId xmlns:a16="http://schemas.microsoft.com/office/drawing/2014/main" id="{E6E0D70F-12F7-4EEF-A3E7-6E32D23698F6}"/>
              </a:ext>
            </a:extLst>
          </p:cNvPr>
          <p:cNvCxnSpPr>
            <a:cxnSpLocks/>
            <a:stCxn id="484" idx="3"/>
            <a:endCxn id="189" idx="1"/>
          </p:cNvCxnSpPr>
          <p:nvPr/>
        </p:nvCxnSpPr>
        <p:spPr>
          <a:xfrm>
            <a:off x="1164886" y="2959698"/>
            <a:ext cx="666771" cy="42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279;p16">
            <a:extLst>
              <a:ext uri="{FF2B5EF4-FFF2-40B4-BE49-F238E27FC236}">
                <a16:creationId xmlns:a16="http://schemas.microsoft.com/office/drawing/2014/main" id="{02AEE22B-23E8-4FEB-A53A-52ABB39216FC}"/>
              </a:ext>
            </a:extLst>
          </p:cNvPr>
          <p:cNvCxnSpPr>
            <a:cxnSpLocks/>
            <a:stCxn id="484" idx="0"/>
            <a:endCxn id="283" idx="1"/>
          </p:cNvCxnSpPr>
          <p:nvPr/>
        </p:nvCxnSpPr>
        <p:spPr>
          <a:xfrm rot="5400000" flipH="1" flipV="1">
            <a:off x="1074303" y="2043418"/>
            <a:ext cx="682640" cy="8271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61;p14">
            <a:extLst>
              <a:ext uri="{FF2B5EF4-FFF2-40B4-BE49-F238E27FC236}">
                <a16:creationId xmlns:a16="http://schemas.microsoft.com/office/drawing/2014/main" id="{BF66E1F7-F529-4103-AF47-287B06FAED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577227"/>
            <a:ext cx="8520600" cy="353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Optimalsteuerung mit Modelladaption</a:t>
            </a: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Führungsgrößentrajektorie wird für den gesamten Batch einmalig berechnet</a:t>
            </a: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Kompensation von Process-Model Mismatch und Störgrößen durch Modelladaption in regelmäßigen Intervallen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8" name="Google Shape;60;p14">
            <a:extLst>
              <a:ext uri="{FF2B5EF4-FFF2-40B4-BE49-F238E27FC236}">
                <a16:creationId xmlns:a16="http://schemas.microsoft.com/office/drawing/2014/main" id="{BAC8FD85-B029-489B-AD5F-63B830163B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23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Lösungsansätze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19" name="Gruppieren 518">
            <a:extLst>
              <a:ext uri="{FF2B5EF4-FFF2-40B4-BE49-F238E27FC236}">
                <a16:creationId xmlns:a16="http://schemas.microsoft.com/office/drawing/2014/main" id="{2F1DFF40-DA39-4883-AEFE-75214C59036C}"/>
              </a:ext>
            </a:extLst>
          </p:cNvPr>
          <p:cNvGrpSpPr/>
          <p:nvPr/>
        </p:nvGrpSpPr>
        <p:grpSpPr>
          <a:xfrm>
            <a:off x="8305866" y="4585833"/>
            <a:ext cx="740746" cy="322800"/>
            <a:chOff x="6240643" y="3589409"/>
            <a:chExt cx="740746" cy="322800"/>
          </a:xfrm>
        </p:grpSpPr>
        <p:cxnSp>
          <p:nvCxnSpPr>
            <p:cNvPr id="520" name="Google Shape;104;p14">
              <a:extLst>
                <a:ext uri="{FF2B5EF4-FFF2-40B4-BE49-F238E27FC236}">
                  <a16:creationId xmlns:a16="http://schemas.microsoft.com/office/drawing/2014/main" id="{376381B3-E633-4020-9E12-ACAE90011E4B}"/>
                </a:ext>
              </a:extLst>
            </p:cNvPr>
            <p:cNvCxnSpPr>
              <a:cxnSpLocks/>
              <a:endCxn id="527" idx="6"/>
            </p:cNvCxnSpPr>
            <p:nvPr/>
          </p:nvCxnSpPr>
          <p:spPr>
            <a:xfrm flipH="1">
              <a:off x="6240643" y="3867763"/>
              <a:ext cx="58362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1" name="Google Shape;102;p14">
                  <a:extLst>
                    <a:ext uri="{FF2B5EF4-FFF2-40B4-BE49-F238E27FC236}">
                      <a16:creationId xmlns:a16="http://schemas.microsoft.com/office/drawing/2014/main" id="{71C75C6E-84E2-4B9C-B89A-700678DC2655}"/>
                    </a:ext>
                  </a:extLst>
                </p:cNvPr>
                <p:cNvSpPr txBox="1"/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21" name="Google Shape;102;p14">
                  <a:extLst>
                    <a:ext uri="{FF2B5EF4-FFF2-40B4-BE49-F238E27FC236}">
                      <a16:creationId xmlns:a16="http://schemas.microsoft.com/office/drawing/2014/main" id="{71C75C6E-84E2-4B9C-B89A-700678DC2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blipFill>
                  <a:blip r:embed="rId8"/>
                  <a:stretch>
                    <a:fillRect l="-70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2" name="Ellipse 521">
            <a:extLst>
              <a:ext uri="{FF2B5EF4-FFF2-40B4-BE49-F238E27FC236}">
                <a16:creationId xmlns:a16="http://schemas.microsoft.com/office/drawing/2014/main" id="{0B7C46E4-C216-421A-A9F7-BE987D12E69E}"/>
              </a:ext>
            </a:extLst>
          </p:cNvPr>
          <p:cNvSpPr/>
          <p:nvPr/>
        </p:nvSpPr>
        <p:spPr>
          <a:xfrm>
            <a:off x="5143213" y="4864187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3" name="Ellipse 522">
            <a:extLst>
              <a:ext uri="{FF2B5EF4-FFF2-40B4-BE49-F238E27FC236}">
                <a16:creationId xmlns:a16="http://schemas.microsoft.com/office/drawing/2014/main" id="{0BA70B3E-A24C-40D4-AC90-B2820101F914}"/>
              </a:ext>
            </a:extLst>
          </p:cNvPr>
          <p:cNvSpPr/>
          <p:nvPr/>
        </p:nvSpPr>
        <p:spPr>
          <a:xfrm>
            <a:off x="5146319" y="4633397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4" name="Ellipse 523">
            <a:extLst>
              <a:ext uri="{FF2B5EF4-FFF2-40B4-BE49-F238E27FC236}">
                <a16:creationId xmlns:a16="http://schemas.microsoft.com/office/drawing/2014/main" id="{D5D28A9B-E5A5-427A-AC01-D2300202BEB8}"/>
              </a:ext>
            </a:extLst>
          </p:cNvPr>
          <p:cNvSpPr/>
          <p:nvPr/>
        </p:nvSpPr>
        <p:spPr>
          <a:xfrm>
            <a:off x="8201892" y="2073990"/>
            <a:ext cx="45719" cy="45719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26" name="Google Shape;458;p16">
            <a:extLst>
              <a:ext uri="{FF2B5EF4-FFF2-40B4-BE49-F238E27FC236}">
                <a16:creationId xmlns:a16="http://schemas.microsoft.com/office/drawing/2014/main" id="{E6BCACAC-C4C9-43C6-9CC5-538D880A7379}"/>
              </a:ext>
            </a:extLst>
          </p:cNvPr>
          <p:cNvGrpSpPr/>
          <p:nvPr/>
        </p:nvGrpSpPr>
        <p:grpSpPr>
          <a:xfrm>
            <a:off x="8143635" y="4783071"/>
            <a:ext cx="162231" cy="162231"/>
            <a:chOff x="8157975" y="3853800"/>
            <a:chExt cx="180900" cy="180900"/>
          </a:xfrm>
        </p:grpSpPr>
        <p:sp>
          <p:nvSpPr>
            <p:cNvPr id="527" name="Google Shape;459;p16">
              <a:extLst>
                <a:ext uri="{FF2B5EF4-FFF2-40B4-BE49-F238E27FC236}">
                  <a16:creationId xmlns:a16="http://schemas.microsoft.com/office/drawing/2014/main" id="{1705FDF2-F57A-4586-8FD3-C1CCBE048255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528" name="Google Shape;460;p16">
              <a:extLst>
                <a:ext uri="{FF2B5EF4-FFF2-40B4-BE49-F238E27FC236}">
                  <a16:creationId xmlns:a16="http://schemas.microsoft.com/office/drawing/2014/main" id="{9A3B6341-1548-4541-B06E-143E16728309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29" name="Google Shape;455;p16">
            <a:extLst>
              <a:ext uri="{FF2B5EF4-FFF2-40B4-BE49-F238E27FC236}">
                <a16:creationId xmlns:a16="http://schemas.microsoft.com/office/drawing/2014/main" id="{660BC3DA-9035-4375-ADE9-83A5CF73B22E}"/>
              </a:ext>
            </a:extLst>
          </p:cNvPr>
          <p:cNvCxnSpPr>
            <a:cxnSpLocks/>
            <a:stCxn id="524" idx="4"/>
            <a:endCxn id="527" idx="0"/>
          </p:cNvCxnSpPr>
          <p:nvPr/>
        </p:nvCxnSpPr>
        <p:spPr>
          <a:xfrm flipH="1">
            <a:off x="8224751" y="2119709"/>
            <a:ext cx="1" cy="26633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" name="Google Shape;455;p16">
            <a:extLst>
              <a:ext uri="{FF2B5EF4-FFF2-40B4-BE49-F238E27FC236}">
                <a16:creationId xmlns:a16="http://schemas.microsoft.com/office/drawing/2014/main" id="{B0F8DE92-E925-4CAC-9120-186CE711EC50}"/>
              </a:ext>
            </a:extLst>
          </p:cNvPr>
          <p:cNvCxnSpPr>
            <a:cxnSpLocks/>
            <a:stCxn id="527" idx="2"/>
            <a:endCxn id="522" idx="6"/>
          </p:cNvCxnSpPr>
          <p:nvPr/>
        </p:nvCxnSpPr>
        <p:spPr>
          <a:xfrm flipH="1">
            <a:off x="5188932" y="4864187"/>
            <a:ext cx="2954703" cy="228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Lösungsansätze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47674"/>
            <a:ext cx="8520600" cy="4003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Optimalsteuerung mit Modelladaption</a:t>
            </a: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eine Qualitätsmessung in Echtzeit </a:t>
            </a: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nicht möglich!</a:t>
            </a:r>
            <a:endParaRPr lang="e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eine Echzeit-Manipulation der Prozessparameter </a:t>
            </a: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nicht möglich!</a:t>
            </a:r>
            <a:endParaRPr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1BF1FAC-C111-440E-BB2F-32E3656C5E24}"/>
              </a:ext>
            </a:extLst>
          </p:cNvPr>
          <p:cNvGrpSpPr/>
          <p:nvPr/>
        </p:nvGrpSpPr>
        <p:grpSpPr>
          <a:xfrm>
            <a:off x="882140" y="2616232"/>
            <a:ext cx="7379719" cy="970219"/>
            <a:chOff x="882138" y="2082836"/>
            <a:chExt cx="7379719" cy="970219"/>
          </a:xfrm>
        </p:grpSpPr>
        <p:sp>
          <p:nvSpPr>
            <p:cNvPr id="120" name="Google Shape;62;p14">
              <a:extLst>
                <a:ext uri="{FF2B5EF4-FFF2-40B4-BE49-F238E27FC236}">
                  <a16:creationId xmlns:a16="http://schemas.microsoft.com/office/drawing/2014/main" id="{A57C6496-6801-4205-9316-2BCECBAF7618}"/>
                </a:ext>
              </a:extLst>
            </p:cNvPr>
            <p:cNvSpPr/>
            <p:nvPr/>
          </p:nvSpPr>
          <p:spPr>
            <a:xfrm>
              <a:off x="3017006" y="208283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Google Shape;63;p14">
              <a:extLst>
                <a:ext uri="{FF2B5EF4-FFF2-40B4-BE49-F238E27FC236}">
                  <a16:creationId xmlns:a16="http://schemas.microsoft.com/office/drawing/2014/main" id="{46C31844-5BF2-4FD9-95C5-0923D3985BE6}"/>
                </a:ext>
              </a:extLst>
            </p:cNvPr>
            <p:cNvSpPr/>
            <p:nvPr/>
          </p:nvSpPr>
          <p:spPr>
            <a:xfrm>
              <a:off x="5700004" y="208283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0" name="Google Shape;99;p14">
              <a:extLst>
                <a:ext uri="{FF2B5EF4-FFF2-40B4-BE49-F238E27FC236}">
                  <a16:creationId xmlns:a16="http://schemas.microsoft.com/office/drawing/2014/main" id="{BC9337DB-9920-4DD1-8BC0-E66926B7F45F}"/>
                </a:ext>
              </a:extLst>
            </p:cNvPr>
            <p:cNvCxnSpPr/>
            <p:nvPr/>
          </p:nvCxnSpPr>
          <p:spPr>
            <a:xfrm>
              <a:off x="5307340" y="2336605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1" name="Google Shape;100;p14">
              <a:extLst>
                <a:ext uri="{FF2B5EF4-FFF2-40B4-BE49-F238E27FC236}">
                  <a16:creationId xmlns:a16="http://schemas.microsoft.com/office/drawing/2014/main" id="{B680CEF6-23D4-4C10-814B-BEDAD30DB4BB}"/>
                </a:ext>
              </a:extLst>
            </p:cNvPr>
            <p:cNvSpPr txBox="1"/>
            <p:nvPr/>
          </p:nvSpPr>
          <p:spPr>
            <a:xfrm>
              <a:off x="882138" y="2175224"/>
              <a:ext cx="1519500" cy="322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Prozessparameter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Google Shape;101;p14">
              <a:extLst>
                <a:ext uri="{FF2B5EF4-FFF2-40B4-BE49-F238E27FC236}">
                  <a16:creationId xmlns:a16="http://schemas.microsoft.com/office/drawing/2014/main" id="{A3768C39-DD55-4EFF-B005-9930A542C451}"/>
                </a:ext>
              </a:extLst>
            </p:cNvPr>
            <p:cNvSpPr txBox="1"/>
            <p:nvPr/>
          </p:nvSpPr>
          <p:spPr>
            <a:xfrm>
              <a:off x="4143175" y="2175224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Prozessgrößen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Google Shape;102;p14">
              <a:extLst>
                <a:ext uri="{FF2B5EF4-FFF2-40B4-BE49-F238E27FC236}">
                  <a16:creationId xmlns:a16="http://schemas.microsoft.com/office/drawing/2014/main" id="{08992175-2560-4152-92DD-12B9F3A0B68B}"/>
                </a:ext>
              </a:extLst>
            </p:cNvPr>
            <p:cNvSpPr txBox="1"/>
            <p:nvPr/>
          </p:nvSpPr>
          <p:spPr>
            <a:xfrm>
              <a:off x="7167457" y="2175224"/>
              <a:ext cx="10944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Bauteilqualität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4" name="Google Shape;103;p14">
              <a:extLst>
                <a:ext uri="{FF2B5EF4-FFF2-40B4-BE49-F238E27FC236}">
                  <a16:creationId xmlns:a16="http://schemas.microsoft.com/office/drawing/2014/main" id="{3A1844DF-8A00-4BCC-AA97-B126C137F3AD}"/>
                </a:ext>
              </a:extLst>
            </p:cNvPr>
            <p:cNvCxnSpPr/>
            <p:nvPr/>
          </p:nvCxnSpPr>
          <p:spPr>
            <a:xfrm>
              <a:off x="6690314" y="2336605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Google Shape;104;p14">
              <a:extLst>
                <a:ext uri="{FF2B5EF4-FFF2-40B4-BE49-F238E27FC236}">
                  <a16:creationId xmlns:a16="http://schemas.microsoft.com/office/drawing/2014/main" id="{07A4F1AB-F62E-49B6-894A-44FA7124AB82}"/>
                </a:ext>
              </a:extLst>
            </p:cNvPr>
            <p:cNvCxnSpPr/>
            <p:nvPr/>
          </p:nvCxnSpPr>
          <p:spPr>
            <a:xfrm>
              <a:off x="2401479" y="2336605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105;p14">
              <a:extLst>
                <a:ext uri="{FF2B5EF4-FFF2-40B4-BE49-F238E27FC236}">
                  <a16:creationId xmlns:a16="http://schemas.microsoft.com/office/drawing/2014/main" id="{F24F0E86-C66A-4362-9B0E-332CFFF8D1D1}"/>
                </a:ext>
              </a:extLst>
            </p:cNvPr>
            <p:cNvCxnSpPr/>
            <p:nvPr/>
          </p:nvCxnSpPr>
          <p:spPr>
            <a:xfrm>
              <a:off x="3996881" y="2336605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Google Shape;113;p14">
              <a:extLst>
                <a:ext uri="{FF2B5EF4-FFF2-40B4-BE49-F238E27FC236}">
                  <a16:creationId xmlns:a16="http://schemas.microsoft.com/office/drawing/2014/main" id="{A5F9B740-1F77-40D3-9832-AB93E1CDE7D0}"/>
                </a:ext>
              </a:extLst>
            </p:cNvPr>
            <p:cNvSpPr txBox="1"/>
            <p:nvPr/>
          </p:nvSpPr>
          <p:spPr>
            <a:xfrm>
              <a:off x="2204835" y="2730255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8" name="Verbinder: gewinkelt 177">
              <a:extLst>
                <a:ext uri="{FF2B5EF4-FFF2-40B4-BE49-F238E27FC236}">
                  <a16:creationId xmlns:a16="http://schemas.microsoft.com/office/drawing/2014/main" id="{F2916F51-935E-421C-8FE8-4BFDA54B32DE}"/>
                </a:ext>
              </a:extLst>
            </p:cNvPr>
            <p:cNvCxnSpPr>
              <a:cxnSpLocks/>
              <a:stCxn id="142" idx="2"/>
              <a:endCxn id="179" idx="4"/>
            </p:cNvCxnSpPr>
            <p:nvPr/>
          </p:nvCxnSpPr>
          <p:spPr>
            <a:xfrm rot="5400000" flipH="1">
              <a:off x="3217457" y="969006"/>
              <a:ext cx="6284" cy="3051753"/>
            </a:xfrm>
            <a:prstGeom prst="bentConnector3">
              <a:avLst>
                <a:gd name="adj1" fmla="val -760633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12B52-C1E5-47E6-806C-5AC19F5B12F8}"/>
                </a:ext>
              </a:extLst>
            </p:cNvPr>
            <p:cNvSpPr/>
            <p:nvPr/>
          </p:nvSpPr>
          <p:spPr>
            <a:xfrm>
              <a:off x="1565978" y="244602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1149D5E0-7C25-4263-83D3-BE4F84B65C78}"/>
                </a:ext>
              </a:extLst>
            </p:cNvPr>
            <p:cNvSpPr/>
            <p:nvPr/>
          </p:nvSpPr>
          <p:spPr>
            <a:xfrm>
              <a:off x="1671862" y="244602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47674"/>
            <a:ext cx="8520600" cy="3937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Schließung des Regelkreises</a:t>
            </a: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eine Qualitätsmessung in Echtzeit </a:t>
            </a: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nicht möglich!</a:t>
            </a:r>
            <a:endParaRPr lang="e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eine Echzeit-Manipulation der Führungsgrößen </a:t>
            </a: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nicht möglich!</a:t>
            </a:r>
            <a:endParaRPr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278;p16">
            <a:extLst>
              <a:ext uri="{FF2B5EF4-FFF2-40B4-BE49-F238E27FC236}">
                <a16:creationId xmlns:a16="http://schemas.microsoft.com/office/drawing/2014/main" id="{0CC998B9-43FB-4B67-92CB-E89FB49D2C53}"/>
              </a:ext>
            </a:extLst>
          </p:cNvPr>
          <p:cNvSpPr/>
          <p:nvPr/>
        </p:nvSpPr>
        <p:spPr>
          <a:xfrm>
            <a:off x="369570" y="2855312"/>
            <a:ext cx="6553200" cy="1081757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Lösungsansätze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1BF1FAC-C111-440E-BB2F-32E3656C5E24}"/>
              </a:ext>
            </a:extLst>
          </p:cNvPr>
          <p:cNvGrpSpPr/>
          <p:nvPr/>
        </p:nvGrpSpPr>
        <p:grpSpPr>
          <a:xfrm>
            <a:off x="99130" y="2938177"/>
            <a:ext cx="6695879" cy="970219"/>
            <a:chOff x="1565978" y="2082836"/>
            <a:chExt cx="6695879" cy="970219"/>
          </a:xfrm>
        </p:grpSpPr>
        <p:sp>
          <p:nvSpPr>
            <p:cNvPr id="120" name="Google Shape;62;p14">
              <a:extLst>
                <a:ext uri="{FF2B5EF4-FFF2-40B4-BE49-F238E27FC236}">
                  <a16:creationId xmlns:a16="http://schemas.microsoft.com/office/drawing/2014/main" id="{A57C6496-6801-4205-9316-2BCECBAF7618}"/>
                </a:ext>
              </a:extLst>
            </p:cNvPr>
            <p:cNvSpPr/>
            <p:nvPr/>
          </p:nvSpPr>
          <p:spPr>
            <a:xfrm>
              <a:off x="3017006" y="208283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Google Shape;63;p14">
              <a:extLst>
                <a:ext uri="{FF2B5EF4-FFF2-40B4-BE49-F238E27FC236}">
                  <a16:creationId xmlns:a16="http://schemas.microsoft.com/office/drawing/2014/main" id="{46C31844-5BF2-4FD9-95C5-0923D3985BE6}"/>
                </a:ext>
              </a:extLst>
            </p:cNvPr>
            <p:cNvSpPr/>
            <p:nvPr/>
          </p:nvSpPr>
          <p:spPr>
            <a:xfrm>
              <a:off x="5700004" y="208283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0" name="Google Shape;99;p14">
              <a:extLst>
                <a:ext uri="{FF2B5EF4-FFF2-40B4-BE49-F238E27FC236}">
                  <a16:creationId xmlns:a16="http://schemas.microsoft.com/office/drawing/2014/main" id="{BC9337DB-9920-4DD1-8BC0-E66926B7F45F}"/>
                </a:ext>
              </a:extLst>
            </p:cNvPr>
            <p:cNvCxnSpPr/>
            <p:nvPr/>
          </p:nvCxnSpPr>
          <p:spPr>
            <a:xfrm>
              <a:off x="5307340" y="2336605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Google Shape;101;p14">
                  <a:extLst>
                    <a:ext uri="{FF2B5EF4-FFF2-40B4-BE49-F238E27FC236}">
                      <a16:creationId xmlns:a16="http://schemas.microsoft.com/office/drawing/2014/main" id="{A3768C39-DD55-4EFF-B005-9930A542C451}"/>
                    </a:ext>
                  </a:extLst>
                </p:cNvPr>
                <p:cNvSpPr txBox="1"/>
                <p:nvPr/>
              </p:nvSpPr>
              <p:spPr>
                <a:xfrm>
                  <a:off x="4073270" y="2175224"/>
                  <a:ext cx="134641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𝒑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sz="1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42" name="Google Shape;101;p14">
                  <a:extLst>
                    <a:ext uri="{FF2B5EF4-FFF2-40B4-BE49-F238E27FC236}">
                      <a16:creationId xmlns:a16="http://schemas.microsoft.com/office/drawing/2014/main" id="{A3768C39-DD55-4EFF-B005-9930A542C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270" y="2175224"/>
                  <a:ext cx="1346410" cy="322800"/>
                </a:xfrm>
                <a:prstGeom prst="rect">
                  <a:avLst/>
                </a:prstGeom>
                <a:blipFill>
                  <a:blip r:embed="rId3"/>
                  <a:stretch>
                    <a:fillRect b="-18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Google Shape;102;p14">
                  <a:extLst>
                    <a:ext uri="{FF2B5EF4-FFF2-40B4-BE49-F238E27FC236}">
                      <a16:creationId xmlns:a16="http://schemas.microsoft.com/office/drawing/2014/main" id="{08992175-2560-4152-92DD-12B9F3A0B68B}"/>
                    </a:ext>
                  </a:extLst>
                </p:cNvPr>
                <p:cNvSpPr txBox="1"/>
                <p:nvPr/>
              </p:nvSpPr>
              <p:spPr>
                <a:xfrm>
                  <a:off x="7167457" y="2175224"/>
                  <a:ext cx="10944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Bauteilqualität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43" name="Google Shape;102;p14">
                  <a:extLst>
                    <a:ext uri="{FF2B5EF4-FFF2-40B4-BE49-F238E27FC236}">
                      <a16:creationId xmlns:a16="http://schemas.microsoft.com/office/drawing/2014/main" id="{08992175-2560-4152-92DD-12B9F3A0B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457" y="2175224"/>
                  <a:ext cx="1094400" cy="322800"/>
                </a:xfrm>
                <a:prstGeom prst="rect">
                  <a:avLst/>
                </a:prstGeom>
                <a:blipFill>
                  <a:blip r:embed="rId4"/>
                  <a:stretch>
                    <a:fillRect b="-18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Google Shape;103;p14">
              <a:extLst>
                <a:ext uri="{FF2B5EF4-FFF2-40B4-BE49-F238E27FC236}">
                  <a16:creationId xmlns:a16="http://schemas.microsoft.com/office/drawing/2014/main" id="{3A1844DF-8A00-4BCC-AA97-B126C137F3AD}"/>
                </a:ext>
              </a:extLst>
            </p:cNvPr>
            <p:cNvCxnSpPr/>
            <p:nvPr/>
          </p:nvCxnSpPr>
          <p:spPr>
            <a:xfrm>
              <a:off x="6690314" y="2336605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Google Shape;104;p14">
              <a:extLst>
                <a:ext uri="{FF2B5EF4-FFF2-40B4-BE49-F238E27FC236}">
                  <a16:creationId xmlns:a16="http://schemas.microsoft.com/office/drawing/2014/main" id="{07A4F1AB-F62E-49B6-894A-44FA7124AB82}"/>
                </a:ext>
              </a:extLst>
            </p:cNvPr>
            <p:cNvCxnSpPr/>
            <p:nvPr/>
          </p:nvCxnSpPr>
          <p:spPr>
            <a:xfrm>
              <a:off x="2401479" y="2336605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105;p14">
              <a:extLst>
                <a:ext uri="{FF2B5EF4-FFF2-40B4-BE49-F238E27FC236}">
                  <a16:creationId xmlns:a16="http://schemas.microsoft.com/office/drawing/2014/main" id="{F24F0E86-C66A-4362-9B0E-332CFFF8D1D1}"/>
                </a:ext>
              </a:extLst>
            </p:cNvPr>
            <p:cNvCxnSpPr/>
            <p:nvPr/>
          </p:nvCxnSpPr>
          <p:spPr>
            <a:xfrm>
              <a:off x="3996881" y="2336605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Google Shape;113;p14">
              <a:extLst>
                <a:ext uri="{FF2B5EF4-FFF2-40B4-BE49-F238E27FC236}">
                  <a16:creationId xmlns:a16="http://schemas.microsoft.com/office/drawing/2014/main" id="{A5F9B740-1F77-40D3-9832-AB93E1CDE7D0}"/>
                </a:ext>
              </a:extLst>
            </p:cNvPr>
            <p:cNvSpPr txBox="1"/>
            <p:nvPr/>
          </p:nvSpPr>
          <p:spPr>
            <a:xfrm>
              <a:off x="2204835" y="2730255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8" name="Verbinder: gewinkelt 177">
              <a:extLst>
                <a:ext uri="{FF2B5EF4-FFF2-40B4-BE49-F238E27FC236}">
                  <a16:creationId xmlns:a16="http://schemas.microsoft.com/office/drawing/2014/main" id="{F2916F51-935E-421C-8FE8-4BFDA54B32DE}"/>
                </a:ext>
              </a:extLst>
            </p:cNvPr>
            <p:cNvCxnSpPr>
              <a:cxnSpLocks/>
              <a:stCxn id="142" idx="2"/>
              <a:endCxn id="62" idx="2"/>
            </p:cNvCxnSpPr>
            <p:nvPr/>
          </p:nvCxnSpPr>
          <p:spPr>
            <a:xfrm rot="5400000" flipH="1">
              <a:off x="3435073" y="1186623"/>
              <a:ext cx="37059" cy="2585745"/>
            </a:xfrm>
            <a:prstGeom prst="bentConnector3">
              <a:avLst>
                <a:gd name="adj1" fmla="val -61685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12B52-C1E5-47E6-806C-5AC19F5B12F8}"/>
                </a:ext>
              </a:extLst>
            </p:cNvPr>
            <p:cNvSpPr/>
            <p:nvPr/>
          </p:nvSpPr>
          <p:spPr>
            <a:xfrm>
              <a:off x="1565978" y="244602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1149D5E0-7C25-4263-83D3-BE4F84B65C78}"/>
                </a:ext>
              </a:extLst>
            </p:cNvPr>
            <p:cNvSpPr/>
            <p:nvPr/>
          </p:nvSpPr>
          <p:spPr>
            <a:xfrm>
              <a:off x="1671862" y="244602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Google Shape;62;p14">
            <a:extLst>
              <a:ext uri="{FF2B5EF4-FFF2-40B4-BE49-F238E27FC236}">
                <a16:creationId xmlns:a16="http://schemas.microsoft.com/office/drawing/2014/main" id="{B2A24494-B959-4ED1-980C-84188D15B1FD}"/>
              </a:ext>
            </a:extLst>
          </p:cNvPr>
          <p:cNvSpPr/>
          <p:nvPr/>
        </p:nvSpPr>
        <p:spPr>
          <a:xfrm>
            <a:off x="3353469" y="1673735"/>
            <a:ext cx="914400" cy="50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63;p14">
            <a:extLst>
              <a:ext uri="{FF2B5EF4-FFF2-40B4-BE49-F238E27FC236}">
                <a16:creationId xmlns:a16="http://schemas.microsoft.com/office/drawing/2014/main" id="{0D7EDEAB-0CE1-420F-8F5C-646FDFDB73F1}"/>
              </a:ext>
            </a:extLst>
          </p:cNvPr>
          <p:cNvSpPr/>
          <p:nvPr/>
        </p:nvSpPr>
        <p:spPr>
          <a:xfrm>
            <a:off x="2054666" y="1664893"/>
            <a:ext cx="914400" cy="50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Modell Bauteil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76736C02-822F-451E-AA32-7A568A4CDCCA}"/>
                  </a:ext>
                </a:extLst>
              </p:cNvPr>
              <p:cNvSpPr txBox="1"/>
              <p:nvPr/>
            </p:nvSpPr>
            <p:spPr>
              <a:xfrm>
                <a:off x="1465931" y="1731351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76736C02-822F-451E-AA32-7A568A4CD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31" y="1731351"/>
                <a:ext cx="344600" cy="322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oogle Shape;103;p14">
            <a:extLst>
              <a:ext uri="{FF2B5EF4-FFF2-40B4-BE49-F238E27FC236}">
                <a16:creationId xmlns:a16="http://schemas.microsoft.com/office/drawing/2014/main" id="{C4CEF284-7A11-48B9-96A7-7A23053562D5}"/>
              </a:ext>
            </a:extLst>
          </p:cNvPr>
          <p:cNvCxnSpPr>
            <a:cxnSpLocks/>
          </p:cNvCxnSpPr>
          <p:nvPr/>
        </p:nvCxnSpPr>
        <p:spPr>
          <a:xfrm flipH="1">
            <a:off x="1695638" y="1909226"/>
            <a:ext cx="3232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1E0A960B-D67B-40EC-B4A5-45CDA3C6C1DD}"/>
              </a:ext>
            </a:extLst>
          </p:cNvPr>
          <p:cNvSpPr/>
          <p:nvPr/>
        </p:nvSpPr>
        <p:spPr>
          <a:xfrm>
            <a:off x="2693986" y="155220"/>
            <a:ext cx="45720" cy="457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Google Shape;62;p14">
            <a:extLst>
              <a:ext uri="{FF2B5EF4-FFF2-40B4-BE49-F238E27FC236}">
                <a16:creationId xmlns:a16="http://schemas.microsoft.com/office/drawing/2014/main" id="{6D163391-D53C-4AEF-ABE5-3A097BA3E892}"/>
              </a:ext>
            </a:extLst>
          </p:cNvPr>
          <p:cNvSpPr/>
          <p:nvPr/>
        </p:nvSpPr>
        <p:spPr>
          <a:xfrm>
            <a:off x="5083452" y="1664894"/>
            <a:ext cx="914400" cy="50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67B1C72B-211C-4370-B089-FBA231F01D09}"/>
              </a:ext>
            </a:extLst>
          </p:cNvPr>
          <p:cNvCxnSpPr>
            <a:cxnSpLocks/>
            <a:stCxn id="143" idx="0"/>
            <a:endCxn id="38" idx="3"/>
          </p:cNvCxnSpPr>
          <p:nvPr/>
        </p:nvCxnSpPr>
        <p:spPr>
          <a:xfrm rot="16200000" flipV="1">
            <a:off x="5566821" y="2349576"/>
            <a:ext cx="1112021" cy="24995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Google Shape;100;p14">
                <a:extLst>
                  <a:ext uri="{FF2B5EF4-FFF2-40B4-BE49-F238E27FC236}">
                    <a16:creationId xmlns:a16="http://schemas.microsoft.com/office/drawing/2014/main" id="{89D62A96-776B-4306-9035-AD6835CEB7D8}"/>
                  </a:ext>
                </a:extLst>
              </p:cNvPr>
              <p:cNvSpPr txBox="1"/>
              <p:nvPr/>
            </p:nvSpPr>
            <p:spPr>
              <a:xfrm>
                <a:off x="4537573" y="1757142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</m:acc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1" name="Google Shape;100;p14">
                <a:extLst>
                  <a:ext uri="{FF2B5EF4-FFF2-40B4-BE49-F238E27FC236}">
                    <a16:creationId xmlns:a16="http://schemas.microsoft.com/office/drawing/2014/main" id="{89D62A96-776B-4306-9035-AD6835CE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573" y="1757142"/>
                <a:ext cx="325648" cy="322797"/>
              </a:xfrm>
              <a:prstGeom prst="rect">
                <a:avLst/>
              </a:prstGeom>
              <a:blipFill>
                <a:blip r:embed="rId6"/>
                <a:stretch>
                  <a:fillRect l="-5556" r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8D4BA7F6-9B55-41B3-9F80-3284E8964765}"/>
              </a:ext>
            </a:extLst>
          </p:cNvPr>
          <p:cNvCxnSpPr>
            <a:cxnSpLocks/>
            <a:stCxn id="27" idx="2"/>
            <a:endCxn id="38" idx="2"/>
          </p:cNvCxnSpPr>
          <p:nvPr/>
        </p:nvCxnSpPr>
        <p:spPr>
          <a:xfrm rot="16200000" flipH="1">
            <a:off x="3530420" y="161961"/>
            <a:ext cx="118043" cy="3902421"/>
          </a:xfrm>
          <a:prstGeom prst="bentConnector3">
            <a:avLst>
              <a:gd name="adj1" fmla="val 29365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oogle Shape;103;p14">
            <a:extLst>
              <a:ext uri="{FF2B5EF4-FFF2-40B4-BE49-F238E27FC236}">
                <a16:creationId xmlns:a16="http://schemas.microsoft.com/office/drawing/2014/main" id="{23F21BB6-0D93-4B15-8F9D-2B581445BBBB}"/>
              </a:ext>
            </a:extLst>
          </p:cNvPr>
          <p:cNvCxnSpPr>
            <a:cxnSpLocks/>
          </p:cNvCxnSpPr>
          <p:nvPr/>
        </p:nvCxnSpPr>
        <p:spPr>
          <a:xfrm flipH="1">
            <a:off x="2983144" y="1918543"/>
            <a:ext cx="3345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03;p14">
            <a:extLst>
              <a:ext uri="{FF2B5EF4-FFF2-40B4-BE49-F238E27FC236}">
                <a16:creationId xmlns:a16="http://schemas.microsoft.com/office/drawing/2014/main" id="{963CE5D4-2812-4467-B555-A92DCA5DB15A}"/>
              </a:ext>
            </a:extLst>
          </p:cNvPr>
          <p:cNvCxnSpPr>
            <a:cxnSpLocks/>
          </p:cNvCxnSpPr>
          <p:nvPr/>
        </p:nvCxnSpPr>
        <p:spPr>
          <a:xfrm flipH="1">
            <a:off x="4325276" y="1918543"/>
            <a:ext cx="2023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03;p14">
            <a:extLst>
              <a:ext uri="{FF2B5EF4-FFF2-40B4-BE49-F238E27FC236}">
                <a16:creationId xmlns:a16="http://schemas.microsoft.com/office/drawing/2014/main" id="{A158BCF9-2E9E-4116-9AA6-9D0E6DC54DB7}"/>
              </a:ext>
            </a:extLst>
          </p:cNvPr>
          <p:cNvCxnSpPr>
            <a:cxnSpLocks/>
          </p:cNvCxnSpPr>
          <p:nvPr/>
        </p:nvCxnSpPr>
        <p:spPr>
          <a:xfrm flipH="1">
            <a:off x="4835498" y="1918541"/>
            <a:ext cx="13313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100;p14">
                <a:extLst>
                  <a:ext uri="{FF2B5EF4-FFF2-40B4-BE49-F238E27FC236}">
                    <a16:creationId xmlns:a16="http://schemas.microsoft.com/office/drawing/2014/main" id="{A52D1B90-A92A-49A7-BA64-1AC9E6FE6744}"/>
                  </a:ext>
                </a:extLst>
              </p:cNvPr>
              <p:cNvSpPr txBox="1"/>
              <p:nvPr/>
            </p:nvSpPr>
            <p:spPr>
              <a:xfrm>
                <a:off x="531058" y="2993509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2" name="Google Shape;100;p14">
                <a:extLst>
                  <a:ext uri="{FF2B5EF4-FFF2-40B4-BE49-F238E27FC236}">
                    <a16:creationId xmlns:a16="http://schemas.microsoft.com/office/drawing/2014/main" id="{A52D1B90-A92A-49A7-BA64-1AC9E6FE6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58" y="2993509"/>
                <a:ext cx="325648" cy="322797"/>
              </a:xfrm>
              <a:prstGeom prst="rect">
                <a:avLst/>
              </a:prstGeom>
              <a:blipFill>
                <a:blip r:embed="rId7"/>
                <a:stretch>
                  <a:fillRect l="-38889" r="-3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C49E6E21-5DC2-433B-B7E8-9676738635B7}"/>
              </a:ext>
            </a:extLst>
          </p:cNvPr>
          <p:cNvCxnSpPr>
            <a:cxnSpLocks/>
            <a:stCxn id="27" idx="1"/>
            <a:endCxn id="62" idx="0"/>
          </p:cNvCxnSpPr>
          <p:nvPr/>
        </p:nvCxnSpPr>
        <p:spPr>
          <a:xfrm rot="10800000" flipV="1">
            <a:off x="693883" y="1892751"/>
            <a:ext cx="772049" cy="110075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Lösungsansatz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In-Line Qualitätsmessung</a:t>
            </a:r>
            <a:r>
              <a:rPr lang="en" sz="1400"/>
              <a:t>, um die Bauteileigenschaften direkt als Regelgröße zurückführen zu können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Modellierung des Spritzgießprozesses</a:t>
            </a:r>
            <a:r>
              <a:rPr lang="en" sz="1400"/>
              <a:t> (digitaler Zwilling) zur Berechnung der optimalen Prozessparameter, diese werden als Handlungsvorschlag an den Maschinenführer ausgegeben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Adaption</a:t>
            </a:r>
            <a:r>
              <a:rPr lang="en" sz="1400"/>
              <a:t> des Modells </a:t>
            </a:r>
            <a:r>
              <a:rPr lang="en" sz="1400" b="1"/>
              <a:t>zur Kompensation nicht messbarer Störgrößen</a:t>
            </a:r>
            <a:endParaRPr sz="1400" b="1"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2036294" y="3431541"/>
            <a:ext cx="423340" cy="371339"/>
            <a:chOff x="2683525" y="3555600"/>
            <a:chExt cx="554400" cy="486300"/>
          </a:xfrm>
        </p:grpSpPr>
        <p:sp>
          <p:nvSpPr>
            <p:cNvPr id="126" name="Google Shape;126;p15"/>
            <p:cNvSpPr/>
            <p:nvPr/>
          </p:nvSpPr>
          <p:spPr>
            <a:xfrm>
              <a:off x="2683525" y="3555600"/>
              <a:ext cx="554400" cy="48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" name="Google Shape;127;p15"/>
            <p:cNvGrpSpPr/>
            <p:nvPr/>
          </p:nvGrpSpPr>
          <p:grpSpPr>
            <a:xfrm>
              <a:off x="2743348" y="3587897"/>
              <a:ext cx="457117" cy="377523"/>
              <a:chOff x="6456037" y="3633938"/>
              <a:chExt cx="588841" cy="486311"/>
            </a:xfrm>
          </p:grpSpPr>
          <p:grpSp>
            <p:nvGrpSpPr>
              <p:cNvPr id="128" name="Google Shape;128;p15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129" name="Google Shape;129;p15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30" name="Google Shape;130;p15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31" name="Google Shape;131;p15"/>
                <p:cNvSpPr/>
                <p:nvPr/>
              </p:nvSpPr>
              <p:spPr>
                <a:xfrm>
                  <a:off x="6463525" y="3869000"/>
                  <a:ext cx="599300" cy="29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2" h="11835" extrusionOk="0">
                      <a:moveTo>
                        <a:pt x="0" y="11835"/>
                      </a:moveTo>
                      <a:lnTo>
                        <a:pt x="6372" y="11835"/>
                      </a:lnTo>
                      <a:lnTo>
                        <a:pt x="6372" y="5462"/>
                      </a:lnTo>
                      <a:lnTo>
                        <a:pt x="15172" y="5462"/>
                      </a:lnTo>
                      <a:lnTo>
                        <a:pt x="15172" y="0"/>
                      </a:lnTo>
                      <a:lnTo>
                        <a:pt x="23972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4A86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2" name="Google Shape;132;p15"/>
              <p:cNvSpPr txBox="1"/>
              <p:nvPr/>
            </p:nvSpPr>
            <p:spPr>
              <a:xfrm>
                <a:off x="6832478" y="3854737"/>
                <a:ext cx="2124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t</a:t>
                </a:r>
                <a:endParaRPr sz="900"/>
              </a:p>
            </p:txBody>
          </p:sp>
        </p:grpSp>
      </p:grpSp>
      <p:grpSp>
        <p:nvGrpSpPr>
          <p:cNvPr id="133" name="Google Shape;133;p15"/>
          <p:cNvGrpSpPr/>
          <p:nvPr/>
        </p:nvGrpSpPr>
        <p:grpSpPr>
          <a:xfrm>
            <a:off x="2036250" y="2977305"/>
            <a:ext cx="423340" cy="371339"/>
            <a:chOff x="4352450" y="3930725"/>
            <a:chExt cx="554400" cy="486300"/>
          </a:xfrm>
        </p:grpSpPr>
        <p:sp>
          <p:nvSpPr>
            <p:cNvPr id="134" name="Google Shape;134;p15"/>
            <p:cNvSpPr/>
            <p:nvPr/>
          </p:nvSpPr>
          <p:spPr>
            <a:xfrm>
              <a:off x="4352450" y="3930725"/>
              <a:ext cx="554400" cy="48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15"/>
            <p:cNvGrpSpPr/>
            <p:nvPr/>
          </p:nvGrpSpPr>
          <p:grpSpPr>
            <a:xfrm>
              <a:off x="4412398" y="3963572"/>
              <a:ext cx="463371" cy="377547"/>
              <a:chOff x="3383723" y="4108622"/>
              <a:chExt cx="463371" cy="377547"/>
            </a:xfrm>
          </p:grpSpPr>
          <p:grpSp>
            <p:nvGrpSpPr>
              <p:cNvPr id="136" name="Google Shape;136;p15"/>
              <p:cNvGrpSpPr/>
              <p:nvPr/>
            </p:nvGrpSpPr>
            <p:grpSpPr>
              <a:xfrm>
                <a:off x="3383723" y="4108622"/>
                <a:ext cx="463371" cy="377547"/>
                <a:chOff x="6456037" y="3633938"/>
                <a:chExt cx="596896" cy="486341"/>
              </a:xfrm>
            </p:grpSpPr>
            <p:grpSp>
              <p:nvGrpSpPr>
                <p:cNvPr id="137" name="Google Shape;137;p15"/>
                <p:cNvGrpSpPr/>
                <p:nvPr/>
              </p:nvGrpSpPr>
              <p:grpSpPr>
                <a:xfrm>
                  <a:off x="6456037" y="3633938"/>
                  <a:ext cx="538056" cy="486311"/>
                  <a:chOff x="6455925" y="3633875"/>
                  <a:chExt cx="705000" cy="637200"/>
                </a:xfrm>
              </p:grpSpPr>
              <p:cxnSp>
                <p:nvCxnSpPr>
                  <p:cNvPr id="138" name="Google Shape;138;p15"/>
                  <p:cNvCxnSpPr/>
                  <p:nvPr/>
                </p:nvCxnSpPr>
                <p:spPr>
                  <a:xfrm rot="10800000">
                    <a:off x="6455925" y="3633875"/>
                    <a:ext cx="0" cy="63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139" name="Google Shape;139;p15"/>
                  <p:cNvCxnSpPr/>
                  <p:nvPr/>
                </p:nvCxnSpPr>
                <p:spPr>
                  <a:xfrm>
                    <a:off x="6455925" y="4271075"/>
                    <a:ext cx="705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140" name="Google Shape;140;p15"/>
                <p:cNvSpPr txBox="1"/>
                <p:nvPr/>
              </p:nvSpPr>
              <p:spPr>
                <a:xfrm>
                  <a:off x="6840533" y="3854779"/>
                  <a:ext cx="212400" cy="26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/>
                    <a:t>t</a:t>
                  </a:r>
                  <a:endParaRPr sz="900"/>
                </a:p>
              </p:txBody>
            </p:sp>
          </p:grpSp>
          <p:sp>
            <p:nvSpPr>
              <p:cNvPr id="141" name="Google Shape;141;p15"/>
              <p:cNvSpPr/>
              <p:nvPr/>
            </p:nvSpPr>
            <p:spPr>
              <a:xfrm>
                <a:off x="3396275" y="4220875"/>
                <a:ext cx="329725" cy="230800"/>
              </a:xfrm>
              <a:custGeom>
                <a:avLst/>
                <a:gdLst/>
                <a:ahLst/>
                <a:cxnLst/>
                <a:rect l="l" t="t" r="r" b="b"/>
                <a:pathLst>
                  <a:path w="13189" h="9232" extrusionOk="0">
                    <a:moveTo>
                      <a:pt x="0" y="9232"/>
                    </a:moveTo>
                    <a:lnTo>
                      <a:pt x="2638" y="9232"/>
                    </a:lnTo>
                    <a:lnTo>
                      <a:pt x="2638" y="4748"/>
                    </a:lnTo>
                    <a:lnTo>
                      <a:pt x="6858" y="4748"/>
                    </a:lnTo>
                    <a:lnTo>
                      <a:pt x="6858" y="0"/>
                    </a:lnTo>
                    <a:lnTo>
                      <a:pt x="13189" y="0"/>
                    </a:lnTo>
                  </a:path>
                </a:pathLst>
              </a:cu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" name="Google Shape;142;p15"/>
          <p:cNvGrpSpPr/>
          <p:nvPr/>
        </p:nvGrpSpPr>
        <p:grpSpPr>
          <a:xfrm>
            <a:off x="4160650" y="3543786"/>
            <a:ext cx="312376" cy="274005"/>
            <a:chOff x="11660752" y="1263698"/>
            <a:chExt cx="2868466" cy="2516116"/>
          </a:xfrm>
        </p:grpSpPr>
        <p:grpSp>
          <p:nvGrpSpPr>
            <p:cNvPr id="143" name="Google Shape;143;p15"/>
            <p:cNvGrpSpPr/>
            <p:nvPr/>
          </p:nvGrpSpPr>
          <p:grpSpPr>
            <a:xfrm>
              <a:off x="11660752" y="1263698"/>
              <a:ext cx="2868466" cy="2516116"/>
              <a:chOff x="5598633" y="3832188"/>
              <a:chExt cx="554400" cy="486300"/>
            </a:xfrm>
          </p:grpSpPr>
          <p:sp>
            <p:nvSpPr>
              <p:cNvPr id="144" name="Google Shape;144;p15"/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5" name="Google Shape;145;p15"/>
              <p:cNvGrpSpPr/>
              <p:nvPr/>
            </p:nvGrpSpPr>
            <p:grpSpPr>
              <a:xfrm>
                <a:off x="5658581" y="3865035"/>
                <a:ext cx="417693" cy="377523"/>
                <a:chOff x="8559286" y="3467560"/>
                <a:chExt cx="705000" cy="637200"/>
              </a:xfrm>
            </p:grpSpPr>
            <p:cxnSp>
              <p:nvCxnSpPr>
                <p:cNvPr id="146" name="Google Shape;146;p15"/>
                <p:cNvCxnSpPr/>
                <p:nvPr/>
              </p:nvCxnSpPr>
              <p:spPr>
                <a:xfrm rot="10800000">
                  <a:off x="8559286" y="3467560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47" name="Google Shape;147;p15"/>
                <p:cNvCxnSpPr/>
                <p:nvPr/>
              </p:nvCxnSpPr>
              <p:spPr>
                <a:xfrm>
                  <a:off x="8559286" y="4104760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148" name="Google Shape;148;p15"/>
            <p:cNvSpPr/>
            <p:nvPr/>
          </p:nvSpPr>
          <p:spPr>
            <a:xfrm>
              <a:off x="11967452" y="1812844"/>
              <a:ext cx="1740825" cy="1575975"/>
            </a:xfrm>
            <a:custGeom>
              <a:avLst/>
              <a:gdLst/>
              <a:ahLst/>
              <a:cxnLst/>
              <a:rect l="l" t="t" r="r" b="b"/>
              <a:pathLst>
                <a:path w="69633" h="63039" extrusionOk="0">
                  <a:moveTo>
                    <a:pt x="0" y="63039"/>
                  </a:moveTo>
                  <a:lnTo>
                    <a:pt x="14766" y="0"/>
                  </a:lnTo>
                  <a:lnTo>
                    <a:pt x="23150" y="6272"/>
                  </a:lnTo>
                  <a:lnTo>
                    <a:pt x="38898" y="1019"/>
                  </a:lnTo>
                  <a:lnTo>
                    <a:pt x="54637" y="9770"/>
                  </a:lnTo>
                  <a:lnTo>
                    <a:pt x="61983" y="27695"/>
                  </a:lnTo>
                  <a:lnTo>
                    <a:pt x="63039" y="35611"/>
                  </a:lnTo>
                  <a:lnTo>
                    <a:pt x="69633" y="62516"/>
                  </a:lnTo>
                </a:path>
              </a:pathLst>
            </a:custGeom>
            <a:noFill/>
            <a:ln w="9525" cap="flat" cmpd="sng">
              <a:solidFill>
                <a:srgbClr val="134F5C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9" name="Google Shape;149;p15"/>
          <p:cNvGrpSpPr/>
          <p:nvPr/>
        </p:nvGrpSpPr>
        <p:grpSpPr>
          <a:xfrm>
            <a:off x="4160376" y="3247970"/>
            <a:ext cx="312391" cy="274003"/>
            <a:chOff x="3247902" y="2975877"/>
            <a:chExt cx="2868600" cy="2516100"/>
          </a:xfrm>
        </p:grpSpPr>
        <p:sp>
          <p:nvSpPr>
            <p:cNvPr id="150" name="Google Shape;150;p15"/>
            <p:cNvSpPr/>
            <p:nvPr/>
          </p:nvSpPr>
          <p:spPr>
            <a:xfrm>
              <a:off x="3247902" y="2975877"/>
              <a:ext cx="2868600" cy="2516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566958" y="3365088"/>
              <a:ext cx="1033335" cy="1721100"/>
            </a:xfrm>
            <a:custGeom>
              <a:avLst/>
              <a:gdLst/>
              <a:ahLst/>
              <a:cxnLst/>
              <a:rect l="l" t="t" r="r" b="b"/>
              <a:pathLst>
                <a:path w="54073" h="68844" extrusionOk="0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2" name="Google Shape;152;p15"/>
            <p:cNvSpPr/>
            <p:nvPr/>
          </p:nvSpPr>
          <p:spPr>
            <a:xfrm>
              <a:off x="4605264" y="3338712"/>
              <a:ext cx="322615" cy="1219925"/>
            </a:xfrm>
            <a:custGeom>
              <a:avLst/>
              <a:gdLst/>
              <a:ahLst/>
              <a:cxnLst/>
              <a:rect l="l" t="t" r="r" b="b"/>
              <a:pathLst>
                <a:path w="16882" h="48797" extrusionOk="0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" name="Google Shape;153;p15"/>
            <p:cNvSpPr/>
            <p:nvPr/>
          </p:nvSpPr>
          <p:spPr>
            <a:xfrm>
              <a:off x="4932862" y="4512683"/>
              <a:ext cx="131875" cy="540725"/>
            </a:xfrm>
            <a:custGeom>
              <a:avLst/>
              <a:gdLst/>
              <a:ahLst/>
              <a:cxnLst/>
              <a:rect l="l" t="t" r="r" b="b"/>
              <a:pathLst>
                <a:path w="5275" h="21629" extrusionOk="0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4" name="Google Shape;154;p15"/>
            <p:cNvGrpSpPr/>
            <p:nvPr/>
          </p:nvGrpSpPr>
          <p:grpSpPr>
            <a:xfrm>
              <a:off x="3558229" y="3145915"/>
              <a:ext cx="2161156" cy="1953317"/>
              <a:chOff x="6455925" y="3633875"/>
              <a:chExt cx="705000" cy="637200"/>
            </a:xfrm>
          </p:grpSpPr>
          <p:cxnSp>
            <p:nvCxnSpPr>
              <p:cNvPr id="155" name="Google Shape;155;p15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6" name="Google Shape;156;p15"/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157" name="Google Shape;157;p15"/>
          <p:cNvGrpSpPr/>
          <p:nvPr/>
        </p:nvGrpSpPr>
        <p:grpSpPr>
          <a:xfrm>
            <a:off x="4160650" y="2968904"/>
            <a:ext cx="312376" cy="274005"/>
            <a:chOff x="11660752" y="1263698"/>
            <a:chExt cx="2868466" cy="2516116"/>
          </a:xfrm>
        </p:grpSpPr>
        <p:grpSp>
          <p:nvGrpSpPr>
            <p:cNvPr id="158" name="Google Shape;158;p15"/>
            <p:cNvGrpSpPr/>
            <p:nvPr/>
          </p:nvGrpSpPr>
          <p:grpSpPr>
            <a:xfrm>
              <a:off x="11660752" y="1263698"/>
              <a:ext cx="2868466" cy="2516116"/>
              <a:chOff x="5598633" y="3832188"/>
              <a:chExt cx="554400" cy="486300"/>
            </a:xfrm>
          </p:grpSpPr>
          <p:sp>
            <p:nvSpPr>
              <p:cNvPr id="159" name="Google Shape;159;p15"/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" name="Google Shape;160;p15"/>
              <p:cNvGrpSpPr/>
              <p:nvPr/>
            </p:nvGrpSpPr>
            <p:grpSpPr>
              <a:xfrm>
                <a:off x="5658581" y="3865035"/>
                <a:ext cx="417693" cy="377523"/>
                <a:chOff x="8559286" y="3467560"/>
                <a:chExt cx="705000" cy="637200"/>
              </a:xfrm>
            </p:grpSpPr>
            <p:cxnSp>
              <p:nvCxnSpPr>
                <p:cNvPr id="161" name="Google Shape;161;p15"/>
                <p:cNvCxnSpPr/>
                <p:nvPr/>
              </p:nvCxnSpPr>
              <p:spPr>
                <a:xfrm rot="10800000">
                  <a:off x="8559286" y="3467560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5"/>
                <p:cNvCxnSpPr/>
                <p:nvPr/>
              </p:nvCxnSpPr>
              <p:spPr>
                <a:xfrm>
                  <a:off x="8559286" y="4104760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163" name="Google Shape;163;p15"/>
            <p:cNvSpPr/>
            <p:nvPr/>
          </p:nvSpPr>
          <p:spPr>
            <a:xfrm>
              <a:off x="11967375" y="1812883"/>
              <a:ext cx="1740875" cy="1576025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4" name="Google Shape;164;p15"/>
          <p:cNvSpPr txBox="1"/>
          <p:nvPr/>
        </p:nvSpPr>
        <p:spPr>
          <a:xfrm>
            <a:off x="1493725" y="3903500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Prozess-</a:t>
            </a:r>
            <a:br>
              <a:rPr lang="en" sz="1200" b="1"/>
            </a:br>
            <a:r>
              <a:rPr lang="en" sz="1200" b="1"/>
              <a:t>parameter</a:t>
            </a:r>
            <a:endParaRPr sz="1200"/>
          </a:p>
        </p:txBody>
      </p:sp>
      <p:sp>
        <p:nvSpPr>
          <p:cNvPr id="165" name="Google Shape;165;p15"/>
          <p:cNvSpPr txBox="1"/>
          <p:nvPr/>
        </p:nvSpPr>
        <p:spPr>
          <a:xfrm>
            <a:off x="3635875" y="3957350"/>
            <a:ext cx="1361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Prozess-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größen</a:t>
            </a:r>
            <a:endParaRPr sz="1200"/>
          </a:p>
        </p:txBody>
      </p:sp>
      <p:grpSp>
        <p:nvGrpSpPr>
          <p:cNvPr id="166" name="Google Shape;166;p15"/>
          <p:cNvGrpSpPr/>
          <p:nvPr/>
        </p:nvGrpSpPr>
        <p:grpSpPr>
          <a:xfrm>
            <a:off x="2567000" y="2778625"/>
            <a:ext cx="1547900" cy="1188000"/>
            <a:chOff x="1314450" y="2811950"/>
            <a:chExt cx="1547900" cy="1188000"/>
          </a:xfrm>
        </p:grpSpPr>
        <p:sp>
          <p:nvSpPr>
            <p:cNvPr id="167" name="Google Shape;167;p15"/>
            <p:cNvSpPr/>
            <p:nvPr/>
          </p:nvSpPr>
          <p:spPr>
            <a:xfrm>
              <a:off x="1443050" y="2811950"/>
              <a:ext cx="1228800" cy="1188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grpSp>
          <p:nvGrpSpPr>
            <p:cNvPr id="168" name="Google Shape;168;p15"/>
            <p:cNvGrpSpPr/>
            <p:nvPr/>
          </p:nvGrpSpPr>
          <p:grpSpPr>
            <a:xfrm>
              <a:off x="1314450" y="2948350"/>
              <a:ext cx="1132100" cy="887850"/>
              <a:chOff x="1314450" y="2948350"/>
              <a:chExt cx="1132100" cy="887850"/>
            </a:xfrm>
          </p:grpSpPr>
          <p:sp>
            <p:nvSpPr>
              <p:cNvPr id="169" name="Google Shape;169;p15"/>
              <p:cNvSpPr/>
              <p:nvPr/>
            </p:nvSpPr>
            <p:spPr>
              <a:xfrm>
                <a:off x="1721350" y="31064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1721350" y="3552975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2004900" y="29483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2004900" y="319160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2004900" y="34348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2004900" y="367810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2288450" y="31064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2288450" y="334970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2288450" y="35929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8" name="Google Shape;178;p15"/>
              <p:cNvCxnSpPr>
                <a:stCxn id="169" idx="6"/>
                <a:endCxn id="171" idx="2"/>
              </p:cNvCxnSpPr>
              <p:nvPr/>
            </p:nvCxnSpPr>
            <p:spPr>
              <a:xfrm rot="10800000" flipH="1">
                <a:off x="1879450" y="3027400"/>
                <a:ext cx="125400" cy="1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5"/>
              <p:cNvCxnSpPr>
                <a:stCxn id="169" idx="6"/>
                <a:endCxn id="172" idx="2"/>
              </p:cNvCxnSpPr>
              <p:nvPr/>
            </p:nvCxnSpPr>
            <p:spPr>
              <a:xfrm>
                <a:off x="1879450" y="3185500"/>
                <a:ext cx="12540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15"/>
              <p:cNvCxnSpPr>
                <a:stCxn id="169" idx="6"/>
                <a:endCxn id="173" idx="2"/>
              </p:cNvCxnSpPr>
              <p:nvPr/>
            </p:nvCxnSpPr>
            <p:spPr>
              <a:xfrm>
                <a:off x="1879450" y="3185500"/>
                <a:ext cx="125400" cy="32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15"/>
              <p:cNvCxnSpPr>
                <a:stCxn id="169" idx="6"/>
                <a:endCxn id="174" idx="2"/>
              </p:cNvCxnSpPr>
              <p:nvPr/>
            </p:nvCxnSpPr>
            <p:spPr>
              <a:xfrm>
                <a:off x="1879450" y="3185500"/>
                <a:ext cx="125400" cy="57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5"/>
              <p:cNvCxnSpPr>
                <a:stCxn id="170" idx="6"/>
                <a:endCxn id="174" idx="2"/>
              </p:cNvCxnSpPr>
              <p:nvPr/>
            </p:nvCxnSpPr>
            <p:spPr>
              <a:xfrm>
                <a:off x="1879450" y="3632025"/>
                <a:ext cx="125400" cy="12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15"/>
              <p:cNvCxnSpPr>
                <a:stCxn id="170" idx="6"/>
                <a:endCxn id="173" idx="2"/>
              </p:cNvCxnSpPr>
              <p:nvPr/>
            </p:nvCxnSpPr>
            <p:spPr>
              <a:xfrm rot="10800000" flipH="1">
                <a:off x="1879450" y="3513825"/>
                <a:ext cx="125400" cy="1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15"/>
              <p:cNvCxnSpPr>
                <a:stCxn id="170" idx="6"/>
                <a:endCxn id="172" idx="2"/>
              </p:cNvCxnSpPr>
              <p:nvPr/>
            </p:nvCxnSpPr>
            <p:spPr>
              <a:xfrm rot="10800000" flipH="1">
                <a:off x="1879450" y="3270525"/>
                <a:ext cx="1254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15"/>
              <p:cNvCxnSpPr>
                <a:stCxn id="170" idx="6"/>
                <a:endCxn id="171" idx="2"/>
              </p:cNvCxnSpPr>
              <p:nvPr/>
            </p:nvCxnSpPr>
            <p:spPr>
              <a:xfrm rot="10800000" flipH="1">
                <a:off x="1879450" y="3027525"/>
                <a:ext cx="125400" cy="6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5"/>
              <p:cNvCxnSpPr>
                <a:stCxn id="174" idx="6"/>
                <a:endCxn id="175" idx="2"/>
              </p:cNvCxnSpPr>
              <p:nvPr/>
            </p:nvCxnSpPr>
            <p:spPr>
              <a:xfrm rot="10800000" flipH="1">
                <a:off x="2163000" y="3185650"/>
                <a:ext cx="125400" cy="57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15"/>
              <p:cNvCxnSpPr>
                <a:stCxn id="174" idx="6"/>
                <a:endCxn id="176" idx="2"/>
              </p:cNvCxnSpPr>
              <p:nvPr/>
            </p:nvCxnSpPr>
            <p:spPr>
              <a:xfrm rot="10800000" flipH="1">
                <a:off x="2163000" y="3428650"/>
                <a:ext cx="125400" cy="32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15"/>
              <p:cNvCxnSpPr>
                <a:stCxn id="174" idx="6"/>
                <a:endCxn id="177" idx="2"/>
              </p:cNvCxnSpPr>
              <p:nvPr/>
            </p:nvCxnSpPr>
            <p:spPr>
              <a:xfrm rot="10800000" flipH="1">
                <a:off x="2163000" y="3671950"/>
                <a:ext cx="12540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15"/>
              <p:cNvCxnSpPr>
                <a:stCxn id="173" idx="6"/>
                <a:endCxn id="175" idx="2"/>
              </p:cNvCxnSpPr>
              <p:nvPr/>
            </p:nvCxnSpPr>
            <p:spPr>
              <a:xfrm rot="10800000" flipH="1">
                <a:off x="2163000" y="3185400"/>
                <a:ext cx="125400" cy="32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5"/>
              <p:cNvCxnSpPr>
                <a:stCxn id="173" idx="6"/>
                <a:endCxn id="176" idx="2"/>
              </p:cNvCxnSpPr>
              <p:nvPr/>
            </p:nvCxnSpPr>
            <p:spPr>
              <a:xfrm rot="10800000" flipH="1">
                <a:off x="2163000" y="3428700"/>
                <a:ext cx="12540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15"/>
              <p:cNvCxnSpPr>
                <a:stCxn id="173" idx="6"/>
                <a:endCxn id="177" idx="2"/>
              </p:cNvCxnSpPr>
              <p:nvPr/>
            </p:nvCxnSpPr>
            <p:spPr>
              <a:xfrm>
                <a:off x="2163000" y="3513900"/>
                <a:ext cx="125400" cy="1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15"/>
              <p:cNvCxnSpPr>
                <a:stCxn id="172" idx="6"/>
                <a:endCxn id="175" idx="2"/>
              </p:cNvCxnSpPr>
              <p:nvPr/>
            </p:nvCxnSpPr>
            <p:spPr>
              <a:xfrm rot="10800000" flipH="1">
                <a:off x="2163000" y="3185450"/>
                <a:ext cx="12540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15"/>
              <p:cNvCxnSpPr>
                <a:stCxn id="172" idx="6"/>
                <a:endCxn id="176" idx="2"/>
              </p:cNvCxnSpPr>
              <p:nvPr/>
            </p:nvCxnSpPr>
            <p:spPr>
              <a:xfrm>
                <a:off x="2163000" y="3270650"/>
                <a:ext cx="125400" cy="1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15"/>
              <p:cNvCxnSpPr>
                <a:stCxn id="172" idx="6"/>
                <a:endCxn id="177" idx="2"/>
              </p:cNvCxnSpPr>
              <p:nvPr/>
            </p:nvCxnSpPr>
            <p:spPr>
              <a:xfrm>
                <a:off x="2163000" y="3270650"/>
                <a:ext cx="125400" cy="40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15"/>
              <p:cNvCxnSpPr>
                <a:stCxn id="171" idx="6"/>
                <a:endCxn id="175" idx="2"/>
              </p:cNvCxnSpPr>
              <p:nvPr/>
            </p:nvCxnSpPr>
            <p:spPr>
              <a:xfrm>
                <a:off x="2163000" y="3027400"/>
                <a:ext cx="125400" cy="1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15"/>
              <p:cNvCxnSpPr>
                <a:stCxn id="171" idx="6"/>
                <a:endCxn id="176" idx="2"/>
              </p:cNvCxnSpPr>
              <p:nvPr/>
            </p:nvCxnSpPr>
            <p:spPr>
              <a:xfrm>
                <a:off x="2163000" y="3027400"/>
                <a:ext cx="125400" cy="40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15"/>
              <p:cNvCxnSpPr>
                <a:stCxn id="171" idx="6"/>
                <a:endCxn id="177" idx="2"/>
              </p:cNvCxnSpPr>
              <p:nvPr/>
            </p:nvCxnSpPr>
            <p:spPr>
              <a:xfrm>
                <a:off x="2163000" y="3027400"/>
                <a:ext cx="1254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5"/>
              <p:cNvCxnSpPr/>
              <p:nvPr/>
            </p:nvCxnSpPr>
            <p:spPr>
              <a:xfrm>
                <a:off x="1314450" y="3185500"/>
                <a:ext cx="406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9" name="Google Shape;199;p15"/>
              <p:cNvCxnSpPr/>
              <p:nvPr/>
            </p:nvCxnSpPr>
            <p:spPr>
              <a:xfrm>
                <a:off x="1314450" y="3632025"/>
                <a:ext cx="406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200" name="Google Shape;200;p15"/>
            <p:cNvCxnSpPr>
              <a:stCxn id="175" idx="6"/>
            </p:cNvCxnSpPr>
            <p:nvPr/>
          </p:nvCxnSpPr>
          <p:spPr>
            <a:xfrm rot="10800000" flipH="1">
              <a:off x="2446550" y="3184900"/>
              <a:ext cx="4158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" name="Google Shape;201;p15"/>
            <p:cNvCxnSpPr/>
            <p:nvPr/>
          </p:nvCxnSpPr>
          <p:spPr>
            <a:xfrm rot="10800000" flipH="1">
              <a:off x="2446550" y="3426375"/>
              <a:ext cx="4158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Google Shape;202;p15"/>
            <p:cNvCxnSpPr/>
            <p:nvPr/>
          </p:nvCxnSpPr>
          <p:spPr>
            <a:xfrm rot="10800000" flipH="1">
              <a:off x="2446550" y="3667850"/>
              <a:ext cx="4158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3" name="Google Shape;203;p15"/>
          <p:cNvGrpSpPr/>
          <p:nvPr/>
        </p:nvGrpSpPr>
        <p:grpSpPr>
          <a:xfrm>
            <a:off x="4490200" y="2778625"/>
            <a:ext cx="1547900" cy="1187700"/>
            <a:chOff x="4596325" y="2785852"/>
            <a:chExt cx="1547900" cy="1187700"/>
          </a:xfrm>
        </p:grpSpPr>
        <p:sp>
          <p:nvSpPr>
            <p:cNvPr id="204" name="Google Shape;204;p15"/>
            <p:cNvSpPr/>
            <p:nvPr/>
          </p:nvSpPr>
          <p:spPr>
            <a:xfrm>
              <a:off x="4760425" y="2785852"/>
              <a:ext cx="1228800" cy="1187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012225" y="3106450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012225" y="3629175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295775" y="2948350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295775" y="3191600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295775" y="3434850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295775" y="3678100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579275" y="3310075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2" name="Google Shape;212;p15"/>
            <p:cNvCxnSpPr>
              <a:stCxn id="205" idx="6"/>
              <a:endCxn id="207" idx="2"/>
            </p:cNvCxnSpPr>
            <p:nvPr/>
          </p:nvCxnSpPr>
          <p:spPr>
            <a:xfrm rot="10800000" flipH="1">
              <a:off x="5170325" y="3027400"/>
              <a:ext cx="125400" cy="15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5"/>
            <p:cNvCxnSpPr>
              <a:stCxn id="205" idx="6"/>
              <a:endCxn id="208" idx="2"/>
            </p:cNvCxnSpPr>
            <p:nvPr/>
          </p:nvCxnSpPr>
          <p:spPr>
            <a:xfrm>
              <a:off x="5170325" y="3185500"/>
              <a:ext cx="125400" cy="8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5"/>
            <p:cNvCxnSpPr>
              <a:stCxn id="205" idx="6"/>
              <a:endCxn id="209" idx="2"/>
            </p:cNvCxnSpPr>
            <p:nvPr/>
          </p:nvCxnSpPr>
          <p:spPr>
            <a:xfrm>
              <a:off x="5170325" y="3185500"/>
              <a:ext cx="125400" cy="32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5"/>
            <p:cNvCxnSpPr>
              <a:stCxn id="205" idx="6"/>
              <a:endCxn id="210" idx="2"/>
            </p:cNvCxnSpPr>
            <p:nvPr/>
          </p:nvCxnSpPr>
          <p:spPr>
            <a:xfrm>
              <a:off x="5170325" y="3185500"/>
              <a:ext cx="125400" cy="57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5"/>
            <p:cNvCxnSpPr>
              <a:stCxn id="206" idx="6"/>
              <a:endCxn id="210" idx="2"/>
            </p:cNvCxnSpPr>
            <p:nvPr/>
          </p:nvCxnSpPr>
          <p:spPr>
            <a:xfrm>
              <a:off x="5170325" y="3708225"/>
              <a:ext cx="125400" cy="4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5"/>
            <p:cNvCxnSpPr>
              <a:stCxn id="206" idx="6"/>
              <a:endCxn id="209" idx="2"/>
            </p:cNvCxnSpPr>
            <p:nvPr/>
          </p:nvCxnSpPr>
          <p:spPr>
            <a:xfrm rot="10800000" flipH="1">
              <a:off x="5170325" y="3513825"/>
              <a:ext cx="12540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5"/>
            <p:cNvCxnSpPr>
              <a:stCxn id="206" idx="6"/>
              <a:endCxn id="208" idx="2"/>
            </p:cNvCxnSpPr>
            <p:nvPr/>
          </p:nvCxnSpPr>
          <p:spPr>
            <a:xfrm rot="10800000" flipH="1">
              <a:off x="5170325" y="3270525"/>
              <a:ext cx="125400" cy="43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5"/>
            <p:cNvCxnSpPr>
              <a:stCxn id="206" idx="6"/>
              <a:endCxn id="207" idx="2"/>
            </p:cNvCxnSpPr>
            <p:nvPr/>
          </p:nvCxnSpPr>
          <p:spPr>
            <a:xfrm rot="10800000" flipH="1">
              <a:off x="5170325" y="3027525"/>
              <a:ext cx="125400" cy="6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5"/>
            <p:cNvCxnSpPr>
              <a:stCxn id="210" idx="6"/>
              <a:endCxn id="211" idx="2"/>
            </p:cNvCxnSpPr>
            <p:nvPr/>
          </p:nvCxnSpPr>
          <p:spPr>
            <a:xfrm rot="10800000" flipH="1">
              <a:off x="5453875" y="3389050"/>
              <a:ext cx="125400" cy="36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5"/>
            <p:cNvCxnSpPr>
              <a:stCxn id="209" idx="6"/>
              <a:endCxn id="211" idx="2"/>
            </p:cNvCxnSpPr>
            <p:nvPr/>
          </p:nvCxnSpPr>
          <p:spPr>
            <a:xfrm rot="10800000" flipH="1">
              <a:off x="5453875" y="3389100"/>
              <a:ext cx="125400" cy="1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5"/>
            <p:cNvCxnSpPr>
              <a:stCxn id="208" idx="6"/>
              <a:endCxn id="211" idx="2"/>
            </p:cNvCxnSpPr>
            <p:nvPr/>
          </p:nvCxnSpPr>
          <p:spPr>
            <a:xfrm>
              <a:off x="5453875" y="3270650"/>
              <a:ext cx="125400" cy="1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5"/>
            <p:cNvCxnSpPr>
              <a:stCxn id="207" idx="6"/>
              <a:endCxn id="211" idx="2"/>
            </p:cNvCxnSpPr>
            <p:nvPr/>
          </p:nvCxnSpPr>
          <p:spPr>
            <a:xfrm>
              <a:off x="5453875" y="3027400"/>
              <a:ext cx="125400" cy="36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4" name="Google Shape;224;p15"/>
            <p:cNvSpPr/>
            <p:nvPr/>
          </p:nvSpPr>
          <p:spPr>
            <a:xfrm>
              <a:off x="5012175" y="3367800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" name="Google Shape;225;p15"/>
            <p:cNvCxnSpPr>
              <a:stCxn id="224" idx="6"/>
              <a:endCxn id="207" idx="2"/>
            </p:cNvCxnSpPr>
            <p:nvPr/>
          </p:nvCxnSpPr>
          <p:spPr>
            <a:xfrm rot="10800000" flipH="1">
              <a:off x="5170275" y="3027450"/>
              <a:ext cx="125400" cy="41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5"/>
            <p:cNvCxnSpPr>
              <a:stCxn id="224" idx="6"/>
              <a:endCxn id="208" idx="2"/>
            </p:cNvCxnSpPr>
            <p:nvPr/>
          </p:nvCxnSpPr>
          <p:spPr>
            <a:xfrm rot="10800000" flipH="1">
              <a:off x="5170275" y="3270750"/>
              <a:ext cx="125400" cy="1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5"/>
            <p:cNvCxnSpPr>
              <a:stCxn id="224" idx="6"/>
              <a:endCxn id="209" idx="2"/>
            </p:cNvCxnSpPr>
            <p:nvPr/>
          </p:nvCxnSpPr>
          <p:spPr>
            <a:xfrm>
              <a:off x="5170275" y="3446850"/>
              <a:ext cx="125400" cy="6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15"/>
            <p:cNvCxnSpPr>
              <a:stCxn id="224" idx="6"/>
              <a:endCxn id="210" idx="2"/>
            </p:cNvCxnSpPr>
            <p:nvPr/>
          </p:nvCxnSpPr>
          <p:spPr>
            <a:xfrm>
              <a:off x="5170275" y="3446850"/>
              <a:ext cx="125400" cy="31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15"/>
            <p:cNvCxnSpPr/>
            <p:nvPr/>
          </p:nvCxnSpPr>
          <p:spPr>
            <a:xfrm rot="10800000" flipH="1">
              <a:off x="4596325" y="3167000"/>
              <a:ext cx="4158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0" name="Google Shape;230;p15"/>
            <p:cNvCxnSpPr/>
            <p:nvPr/>
          </p:nvCxnSpPr>
          <p:spPr>
            <a:xfrm rot="10800000" flipH="1">
              <a:off x="4596325" y="3408475"/>
              <a:ext cx="4158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" name="Google Shape;231;p15"/>
            <p:cNvCxnSpPr/>
            <p:nvPr/>
          </p:nvCxnSpPr>
          <p:spPr>
            <a:xfrm rot="10800000" flipH="1">
              <a:off x="4596325" y="3649950"/>
              <a:ext cx="4158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5737425" y="3389125"/>
              <a:ext cx="406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3" name="Google Shape;233;p15"/>
          <p:cNvGrpSpPr/>
          <p:nvPr/>
        </p:nvGrpSpPr>
        <p:grpSpPr>
          <a:xfrm>
            <a:off x="6174056" y="3135432"/>
            <a:ext cx="568974" cy="499084"/>
            <a:chOff x="6644329" y="495267"/>
            <a:chExt cx="2037143" cy="1786909"/>
          </a:xfrm>
        </p:grpSpPr>
        <p:grpSp>
          <p:nvGrpSpPr>
            <p:cNvPr id="234" name="Google Shape;234;p15"/>
            <p:cNvGrpSpPr/>
            <p:nvPr/>
          </p:nvGrpSpPr>
          <p:grpSpPr>
            <a:xfrm>
              <a:off x="6644329" y="495267"/>
              <a:ext cx="2037143" cy="1786909"/>
              <a:chOff x="4352450" y="3930725"/>
              <a:chExt cx="554400" cy="486300"/>
            </a:xfrm>
          </p:grpSpPr>
          <p:sp>
            <p:nvSpPr>
              <p:cNvPr id="235" name="Google Shape;235;p15"/>
              <p:cNvSpPr/>
              <p:nvPr/>
            </p:nvSpPr>
            <p:spPr>
              <a:xfrm>
                <a:off x="4352450" y="3930725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" name="Google Shape;236;p15"/>
              <p:cNvGrpSpPr/>
              <p:nvPr/>
            </p:nvGrpSpPr>
            <p:grpSpPr>
              <a:xfrm>
                <a:off x="4412578" y="3963673"/>
                <a:ext cx="462683" cy="377541"/>
                <a:chOff x="6455925" y="3633875"/>
                <a:chExt cx="780900" cy="637200"/>
              </a:xfrm>
            </p:grpSpPr>
            <p:cxnSp>
              <p:nvCxnSpPr>
                <p:cNvPr id="237" name="Google Shape;237;p15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38" name="Google Shape;238;p15"/>
                <p:cNvCxnSpPr/>
                <p:nvPr/>
              </p:nvCxnSpPr>
              <p:spPr>
                <a:xfrm>
                  <a:off x="6455925" y="4271075"/>
                  <a:ext cx="780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239" name="Google Shape;239;p15"/>
            <p:cNvSpPr/>
            <p:nvPr/>
          </p:nvSpPr>
          <p:spPr>
            <a:xfrm>
              <a:off x="7014190" y="1017739"/>
              <a:ext cx="1152080" cy="975950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0" name="Google Shape;240;p15"/>
          <p:cNvSpPr txBox="1"/>
          <p:nvPr/>
        </p:nvSpPr>
        <p:spPr>
          <a:xfrm>
            <a:off x="5841138" y="3957350"/>
            <a:ext cx="1234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Bauteil-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qualität</a:t>
            </a:r>
            <a:endParaRPr sz="1200"/>
          </a:p>
        </p:txBody>
      </p:sp>
      <p:sp>
        <p:nvSpPr>
          <p:cNvPr id="241" name="Google Shape;241;p15"/>
          <p:cNvSpPr txBox="1"/>
          <p:nvPr/>
        </p:nvSpPr>
        <p:spPr>
          <a:xfrm>
            <a:off x="2586750" y="2341375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Modell Spritzgieß-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maschine</a:t>
            </a:r>
            <a:endParaRPr sz="1000"/>
          </a:p>
        </p:txBody>
      </p:sp>
      <p:sp>
        <p:nvSpPr>
          <p:cNvPr id="242" name="Google Shape;242;p15"/>
          <p:cNvSpPr txBox="1"/>
          <p:nvPr/>
        </p:nvSpPr>
        <p:spPr>
          <a:xfrm>
            <a:off x="4509950" y="2341375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Modell Bauteil</a:t>
            </a:r>
            <a:endParaRPr sz="1000"/>
          </a:p>
        </p:txBody>
      </p:sp>
      <p:grpSp>
        <p:nvGrpSpPr>
          <p:cNvPr id="243" name="Google Shape;243;p15"/>
          <p:cNvGrpSpPr/>
          <p:nvPr/>
        </p:nvGrpSpPr>
        <p:grpSpPr>
          <a:xfrm>
            <a:off x="3077280" y="4397566"/>
            <a:ext cx="527330" cy="527398"/>
            <a:chOff x="6981937" y="2940155"/>
            <a:chExt cx="909503" cy="909621"/>
          </a:xfrm>
        </p:grpSpPr>
        <p:sp>
          <p:nvSpPr>
            <p:cNvPr id="244" name="Google Shape;244;p15"/>
            <p:cNvSpPr/>
            <p:nvPr/>
          </p:nvSpPr>
          <p:spPr>
            <a:xfrm>
              <a:off x="7181850" y="3006975"/>
              <a:ext cx="509700" cy="776400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rot="2700000">
              <a:off x="7181816" y="3006924"/>
              <a:ext cx="509541" cy="776403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rot="-2701431">
              <a:off x="7181913" y="3006753"/>
              <a:ext cx="509753" cy="776403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 rot="-5402023">
              <a:off x="7181870" y="3006762"/>
              <a:ext cx="509700" cy="776400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150638" y="3109037"/>
              <a:ext cx="572700" cy="572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209888" y="3168277"/>
              <a:ext cx="454200" cy="4542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276525" y="3264408"/>
              <a:ext cx="320100" cy="3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7443550" y="3246100"/>
              <a:ext cx="36600" cy="73200"/>
            </a:xfrm>
            <a:prstGeom prst="roundRect">
              <a:avLst>
                <a:gd name="adj" fmla="val 27189"/>
              </a:avLst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7276525" y="3372575"/>
              <a:ext cx="320100" cy="3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7276950" y="3480750"/>
              <a:ext cx="320100" cy="3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357825" y="3355848"/>
              <a:ext cx="36600" cy="73200"/>
            </a:xfrm>
            <a:prstGeom prst="roundRect">
              <a:avLst>
                <a:gd name="adj" fmla="val 27189"/>
              </a:avLst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538800" y="3462450"/>
              <a:ext cx="36600" cy="73200"/>
            </a:xfrm>
            <a:prstGeom prst="roundRect">
              <a:avLst>
                <a:gd name="adj" fmla="val 27189"/>
              </a:avLst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6" name="Google Shape;256;p15"/>
          <p:cNvCxnSpPr/>
          <p:nvPr/>
        </p:nvCxnSpPr>
        <p:spPr>
          <a:xfrm rot="10800000">
            <a:off x="3340950" y="4008175"/>
            <a:ext cx="0" cy="3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" name="Google Shape;257;p15"/>
          <p:cNvSpPr txBox="1"/>
          <p:nvPr/>
        </p:nvSpPr>
        <p:spPr>
          <a:xfrm>
            <a:off x="2586738" y="4859125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Online Adaption</a:t>
            </a:r>
            <a:endParaRPr sz="1000"/>
          </a:p>
        </p:txBody>
      </p:sp>
      <p:sp>
        <p:nvSpPr>
          <p:cNvPr id="258" name="Google Shape;258;p15"/>
          <p:cNvSpPr txBox="1"/>
          <p:nvPr/>
        </p:nvSpPr>
        <p:spPr>
          <a:xfrm>
            <a:off x="4529850" y="4859125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Online Adaption</a:t>
            </a:r>
            <a:endParaRPr sz="1000"/>
          </a:p>
        </p:txBody>
      </p:sp>
      <p:grpSp>
        <p:nvGrpSpPr>
          <p:cNvPr id="259" name="Google Shape;259;p15"/>
          <p:cNvGrpSpPr/>
          <p:nvPr/>
        </p:nvGrpSpPr>
        <p:grpSpPr>
          <a:xfrm>
            <a:off x="5020380" y="4397566"/>
            <a:ext cx="527330" cy="527398"/>
            <a:chOff x="6981937" y="2940155"/>
            <a:chExt cx="909503" cy="909621"/>
          </a:xfrm>
        </p:grpSpPr>
        <p:sp>
          <p:nvSpPr>
            <p:cNvPr id="260" name="Google Shape;260;p15"/>
            <p:cNvSpPr/>
            <p:nvPr/>
          </p:nvSpPr>
          <p:spPr>
            <a:xfrm>
              <a:off x="7181850" y="3006975"/>
              <a:ext cx="509700" cy="776400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rot="2700000">
              <a:off x="7181816" y="3006924"/>
              <a:ext cx="509541" cy="776403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-2701431">
              <a:off x="7181913" y="3006753"/>
              <a:ext cx="509753" cy="776403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-5402023">
              <a:off x="7181870" y="3006762"/>
              <a:ext cx="509700" cy="776400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7150638" y="3109037"/>
              <a:ext cx="572700" cy="572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7209888" y="3168277"/>
              <a:ext cx="454200" cy="4542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7276525" y="3264408"/>
              <a:ext cx="320100" cy="3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7443550" y="3246100"/>
              <a:ext cx="36600" cy="73200"/>
            </a:xfrm>
            <a:prstGeom prst="roundRect">
              <a:avLst>
                <a:gd name="adj" fmla="val 27189"/>
              </a:avLst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7276525" y="3372575"/>
              <a:ext cx="320100" cy="3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7276950" y="3480750"/>
              <a:ext cx="320100" cy="3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7357825" y="3355848"/>
              <a:ext cx="36600" cy="73200"/>
            </a:xfrm>
            <a:prstGeom prst="roundRect">
              <a:avLst>
                <a:gd name="adj" fmla="val 27189"/>
              </a:avLst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7538800" y="3462450"/>
              <a:ext cx="36600" cy="73200"/>
            </a:xfrm>
            <a:prstGeom prst="roundRect">
              <a:avLst>
                <a:gd name="adj" fmla="val 27189"/>
              </a:avLst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15"/>
          <p:cNvCxnSpPr/>
          <p:nvPr/>
        </p:nvCxnSpPr>
        <p:spPr>
          <a:xfrm rot="10800000">
            <a:off x="5284050" y="4008175"/>
            <a:ext cx="0" cy="3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in bestehenden Produktionsprozess</a:t>
            </a:r>
            <a:endParaRPr/>
          </a:p>
        </p:txBody>
      </p:sp>
      <p:grpSp>
        <p:nvGrpSpPr>
          <p:cNvPr id="468" name="Google Shape;468;p17"/>
          <p:cNvGrpSpPr/>
          <p:nvPr/>
        </p:nvGrpSpPr>
        <p:grpSpPr>
          <a:xfrm>
            <a:off x="11993831" y="-674568"/>
            <a:ext cx="568974" cy="499084"/>
            <a:chOff x="6644329" y="495267"/>
            <a:chExt cx="2037143" cy="1786909"/>
          </a:xfrm>
        </p:grpSpPr>
        <p:grpSp>
          <p:nvGrpSpPr>
            <p:cNvPr id="469" name="Google Shape;469;p17"/>
            <p:cNvGrpSpPr/>
            <p:nvPr/>
          </p:nvGrpSpPr>
          <p:grpSpPr>
            <a:xfrm>
              <a:off x="6644329" y="495267"/>
              <a:ext cx="2037143" cy="1786909"/>
              <a:chOff x="4352450" y="3930725"/>
              <a:chExt cx="554400" cy="486300"/>
            </a:xfrm>
          </p:grpSpPr>
          <p:sp>
            <p:nvSpPr>
              <p:cNvPr id="470" name="Google Shape;470;p17"/>
              <p:cNvSpPr/>
              <p:nvPr/>
            </p:nvSpPr>
            <p:spPr>
              <a:xfrm>
                <a:off x="4352450" y="3930725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1" name="Google Shape;471;p17"/>
              <p:cNvGrpSpPr/>
              <p:nvPr/>
            </p:nvGrpSpPr>
            <p:grpSpPr>
              <a:xfrm>
                <a:off x="4412578" y="3963673"/>
                <a:ext cx="462683" cy="377541"/>
                <a:chOff x="6455925" y="3633875"/>
                <a:chExt cx="780900" cy="637200"/>
              </a:xfrm>
            </p:grpSpPr>
            <p:cxnSp>
              <p:nvCxnSpPr>
                <p:cNvPr id="472" name="Google Shape;472;p17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3" name="Google Shape;473;p17"/>
                <p:cNvCxnSpPr/>
                <p:nvPr/>
              </p:nvCxnSpPr>
              <p:spPr>
                <a:xfrm>
                  <a:off x="6455925" y="4271075"/>
                  <a:ext cx="780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474" name="Google Shape;474;p17"/>
            <p:cNvSpPr/>
            <p:nvPr/>
          </p:nvSpPr>
          <p:spPr>
            <a:xfrm>
              <a:off x="7014190" y="1017739"/>
              <a:ext cx="1152080" cy="975950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75" name="Google Shape;475;p17"/>
          <p:cNvSpPr txBox="1"/>
          <p:nvPr/>
        </p:nvSpPr>
        <p:spPr>
          <a:xfrm>
            <a:off x="11660913" y="147350"/>
            <a:ext cx="1234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Bauteil-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qualität</a:t>
            </a:r>
            <a:endParaRPr sz="1200"/>
          </a:p>
        </p:txBody>
      </p:sp>
      <p:grpSp>
        <p:nvGrpSpPr>
          <p:cNvPr id="476" name="Google Shape;476;p17"/>
          <p:cNvGrpSpPr/>
          <p:nvPr/>
        </p:nvGrpSpPr>
        <p:grpSpPr>
          <a:xfrm>
            <a:off x="177800" y="1160250"/>
            <a:ext cx="8135950" cy="3748075"/>
            <a:chOff x="1092200" y="1312650"/>
            <a:chExt cx="8135950" cy="3748075"/>
          </a:xfrm>
        </p:grpSpPr>
        <p:grpSp>
          <p:nvGrpSpPr>
            <p:cNvPr id="477" name="Google Shape;477;p17"/>
            <p:cNvGrpSpPr/>
            <p:nvPr/>
          </p:nvGrpSpPr>
          <p:grpSpPr>
            <a:xfrm>
              <a:off x="1092200" y="1312650"/>
              <a:ext cx="8135950" cy="3748075"/>
              <a:chOff x="1092200" y="1312650"/>
              <a:chExt cx="8135950" cy="3748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2612775" y="4419625"/>
                <a:ext cx="1161600" cy="641100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/>
                  <a:t>Online Adaption</a:t>
                </a:r>
                <a:endParaRPr sz="1100" b="1"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2601575" y="3195225"/>
                <a:ext cx="5508900" cy="1099500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0" name="Google Shape;480;p17"/>
              <p:cNvCxnSpPr>
                <a:stCxn id="481" idx="3"/>
                <a:endCxn id="482" idx="1"/>
              </p:cNvCxnSpPr>
              <p:nvPr/>
            </p:nvCxnSpPr>
            <p:spPr>
              <a:xfrm>
                <a:off x="1994300" y="2288175"/>
                <a:ext cx="844800" cy="1528800"/>
              </a:xfrm>
              <a:prstGeom prst="bentConnector3">
                <a:avLst>
                  <a:gd name="adj1" fmla="val 46555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83" name="Google Shape;483;p17"/>
              <p:cNvSpPr/>
              <p:nvPr/>
            </p:nvSpPr>
            <p:spPr>
              <a:xfrm>
                <a:off x="2601586" y="2003839"/>
                <a:ext cx="1031700" cy="572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/>
                  <a:t>Spritzgieß-</a:t>
                </a:r>
                <a:br>
                  <a:rPr lang="en" sz="1100" b="1"/>
                </a:br>
                <a:r>
                  <a:rPr lang="en" sz="1100" b="1"/>
                  <a:t>maschine</a:t>
                </a:r>
                <a:endParaRPr sz="1100" b="1"/>
              </a:p>
            </p:txBody>
          </p:sp>
          <p:sp>
            <p:nvSpPr>
              <p:cNvPr id="484" name="Google Shape;484;p17"/>
              <p:cNvSpPr/>
              <p:nvPr/>
            </p:nvSpPr>
            <p:spPr>
              <a:xfrm>
                <a:off x="5712141" y="2031414"/>
                <a:ext cx="925200" cy="513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/>
                  <a:t>Bauteil</a:t>
                </a:r>
                <a:endParaRPr sz="1100" b="1"/>
              </a:p>
            </p:txBody>
          </p:sp>
          <p:cxnSp>
            <p:nvCxnSpPr>
              <p:cNvPr id="485" name="Google Shape;485;p17"/>
              <p:cNvCxnSpPr>
                <a:stCxn id="486" idx="3"/>
                <a:endCxn id="484" idx="1"/>
              </p:cNvCxnSpPr>
              <p:nvPr/>
            </p:nvCxnSpPr>
            <p:spPr>
              <a:xfrm>
                <a:off x="5047557" y="2288260"/>
                <a:ext cx="66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81" name="Google Shape;481;p17"/>
              <p:cNvSpPr txBox="1"/>
              <p:nvPr/>
            </p:nvSpPr>
            <p:spPr>
              <a:xfrm>
                <a:off x="1092200" y="2053725"/>
                <a:ext cx="902100" cy="4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Maschinen-</a:t>
                </a:r>
                <a:endParaRPr sz="1000" b="1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parameter</a:t>
                </a:r>
                <a:endParaRPr sz="1000" b="1"/>
              </a:p>
            </p:txBody>
          </p:sp>
          <p:sp>
            <p:nvSpPr>
              <p:cNvPr id="486" name="Google Shape;486;p17"/>
              <p:cNvSpPr txBox="1"/>
              <p:nvPr/>
            </p:nvSpPr>
            <p:spPr>
              <a:xfrm>
                <a:off x="3826557" y="2124910"/>
                <a:ext cx="12210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Prozessgrößen</a:t>
                </a:r>
                <a:endParaRPr sz="1000"/>
              </a:p>
            </p:txBody>
          </p:sp>
          <p:cxnSp>
            <p:nvCxnSpPr>
              <p:cNvPr id="487" name="Google Shape;487;p17"/>
              <p:cNvCxnSpPr>
                <a:stCxn id="484" idx="3"/>
                <a:endCxn id="488" idx="1"/>
              </p:cNvCxnSpPr>
              <p:nvPr/>
            </p:nvCxnSpPr>
            <p:spPr>
              <a:xfrm>
                <a:off x="6637341" y="2288214"/>
                <a:ext cx="2904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17"/>
              <p:cNvCxnSpPr/>
              <p:nvPr/>
            </p:nvCxnSpPr>
            <p:spPr>
              <a:xfrm>
                <a:off x="2063981" y="2288226"/>
                <a:ext cx="53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90" name="Google Shape;490;p17"/>
              <p:cNvCxnSpPr/>
              <p:nvPr/>
            </p:nvCxnSpPr>
            <p:spPr>
              <a:xfrm>
                <a:off x="3678509" y="2288226"/>
                <a:ext cx="20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17"/>
              <p:cNvCxnSpPr>
                <a:stCxn id="492" idx="2"/>
              </p:cNvCxnSpPr>
              <p:nvPr/>
            </p:nvCxnSpPr>
            <p:spPr>
              <a:xfrm>
                <a:off x="3149525" y="1639350"/>
                <a:ext cx="0" cy="36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92" name="Google Shape;492;p17"/>
              <p:cNvSpPr txBox="1"/>
              <p:nvPr/>
            </p:nvSpPr>
            <p:spPr>
              <a:xfrm>
                <a:off x="2331725" y="1312650"/>
                <a:ext cx="16356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Verschleiß, Temp.-Schwankungen, ...</a:t>
                </a:r>
                <a:endParaRPr sz="1000" b="1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cxnSp>
            <p:nvCxnSpPr>
              <p:cNvPr id="493" name="Google Shape;493;p17"/>
              <p:cNvCxnSpPr>
                <a:stCxn id="494" idx="2"/>
              </p:cNvCxnSpPr>
              <p:nvPr/>
            </p:nvCxnSpPr>
            <p:spPr>
              <a:xfrm>
                <a:off x="6193200" y="1639350"/>
                <a:ext cx="0" cy="39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94" name="Google Shape;494;p17"/>
              <p:cNvSpPr txBox="1"/>
              <p:nvPr/>
            </p:nvSpPr>
            <p:spPr>
              <a:xfrm>
                <a:off x="5494650" y="1312650"/>
                <a:ext cx="13971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Viskositätsschwank-</a:t>
                </a:r>
                <a:br>
                  <a:rPr lang="en" sz="1000" b="1"/>
                </a:br>
                <a:r>
                  <a:rPr lang="en" sz="1000" b="1"/>
                  <a:t>ungen, ...</a:t>
                </a:r>
                <a:endParaRPr sz="1000" b="1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grpSp>
            <p:nvGrpSpPr>
              <p:cNvPr id="495" name="Google Shape;495;p17"/>
              <p:cNvGrpSpPr/>
              <p:nvPr/>
            </p:nvGrpSpPr>
            <p:grpSpPr>
              <a:xfrm>
                <a:off x="2839230" y="3479429"/>
                <a:ext cx="698204" cy="675022"/>
                <a:chOff x="1443050" y="2811950"/>
                <a:chExt cx="1228800" cy="1188000"/>
              </a:xfrm>
            </p:grpSpPr>
            <p:sp>
              <p:nvSpPr>
                <p:cNvPr id="482" name="Google Shape;482;p17"/>
                <p:cNvSpPr/>
                <p:nvPr/>
              </p:nvSpPr>
              <p:spPr>
                <a:xfrm>
                  <a:off x="1443050" y="2811950"/>
                  <a:ext cx="1228800" cy="1188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grpSp>
              <p:nvGrpSpPr>
                <p:cNvPr id="496" name="Google Shape;496;p17"/>
                <p:cNvGrpSpPr/>
                <p:nvPr/>
              </p:nvGrpSpPr>
              <p:grpSpPr>
                <a:xfrm>
                  <a:off x="1721350" y="2948350"/>
                  <a:ext cx="725200" cy="887850"/>
                  <a:chOff x="1721350" y="2948350"/>
                  <a:chExt cx="725200" cy="887850"/>
                </a:xfrm>
              </p:grpSpPr>
              <p:sp>
                <p:nvSpPr>
                  <p:cNvPr id="497" name="Google Shape;497;p17"/>
                  <p:cNvSpPr/>
                  <p:nvPr/>
                </p:nvSpPr>
                <p:spPr>
                  <a:xfrm>
                    <a:off x="1721350" y="31064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17"/>
                  <p:cNvSpPr/>
                  <p:nvPr/>
                </p:nvSpPr>
                <p:spPr>
                  <a:xfrm>
                    <a:off x="1721350" y="3552975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17"/>
                  <p:cNvSpPr/>
                  <p:nvPr/>
                </p:nvSpPr>
                <p:spPr>
                  <a:xfrm>
                    <a:off x="2004900" y="29483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17"/>
                  <p:cNvSpPr/>
                  <p:nvPr/>
                </p:nvSpPr>
                <p:spPr>
                  <a:xfrm>
                    <a:off x="2004900" y="319160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17"/>
                  <p:cNvSpPr/>
                  <p:nvPr/>
                </p:nvSpPr>
                <p:spPr>
                  <a:xfrm>
                    <a:off x="2004900" y="34348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17"/>
                  <p:cNvSpPr/>
                  <p:nvPr/>
                </p:nvSpPr>
                <p:spPr>
                  <a:xfrm>
                    <a:off x="2004900" y="367810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17"/>
                  <p:cNvSpPr/>
                  <p:nvPr/>
                </p:nvSpPr>
                <p:spPr>
                  <a:xfrm>
                    <a:off x="2288450" y="31064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17"/>
                  <p:cNvSpPr/>
                  <p:nvPr/>
                </p:nvSpPr>
                <p:spPr>
                  <a:xfrm>
                    <a:off x="2288450" y="334970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17"/>
                  <p:cNvSpPr/>
                  <p:nvPr/>
                </p:nvSpPr>
                <p:spPr>
                  <a:xfrm>
                    <a:off x="2288450" y="35929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506" name="Google Shape;506;p17"/>
                  <p:cNvCxnSpPr>
                    <a:stCxn id="497" idx="6"/>
                    <a:endCxn id="499" idx="2"/>
                  </p:cNvCxnSpPr>
                  <p:nvPr/>
                </p:nvCxnSpPr>
                <p:spPr>
                  <a:xfrm rot="10800000" flipH="1">
                    <a:off x="1879450" y="3027400"/>
                    <a:ext cx="125400" cy="1581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7" name="Google Shape;507;p17"/>
                  <p:cNvCxnSpPr>
                    <a:stCxn id="497" idx="6"/>
                    <a:endCxn id="500" idx="2"/>
                  </p:cNvCxnSpPr>
                  <p:nvPr/>
                </p:nvCxnSpPr>
                <p:spPr>
                  <a:xfrm>
                    <a:off x="1879450" y="3185500"/>
                    <a:ext cx="125400" cy="85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8" name="Google Shape;508;p17"/>
                  <p:cNvCxnSpPr>
                    <a:stCxn id="497" idx="6"/>
                    <a:endCxn id="501" idx="2"/>
                  </p:cNvCxnSpPr>
                  <p:nvPr/>
                </p:nvCxnSpPr>
                <p:spPr>
                  <a:xfrm>
                    <a:off x="1879450" y="3185500"/>
                    <a:ext cx="125400" cy="328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9" name="Google Shape;509;p17"/>
                  <p:cNvCxnSpPr>
                    <a:stCxn id="497" idx="6"/>
                    <a:endCxn id="502" idx="2"/>
                  </p:cNvCxnSpPr>
                  <p:nvPr/>
                </p:nvCxnSpPr>
                <p:spPr>
                  <a:xfrm>
                    <a:off x="1879450" y="3185500"/>
                    <a:ext cx="125400" cy="571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0" name="Google Shape;510;p17"/>
                  <p:cNvCxnSpPr>
                    <a:stCxn id="498" idx="6"/>
                    <a:endCxn id="502" idx="2"/>
                  </p:cNvCxnSpPr>
                  <p:nvPr/>
                </p:nvCxnSpPr>
                <p:spPr>
                  <a:xfrm>
                    <a:off x="1879450" y="3632025"/>
                    <a:ext cx="125400" cy="1251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1" name="Google Shape;511;p17"/>
                  <p:cNvCxnSpPr>
                    <a:stCxn id="498" idx="6"/>
                    <a:endCxn id="501" idx="2"/>
                  </p:cNvCxnSpPr>
                  <p:nvPr/>
                </p:nvCxnSpPr>
                <p:spPr>
                  <a:xfrm rot="10800000" flipH="1">
                    <a:off x="1879450" y="3513825"/>
                    <a:ext cx="125400" cy="118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2" name="Google Shape;512;p17"/>
                  <p:cNvCxnSpPr>
                    <a:stCxn id="498" idx="6"/>
                    <a:endCxn id="500" idx="2"/>
                  </p:cNvCxnSpPr>
                  <p:nvPr/>
                </p:nvCxnSpPr>
                <p:spPr>
                  <a:xfrm rot="10800000" flipH="1">
                    <a:off x="1879450" y="3270525"/>
                    <a:ext cx="125400" cy="361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3" name="Google Shape;513;p17"/>
                  <p:cNvCxnSpPr>
                    <a:stCxn id="498" idx="6"/>
                    <a:endCxn id="499" idx="2"/>
                  </p:cNvCxnSpPr>
                  <p:nvPr/>
                </p:nvCxnSpPr>
                <p:spPr>
                  <a:xfrm rot="10800000" flipH="1">
                    <a:off x="1879450" y="3027525"/>
                    <a:ext cx="125400" cy="604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4" name="Google Shape;514;p17"/>
                  <p:cNvCxnSpPr>
                    <a:stCxn id="502" idx="6"/>
                    <a:endCxn id="503" idx="2"/>
                  </p:cNvCxnSpPr>
                  <p:nvPr/>
                </p:nvCxnSpPr>
                <p:spPr>
                  <a:xfrm rot="10800000" flipH="1">
                    <a:off x="2163000" y="3185350"/>
                    <a:ext cx="125400" cy="571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5" name="Google Shape;515;p17"/>
                  <p:cNvCxnSpPr>
                    <a:stCxn id="502" idx="6"/>
                    <a:endCxn id="504" idx="2"/>
                  </p:cNvCxnSpPr>
                  <p:nvPr/>
                </p:nvCxnSpPr>
                <p:spPr>
                  <a:xfrm rot="10800000" flipH="1">
                    <a:off x="2163000" y="3428650"/>
                    <a:ext cx="125400" cy="328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6" name="Google Shape;516;p17"/>
                  <p:cNvCxnSpPr>
                    <a:stCxn id="502" idx="6"/>
                    <a:endCxn id="505" idx="2"/>
                  </p:cNvCxnSpPr>
                  <p:nvPr/>
                </p:nvCxnSpPr>
                <p:spPr>
                  <a:xfrm rot="10800000" flipH="1">
                    <a:off x="2163000" y="3671950"/>
                    <a:ext cx="125400" cy="85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7" name="Google Shape;517;p17"/>
                  <p:cNvCxnSpPr>
                    <a:stCxn id="501" idx="6"/>
                    <a:endCxn id="503" idx="2"/>
                  </p:cNvCxnSpPr>
                  <p:nvPr/>
                </p:nvCxnSpPr>
                <p:spPr>
                  <a:xfrm rot="10800000" flipH="1">
                    <a:off x="2163000" y="3185400"/>
                    <a:ext cx="125400" cy="328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8" name="Google Shape;518;p17"/>
                  <p:cNvCxnSpPr>
                    <a:stCxn id="501" idx="6"/>
                    <a:endCxn id="504" idx="2"/>
                  </p:cNvCxnSpPr>
                  <p:nvPr/>
                </p:nvCxnSpPr>
                <p:spPr>
                  <a:xfrm rot="10800000" flipH="1">
                    <a:off x="2163000" y="3428700"/>
                    <a:ext cx="125400" cy="85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9" name="Google Shape;519;p17"/>
                  <p:cNvCxnSpPr>
                    <a:stCxn id="501" idx="6"/>
                    <a:endCxn id="505" idx="2"/>
                  </p:cNvCxnSpPr>
                  <p:nvPr/>
                </p:nvCxnSpPr>
                <p:spPr>
                  <a:xfrm>
                    <a:off x="2163000" y="3513900"/>
                    <a:ext cx="125400" cy="1581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0" name="Google Shape;520;p17"/>
                  <p:cNvCxnSpPr>
                    <a:stCxn id="500" idx="6"/>
                    <a:endCxn id="503" idx="2"/>
                  </p:cNvCxnSpPr>
                  <p:nvPr/>
                </p:nvCxnSpPr>
                <p:spPr>
                  <a:xfrm rot="10800000" flipH="1">
                    <a:off x="2163000" y="3185450"/>
                    <a:ext cx="125400" cy="85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1" name="Google Shape;521;p17"/>
                  <p:cNvCxnSpPr>
                    <a:stCxn id="500" idx="6"/>
                    <a:endCxn id="504" idx="2"/>
                  </p:cNvCxnSpPr>
                  <p:nvPr/>
                </p:nvCxnSpPr>
                <p:spPr>
                  <a:xfrm>
                    <a:off x="2163000" y="3270650"/>
                    <a:ext cx="125400" cy="1581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2" name="Google Shape;522;p17"/>
                  <p:cNvCxnSpPr>
                    <a:stCxn id="500" idx="6"/>
                    <a:endCxn id="505" idx="2"/>
                  </p:cNvCxnSpPr>
                  <p:nvPr/>
                </p:nvCxnSpPr>
                <p:spPr>
                  <a:xfrm>
                    <a:off x="2163000" y="3270650"/>
                    <a:ext cx="125400" cy="401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3" name="Google Shape;523;p17"/>
                  <p:cNvCxnSpPr>
                    <a:stCxn id="499" idx="6"/>
                    <a:endCxn id="503" idx="2"/>
                  </p:cNvCxnSpPr>
                  <p:nvPr/>
                </p:nvCxnSpPr>
                <p:spPr>
                  <a:xfrm>
                    <a:off x="2163000" y="3027400"/>
                    <a:ext cx="125400" cy="1581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4" name="Google Shape;524;p17"/>
                  <p:cNvCxnSpPr>
                    <a:stCxn id="499" idx="6"/>
                    <a:endCxn id="504" idx="2"/>
                  </p:cNvCxnSpPr>
                  <p:nvPr/>
                </p:nvCxnSpPr>
                <p:spPr>
                  <a:xfrm>
                    <a:off x="2163000" y="3027400"/>
                    <a:ext cx="125400" cy="401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5" name="Google Shape;525;p17"/>
                  <p:cNvCxnSpPr>
                    <a:stCxn id="499" idx="6"/>
                    <a:endCxn id="505" idx="2"/>
                  </p:cNvCxnSpPr>
                  <p:nvPr/>
                </p:nvCxnSpPr>
                <p:spPr>
                  <a:xfrm>
                    <a:off x="2163000" y="3027400"/>
                    <a:ext cx="125400" cy="6447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26" name="Google Shape;526;p17"/>
              <p:cNvGrpSpPr/>
              <p:nvPr/>
            </p:nvGrpSpPr>
            <p:grpSpPr>
              <a:xfrm>
                <a:off x="5844090" y="3479512"/>
                <a:ext cx="698204" cy="674851"/>
                <a:chOff x="4760425" y="2785852"/>
                <a:chExt cx="1228800" cy="1187700"/>
              </a:xfrm>
            </p:grpSpPr>
            <p:sp>
              <p:nvSpPr>
                <p:cNvPr id="527" name="Google Shape;527;p17"/>
                <p:cNvSpPr/>
                <p:nvPr/>
              </p:nvSpPr>
              <p:spPr>
                <a:xfrm>
                  <a:off x="4760425" y="2785852"/>
                  <a:ext cx="1228800" cy="11877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528" name="Google Shape;528;p17"/>
                <p:cNvSpPr/>
                <p:nvPr/>
              </p:nvSpPr>
              <p:spPr>
                <a:xfrm>
                  <a:off x="5012225" y="310645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17"/>
                <p:cNvSpPr/>
                <p:nvPr/>
              </p:nvSpPr>
              <p:spPr>
                <a:xfrm>
                  <a:off x="5012225" y="3629175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17"/>
                <p:cNvSpPr/>
                <p:nvPr/>
              </p:nvSpPr>
              <p:spPr>
                <a:xfrm>
                  <a:off x="5295775" y="294835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17"/>
                <p:cNvSpPr/>
                <p:nvPr/>
              </p:nvSpPr>
              <p:spPr>
                <a:xfrm>
                  <a:off x="5295775" y="319160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7"/>
                <p:cNvSpPr/>
                <p:nvPr/>
              </p:nvSpPr>
              <p:spPr>
                <a:xfrm>
                  <a:off x="5295775" y="343485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17"/>
                <p:cNvSpPr/>
                <p:nvPr/>
              </p:nvSpPr>
              <p:spPr>
                <a:xfrm>
                  <a:off x="5295775" y="367810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17"/>
                <p:cNvSpPr/>
                <p:nvPr/>
              </p:nvSpPr>
              <p:spPr>
                <a:xfrm>
                  <a:off x="5579275" y="3310075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35" name="Google Shape;535;p17"/>
                <p:cNvCxnSpPr>
                  <a:stCxn id="528" idx="6"/>
                  <a:endCxn id="530" idx="2"/>
                </p:cNvCxnSpPr>
                <p:nvPr/>
              </p:nvCxnSpPr>
              <p:spPr>
                <a:xfrm rot="10800000" flipH="1">
                  <a:off x="5170325" y="3027400"/>
                  <a:ext cx="125400" cy="158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6" name="Google Shape;536;p17"/>
                <p:cNvCxnSpPr>
                  <a:stCxn id="528" idx="6"/>
                  <a:endCxn id="531" idx="2"/>
                </p:cNvCxnSpPr>
                <p:nvPr/>
              </p:nvCxnSpPr>
              <p:spPr>
                <a:xfrm>
                  <a:off x="5170325" y="3185500"/>
                  <a:ext cx="12540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17"/>
                <p:cNvCxnSpPr>
                  <a:stCxn id="528" idx="6"/>
                  <a:endCxn id="532" idx="2"/>
                </p:cNvCxnSpPr>
                <p:nvPr/>
              </p:nvCxnSpPr>
              <p:spPr>
                <a:xfrm>
                  <a:off x="5170325" y="3185500"/>
                  <a:ext cx="125400" cy="3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17"/>
                <p:cNvCxnSpPr>
                  <a:stCxn id="528" idx="6"/>
                  <a:endCxn id="533" idx="2"/>
                </p:cNvCxnSpPr>
                <p:nvPr/>
              </p:nvCxnSpPr>
              <p:spPr>
                <a:xfrm>
                  <a:off x="5170325" y="3185500"/>
                  <a:ext cx="125400" cy="57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17"/>
                <p:cNvCxnSpPr>
                  <a:stCxn id="529" idx="6"/>
                  <a:endCxn id="533" idx="2"/>
                </p:cNvCxnSpPr>
                <p:nvPr/>
              </p:nvCxnSpPr>
              <p:spPr>
                <a:xfrm>
                  <a:off x="5170325" y="3708225"/>
                  <a:ext cx="125400" cy="48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17"/>
                <p:cNvCxnSpPr>
                  <a:stCxn id="529" idx="6"/>
                  <a:endCxn id="532" idx="2"/>
                </p:cNvCxnSpPr>
                <p:nvPr/>
              </p:nvCxnSpPr>
              <p:spPr>
                <a:xfrm rot="10800000" flipH="1">
                  <a:off x="5170325" y="3513825"/>
                  <a:ext cx="125400" cy="194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17"/>
                <p:cNvCxnSpPr>
                  <a:stCxn id="529" idx="6"/>
                  <a:endCxn id="531" idx="2"/>
                </p:cNvCxnSpPr>
                <p:nvPr/>
              </p:nvCxnSpPr>
              <p:spPr>
                <a:xfrm rot="10800000" flipH="1">
                  <a:off x="5170325" y="3270525"/>
                  <a:ext cx="125400" cy="43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17"/>
                <p:cNvCxnSpPr>
                  <a:stCxn id="529" idx="6"/>
                  <a:endCxn id="530" idx="2"/>
                </p:cNvCxnSpPr>
                <p:nvPr/>
              </p:nvCxnSpPr>
              <p:spPr>
                <a:xfrm rot="10800000" flipH="1">
                  <a:off x="5170325" y="3027525"/>
                  <a:ext cx="125400" cy="68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17"/>
                <p:cNvCxnSpPr>
                  <a:stCxn id="533" idx="6"/>
                  <a:endCxn id="534" idx="2"/>
                </p:cNvCxnSpPr>
                <p:nvPr/>
              </p:nvCxnSpPr>
              <p:spPr>
                <a:xfrm rot="10800000" flipH="1">
                  <a:off x="5453875" y="3389050"/>
                  <a:ext cx="125400" cy="368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4" name="Google Shape;544;p17"/>
                <p:cNvCxnSpPr>
                  <a:stCxn id="532" idx="6"/>
                  <a:endCxn id="534" idx="2"/>
                </p:cNvCxnSpPr>
                <p:nvPr/>
              </p:nvCxnSpPr>
              <p:spPr>
                <a:xfrm rot="10800000" flipH="1">
                  <a:off x="5453875" y="3389100"/>
                  <a:ext cx="125400" cy="12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5" name="Google Shape;545;p17"/>
                <p:cNvCxnSpPr>
                  <a:stCxn id="531" idx="6"/>
                  <a:endCxn id="534" idx="2"/>
                </p:cNvCxnSpPr>
                <p:nvPr/>
              </p:nvCxnSpPr>
              <p:spPr>
                <a:xfrm>
                  <a:off x="5453875" y="3270650"/>
                  <a:ext cx="125400" cy="11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6" name="Google Shape;546;p17"/>
                <p:cNvCxnSpPr>
                  <a:stCxn id="530" idx="6"/>
                  <a:endCxn id="534" idx="2"/>
                </p:cNvCxnSpPr>
                <p:nvPr/>
              </p:nvCxnSpPr>
              <p:spPr>
                <a:xfrm>
                  <a:off x="5453875" y="3027400"/>
                  <a:ext cx="125400" cy="36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47" name="Google Shape;547;p17"/>
                <p:cNvSpPr/>
                <p:nvPr/>
              </p:nvSpPr>
              <p:spPr>
                <a:xfrm>
                  <a:off x="5012175" y="336780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48" name="Google Shape;548;p17"/>
                <p:cNvCxnSpPr>
                  <a:stCxn id="547" idx="6"/>
                  <a:endCxn id="530" idx="2"/>
                </p:cNvCxnSpPr>
                <p:nvPr/>
              </p:nvCxnSpPr>
              <p:spPr>
                <a:xfrm rot="10800000" flipH="1">
                  <a:off x="5170275" y="3027450"/>
                  <a:ext cx="125400" cy="41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17"/>
                <p:cNvCxnSpPr>
                  <a:stCxn id="547" idx="6"/>
                  <a:endCxn id="531" idx="2"/>
                </p:cNvCxnSpPr>
                <p:nvPr/>
              </p:nvCxnSpPr>
              <p:spPr>
                <a:xfrm rot="10800000" flipH="1">
                  <a:off x="5170275" y="3270750"/>
                  <a:ext cx="125400" cy="176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17"/>
                <p:cNvCxnSpPr>
                  <a:stCxn id="547" idx="6"/>
                  <a:endCxn id="532" idx="2"/>
                </p:cNvCxnSpPr>
                <p:nvPr/>
              </p:nvCxnSpPr>
              <p:spPr>
                <a:xfrm>
                  <a:off x="5170275" y="3446850"/>
                  <a:ext cx="125400" cy="6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17"/>
                <p:cNvCxnSpPr>
                  <a:stCxn id="547" idx="6"/>
                  <a:endCxn id="533" idx="2"/>
                </p:cNvCxnSpPr>
                <p:nvPr/>
              </p:nvCxnSpPr>
              <p:spPr>
                <a:xfrm>
                  <a:off x="5170275" y="3446850"/>
                  <a:ext cx="125400" cy="31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2" name="Google Shape;552;p17"/>
              <p:cNvGrpSpPr/>
              <p:nvPr/>
            </p:nvGrpSpPr>
            <p:grpSpPr>
              <a:xfrm>
                <a:off x="2957111" y="4419623"/>
                <a:ext cx="472941" cy="473003"/>
                <a:chOff x="6981937" y="2940155"/>
                <a:chExt cx="909503" cy="909621"/>
              </a:xfrm>
            </p:grpSpPr>
            <p:sp>
              <p:nvSpPr>
                <p:cNvPr id="553" name="Google Shape;553;p17"/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17"/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17"/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17"/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17"/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17"/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17"/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17"/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17"/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17"/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17"/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17"/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565" name="Google Shape;565;p17"/>
              <p:cNvCxnSpPr>
                <a:stCxn id="478" idx="0"/>
                <a:endCxn id="482" idx="2"/>
              </p:cNvCxnSpPr>
              <p:nvPr/>
            </p:nvCxnSpPr>
            <p:spPr>
              <a:xfrm rot="10800000">
                <a:off x="3188475" y="4154425"/>
                <a:ext cx="5100" cy="26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6" name="Google Shape;566;p17"/>
              <p:cNvCxnSpPr>
                <a:stCxn id="567" idx="0"/>
                <a:endCxn id="527" idx="2"/>
              </p:cNvCxnSpPr>
              <p:nvPr/>
            </p:nvCxnSpPr>
            <p:spPr>
              <a:xfrm rot="10800000">
                <a:off x="6193200" y="4154425"/>
                <a:ext cx="0" cy="26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8" name="Google Shape;568;p17"/>
              <p:cNvCxnSpPr>
                <a:stCxn id="482" idx="3"/>
                <a:endCxn id="527" idx="1"/>
              </p:cNvCxnSpPr>
              <p:nvPr/>
            </p:nvCxnSpPr>
            <p:spPr>
              <a:xfrm>
                <a:off x="3537434" y="3816940"/>
                <a:ext cx="2306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569" name="Google Shape;569;p17"/>
              <p:cNvGrpSpPr/>
              <p:nvPr/>
            </p:nvGrpSpPr>
            <p:grpSpPr>
              <a:xfrm>
                <a:off x="5119488" y="4659060"/>
                <a:ext cx="162231" cy="162231"/>
                <a:chOff x="8157975" y="3828627"/>
                <a:chExt cx="180900" cy="180900"/>
              </a:xfrm>
            </p:grpSpPr>
            <p:sp>
              <p:nvSpPr>
                <p:cNvPr id="570" name="Google Shape;570;p17"/>
                <p:cNvSpPr/>
                <p:nvPr/>
              </p:nvSpPr>
              <p:spPr>
                <a:xfrm>
                  <a:off x="8157975" y="3828627"/>
                  <a:ext cx="180900" cy="1809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dk2"/>
                    </a:solidFill>
                  </a:endParaRPr>
                </a:p>
              </p:txBody>
            </p:sp>
            <p:cxnSp>
              <p:nvCxnSpPr>
                <p:cNvPr id="571" name="Google Shape;571;p17"/>
                <p:cNvCxnSpPr/>
                <p:nvPr/>
              </p:nvCxnSpPr>
              <p:spPr>
                <a:xfrm>
                  <a:off x="8200275" y="3921879"/>
                  <a:ext cx="963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72" name="Google Shape;572;p17"/>
              <p:cNvCxnSpPr>
                <a:stCxn id="573" idx="4"/>
                <a:endCxn id="574" idx="0"/>
              </p:cNvCxnSpPr>
              <p:nvPr/>
            </p:nvCxnSpPr>
            <p:spPr>
              <a:xfrm>
                <a:off x="8323902" y="2310012"/>
                <a:ext cx="0" cy="142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75" name="Google Shape;575;p17"/>
              <p:cNvCxnSpPr>
                <a:stCxn id="527" idx="3"/>
                <a:endCxn id="574" idx="2"/>
              </p:cNvCxnSpPr>
              <p:nvPr/>
            </p:nvCxnSpPr>
            <p:spPr>
              <a:xfrm>
                <a:off x="6542294" y="3816938"/>
                <a:ext cx="1700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76" name="Google Shape;576;p17"/>
              <p:cNvSpPr txBox="1"/>
              <p:nvPr/>
            </p:nvSpPr>
            <p:spPr>
              <a:xfrm>
                <a:off x="7011000" y="3459438"/>
                <a:ext cx="859200" cy="572700"/>
              </a:xfrm>
              <a:prstGeom prst="rect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prädizierte</a:t>
                </a:r>
                <a:endParaRPr sz="1000" b="1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Bauteil-</a:t>
                </a:r>
                <a:endParaRPr sz="1000" b="1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qualität</a:t>
                </a:r>
                <a:endParaRPr sz="1000"/>
              </a:p>
            </p:txBody>
          </p:sp>
          <p:grpSp>
            <p:nvGrpSpPr>
              <p:cNvPr id="577" name="Google Shape;577;p17"/>
              <p:cNvGrpSpPr/>
              <p:nvPr/>
            </p:nvGrpSpPr>
            <p:grpSpPr>
              <a:xfrm>
                <a:off x="8242679" y="3735785"/>
                <a:ext cx="162231" cy="162231"/>
                <a:chOff x="8186939" y="3853800"/>
                <a:chExt cx="180900" cy="180900"/>
              </a:xfrm>
            </p:grpSpPr>
            <p:sp>
              <p:nvSpPr>
                <p:cNvPr id="574" name="Google Shape;574;p17"/>
                <p:cNvSpPr/>
                <p:nvPr/>
              </p:nvSpPr>
              <p:spPr>
                <a:xfrm>
                  <a:off x="8186939" y="3853800"/>
                  <a:ext cx="180900" cy="1809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dk2"/>
                    </a:solidFill>
                  </a:endParaRPr>
                </a:p>
              </p:txBody>
            </p:sp>
            <p:cxnSp>
              <p:nvCxnSpPr>
                <p:cNvPr id="578" name="Google Shape;578;p17"/>
                <p:cNvCxnSpPr/>
                <p:nvPr/>
              </p:nvCxnSpPr>
              <p:spPr>
                <a:xfrm>
                  <a:off x="8226735" y="3944250"/>
                  <a:ext cx="963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79" name="Google Shape;579;p17"/>
              <p:cNvCxnSpPr>
                <a:stCxn id="574" idx="4"/>
                <a:endCxn id="567" idx="3"/>
              </p:cNvCxnSpPr>
              <p:nvPr/>
            </p:nvCxnSpPr>
            <p:spPr>
              <a:xfrm rot="5400000">
                <a:off x="7127844" y="3544166"/>
                <a:ext cx="842100" cy="15498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0" name="Google Shape;580;p17"/>
              <p:cNvCxnSpPr>
                <a:stCxn id="581" idx="2"/>
                <a:endCxn id="570" idx="0"/>
              </p:cNvCxnSpPr>
              <p:nvPr/>
            </p:nvCxnSpPr>
            <p:spPr>
              <a:xfrm>
                <a:off x="5200613" y="3036925"/>
                <a:ext cx="0" cy="16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82" name="Google Shape;582;p17"/>
              <p:cNvSpPr/>
              <p:nvPr/>
            </p:nvSpPr>
            <p:spPr>
              <a:xfrm>
                <a:off x="2366000" y="2267712"/>
                <a:ext cx="42300" cy="42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7"/>
              <p:cNvSpPr/>
              <p:nvPr/>
            </p:nvSpPr>
            <p:spPr>
              <a:xfrm>
                <a:off x="5178552" y="2267712"/>
                <a:ext cx="42300" cy="42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84" name="Google Shape;584;p17"/>
              <p:cNvCxnSpPr>
                <a:stCxn id="570" idx="2"/>
                <a:endCxn id="478" idx="3"/>
              </p:cNvCxnSpPr>
              <p:nvPr/>
            </p:nvCxnSpPr>
            <p:spPr>
              <a:xfrm rot="10800000">
                <a:off x="3774288" y="4740175"/>
                <a:ext cx="1345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85" name="Google Shape;585;p17"/>
              <p:cNvSpPr/>
              <p:nvPr/>
            </p:nvSpPr>
            <p:spPr>
              <a:xfrm>
                <a:off x="5484527" y="3800856"/>
                <a:ext cx="42300" cy="42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86" name="Google Shape;586;p17"/>
              <p:cNvCxnSpPr>
                <a:stCxn id="585" idx="4"/>
                <a:endCxn id="570" idx="6"/>
              </p:cNvCxnSpPr>
              <p:nvPr/>
            </p:nvCxnSpPr>
            <p:spPr>
              <a:xfrm rot="5400000">
                <a:off x="4945127" y="4179606"/>
                <a:ext cx="897000" cy="2241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87" name="Google Shape;587;p17"/>
              <p:cNvSpPr txBox="1"/>
              <p:nvPr/>
            </p:nvSpPr>
            <p:spPr>
              <a:xfrm>
                <a:off x="8508150" y="2064375"/>
                <a:ext cx="720000" cy="447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Bauteil-</a:t>
                </a:r>
                <a:endParaRPr sz="1000" b="1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qualität</a:t>
                </a:r>
                <a:endParaRPr sz="1000"/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>
                <a:off x="6927875" y="2003250"/>
                <a:ext cx="925200" cy="573900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/>
                  <a:t>Qualitäts-messzelle</a:t>
                </a:r>
                <a:endParaRPr sz="1100" b="1"/>
              </a:p>
            </p:txBody>
          </p:sp>
          <p:sp>
            <p:nvSpPr>
              <p:cNvPr id="588" name="Google Shape;588;p17"/>
              <p:cNvSpPr txBox="1"/>
              <p:nvPr/>
            </p:nvSpPr>
            <p:spPr>
              <a:xfrm>
                <a:off x="3791625" y="3593250"/>
                <a:ext cx="1107300" cy="447600"/>
              </a:xfrm>
              <a:prstGeom prst="rect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prädizierte</a:t>
                </a:r>
                <a:endParaRPr sz="1000" b="1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Prozessgrößen</a:t>
                </a:r>
                <a:endParaRPr sz="1000"/>
              </a:p>
            </p:txBody>
          </p:sp>
          <p:cxnSp>
            <p:nvCxnSpPr>
              <p:cNvPr id="589" name="Google Shape;589;p17"/>
              <p:cNvCxnSpPr>
                <a:stCxn id="488" idx="3"/>
                <a:endCxn id="587" idx="1"/>
              </p:cNvCxnSpPr>
              <p:nvPr/>
            </p:nvCxnSpPr>
            <p:spPr>
              <a:xfrm rot="10800000" flipH="1">
                <a:off x="7853075" y="2288100"/>
                <a:ext cx="655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73" name="Google Shape;573;p17"/>
              <p:cNvSpPr/>
              <p:nvPr/>
            </p:nvSpPr>
            <p:spPr>
              <a:xfrm>
                <a:off x="8302752" y="2267712"/>
                <a:ext cx="42300" cy="42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7"/>
              <p:cNvSpPr txBox="1"/>
              <p:nvPr/>
            </p:nvSpPr>
            <p:spPr>
              <a:xfrm>
                <a:off x="2450822" y="3123325"/>
                <a:ext cx="18054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rgbClr val="EFEFEF"/>
                    </a:solidFill>
                  </a:rPr>
                  <a:t>Digitaler Zwilling</a:t>
                </a:r>
                <a:endParaRPr sz="1200">
                  <a:solidFill>
                    <a:srgbClr val="EFEFEF"/>
                  </a:solidFill>
                </a:endParaRPr>
              </a:p>
            </p:txBody>
          </p:sp>
          <p:sp>
            <p:nvSpPr>
              <p:cNvPr id="591" name="Google Shape;591;p17"/>
              <p:cNvSpPr/>
              <p:nvPr/>
            </p:nvSpPr>
            <p:spPr>
              <a:xfrm>
                <a:off x="2601525" y="2590600"/>
                <a:ext cx="1031700" cy="280200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/>
                  <a:t>Peripherie</a:t>
                </a:r>
                <a:endParaRPr sz="1100" b="1"/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>
                <a:off x="4840613" y="2655325"/>
                <a:ext cx="720000" cy="381600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/>
                  <a:t>Daten-export</a:t>
                </a:r>
                <a:endParaRPr sz="1100" b="1"/>
              </a:p>
            </p:txBody>
          </p:sp>
          <p:cxnSp>
            <p:nvCxnSpPr>
              <p:cNvPr id="592" name="Google Shape;592;p17"/>
              <p:cNvCxnSpPr>
                <a:stCxn id="583" idx="4"/>
                <a:endCxn id="581" idx="0"/>
              </p:cNvCxnSpPr>
              <p:nvPr/>
            </p:nvCxnSpPr>
            <p:spPr>
              <a:xfrm>
                <a:off x="5199702" y="2310012"/>
                <a:ext cx="900" cy="34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93" name="Google Shape;593;p17"/>
              <p:cNvCxnSpPr>
                <a:stCxn id="591" idx="3"/>
                <a:endCxn id="486" idx="1"/>
              </p:cNvCxnSpPr>
              <p:nvPr/>
            </p:nvCxnSpPr>
            <p:spPr>
              <a:xfrm rot="10800000" flipH="1">
                <a:off x="3633225" y="2288200"/>
                <a:ext cx="193200" cy="442500"/>
              </a:xfrm>
              <a:prstGeom prst="bentConnector3">
                <a:avLst>
                  <a:gd name="adj1" fmla="val 50034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7" name="Google Shape;567;p17"/>
              <p:cNvSpPr/>
              <p:nvPr/>
            </p:nvSpPr>
            <p:spPr>
              <a:xfrm>
                <a:off x="5612400" y="4419625"/>
                <a:ext cx="1161600" cy="641100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/>
                  <a:t>Online Adaption</a:t>
                </a:r>
                <a:endParaRPr sz="1100" b="1"/>
              </a:p>
            </p:txBody>
          </p:sp>
          <p:grpSp>
            <p:nvGrpSpPr>
              <p:cNvPr id="594" name="Google Shape;594;p17"/>
              <p:cNvGrpSpPr/>
              <p:nvPr/>
            </p:nvGrpSpPr>
            <p:grpSpPr>
              <a:xfrm>
                <a:off x="5956736" y="4419623"/>
                <a:ext cx="472941" cy="473003"/>
                <a:chOff x="6981937" y="2940155"/>
                <a:chExt cx="909503" cy="909621"/>
              </a:xfrm>
            </p:grpSpPr>
            <p:sp>
              <p:nvSpPr>
                <p:cNvPr id="595" name="Google Shape;595;p17"/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17"/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17"/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17"/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17"/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17"/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7"/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17"/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17"/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7"/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7"/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17"/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07" name="Google Shape;607;p17"/>
            <p:cNvSpPr/>
            <p:nvPr/>
          </p:nvSpPr>
          <p:spPr>
            <a:xfrm>
              <a:off x="3800400" y="2571750"/>
              <a:ext cx="219300" cy="2190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2</a:t>
              </a:r>
              <a:endParaRPr sz="1100" b="1"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7905675" y="1987375"/>
              <a:ext cx="219300" cy="2190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1</a:t>
              </a:r>
              <a:endParaRPr sz="1100" b="1"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5605375" y="2662250"/>
              <a:ext cx="219300" cy="2190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3</a:t>
              </a:r>
              <a:endParaRPr sz="1100" b="1"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8024700" y="3020038"/>
              <a:ext cx="219300" cy="2190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4</a:t>
              </a:r>
              <a:endParaRPr sz="1100" b="1"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6838825" y="4410688"/>
              <a:ext cx="219300" cy="2190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5</a:t>
              </a:r>
              <a:endParaRPr sz="1100" b="1"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3857500" y="4410688"/>
              <a:ext cx="219300" cy="2190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5</a:t>
              </a:r>
              <a:endParaRPr sz="11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Bildschirmpräsentation (16:9)</PresentationFormat>
  <Paragraphs>182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Simple Light</vt:lpstr>
      <vt:lpstr>Digital Twin of Injection Molding</vt:lpstr>
      <vt:lpstr>Problembeschreibung</vt:lpstr>
      <vt:lpstr>Problembeschreibung</vt:lpstr>
      <vt:lpstr>Lösungsansätze</vt:lpstr>
      <vt:lpstr>Lösungsansätze</vt:lpstr>
      <vt:lpstr>Lösungsansätze</vt:lpstr>
      <vt:lpstr>Lösungsansätze</vt:lpstr>
      <vt:lpstr>Lösungsansatz</vt:lpstr>
      <vt:lpstr>Integration in bestehenden Produktionsprozess</vt:lpstr>
      <vt:lpstr>Projekbeirat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 of Injection Molding</dc:title>
  <cp:lastModifiedBy>Alexander Rehmer</cp:lastModifiedBy>
  <cp:revision>22</cp:revision>
  <dcterms:modified xsi:type="dcterms:W3CDTF">2021-01-08T22:15:22Z</dcterms:modified>
</cp:coreProperties>
</file>