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81" r:id="rId9"/>
    <p:sldId id="282" r:id="rId10"/>
    <p:sldId id="266" r:id="rId11"/>
    <p:sldId id="267" r:id="rId12"/>
    <p:sldId id="262" r:id="rId13"/>
    <p:sldId id="286" r:id="rId14"/>
    <p:sldId id="283" r:id="rId15"/>
    <p:sldId id="284" r:id="rId16"/>
    <p:sldId id="289" r:id="rId17"/>
    <p:sldId id="285" r:id="rId18"/>
    <p:sldId id="287" r:id="rId19"/>
    <p:sldId id="288" r:id="rId20"/>
    <p:sldId id="270" r:id="rId21"/>
    <p:sldId id="274" r:id="rId22"/>
    <p:sldId id="275" r:id="rId23"/>
    <p:sldId id="277" r:id="rId24"/>
    <p:sldId id="278" r:id="rId25"/>
    <p:sldId id="279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50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>
        <p:scale>
          <a:sx n="75" d="100"/>
          <a:sy n="75" d="100"/>
        </p:scale>
        <p:origin x="10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43D6-3E8F-4E05-B1E6-82FEC8E3BA2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757-D464-4A32-9C24-E9EA927DBF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01484B9-EA2B-457B-B0FC-4A570ABF82E2}"/>
              </a:ext>
            </a:extLst>
          </p:cNvPr>
          <p:cNvSpPr/>
          <p:nvPr userDrawn="1"/>
        </p:nvSpPr>
        <p:spPr>
          <a:xfrm>
            <a:off x="9182160" y="762000"/>
            <a:ext cx="2537640" cy="6095640"/>
          </a:xfrm>
          <a:prstGeom prst="rect">
            <a:avLst/>
          </a:prstGeom>
          <a:solidFill>
            <a:srgbClr val="C502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2FA2C498-9BA9-456C-91D8-02AB9D3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>
            <a:extLst>
              <a:ext uri="{FF2B5EF4-FFF2-40B4-BE49-F238E27FC236}">
                <a16:creationId xmlns:a16="http://schemas.microsoft.com/office/drawing/2014/main" id="{37073B07-EF54-4F3B-9E4C-F699EF64BC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11680" y="3716280"/>
            <a:ext cx="7240680" cy="107162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Name des Autors</a:t>
            </a:r>
            <a:br>
              <a:rPr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rafik 13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9D2BC0D-FB32-4473-A095-5E7E8D16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8" y="239288"/>
            <a:ext cx="1742562" cy="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2240" y="841829"/>
            <a:ext cx="11796560" cy="55299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704950C-FFEA-4FB3-A5E4-7D8149484F4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BC8988F-2876-4D81-997E-93E8E9C5E59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" name="PlaceHolder 3">
            <a:extLst>
              <a:ext uri="{FF2B5EF4-FFF2-40B4-BE49-F238E27FC236}">
                <a16:creationId xmlns:a16="http://schemas.microsoft.com/office/drawing/2014/main" id="{FD082F62-1EEF-4B05-95DF-CABCDA3DB17E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E9A18B67-1C94-4752-84BC-8B89433722FD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2"/>
          <p:cNvSpPr>
            <a:spLocks noGrp="1"/>
          </p:cNvSpPr>
          <p:nvPr>
            <p:ph type="body" hasCustomPrompt="1"/>
          </p:nvPr>
        </p:nvSpPr>
        <p:spPr>
          <a:xfrm>
            <a:off x="192240" y="914401"/>
            <a:ext cx="577152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Text hinzufügen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914401"/>
            <a:ext cx="575684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>
            <a:extLst>
              <a:ext uri="{FF2B5EF4-FFF2-40B4-BE49-F238E27FC236}">
                <a16:creationId xmlns:a16="http://schemas.microsoft.com/office/drawing/2014/main" id="{807C671C-6233-432A-8271-E31D3E8D8D6D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702727F8-2B73-4F78-BB80-0EC4095D626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58AC45DA-9EB0-4726-A9E3-4B3FE528969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8381D734-285E-49DC-8764-D0AAC207BF18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>
            <a:extLst>
              <a:ext uri="{FF2B5EF4-FFF2-40B4-BE49-F238E27FC236}">
                <a16:creationId xmlns:a16="http://schemas.microsoft.com/office/drawing/2014/main" id="{2108E769-4AC8-43A2-AF85-1575FE202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6785BEC3-470B-4E7E-810A-8F9E6FE292F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PlaceHolder 6">
            <a:extLst>
              <a:ext uri="{FF2B5EF4-FFF2-40B4-BE49-F238E27FC236}">
                <a16:creationId xmlns:a16="http://schemas.microsoft.com/office/drawing/2014/main" id="{F0A2B750-9633-4107-8A54-BA7CDF81CE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F74A8AC-D195-4431-A702-D5FB1F916726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6A5FE-CACA-4091-BEAC-B49067C18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430B7-29BF-4838-9F96-CB62CFD60B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BFB00-EC11-49E1-98FD-9E2C05AA9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7"/>
          <a:stretch/>
        </p:blipFill>
        <p:spPr>
          <a:xfrm>
            <a:off x="1229751" y="239288"/>
            <a:ext cx="505790" cy="368241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2240" y="981000"/>
            <a:ext cx="1180764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 dirty="0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895475" y="189000"/>
            <a:ext cx="10104285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6BBAC24-3E18-4D60-A1B1-B7EF2A90CA6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5803D0-8E6B-4AD7-87D5-A4B41971F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0" y="239288"/>
            <a:ext cx="994989" cy="371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665" r:id="rId3"/>
    <p:sldLayoutId id="2147483662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21" Type="http://schemas.openxmlformats.org/officeDocument/2006/relationships/image" Target="../media/image38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280.png"/><Relationship Id="rId24" Type="http://schemas.openxmlformats.org/officeDocument/2006/relationships/image" Target="../media/image41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5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9.png"/><Relationship Id="rId18" Type="http://schemas.openxmlformats.org/officeDocument/2006/relationships/image" Target="../media/image470.png"/><Relationship Id="rId3" Type="http://schemas.openxmlformats.org/officeDocument/2006/relationships/image" Target="../media/image43.png"/><Relationship Id="rId7" Type="http://schemas.openxmlformats.org/officeDocument/2006/relationships/image" Target="../media/image370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20" Type="http://schemas.openxmlformats.org/officeDocument/2006/relationships/image" Target="../media/image4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5" Type="http://schemas.openxmlformats.org/officeDocument/2006/relationships/image" Target="../media/image440.png"/><Relationship Id="rId10" Type="http://schemas.openxmlformats.org/officeDocument/2006/relationships/image" Target="../media/image400.png"/><Relationship Id="rId19" Type="http://schemas.openxmlformats.org/officeDocument/2006/relationships/image" Target="../media/image480.png"/><Relationship Id="rId4" Type="http://schemas.openxmlformats.org/officeDocument/2006/relationships/image" Target="../media/image44.png"/><Relationship Id="rId9" Type="http://schemas.openxmlformats.org/officeDocument/2006/relationships/image" Target="../media/image390.png"/><Relationship Id="rId1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10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(DIM)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Shape 1"/>
              <p:cNvSpPr txBox="1"/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8000" tIns="72000" rIns="108000" bIns="7200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strike="noStrike" spc="-1" dirty="0">
                    <a:solidFill>
                      <a:srgbClr val="000000"/>
                    </a:solidFill>
                  </a:rPr>
                  <a:t>Ist wichtig, 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ar-AE" sz="2000" b="0" i="1" smtClean="0"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r>
                      <a:rPr lang="ar-AE" sz="2000" b="0" i="1" smtClean="0">
                        <a:cs typeface="Calibri" panose="020F0502020204030204" pitchFamily="34" charset="0"/>
                      </a:rPr>
                      <m:t>(</m:t>
                    </m:r>
                    <m:r>
                      <a:rPr lang="ar-AE" sz="2000" b="0" i="1" smtClean="0">
                        <a:cs typeface="Calibri" panose="020F0502020204030204" pitchFamily="34" charset="0"/>
                      </a:rPr>
                      <m:t>𝑡</m:t>
                    </m:r>
                    <m:r>
                      <a:rPr lang="ar-AE" sz="2000" b="0" i="1" smtClean="0"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ar-AE" sz="2000" b="0" i="1" smtClean="0"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d>
                      <m:dPr>
                        <m:ctrlPr>
                          <a:rPr lang="ar-AE" sz="2000" i="1" smtClean="0"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gemessen werden?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 pitchFamily="34" charset="0"/>
                  </a:rPr>
                  <a:t>Sind dynamische Eigenschaften der zusätzlichen Sensoren wichtig? Welche Abtastrate ist bspw. möglich?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ar-AE" sz="2000" dirty="0"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dirty="0">
                    <a:cs typeface="Calibri" panose="020F0502020204030204" pitchFamily="34" charset="0"/>
                  </a:rPr>
                  <a:t> </a:t>
                </a:r>
                <a:endParaRPr lang="ar-AE" sz="2000" dirty="0"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ar-AE" sz="2000" dirty="0"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strike="noStrike" spc="-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39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blipFill>
                <a:blip r:embed="rId2"/>
                <a:stretch>
                  <a:fillRect l="-385" t="-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Qualitätsmesszelle &amp; Sensorik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92AC2A7F-BF3C-471C-AB20-0FC5ABF0895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Lars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EC1CFA4F-DC29-4235-9D3B-24061D35F7E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195604" y="959040"/>
            <a:ext cx="5966839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Spritzgießprozess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Grundlegende Modellvorstellung (Hopmann et al. 2013):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Prozess kann prinzipiell durch zwei verbundene Druckkammern beschrieben werden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Alle Zustände hängen von den obigen Prozessgrößen ab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Physikalische Beschreibung aller Phänomene (Materialschwund, Wärmeübergang, Drücke aus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-Diagramm) extrem schwierig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Datengetriebenes adaptives Prozessmodell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7C599A-C101-4B78-8B03-1A52EF40B454}"/>
              </a:ext>
            </a:extLst>
          </p:cNvPr>
          <p:cNvGrpSpPr/>
          <p:nvPr/>
        </p:nvGrpSpPr>
        <p:grpSpPr>
          <a:xfrm>
            <a:off x="768956" y="1133873"/>
            <a:ext cx="4506026" cy="2663700"/>
            <a:chOff x="768956" y="815040"/>
            <a:chExt cx="4506026" cy="266370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0495960-2CCF-4311-A465-70DC08C2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6" y="1113120"/>
              <a:ext cx="4493127" cy="23656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/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blipFill>
                  <a:blip r:embed="rId3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/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blipFill>
                  <a:blip r:embed="rId4"/>
                  <a:stretch>
                    <a:fillRect l="-11224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/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blipFill>
                  <a:blip r:embed="rId5"/>
                  <a:stretch>
                    <a:fillRect l="-11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/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blipFill>
                  <a:blip r:embed="rId6"/>
                  <a:stretch>
                    <a:fillRect l="-10204" r="-1020" b="-69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Google Shape;62;p14">
              <a:extLst>
                <a:ext uri="{FF2B5EF4-FFF2-40B4-BE49-F238E27FC236}">
                  <a16:creationId xmlns:a16="http://schemas.microsoft.com/office/drawing/2014/main" id="{BBB2A5A2-7C08-49CD-9BB9-FE4CD476DB2F}"/>
                </a:ext>
              </a:extLst>
            </p:cNvPr>
            <p:cNvSpPr/>
            <p:nvPr/>
          </p:nvSpPr>
          <p:spPr>
            <a:xfrm>
              <a:off x="4529511" y="1542242"/>
              <a:ext cx="745471" cy="321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Regler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/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blipFill>
                  <a:blip r:embed="rId7"/>
                  <a:stretch>
                    <a:fillRect r="-26596"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oogle Shape;104;p14">
              <a:extLst>
                <a:ext uri="{FF2B5EF4-FFF2-40B4-BE49-F238E27FC236}">
                  <a16:creationId xmlns:a16="http://schemas.microsoft.com/office/drawing/2014/main" id="{7A8201A1-619D-4550-BF70-6906270CDF7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902246" y="1153249"/>
              <a:ext cx="1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2" name="Google Shape;104;p14">
              <a:extLst>
                <a:ext uri="{FF2B5EF4-FFF2-40B4-BE49-F238E27FC236}">
                  <a16:creationId xmlns:a16="http://schemas.microsoft.com/office/drawing/2014/main" id="{4C98A03C-8322-4C9E-869F-2F123657DAD8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4902247" y="1863272"/>
              <a:ext cx="0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94" name="CustomShape 59"/>
          <p:cNvSpPr/>
          <p:nvPr/>
        </p:nvSpPr>
        <p:spPr>
          <a:xfrm>
            <a:off x="1790603" y="189000"/>
            <a:ext cx="10969676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 der Technik/Forschung – Optimierung des Spritzgießprozesses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5" name="TextShape 6">
            <a:extLst>
              <a:ext uri="{FF2B5EF4-FFF2-40B4-BE49-F238E27FC236}">
                <a16:creationId xmlns:a16="http://schemas.microsoft.com/office/drawing/2014/main" id="{5E1AC4C0-6C85-4CFE-9AA6-8AC747D2EE00}"/>
              </a:ext>
            </a:extLst>
          </p:cNvPr>
          <p:cNvSpPr txBox="1"/>
          <p:nvPr/>
        </p:nvSpPr>
        <p:spPr>
          <a:xfrm>
            <a:off x="6123023" y="964620"/>
            <a:ext cx="5873373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Modell für Bauteilqualität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Stand der Technik: Ableitung einer Referenztrajektorie für den Bauteilinnendruck basierend auf dem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Aufwändig zu generieren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Berücksichtigt nur den Werkzeuginnendruck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Setzt konstante Materialeigenschaften voraus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Maschine muss in der Lage sein den Bauteilinnendruck zu regeln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Datengetriebenes adaptives Qualitätsmodell zur Bestimmung der Referenztrajektorien der Prozessgrößen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16B978E-8EDA-45D3-84D2-AFE4221F7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099" y="1431953"/>
            <a:ext cx="3000344" cy="1934354"/>
          </a:xfrm>
          <a:prstGeom prst="rect">
            <a:avLst/>
          </a:prstGeom>
        </p:spPr>
      </p:pic>
      <p:sp>
        <p:nvSpPr>
          <p:cNvPr id="20" name="TextShape 3">
            <a:extLst>
              <a:ext uri="{FF2B5EF4-FFF2-40B4-BE49-F238E27FC236}">
                <a16:creationId xmlns:a16="http://schemas.microsoft.com/office/drawing/2014/main" id="{DAF74DAD-C3F7-4B01-BD03-4A01983EBBC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7C15-AC33-433A-B3FB-20F3763F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Skizze</a:t>
            </a:r>
            <a:endParaRPr lang="en-GB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B3C8EF7C-D6AA-45ED-9F99-F6F7F9C5D38D}"/>
              </a:ext>
            </a:extLst>
          </p:cNvPr>
          <p:cNvGrpSpPr/>
          <p:nvPr/>
        </p:nvGrpSpPr>
        <p:grpSpPr>
          <a:xfrm>
            <a:off x="725664" y="2476928"/>
            <a:ext cx="10168920" cy="3148560"/>
            <a:chOff x="1176120" y="3429000"/>
            <a:chExt cx="10168920" cy="3148560"/>
          </a:xfrm>
        </p:grpSpPr>
        <p:sp>
          <p:nvSpPr>
            <p:cNvPr id="4" name="CustomShape 2">
              <a:extLst>
                <a:ext uri="{FF2B5EF4-FFF2-40B4-BE49-F238E27FC236}">
                  <a16:creationId xmlns:a16="http://schemas.microsoft.com/office/drawing/2014/main" id="{56F2FF64-E343-4F93-843E-2414D8F2FEC8}"/>
                </a:ext>
              </a:extLst>
            </p:cNvPr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1AB27F1-0CBB-4212-8441-A17E21B14EE8}"/>
                </a:ext>
              </a:extLst>
            </p:cNvPr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9969662-50FE-4361-B164-4B27097B9382}"/>
                </a:ext>
              </a:extLst>
            </p:cNvPr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8155D01B-7EC6-4DEE-9810-CBEDD5FE87DB}"/>
                </a:ext>
              </a:extLst>
            </p:cNvPr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58" name="CustomShape 6">
                <a:extLst>
                  <a:ext uri="{FF2B5EF4-FFF2-40B4-BE49-F238E27FC236}">
                    <a16:creationId xmlns:a16="http://schemas.microsoft.com/office/drawing/2014/main" id="{C5BA127D-366D-4225-A22B-2E01DB77F3A4}"/>
                  </a:ext>
                </a:extLst>
              </p:cNvPr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7">
                <a:extLst>
                  <a:ext uri="{FF2B5EF4-FFF2-40B4-BE49-F238E27FC236}">
                    <a16:creationId xmlns:a16="http://schemas.microsoft.com/office/drawing/2014/main" id="{3CBE10D0-1864-4211-BD65-90C9F068A2FC}"/>
                  </a:ext>
                </a:extLst>
              </p:cNvPr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8">
                <a:extLst>
                  <a:ext uri="{FF2B5EF4-FFF2-40B4-BE49-F238E27FC236}">
                    <a16:creationId xmlns:a16="http://schemas.microsoft.com/office/drawing/2014/main" id="{ED8B28A4-783F-4F69-9630-40E5EBA9F23D}"/>
                  </a:ext>
                </a:extLst>
              </p:cNvPr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" name="CustomShape 9">
              <a:extLst>
                <a:ext uri="{FF2B5EF4-FFF2-40B4-BE49-F238E27FC236}">
                  <a16:creationId xmlns:a16="http://schemas.microsoft.com/office/drawing/2014/main" id="{D5D5CDD8-9EDA-4F0A-8509-255238B60E6C}"/>
                </a:ext>
              </a:extLst>
            </p:cNvPr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BE91CC02-ED21-452F-A5D1-9E529E6F74E6}"/>
                </a:ext>
              </a:extLst>
            </p:cNvPr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8B91B1CD-8A49-430A-BFA7-4A7A8EBA037B}"/>
                </a:ext>
              </a:extLst>
            </p:cNvPr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54" name="Group 12">
                <a:extLst>
                  <a:ext uri="{FF2B5EF4-FFF2-40B4-BE49-F238E27FC236}">
                    <a16:creationId xmlns:a16="http://schemas.microsoft.com/office/drawing/2014/main" id="{9EA7FA65-771D-44EC-AE59-7BAE5FB49302}"/>
                  </a:ext>
                </a:extLst>
              </p:cNvPr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56" name="CustomShape 13">
                  <a:extLst>
                    <a:ext uri="{FF2B5EF4-FFF2-40B4-BE49-F238E27FC236}">
                      <a16:creationId xmlns:a16="http://schemas.microsoft.com/office/drawing/2014/main" id="{349AA57C-69E7-4BA0-9825-4C705544FCC2}"/>
                    </a:ext>
                  </a:extLst>
                </p:cNvPr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CustomShape 14">
                  <a:extLst>
                    <a:ext uri="{FF2B5EF4-FFF2-40B4-BE49-F238E27FC236}">
                      <a16:creationId xmlns:a16="http://schemas.microsoft.com/office/drawing/2014/main" id="{A20D38C1-D521-484A-8F82-4B127C21B15C}"/>
                    </a:ext>
                  </a:extLst>
                </p:cNvPr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" name="CustomShape 15">
                <a:extLst>
                  <a:ext uri="{FF2B5EF4-FFF2-40B4-BE49-F238E27FC236}">
                    <a16:creationId xmlns:a16="http://schemas.microsoft.com/office/drawing/2014/main" id="{A2C53855-1CB0-41F4-AF35-6DFB10656505}"/>
                  </a:ext>
                </a:extLst>
              </p:cNvPr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1" name="CustomShape 16">
              <a:extLst>
                <a:ext uri="{FF2B5EF4-FFF2-40B4-BE49-F238E27FC236}">
                  <a16:creationId xmlns:a16="http://schemas.microsoft.com/office/drawing/2014/main" id="{2FE28802-361B-4401-BA55-4EA036759085}"/>
                </a:ext>
              </a:extLst>
            </p:cNvPr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49D47D3A-224D-4EE6-BCB8-0977E500738B}"/>
                </a:ext>
              </a:extLst>
            </p:cNvPr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48" name="CustomShape 18">
                <a:extLst>
                  <a:ext uri="{FF2B5EF4-FFF2-40B4-BE49-F238E27FC236}">
                    <a16:creationId xmlns:a16="http://schemas.microsoft.com/office/drawing/2014/main" id="{1B7301DE-CF73-4029-9156-326FACBB9017}"/>
                  </a:ext>
                </a:extLst>
              </p:cNvPr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19">
                <a:extLst>
                  <a:ext uri="{FF2B5EF4-FFF2-40B4-BE49-F238E27FC236}">
                    <a16:creationId xmlns:a16="http://schemas.microsoft.com/office/drawing/2014/main" id="{60058B93-B576-47A8-9F7D-8810A9F8B6E8}"/>
                  </a:ext>
                </a:extLst>
              </p:cNvPr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50" name="Group 20">
                  <a:extLst>
                    <a:ext uri="{FF2B5EF4-FFF2-40B4-BE49-F238E27FC236}">
                      <a16:creationId xmlns:a16="http://schemas.microsoft.com/office/drawing/2014/main" id="{F93CC4BB-0F82-4A90-9C93-E62AD9B4B6D3}"/>
                    </a:ext>
                  </a:extLst>
                </p:cNvPr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52" name="CustomShape 21">
                    <a:extLst>
                      <a:ext uri="{FF2B5EF4-FFF2-40B4-BE49-F238E27FC236}">
                        <a16:creationId xmlns:a16="http://schemas.microsoft.com/office/drawing/2014/main" id="{0E06D421-D1F7-4CAF-89B3-65737A087B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3" name="CustomShape 22">
                    <a:extLst>
                      <a:ext uri="{FF2B5EF4-FFF2-40B4-BE49-F238E27FC236}">
                        <a16:creationId xmlns:a16="http://schemas.microsoft.com/office/drawing/2014/main" id="{AC9AC06F-CB70-4A8C-BF2E-17D3E38AF07D}"/>
                      </a:ext>
                    </a:extLst>
                  </p:cNvPr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" name="CustomShape 23">
                  <a:extLst>
                    <a:ext uri="{FF2B5EF4-FFF2-40B4-BE49-F238E27FC236}">
                      <a16:creationId xmlns:a16="http://schemas.microsoft.com/office/drawing/2014/main" id="{393C2701-21E8-48CF-BB73-6F9A7448BEC1}"/>
                    </a:ext>
                  </a:extLst>
                </p:cNvPr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3" name="CustomShape 24">
              <a:extLst>
                <a:ext uri="{FF2B5EF4-FFF2-40B4-BE49-F238E27FC236}">
                  <a16:creationId xmlns:a16="http://schemas.microsoft.com/office/drawing/2014/main" id="{8ECC307E-3F21-4A87-89EF-C0B53BA054D4}"/>
                </a:ext>
              </a:extLst>
            </p:cNvPr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25">
              <a:extLst>
                <a:ext uri="{FF2B5EF4-FFF2-40B4-BE49-F238E27FC236}">
                  <a16:creationId xmlns:a16="http://schemas.microsoft.com/office/drawing/2014/main" id="{0C921DAD-4DA9-4DF4-858A-127393A93F7A}"/>
                </a:ext>
              </a:extLst>
            </p:cNvPr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26">
              <a:extLst>
                <a:ext uri="{FF2B5EF4-FFF2-40B4-BE49-F238E27FC236}">
                  <a16:creationId xmlns:a16="http://schemas.microsoft.com/office/drawing/2014/main" id="{7FFABE05-B043-4824-983B-A19E1C4132CC}"/>
                </a:ext>
              </a:extLst>
            </p:cNvPr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7">
              <a:extLst>
                <a:ext uri="{FF2B5EF4-FFF2-40B4-BE49-F238E27FC236}">
                  <a16:creationId xmlns:a16="http://schemas.microsoft.com/office/drawing/2014/main" id="{C77A26E8-A535-43A4-A470-AF5E84D0B9B2}"/>
                </a:ext>
              </a:extLst>
            </p:cNvPr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28">
              <a:extLst>
                <a:ext uri="{FF2B5EF4-FFF2-40B4-BE49-F238E27FC236}">
                  <a16:creationId xmlns:a16="http://schemas.microsoft.com/office/drawing/2014/main" id="{F03560DA-C22A-4D1F-90BC-8FBCD7F96BE9}"/>
                </a:ext>
              </a:extLst>
            </p:cNvPr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" name="Group 29">
              <a:extLst>
                <a:ext uri="{FF2B5EF4-FFF2-40B4-BE49-F238E27FC236}">
                  <a16:creationId xmlns:a16="http://schemas.microsoft.com/office/drawing/2014/main" id="{D395EACE-5CC7-4EF1-8539-E48B7BEE5533}"/>
                </a:ext>
              </a:extLst>
            </p:cNvPr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44" name="Group 30">
                <a:extLst>
                  <a:ext uri="{FF2B5EF4-FFF2-40B4-BE49-F238E27FC236}">
                    <a16:creationId xmlns:a16="http://schemas.microsoft.com/office/drawing/2014/main" id="{E8357744-8000-42CF-9B03-806E4EFED60B}"/>
                  </a:ext>
                </a:extLst>
              </p:cNvPr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46" name="CustomShape 31">
                  <a:extLst>
                    <a:ext uri="{FF2B5EF4-FFF2-40B4-BE49-F238E27FC236}">
                      <a16:creationId xmlns:a16="http://schemas.microsoft.com/office/drawing/2014/main" id="{9993279F-DCC4-4495-9C7F-E8D04224FAEE}"/>
                    </a:ext>
                  </a:extLst>
                </p:cNvPr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32">
                  <a:extLst>
                    <a:ext uri="{FF2B5EF4-FFF2-40B4-BE49-F238E27FC236}">
                      <a16:creationId xmlns:a16="http://schemas.microsoft.com/office/drawing/2014/main" id="{7E8CF17A-41A1-44AF-9BB0-227085AA7429}"/>
                    </a:ext>
                  </a:extLst>
                </p:cNvPr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45" name="CustomShape 33">
                <a:extLst>
                  <a:ext uri="{FF2B5EF4-FFF2-40B4-BE49-F238E27FC236}">
                    <a16:creationId xmlns:a16="http://schemas.microsoft.com/office/drawing/2014/main" id="{5AF83F65-E948-4AA0-B470-F98EDB10F839}"/>
                  </a:ext>
                </a:extLst>
              </p:cNvPr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9" name="CustomShape 34">
              <a:extLst>
                <a:ext uri="{FF2B5EF4-FFF2-40B4-BE49-F238E27FC236}">
                  <a16:creationId xmlns:a16="http://schemas.microsoft.com/office/drawing/2014/main" id="{2A6DD725-B6EC-478D-81C3-32DA1D9A81B0}"/>
                </a:ext>
              </a:extLst>
            </p:cNvPr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35">
              <a:extLst>
                <a:ext uri="{FF2B5EF4-FFF2-40B4-BE49-F238E27FC236}">
                  <a16:creationId xmlns:a16="http://schemas.microsoft.com/office/drawing/2014/main" id="{1DDB13AD-66DA-430E-A31C-C60F0BE13F59}"/>
                </a:ext>
              </a:extLst>
            </p:cNvPr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36">
              <a:extLst>
                <a:ext uri="{FF2B5EF4-FFF2-40B4-BE49-F238E27FC236}">
                  <a16:creationId xmlns:a16="http://schemas.microsoft.com/office/drawing/2014/main" id="{AE30FC80-697F-4B19-BC91-16BD00392882}"/>
                </a:ext>
              </a:extLst>
            </p:cNvPr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37">
              <a:extLst>
                <a:ext uri="{FF2B5EF4-FFF2-40B4-BE49-F238E27FC236}">
                  <a16:creationId xmlns:a16="http://schemas.microsoft.com/office/drawing/2014/main" id="{0E3AB195-D1D5-44FB-BFBE-C6990CF3F94F}"/>
                </a:ext>
              </a:extLst>
            </p:cNvPr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3" name="CustomShape 38">
              <a:extLst>
                <a:ext uri="{FF2B5EF4-FFF2-40B4-BE49-F238E27FC236}">
                  <a16:creationId xmlns:a16="http://schemas.microsoft.com/office/drawing/2014/main" id="{5FB134CD-E22F-473C-9886-A828283268B1}"/>
                </a:ext>
              </a:extLst>
            </p:cNvPr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39">
              <a:extLst>
                <a:ext uri="{FF2B5EF4-FFF2-40B4-BE49-F238E27FC236}">
                  <a16:creationId xmlns:a16="http://schemas.microsoft.com/office/drawing/2014/main" id="{09345214-2351-4849-8425-E8110105299D}"/>
                </a:ext>
              </a:extLst>
            </p:cNvPr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40">
              <a:extLst>
                <a:ext uri="{FF2B5EF4-FFF2-40B4-BE49-F238E27FC236}">
                  <a16:creationId xmlns:a16="http://schemas.microsoft.com/office/drawing/2014/main" id="{148555B8-C148-40E7-88FF-80C0B89BEB8C}"/>
                </a:ext>
              </a:extLst>
            </p:cNvPr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6" name="CustomShape 41">
              <a:extLst>
                <a:ext uri="{FF2B5EF4-FFF2-40B4-BE49-F238E27FC236}">
                  <a16:creationId xmlns:a16="http://schemas.microsoft.com/office/drawing/2014/main" id="{FB99C5B2-E9C9-48D7-BF47-2900612440D3}"/>
                </a:ext>
              </a:extLst>
            </p:cNvPr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" name="CustomShape 42">
              <a:extLst>
                <a:ext uri="{FF2B5EF4-FFF2-40B4-BE49-F238E27FC236}">
                  <a16:creationId xmlns:a16="http://schemas.microsoft.com/office/drawing/2014/main" id="{A40E0F99-A94A-4D0D-A948-1F6ABFFF0AC3}"/>
                </a:ext>
              </a:extLst>
            </p:cNvPr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" name="CustomShape 43">
              <a:extLst>
                <a:ext uri="{FF2B5EF4-FFF2-40B4-BE49-F238E27FC236}">
                  <a16:creationId xmlns:a16="http://schemas.microsoft.com/office/drawing/2014/main" id="{702DFAC5-76C1-4F7E-86AF-5713ABB1797F}"/>
                </a:ext>
              </a:extLst>
            </p:cNvPr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44">
              <a:extLst>
                <a:ext uri="{FF2B5EF4-FFF2-40B4-BE49-F238E27FC236}">
                  <a16:creationId xmlns:a16="http://schemas.microsoft.com/office/drawing/2014/main" id="{FF6A5C9C-F7B9-4332-BC02-6078ABEB5F88}"/>
                </a:ext>
              </a:extLst>
            </p:cNvPr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45">
              <a:extLst>
                <a:ext uri="{FF2B5EF4-FFF2-40B4-BE49-F238E27FC236}">
                  <a16:creationId xmlns:a16="http://schemas.microsoft.com/office/drawing/2014/main" id="{7037106B-5CF2-4F7A-BDD7-F293664A7CA1}"/>
                </a:ext>
              </a:extLst>
            </p:cNvPr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46">
              <a:extLst>
                <a:ext uri="{FF2B5EF4-FFF2-40B4-BE49-F238E27FC236}">
                  <a16:creationId xmlns:a16="http://schemas.microsoft.com/office/drawing/2014/main" id="{860AD7F7-E688-4246-9074-CB5E79276169}"/>
                </a:ext>
              </a:extLst>
            </p:cNvPr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47">
              <a:extLst>
                <a:ext uri="{FF2B5EF4-FFF2-40B4-BE49-F238E27FC236}">
                  <a16:creationId xmlns:a16="http://schemas.microsoft.com/office/drawing/2014/main" id="{419ACE2D-03A2-4A9F-9CFA-FE12D851D60C}"/>
                </a:ext>
              </a:extLst>
            </p:cNvPr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48">
              <a:extLst>
                <a:ext uri="{FF2B5EF4-FFF2-40B4-BE49-F238E27FC236}">
                  <a16:creationId xmlns:a16="http://schemas.microsoft.com/office/drawing/2014/main" id="{1C37540B-13FB-4729-A65C-E4D886D9BF3F}"/>
                </a:ext>
              </a:extLst>
            </p:cNvPr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4" name="CustomShape 49">
              <a:extLst>
                <a:ext uri="{FF2B5EF4-FFF2-40B4-BE49-F238E27FC236}">
                  <a16:creationId xmlns:a16="http://schemas.microsoft.com/office/drawing/2014/main" id="{98357FC9-D42B-44B9-87CC-4B256DA0B34A}"/>
                </a:ext>
              </a:extLst>
            </p:cNvPr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50">
              <a:extLst>
                <a:ext uri="{FF2B5EF4-FFF2-40B4-BE49-F238E27FC236}">
                  <a16:creationId xmlns:a16="http://schemas.microsoft.com/office/drawing/2014/main" id="{C856700C-39CB-45C9-9AB2-EFE26CFA4551}"/>
                </a:ext>
              </a:extLst>
            </p:cNvPr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51">
              <a:extLst>
                <a:ext uri="{FF2B5EF4-FFF2-40B4-BE49-F238E27FC236}">
                  <a16:creationId xmlns:a16="http://schemas.microsoft.com/office/drawing/2014/main" id="{F7955CC1-968D-4B08-95CE-EF39C1EC36D9}"/>
                </a:ext>
              </a:extLst>
            </p:cNvPr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7" name="CustomShape 52">
              <a:extLst>
                <a:ext uri="{FF2B5EF4-FFF2-40B4-BE49-F238E27FC236}">
                  <a16:creationId xmlns:a16="http://schemas.microsoft.com/office/drawing/2014/main" id="{D52051BF-1781-44AE-A1E8-C549D90E84D4}"/>
                </a:ext>
              </a:extLst>
            </p:cNvPr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53">
              <a:extLst>
                <a:ext uri="{FF2B5EF4-FFF2-40B4-BE49-F238E27FC236}">
                  <a16:creationId xmlns:a16="http://schemas.microsoft.com/office/drawing/2014/main" id="{732EBF9A-CDF0-494C-A1C9-CF0285B0E60A}"/>
                </a:ext>
              </a:extLst>
            </p:cNvPr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9" name="CustomShape 54">
              <a:extLst>
                <a:ext uri="{FF2B5EF4-FFF2-40B4-BE49-F238E27FC236}">
                  <a16:creationId xmlns:a16="http://schemas.microsoft.com/office/drawing/2014/main" id="{FC177FF5-5ED4-4A17-AF12-DAE0A10E871C}"/>
                </a:ext>
              </a:extLst>
            </p:cNvPr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F10C587C-8B0B-41C7-AF80-D5FBCB91BAD5}"/>
                </a:ext>
              </a:extLst>
            </p:cNvPr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42" name="CustomShape 56">
                <a:extLst>
                  <a:ext uri="{FF2B5EF4-FFF2-40B4-BE49-F238E27FC236}">
                    <a16:creationId xmlns:a16="http://schemas.microsoft.com/office/drawing/2014/main" id="{229A09FA-2925-472A-ACA3-0D59CC1547D9}"/>
                  </a:ext>
                </a:extLst>
              </p:cNvPr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7">
                <a:extLst>
                  <a:ext uri="{FF2B5EF4-FFF2-40B4-BE49-F238E27FC236}">
                    <a16:creationId xmlns:a16="http://schemas.microsoft.com/office/drawing/2014/main" id="{162BEC47-56FD-4AA3-8EBB-20FF911B1CC8}"/>
                  </a:ext>
                </a:extLst>
              </p:cNvPr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" name="CustomShape 58">
              <a:extLst>
                <a:ext uri="{FF2B5EF4-FFF2-40B4-BE49-F238E27FC236}">
                  <a16:creationId xmlns:a16="http://schemas.microsoft.com/office/drawing/2014/main" id="{732A8296-AC16-439D-9B6B-F3366C5DC798}"/>
                </a:ext>
              </a:extLst>
            </p:cNvPr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/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blipFill>
                <a:blip r:embed="rId2"/>
                <a:stretch>
                  <a:fillRect l="-8943" t="-472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sz="2000" dirty="0"/>
              <a:t>Da die maschineninterne Regelung mitmodelliert werden muss, handelt es sich beim geregelten Spritzgießprozess um einen schaltenden Prozess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944416" y="2283508"/>
            <a:ext cx="701919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4033227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  <a:endCxn id="54" idx="2"/>
          </p:cNvCxnSpPr>
          <p:nvPr/>
        </p:nvCxnSpPr>
        <p:spPr>
          <a:xfrm flipV="1">
            <a:off x="4128640" y="4271015"/>
            <a:ext cx="62621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</p:cNvCxnSpPr>
          <p:nvPr/>
        </p:nvCxnSpPr>
        <p:spPr>
          <a:xfrm>
            <a:off x="1285073" y="4119814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  <a:endCxn id="71" idx="2"/>
          </p:cNvCxnSpPr>
          <p:nvPr/>
        </p:nvCxnSpPr>
        <p:spPr>
          <a:xfrm>
            <a:off x="9421066" y="4271016"/>
            <a:ext cx="550556" cy="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149496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sz="2000" b="0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sz="2000" b="0" kern="0" dirty="0" err="1"/>
                  <a:t>Modellansätze</a:t>
                </a:r>
                <a:r>
                  <a:rPr lang="en-GB" sz="2000" b="0" kern="0" dirty="0"/>
                  <a:t>: </a:t>
                </a:r>
                <a:r>
                  <a:rPr lang="en-GB" sz="2000" b="0" kern="0" dirty="0" err="1"/>
                  <a:t>nichtlinear</a:t>
                </a:r>
                <a:r>
                  <a:rPr lang="en-GB" sz="2000" b="0" kern="0" dirty="0"/>
                  <a:t>, </a:t>
                </a:r>
                <a:r>
                  <a:rPr lang="en-GB" sz="2000" b="0" kern="0" dirty="0" err="1"/>
                  <a:t>physikalisch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motiviert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oder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bspw</a:t>
                </a:r>
                <a:r>
                  <a:rPr lang="en-GB" sz="2000" b="0" kern="0" dirty="0"/>
                  <a:t>. </a:t>
                </a:r>
                <a:r>
                  <a:rPr lang="en-GB" sz="2000" b="0" kern="0" dirty="0" err="1"/>
                  <a:t>Neuronales</a:t>
                </a:r>
                <a:r>
                  <a:rPr lang="en-GB" sz="2000" b="0" kern="0" dirty="0"/>
                  <a:t> </a:t>
                </a:r>
                <a:r>
                  <a:rPr lang="en-GB" sz="2000" b="0" kern="0" dirty="0" err="1"/>
                  <a:t>Netz</a:t>
                </a:r>
                <a:endParaRPr lang="en-GB" sz="2000" b="0" kern="0" dirty="0"/>
              </a:p>
            </p:txBody>
          </p:sp>
        </mc:Choice>
        <mc:Fallback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149496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426" t="-452" b="-7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906628EE-5523-46B0-B5F1-F50D1DB3020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cxnSp>
        <p:nvCxnSpPr>
          <p:cNvPr id="48" name="Google Shape;104;p14">
            <a:extLst>
              <a:ext uri="{FF2B5EF4-FFF2-40B4-BE49-F238E27FC236}">
                <a16:creationId xmlns:a16="http://schemas.microsoft.com/office/drawing/2014/main" id="{8A07E2E9-2AC7-4F8B-9A44-F7DB0912B181}"/>
              </a:ext>
            </a:extLst>
          </p:cNvPr>
          <p:cNvCxnSpPr>
            <a:cxnSpLocks/>
          </p:cNvCxnSpPr>
          <p:nvPr/>
        </p:nvCxnSpPr>
        <p:spPr>
          <a:xfrm>
            <a:off x="1285073" y="444163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/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oogle Shape;104;p14">
            <a:extLst>
              <a:ext uri="{FF2B5EF4-FFF2-40B4-BE49-F238E27FC236}">
                <a16:creationId xmlns:a16="http://schemas.microsoft.com/office/drawing/2014/main" id="{7143C8E3-0C06-40C4-822F-93F4CA8FB450}"/>
              </a:ext>
            </a:extLst>
          </p:cNvPr>
          <p:cNvCxnSpPr>
            <a:cxnSpLocks/>
          </p:cNvCxnSpPr>
          <p:nvPr/>
        </p:nvCxnSpPr>
        <p:spPr>
          <a:xfrm>
            <a:off x="6423813" y="4130032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/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oogle Shape;104;p14">
            <a:extLst>
              <a:ext uri="{FF2B5EF4-FFF2-40B4-BE49-F238E27FC236}">
                <a16:creationId xmlns:a16="http://schemas.microsoft.com/office/drawing/2014/main" id="{13551621-7D4F-4BCE-8FBE-44B6CBDA2F4E}"/>
              </a:ext>
            </a:extLst>
          </p:cNvPr>
          <p:cNvCxnSpPr>
            <a:cxnSpLocks/>
          </p:cNvCxnSpPr>
          <p:nvPr/>
        </p:nvCxnSpPr>
        <p:spPr>
          <a:xfrm>
            <a:off x="6423813" y="4451856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/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1FC3BC-6688-4792-8EB9-148057C31B18}"/>
              </a:ext>
            </a:extLst>
          </p:cNvPr>
          <p:cNvGrpSpPr/>
          <p:nvPr/>
        </p:nvGrpSpPr>
        <p:grpSpPr>
          <a:xfrm>
            <a:off x="4754850" y="4189899"/>
            <a:ext cx="162231" cy="162231"/>
            <a:chOff x="4778042" y="3119988"/>
            <a:chExt cx="162231" cy="162231"/>
          </a:xfrm>
        </p:grpSpPr>
        <p:sp>
          <p:nvSpPr>
            <p:cNvPr id="54" name="Google Shape;459;p16">
              <a:extLst>
                <a:ext uri="{FF2B5EF4-FFF2-40B4-BE49-F238E27FC236}">
                  <a16:creationId xmlns:a16="http://schemas.microsoft.com/office/drawing/2014/main" id="{AB0ADAB4-A099-4106-9407-938C76060F08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460;p16">
              <a:extLst>
                <a:ext uri="{FF2B5EF4-FFF2-40B4-BE49-F238E27FC236}">
                  <a16:creationId xmlns:a16="http://schemas.microsoft.com/office/drawing/2014/main" id="{6860665A-E287-4A84-AF9A-1DBD3204B9BF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104;p14">
            <a:extLst>
              <a:ext uri="{FF2B5EF4-FFF2-40B4-BE49-F238E27FC236}">
                <a16:creationId xmlns:a16="http://schemas.microsoft.com/office/drawing/2014/main" id="{FB1EDF92-EAC4-479C-A8C3-C29EB06EAD5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830192" y="3700250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/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/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oogle Shape;104;p14">
            <a:extLst>
              <a:ext uri="{FF2B5EF4-FFF2-40B4-BE49-F238E27FC236}">
                <a16:creationId xmlns:a16="http://schemas.microsoft.com/office/drawing/2014/main" id="{650AFE38-C19F-4160-B125-6573389E1032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4835966" y="4352130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/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blipFill>
                <a:blip r:embed="rId22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CB33D4E1-F8FD-4F5F-8F67-D8832E8737FB}"/>
              </a:ext>
            </a:extLst>
          </p:cNvPr>
          <p:cNvGrpSpPr/>
          <p:nvPr/>
        </p:nvGrpSpPr>
        <p:grpSpPr>
          <a:xfrm>
            <a:off x="9971622" y="4190723"/>
            <a:ext cx="162231" cy="162231"/>
            <a:chOff x="4778042" y="3119988"/>
            <a:chExt cx="162231" cy="162231"/>
          </a:xfrm>
        </p:grpSpPr>
        <p:sp>
          <p:nvSpPr>
            <p:cNvPr id="71" name="Google Shape;459;p16">
              <a:extLst>
                <a:ext uri="{FF2B5EF4-FFF2-40B4-BE49-F238E27FC236}">
                  <a16:creationId xmlns:a16="http://schemas.microsoft.com/office/drawing/2014/main" id="{C1826963-01A7-42D3-BC0E-C2A1278D86F1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2" name="Google Shape;460;p16">
              <a:extLst>
                <a:ext uri="{FF2B5EF4-FFF2-40B4-BE49-F238E27FC236}">
                  <a16:creationId xmlns:a16="http://schemas.microsoft.com/office/drawing/2014/main" id="{5F91822D-8FD7-4660-8752-A50B2F07EF6C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3" name="Google Shape;104;p14">
            <a:extLst>
              <a:ext uri="{FF2B5EF4-FFF2-40B4-BE49-F238E27FC236}">
                <a16:creationId xmlns:a16="http://schemas.microsoft.com/office/drawing/2014/main" id="{FF99970F-C9BA-4D2A-A4CE-C83D99FCCD7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046964" y="3701074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/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/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oogle Shape;104;p14">
            <a:extLst>
              <a:ext uri="{FF2B5EF4-FFF2-40B4-BE49-F238E27FC236}">
                <a16:creationId xmlns:a16="http://schemas.microsoft.com/office/drawing/2014/main" id="{A29614C0-673E-4F1B-AAAE-68788E76DD5F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0052738" y="4352954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981076"/>
            <a:ext cx="11807673" cy="819200"/>
          </a:xfrm>
        </p:spPr>
        <p:txBody>
          <a:bodyPr/>
          <a:lstStyle/>
          <a:p>
            <a:r>
              <a:rPr lang="de-DE" sz="2000" dirty="0"/>
              <a:t>Besonderheit: Es steht nur eine einzige Messung der Bauteilqualität am Ende jedes Batches zur Verfügung.</a:t>
            </a:r>
          </a:p>
          <a:p>
            <a:r>
              <a:rPr lang="de-DE" sz="2000" dirty="0"/>
              <a:t>Modellansatz: Rekurrenter nichtlinearer Modellansatz, z.B. Rekurrentes Neuronales Netz.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582749" y="2390410"/>
                <a:ext cx="560824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33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de-DE" sz="133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de-DE" sz="133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  <m:r>
                            <a:rPr lang="de-DE" sz="133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de-DE" sz="133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de-DE" sz="133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)]</m:t>
                          </m:r>
                        </m:e>
                        <m:sub>
                          <m:r>
                            <a:rPr lang="de-DE" sz="133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de-DE" sz="133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de-DE" sz="133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de-DE" sz="133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9" y="2390410"/>
                <a:ext cx="560824" cy="368870"/>
              </a:xfrm>
              <a:prstGeom prst="rect">
                <a:avLst/>
              </a:prstGeom>
              <a:blipFill>
                <a:blip r:embed="rId2"/>
                <a:stretch>
                  <a:fillRect l="-26087" r="-10870"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284;p16">
                <a:extLst>
                  <a:ext uri="{FF2B5EF4-FFF2-40B4-BE49-F238E27FC236}">
                    <a16:creationId xmlns:a16="http://schemas.microsoft.com/office/drawing/2014/main" id="{5B997FE4-C073-46FA-81C8-46998F2DE63E}"/>
                  </a:ext>
                </a:extLst>
              </p:cNvPr>
              <p:cNvSpPr/>
              <p:nvPr/>
            </p:nvSpPr>
            <p:spPr>
              <a:xfrm>
                <a:off x="1788361" y="2317337"/>
                <a:ext cx="925200" cy="513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𝒇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7" name="Google Shape;284;p16">
                <a:extLst>
                  <a:ext uri="{FF2B5EF4-FFF2-40B4-BE49-F238E27FC236}">
                    <a16:creationId xmlns:a16="http://schemas.microsoft.com/office/drawing/2014/main" id="{5B997FE4-C073-46FA-81C8-46998F2DE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61" y="2317337"/>
                <a:ext cx="925200" cy="5136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997848" y="2386287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𝑻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48" y="2386287"/>
                <a:ext cx="435298" cy="303866"/>
              </a:xfrm>
              <a:prstGeom prst="rect">
                <a:avLst/>
              </a:prstGeom>
              <a:blipFill>
                <a:blip r:embed="rId4"/>
                <a:stretch>
                  <a:fillRect l="-14085" r="-8451"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stCxn id="152" idx="3"/>
            <a:endCxn id="151" idx="1"/>
          </p:cNvCxnSpPr>
          <p:nvPr/>
        </p:nvCxnSpPr>
        <p:spPr>
          <a:xfrm>
            <a:off x="4128470" y="2572646"/>
            <a:ext cx="222959" cy="24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351429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Google Shape;334;p16">
                <a:extLst>
                  <a:ext uri="{FF2B5EF4-FFF2-40B4-BE49-F238E27FC236}">
                    <a16:creationId xmlns:a16="http://schemas.microsoft.com/office/drawing/2014/main" id="{D69B19A3-F005-45E6-B5E8-D5B9C7CDE122}"/>
                  </a:ext>
                </a:extLst>
              </p:cNvPr>
              <p:cNvSpPr txBox="1"/>
              <p:nvPr/>
            </p:nvSpPr>
            <p:spPr>
              <a:xfrm>
                <a:off x="2922858" y="2348846"/>
                <a:ext cx="1205612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3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Bauteileigen-schaften </a:t>
                </a:r>
                <a14:m>
                  <m:oMath xmlns:m="http://schemas.openxmlformats.org/officeDocument/2006/math">
                    <m:r>
                      <a:rPr lang="de-DE" sz="14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</m:oMath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2" name="Google Shape;334;p16">
                <a:extLst>
                  <a:ext uri="{FF2B5EF4-FFF2-40B4-BE49-F238E27FC236}">
                    <a16:creationId xmlns:a16="http://schemas.microsoft.com/office/drawing/2014/main" id="{D69B19A3-F005-45E6-B5E8-D5B9C7CD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58" y="2348846"/>
                <a:ext cx="1205612" cy="447600"/>
              </a:xfrm>
              <a:prstGeom prst="rect">
                <a:avLst/>
              </a:prstGeom>
              <a:blipFill>
                <a:blip r:embed="rId5"/>
                <a:stretch>
                  <a:fillRect t="-8108" b="-20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>
            <a:cxnSpLocks/>
            <a:stCxn id="147" idx="3"/>
            <a:endCxn id="152" idx="1"/>
          </p:cNvCxnSpPr>
          <p:nvPr/>
        </p:nvCxnSpPr>
        <p:spPr>
          <a:xfrm flipV="1">
            <a:off x="2713561" y="2572646"/>
            <a:ext cx="209297" cy="1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303522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317634" y="3304943"/>
            <a:ext cx="10356780" cy="2981019"/>
            <a:chOff x="503850" y="3304943"/>
            <a:chExt cx="10356780" cy="29810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5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6"/>
                  <a:stretch>
                    <a:fillRect r="-67925" b="-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blipFill>
                  <a:blip r:embed="rId17"/>
                  <a:stretch>
                    <a:fillRect t="-2000" r="-1361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225921" y="4913836"/>
            <a:ext cx="1773839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Qualitätsmodell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Modellauswertung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03" name="TextShape 4">
            <a:extLst>
              <a:ext uri="{FF2B5EF4-FFF2-40B4-BE49-F238E27FC236}">
                <a16:creationId xmlns:a16="http://schemas.microsoft.com/office/drawing/2014/main" id="{6908482C-3DCB-4D05-9CCC-2BCAC3E165EA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</p:spPr>
            <p:txBody>
              <a:bodyPr lIns="108000" tIns="72000" rIns="108000" bIns="7200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Reihenschaltung von Prozess- und Qualitätsmodell: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en-GB" sz="2000" dirty="0" err="1"/>
                  <a:t>Gegeben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eine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geforderte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Bauteilqualität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können</a:t>
                </a:r>
                <a:r>
                  <a:rPr lang="en-GB" sz="2000" dirty="0"/>
                  <a:t> die </a:t>
                </a:r>
                <a:r>
                  <a:rPr lang="en-GB" sz="2000" dirty="0" err="1"/>
                  <a:t>Modelle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genutzt</a:t>
                </a:r>
                <a:r>
                  <a:rPr lang="en-GB" sz="2000" dirty="0"/>
                  <a:t> </a:t>
                </a:r>
                <a:r>
                  <a:rPr lang="en-GB" sz="2000" dirty="0" err="1"/>
                  <a:t>werden</a:t>
                </a:r>
                <a:r>
                  <a:rPr lang="en-GB" sz="2000" dirty="0"/>
                  <a:t> 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</a:t>
                </a:r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zu optimieren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Optimalsteuerungsproblem</a:t>
                </a:r>
                <a:endParaRPr lang="en-GB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  <a:blipFill>
                <a:blip r:embed="rId2"/>
                <a:stretch>
                  <a:fillRect l="-362" t="-664" b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6A342C5-39A7-41DD-94D8-54E4FD9A34C8}"/>
              </a:ext>
            </a:extLst>
          </p:cNvPr>
          <p:cNvGrpSpPr/>
          <p:nvPr/>
        </p:nvGrpSpPr>
        <p:grpSpPr>
          <a:xfrm>
            <a:off x="47033" y="916850"/>
            <a:ext cx="12068232" cy="4790848"/>
            <a:chOff x="47033" y="2121514"/>
            <a:chExt cx="12068232" cy="47908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/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/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/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85A6E1F6-641A-47B0-9AE9-E70D6116B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0182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/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/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93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/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Google Shape;104;p14">
              <a:extLst>
                <a:ext uri="{FF2B5EF4-FFF2-40B4-BE49-F238E27FC236}">
                  <a16:creationId xmlns:a16="http://schemas.microsoft.com/office/drawing/2014/main" id="{22A859D6-B45C-4D9E-8401-6FC8B102B51C}"/>
                </a:ext>
              </a:extLst>
            </p:cNvPr>
            <p:cNvCxnSpPr>
              <a:cxnSpLocks/>
            </p:cNvCxnSpPr>
            <p:nvPr/>
          </p:nvCxnSpPr>
          <p:spPr>
            <a:xfrm>
              <a:off x="4746095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/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oogle Shape;104;p14">
              <a:extLst>
                <a:ext uri="{FF2B5EF4-FFF2-40B4-BE49-F238E27FC236}">
                  <a16:creationId xmlns:a16="http://schemas.microsoft.com/office/drawing/2014/main" id="{714C4D99-7608-445F-9B14-F9F783E576E9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54" y="320115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/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/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Google Shape;104;p14">
              <a:extLst>
                <a:ext uri="{FF2B5EF4-FFF2-40B4-BE49-F238E27FC236}">
                  <a16:creationId xmlns:a16="http://schemas.microsoft.com/office/drawing/2014/main" id="{76B87C0B-96A2-4966-BB4A-16BD5DB465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23589" y="385266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04;p14">
              <a:extLst>
                <a:ext uri="{FF2B5EF4-FFF2-40B4-BE49-F238E27FC236}">
                  <a16:creationId xmlns:a16="http://schemas.microsoft.com/office/drawing/2014/main" id="{628A64BF-4A71-43C7-BD77-99D32DB756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5420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04;p14">
              <a:extLst>
                <a:ext uri="{FF2B5EF4-FFF2-40B4-BE49-F238E27FC236}">
                  <a16:creationId xmlns:a16="http://schemas.microsoft.com/office/drawing/2014/main" id="{B22AB2A2-A402-4A25-ADAD-62459C2D04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6" y="383408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04;p14">
              <a:extLst>
                <a:ext uri="{FF2B5EF4-FFF2-40B4-BE49-F238E27FC236}">
                  <a16:creationId xmlns:a16="http://schemas.microsoft.com/office/drawing/2014/main" id="{D98B2ECA-E73F-4B67-8450-B713F69BD2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0530" y="2585852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/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/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blipFill>
                  <a:blip r:embed="rId13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/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blipFill>
                  <a:blip r:embed="rId14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/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/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blipFill>
                  <a:blip r:embed="rId16"/>
                  <a:stretch>
                    <a:fillRect t="-2000" r="-833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Google Shape;104;p14">
              <a:extLst>
                <a:ext uri="{FF2B5EF4-FFF2-40B4-BE49-F238E27FC236}">
                  <a16:creationId xmlns:a16="http://schemas.microsoft.com/office/drawing/2014/main" id="{C803AEC0-9CDF-42EF-B68F-BBA54A1FD7D6}"/>
                </a:ext>
              </a:extLst>
            </p:cNvPr>
            <p:cNvCxnSpPr>
              <a:cxnSpLocks/>
            </p:cNvCxnSpPr>
            <p:nvPr/>
          </p:nvCxnSpPr>
          <p:spPr>
            <a:xfrm>
              <a:off x="344104" y="319748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04;p14">
              <a:extLst>
                <a:ext uri="{FF2B5EF4-FFF2-40B4-BE49-F238E27FC236}">
                  <a16:creationId xmlns:a16="http://schemas.microsoft.com/office/drawing/2014/main" id="{8E39B5F8-0D40-4FB1-B6F2-BA458908D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503" y="3560414"/>
              <a:ext cx="0" cy="16083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04;p14">
              <a:extLst>
                <a:ext uri="{FF2B5EF4-FFF2-40B4-BE49-F238E27FC236}">
                  <a16:creationId xmlns:a16="http://schemas.microsoft.com/office/drawing/2014/main" id="{B5564600-6094-4E89-9732-A8CF3B38DA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36492" y="470864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/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557" r="-81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Google Shape;104;p14">
              <a:extLst>
                <a:ext uri="{FF2B5EF4-FFF2-40B4-BE49-F238E27FC236}">
                  <a16:creationId xmlns:a16="http://schemas.microsoft.com/office/drawing/2014/main" id="{82DEE1DB-D4F2-4B34-8582-78786BABBC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89" y="5382030"/>
              <a:ext cx="11548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04;p14">
              <a:extLst>
                <a:ext uri="{FF2B5EF4-FFF2-40B4-BE49-F238E27FC236}">
                  <a16:creationId xmlns:a16="http://schemas.microsoft.com/office/drawing/2014/main" id="{3C9D0831-054B-485F-8F17-EDD048626B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5606" y="595707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/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8"/>
                  <a:stretch>
                    <a:fillRect l="-3285" r="-1825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Google Shape;104;p14">
              <a:extLst>
                <a:ext uri="{FF2B5EF4-FFF2-40B4-BE49-F238E27FC236}">
                  <a16:creationId xmlns:a16="http://schemas.microsoft.com/office/drawing/2014/main" id="{AB29CE4F-E072-428B-A062-E2B310CDA920}"/>
                </a:ext>
              </a:extLst>
            </p:cNvPr>
            <p:cNvCxnSpPr>
              <a:cxnSpLocks/>
            </p:cNvCxnSpPr>
            <p:nvPr/>
          </p:nvCxnSpPr>
          <p:spPr>
            <a:xfrm>
              <a:off x="9817197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04;p14">
              <a:extLst>
                <a:ext uri="{FF2B5EF4-FFF2-40B4-BE49-F238E27FC236}">
                  <a16:creationId xmlns:a16="http://schemas.microsoft.com/office/drawing/2014/main" id="{7EA6570F-5426-43B8-BABA-F947125D9E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/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/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6557" r="-151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Google Shape;104;p14">
              <a:extLst>
                <a:ext uri="{FF2B5EF4-FFF2-40B4-BE49-F238E27FC236}">
                  <a16:creationId xmlns:a16="http://schemas.microsoft.com/office/drawing/2014/main" id="{4303EA23-A63F-40A7-9FCC-5BFC28446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11334" y="319834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/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blipFill>
                  <a:blip r:embed="rId21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/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/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Google Shape;104;p14">
              <a:extLst>
                <a:ext uri="{FF2B5EF4-FFF2-40B4-BE49-F238E27FC236}">
                  <a16:creationId xmlns:a16="http://schemas.microsoft.com/office/drawing/2014/main" id="{FF364E20-6B0A-4A54-9BDF-C5132D7338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27715" y="594952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04;p14">
              <a:extLst>
                <a:ext uri="{FF2B5EF4-FFF2-40B4-BE49-F238E27FC236}">
                  <a16:creationId xmlns:a16="http://schemas.microsoft.com/office/drawing/2014/main" id="{D498C616-FE0F-4C57-A037-BE4EA11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68" y="53838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/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Google Shape;104;p14">
              <a:extLst>
                <a:ext uri="{FF2B5EF4-FFF2-40B4-BE49-F238E27FC236}">
                  <a16:creationId xmlns:a16="http://schemas.microsoft.com/office/drawing/2014/main" id="{6A23EDE8-A2CA-47FD-9614-4B2E75A4F22E}"/>
                </a:ext>
              </a:extLst>
            </p:cNvPr>
            <p:cNvCxnSpPr>
              <a:cxnSpLocks/>
            </p:cNvCxnSpPr>
            <p:nvPr/>
          </p:nvCxnSpPr>
          <p:spPr>
            <a:xfrm>
              <a:off x="6910488" y="537551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/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/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Google Shape;104;p14">
              <a:extLst>
                <a:ext uri="{FF2B5EF4-FFF2-40B4-BE49-F238E27FC236}">
                  <a16:creationId xmlns:a16="http://schemas.microsoft.com/office/drawing/2014/main" id="{CAE5A3C2-58BD-43E8-BE10-F8D8CA2863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8844" y="537270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/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Google Shape;104;p14">
              <a:extLst>
                <a:ext uri="{FF2B5EF4-FFF2-40B4-BE49-F238E27FC236}">
                  <a16:creationId xmlns:a16="http://schemas.microsoft.com/office/drawing/2014/main" id="{133A9153-4BC8-4712-A2E0-318AD5AA647D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7487024" y="5518812"/>
              <a:ext cx="11311" cy="1092302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</p:spPr>
              <p:txBody>
                <a:bodyPr vert="horz" lIns="108000" tIns="72000" rIns="108000" bIns="72000" rtlCol="0">
                  <a:noAutofit/>
                </a:bodyPr>
                <a:lstStyle>
                  <a:lvl1pPr marL="0" indent="0" algn="l" rtl="0" eaLnBrk="1" fontAlgn="base" hangingPunct="1">
                    <a:lnSpc>
                      <a:spcPts val="2400"/>
                    </a:lnSpc>
                    <a:spcBef>
                      <a:spcPts val="0"/>
                    </a:spcBef>
                    <a:spcAft>
                      <a:spcPct val="0"/>
                    </a:spcAft>
                    <a:buNone/>
                    <a:defRPr sz="18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1pPr>
                  <a:lvl2pPr marL="36000" indent="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2pPr>
                  <a:lvl3pPr marL="36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Font typeface="Symbol" panose="05050102010706020507" pitchFamily="18" charset="2"/>
                    <a:buChar char="-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3pPr>
                  <a:lvl4pPr marL="72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SzPct val="100000"/>
                    <a:buFont typeface="Arial" panose="020B0604020202020204" pitchFamily="34" charset="0"/>
                    <a:buChar char="&gt;"/>
                    <a:defRPr sz="1200" i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33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30" i="1" ker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330" b="1" i="1" kern="0" smtClean="0">
                                <a:latin typeface="Cambria Math" panose="02040503050406030204" pitchFamily="18" charset="0"/>
                              </a:rPr>
                              <m:t>𝑼𝒎𝒔𝒄𝒉𝒂𝒍𝒕</m:t>
                            </m:r>
                          </m:sub>
                        </m:sSub>
                      </m:oMath>
                    </m:oMathPara>
                  </a14:m>
                  <a:endParaRPr lang="en-GB" sz="1330" kern="0" dirty="0"/>
                </a:p>
              </p:txBody>
            </p:sp>
          </mc:Choice>
          <mc:Fallback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/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9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/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279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Google Shape;104;p14">
              <a:extLst>
                <a:ext uri="{FF2B5EF4-FFF2-40B4-BE49-F238E27FC236}">
                  <a16:creationId xmlns:a16="http://schemas.microsoft.com/office/drawing/2014/main" id="{AB7E6E1D-16B3-42A4-8E24-5AE9304FF5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04;p14">
              <a:extLst>
                <a:ext uri="{FF2B5EF4-FFF2-40B4-BE49-F238E27FC236}">
                  <a16:creationId xmlns:a16="http://schemas.microsoft.com/office/drawing/2014/main" id="{CAF1E794-9034-47AB-BE14-0B44C0A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188" y="5411473"/>
              <a:ext cx="46015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/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/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2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/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28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oogle Shape;104;p14">
              <a:extLst>
                <a:ext uri="{FF2B5EF4-FFF2-40B4-BE49-F238E27FC236}">
                  <a16:creationId xmlns:a16="http://schemas.microsoft.com/office/drawing/2014/main" id="{96A3C53B-C8BB-4CBE-B4E5-6BFDC1A220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56876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04;p14">
              <a:extLst>
                <a:ext uri="{FF2B5EF4-FFF2-40B4-BE49-F238E27FC236}">
                  <a16:creationId xmlns:a16="http://schemas.microsoft.com/office/drawing/2014/main" id="{5E3B4DAD-15C9-4703-95D7-BACB294AC7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0264" y="47086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04;p14">
              <a:extLst>
                <a:ext uri="{FF2B5EF4-FFF2-40B4-BE49-F238E27FC236}">
                  <a16:creationId xmlns:a16="http://schemas.microsoft.com/office/drawing/2014/main" id="{4699C9DA-7CAC-4345-B45B-C17C9EDF5F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4" y="474401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/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blipFill>
                  <a:blip r:embed="rId34"/>
                  <a:stretch>
                    <a:fillRect t="-6557" r="-16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Google Shape;104;p14">
              <a:extLst>
                <a:ext uri="{FF2B5EF4-FFF2-40B4-BE49-F238E27FC236}">
                  <a16:creationId xmlns:a16="http://schemas.microsoft.com/office/drawing/2014/main" id="{C2606A06-F515-4944-A999-BAC7C5D3BF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7" y="475588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188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dirty="0"/>
                  <a:t>Das Problem des Erreichens einer vorgegebenen Bauteilqualität wird als </a:t>
                </a:r>
                <a:r>
                  <a:rPr lang="de-DE" sz="2000" dirty="0" err="1"/>
                  <a:t>Optimalsteuerungsproblem</a:t>
                </a:r>
                <a:r>
                  <a:rPr lang="de-DE" sz="2000" dirty="0"/>
                  <a:t> in zwei Schritten formuliert: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sz="1800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800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sz="1800" dirty="0"/>
                  <a:t> zu erzielen</a:t>
                </a:r>
              </a:p>
              <a:p>
                <a:pPr lvl="1">
                  <a:buNone/>
                </a:pPr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Sup>
                          <m:sSubSupPr>
                            <m:ctrlPr>
                              <a:rPr lang="ar-A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p>
                        </m:sSub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de-DE" sz="1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endParaRPr lang="ar-AE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sz="1800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sz="1800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sz="1800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sz="1800" dirty="0"/>
                  <a:t> zu erhalten</a:t>
                </a:r>
              </a:p>
              <a:p>
                <a:pPr lvl="1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de-DE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𝒐𝒑𝒕</m:t>
                              </m:r>
                            </m:sup>
                          </m:sSubSup>
                          <m: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000" dirty="0"/>
                  <a:t>Die </a:t>
                </a:r>
                <a:r>
                  <a:rPr lang="de-DE" sz="2000" dirty="0" err="1"/>
                  <a:t>Optimalsteuerungsprobleme</a:t>
                </a:r>
                <a:r>
                  <a:rPr lang="de-DE" sz="2000" dirty="0"/>
                  <a:t> werden numerisch in </a:t>
                </a:r>
                <a:r>
                  <a:rPr lang="de-DE" sz="2000" dirty="0" err="1"/>
                  <a:t>Casadi</a:t>
                </a:r>
                <a:r>
                  <a:rPr lang="de-DE" sz="2000" dirty="0"/>
                  <a:t> (Python) formuliert und gelöst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495" t="-668" r="-991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endParaRPr lang="en-GB" b="1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301643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091534" y="1974265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34" y="1974265"/>
                <a:ext cx="623150" cy="322800"/>
              </a:xfrm>
              <a:prstGeom prst="rect">
                <a:avLst/>
              </a:prstGeom>
              <a:blipFill>
                <a:blip r:embed="rId4"/>
                <a:stretch>
                  <a:fillRect l="-3883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l="-1786"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57840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355994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832056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832056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675315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𝒐𝒑𝒕</m:t>
                              </m:r>
                            </m:sup>
                          </m:sSub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66071" r="-42857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102;p14">
            <a:extLst>
              <a:ext uri="{FF2B5EF4-FFF2-40B4-BE49-F238E27FC236}">
                <a16:creationId xmlns:a16="http://schemas.microsoft.com/office/drawing/2014/main" id="{29EE366D-5EF6-4131-8009-E5142E64CFA7}"/>
              </a:ext>
            </a:extLst>
          </p:cNvPr>
          <p:cNvSpPr txBox="1"/>
          <p:nvPr/>
        </p:nvSpPr>
        <p:spPr>
          <a:xfrm>
            <a:off x="11193957" y="4011940"/>
            <a:ext cx="344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5138056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" name="TextShape 3">
            <a:extLst>
              <a:ext uri="{FF2B5EF4-FFF2-40B4-BE49-F238E27FC236}">
                <a16:creationId xmlns:a16="http://schemas.microsoft.com/office/drawing/2014/main" id="{6E8EED98-E7B8-4C02-BBF6-41C0829A352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/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blipFill>
                <a:blip r:embed="rId7"/>
                <a:stretch>
                  <a:fillRect l="-7843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/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blipFill>
                <a:blip r:embed="rId8"/>
                <a:stretch>
                  <a:fillRect l="-3922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dirty="0"/>
              <a:t>Modelladaption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92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/>
              <a:t>Vorstellung der </a:t>
            </a:r>
            <a:r>
              <a:rPr lang="de-DE" dirty="0" err="1"/>
              <a:t>Demonstatoranlage</a:t>
            </a:r>
            <a:r>
              <a:rPr lang="de-DE" dirty="0"/>
              <a:t> (elektrisch/hydraulisch; groß/klein; Einfach/Mehrfachmaterialzuführung)</a:t>
            </a:r>
          </a:p>
          <a:p>
            <a:r>
              <a:rPr lang="de-DE" dirty="0"/>
              <a:t>Vorstellung welches Material verwendet werden soll</a:t>
            </a:r>
          </a:p>
          <a:p>
            <a:r>
              <a:rPr lang="de-DE" dirty="0"/>
              <a:t>Aussage über die Repräsentativität des Anwendungsbeispiels treffen (realitätsnahe, schwieriger Prozess, etc. ?) und inwiefern Ergebnisse verallgemeinerbar sein werden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dirty="0" err="1"/>
              <a:t>Demonstratoranlage</a:t>
            </a:r>
            <a:r>
              <a:rPr lang="de-DE" dirty="0"/>
              <a:t> (Marco)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769876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Begrüßung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der Fachgebiete MRT &amp; IfW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des Projektbeirates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Technisch-methodische Entwicklung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Entwicklungsmaßnahmen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Fachliche Diskussion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Wissens- und Technologietransfer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Diskussion und Verabschiedung des Transferkonzeptes</a:t>
            </a:r>
          </a:p>
          <a:p>
            <a:pPr marL="343080" indent="-159840">
              <a:lnSpc>
                <a:spcPct val="15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Organisation der Zusammenarbeit und Abschlussdiskussion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Abschlussdiskussion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814286" y="189000"/>
            <a:ext cx="10185594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 entwickelten und verwendeten Softwarebibliotheken dürfen entgeltfrei auch kommerziell genutzt  werden (LPGL oder BSD Lizenz)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Casadi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ist in zahlreichen Embedded-Anwendungen bereits erprobt (Kräne, elektrische Antriebe, autonomes Fahren, Verbrennungsmotoren, …)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 Anlagenführer werden die optimierten Führungsgrößen zunächst lediglich vorgeschlagen, es besteht somit keine </a:t>
            </a: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umittelbare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Gefahr der Schädigung der Maschine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weiteres ?</a:t>
            </a: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Anmerkungen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FEA93F0-08C6-465F-9047-CBFBB82900B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22084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Konzeption und Implementierung  von Algorithmen zur Online-</a:t>
            </a:r>
            <a:br/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Adaption des dynamischen Modells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28A37851-104F-4EC2-925B-85FF7313137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692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D69157D9-BCA4-4509-832D-08D952D3136F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Konzept Wissens- und Technologietransfer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3" name="TextShape 3">
            <a:extLst>
              <a:ext uri="{FF2B5EF4-FFF2-40B4-BE49-F238E27FC236}">
                <a16:creationId xmlns:a16="http://schemas.microsoft.com/office/drawing/2014/main" id="{1198D67A-77AD-4C7E-927C-567C32AAF9C7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723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13D3CDF1-B7AA-491C-8DCD-27498A0E06F9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 des Projektbeirates: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Sicherstellung der Bedarfsgerechtigkeit der durchgeführten Entwicklungs- und Transfermaßnahmen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Zusammenarbeit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Kooperation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Entwicklungs- und Transfertätigkeiten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Entwickelten Technologien und Transfermaßnahmen müssen aus Sicht der Unternehmen wertvoll sein!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Nächste Schritte: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einer 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einer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durchgeführten Tätigkeiten in welchen Intervallen?</a:t>
            </a: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Organisation der Zusammenarbeit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6A250552-0FA2-4814-A16F-85C675DD16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92240" y="827314"/>
            <a:ext cx="11807640" cy="5625326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1857828" y="189000"/>
            <a:ext cx="9303971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5BBB8E7D-5E26-4699-9F7E-943885B3AB9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 dirty="0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787040" y="189000"/>
            <a:ext cx="1021284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 dirty="0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 dirty="0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 dirty="0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3">
            <a:extLst>
              <a:ext uri="{FF2B5EF4-FFF2-40B4-BE49-F238E27FC236}">
                <a16:creationId xmlns:a16="http://schemas.microsoft.com/office/drawing/2014/main" id="{3AE56285-6B67-4EAA-A753-B2595643E9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57828" y="189000"/>
            <a:ext cx="10142052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b="0" strike="noStrike" spc="-1" dirty="0">
                <a:solidFill>
                  <a:srgbClr val="000000"/>
                </a:solidFill>
                <a:uFillTx/>
                <a:latin typeface="Calibri"/>
              </a:rPr>
              <a:t>des</a:t>
            </a: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Proof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Concept aller entwickelten Methoden durch Anwendung an einer Maschine des Fachgebietes IfW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erforderlichen Wissens für deren Anwendung und Adaption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AP0: Projektlenkungskreis</a:t>
              </a: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>
                <a:rPr dirty="0"/>
              </a:b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 dirty="0">
                <a:latin typeface="Arial"/>
              </a:endParaRPr>
            </a:p>
            <a:p>
              <a:pPr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AP5: Verbreitung der Projektergebnisse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MS1: </a:t>
              </a:r>
              <a:r>
                <a:rPr lang="de-DE" sz="1400" b="0" strike="noStrike" spc="-1" dirty="0" err="1">
                  <a:solidFill>
                    <a:srgbClr val="000000"/>
                  </a:solidFill>
                  <a:latin typeface="Calibri"/>
                </a:rPr>
                <a:t>Demonstratoranlage</a:t>
              </a: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 aufgebaut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 dirty="0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689700" y="1473120"/>
            <a:ext cx="1008360" cy="1761120"/>
            <a:chOff x="6836760" y="1473120"/>
            <a:chExt cx="1008360" cy="176112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9052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Marco </a:t>
              </a:r>
              <a:r>
                <a:rPr lang="de-DE" sz="1600" b="0" strike="noStrike" spc="-1" dirty="0" err="1">
                  <a:solidFill>
                    <a:srgbClr val="000000"/>
                  </a:solidFill>
                  <a:latin typeface="Calibri"/>
                </a:rPr>
                <a:t>Klute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779526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0" name="TextShape 3">
            <a:extLst>
              <a:ext uri="{FF2B5EF4-FFF2-40B4-BE49-F238E27FC236}">
                <a16:creationId xmlns:a16="http://schemas.microsoft.com/office/drawing/2014/main" id="{58442786-6691-447F-90E6-EC6915C0F7E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628FA30-D333-43FB-BA7A-2B441C4AA553}"/>
              </a:ext>
            </a:extLst>
          </p:cNvPr>
          <p:cNvGrpSpPr/>
          <p:nvPr/>
        </p:nvGrpSpPr>
        <p:grpSpPr>
          <a:xfrm>
            <a:off x="9136170" y="1467360"/>
            <a:ext cx="1528200" cy="2015603"/>
            <a:chOff x="9500040" y="1467360"/>
            <a:chExt cx="1528200" cy="20156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DB4F68F-F5FB-4B02-84FE-BB9891347A95}"/>
                </a:ext>
              </a:extLst>
            </p:cNvPr>
            <p:cNvSpPr/>
            <p:nvPr/>
          </p:nvSpPr>
          <p:spPr>
            <a:xfrm>
              <a:off x="9772650" y="1467360"/>
              <a:ext cx="960120" cy="14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CustomShape 13">
              <a:extLst>
                <a:ext uri="{FF2B5EF4-FFF2-40B4-BE49-F238E27FC236}">
                  <a16:creationId xmlns:a16="http://schemas.microsoft.com/office/drawing/2014/main" id="{99A023DC-A1B0-4CCB-A06B-329DBE651DA8}"/>
                </a:ext>
              </a:extLst>
            </p:cNvPr>
            <p:cNvSpPr/>
            <p:nvPr/>
          </p:nvSpPr>
          <p:spPr>
            <a:xfrm>
              <a:off x="9500040" y="2990520"/>
              <a:ext cx="152820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/>
                <a:t>Technischer Mitarbeiter</a:t>
              </a:r>
            </a:p>
          </p:txBody>
        </p:sp>
      </p:grpSp>
      <p:sp>
        <p:nvSpPr>
          <p:cNvPr id="29" name="CustomShape 13">
            <a:extLst>
              <a:ext uri="{FF2B5EF4-FFF2-40B4-BE49-F238E27FC236}">
                <a16:creationId xmlns:a16="http://schemas.microsoft.com/office/drawing/2014/main" id="{C0ED53C7-9E4B-4D6D-A284-4FF06A067851}"/>
              </a:ext>
            </a:extLst>
          </p:cNvPr>
          <p:cNvSpPr/>
          <p:nvPr/>
        </p:nvSpPr>
        <p:spPr>
          <a:xfrm>
            <a:off x="10550160" y="2990520"/>
            <a:ext cx="1528200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2 Hiwis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843314" y="189000"/>
            <a:ext cx="10156566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72E0F595-3956-4D59-AED2-5EE41B7F92A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Skizze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="" xmlns:p14="http://schemas.microsoft.com/office/powerpoint/2010/main" xmlns:p15="http://schemas.microsoft.com/office/powerpoint/2012/main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="" xmlns:p14="http://schemas.microsoft.com/office/powerpoint/2010/main" xmlns:p15="http://schemas.microsoft.com/office/powerpoint/2012/main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818764"/>
            <a:ext cx="11807640" cy="2208285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Anforderung an das zu entwickelnde System: Integrierbarkeit in den bestehenden Produktionsprozess</a:t>
            </a:r>
          </a:p>
          <a:p>
            <a:r>
              <a:rPr lang="de-DE" sz="2000" dirty="0"/>
              <a:t>Keine Software-Veränderungen an der Spritzgießmaschine möglich</a:t>
            </a:r>
          </a:p>
          <a:p>
            <a:r>
              <a:rPr lang="de-DE" sz="2000" dirty="0"/>
              <a:t>Modulares Baukastensystem, falls nicht alle Bestandteile des Systems umsetzbar sind</a:t>
            </a:r>
          </a:p>
          <a:p>
            <a:pPr marL="0" indent="0">
              <a:buNone/>
            </a:pPr>
            <a:r>
              <a:rPr lang="de-DE" sz="2000" b="1" dirty="0"/>
              <a:t>Lösungskonzept: </a:t>
            </a:r>
            <a:r>
              <a:rPr lang="de-DE" sz="2000" b="1" dirty="0" err="1"/>
              <a:t>Optimalsteuerung</a:t>
            </a:r>
            <a:r>
              <a:rPr lang="de-DE" sz="2000" b="1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807656-4EB9-447A-B506-9081A0ABF8BC}"/>
              </a:ext>
            </a:extLst>
          </p:cNvPr>
          <p:cNvGrpSpPr/>
          <p:nvPr/>
        </p:nvGrpSpPr>
        <p:grpSpPr>
          <a:xfrm>
            <a:off x="192240" y="3312292"/>
            <a:ext cx="8522663" cy="3160833"/>
            <a:chOff x="1642439" y="3231826"/>
            <a:chExt cx="8522663" cy="3160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/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283;p16">
              <a:extLst>
                <a:ext uri="{FF2B5EF4-FFF2-40B4-BE49-F238E27FC236}">
                  <a16:creationId xmlns:a16="http://schemas.microsoft.com/office/drawing/2014/main" id="{6C209643-C526-4733-A6A4-80641AC572EF}"/>
                </a:ext>
              </a:extLst>
            </p:cNvPr>
            <p:cNvSpPr/>
            <p:nvPr/>
          </p:nvSpPr>
          <p:spPr>
            <a:xfrm>
              <a:off x="2632385" y="3250635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/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2;p16">
              <a:extLst>
                <a:ext uri="{FF2B5EF4-FFF2-40B4-BE49-F238E27FC236}">
                  <a16:creationId xmlns:a16="http://schemas.microsoft.com/office/drawing/2014/main" id="{CF6B6CD6-FA89-4412-8E19-64946E2DCAF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438710" y="3488626"/>
              <a:ext cx="574046" cy="38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/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oogle Shape;335;p16">
              <a:extLst>
                <a:ext uri="{FF2B5EF4-FFF2-40B4-BE49-F238E27FC236}">
                  <a16:creationId xmlns:a16="http://schemas.microsoft.com/office/drawing/2014/main" id="{4065BAD9-4BE4-44F2-A34A-9BC965FDEF8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929015" y="3488626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37;p16">
              <a:extLst>
                <a:ext uri="{FF2B5EF4-FFF2-40B4-BE49-F238E27FC236}">
                  <a16:creationId xmlns:a16="http://schemas.microsoft.com/office/drawing/2014/main" id="{8B64296A-E8B5-44D1-AC59-EFFF5E15B2E8}"/>
                </a:ext>
              </a:extLst>
            </p:cNvPr>
            <p:cNvCxnSpPr/>
            <p:nvPr/>
          </p:nvCxnSpPr>
          <p:spPr>
            <a:xfrm>
              <a:off x="3576988" y="3499690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428;p16">
              <a:extLst>
                <a:ext uri="{FF2B5EF4-FFF2-40B4-BE49-F238E27FC236}">
                  <a16:creationId xmlns:a16="http://schemas.microsoft.com/office/drawing/2014/main" id="{497A9D2A-A709-485D-B1F4-C74D08CFBD6D}"/>
                </a:ext>
              </a:extLst>
            </p:cNvPr>
            <p:cNvCxnSpPr/>
            <p:nvPr/>
          </p:nvCxnSpPr>
          <p:spPr>
            <a:xfrm rot="10800000">
              <a:off x="3099921" y="4676639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442;p16">
              <a:extLst>
                <a:ext uri="{FF2B5EF4-FFF2-40B4-BE49-F238E27FC236}">
                  <a16:creationId xmlns:a16="http://schemas.microsoft.com/office/drawing/2014/main" id="{1636FFD8-810C-44B0-9D40-4307A5BBADF1}"/>
                </a:ext>
              </a:extLst>
            </p:cNvPr>
            <p:cNvCxnSpPr/>
            <p:nvPr/>
          </p:nvCxnSpPr>
          <p:spPr>
            <a:xfrm rot="10800000">
              <a:off x="6907822" y="4660600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443;p16">
              <a:extLst>
                <a:ext uri="{FF2B5EF4-FFF2-40B4-BE49-F238E27FC236}">
                  <a16:creationId xmlns:a16="http://schemas.microsoft.com/office/drawing/2014/main" id="{7BD9A663-B667-454B-A3B2-E11DF1D6A71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66" y="4355770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45;p16">
              <a:extLst>
                <a:ext uri="{FF2B5EF4-FFF2-40B4-BE49-F238E27FC236}">
                  <a16:creationId xmlns:a16="http://schemas.microsoft.com/office/drawing/2014/main" id="{95AF3C66-D80D-4200-B6C7-181823AB4984}"/>
                </a:ext>
              </a:extLst>
            </p:cNvPr>
            <p:cNvCxnSpPr>
              <a:cxnSpLocks/>
              <a:stCxn id="34" idx="4"/>
              <a:endCxn id="94" idx="0"/>
            </p:cNvCxnSpPr>
            <p:nvPr/>
          </p:nvCxnSpPr>
          <p:spPr>
            <a:xfrm>
              <a:off x="4507509" y="3518804"/>
              <a:ext cx="15186" cy="19000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" name="Google Shape;447;p16">
              <a:extLst>
                <a:ext uri="{FF2B5EF4-FFF2-40B4-BE49-F238E27FC236}">
                  <a16:creationId xmlns:a16="http://schemas.microsoft.com/office/drawing/2014/main" id="{688153FE-5553-4241-AA23-470E24317079}"/>
                </a:ext>
              </a:extLst>
            </p:cNvPr>
            <p:cNvGrpSpPr/>
            <p:nvPr/>
          </p:nvGrpSpPr>
          <p:grpSpPr>
            <a:xfrm>
              <a:off x="4441579" y="5418863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94" name="Google Shape;446;p16">
                <a:extLst>
                  <a:ext uri="{FF2B5EF4-FFF2-40B4-BE49-F238E27FC236}">
                    <a16:creationId xmlns:a16="http://schemas.microsoft.com/office/drawing/2014/main" id="{13512C82-9754-4EEE-B5E0-1B0F08634143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5" name="Google Shape;448;p16">
                <a:extLst>
                  <a:ext uri="{FF2B5EF4-FFF2-40B4-BE49-F238E27FC236}">
                    <a16:creationId xmlns:a16="http://schemas.microsoft.com/office/drawing/2014/main" id="{5F421A89-95EB-40C6-B3F7-880925B70453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81DE42D4-5B1B-4DF0-806C-1230FE3DBAD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719701" y="4354095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1AAAE01-9167-4F9A-8067-08D48AE909A0}"/>
                </a:ext>
              </a:extLst>
            </p:cNvPr>
            <p:cNvGrpSpPr/>
            <p:nvPr/>
          </p:nvGrpSpPr>
          <p:grpSpPr>
            <a:xfrm>
              <a:off x="2423507" y="5011682"/>
              <a:ext cx="1352700" cy="970258"/>
              <a:chOff x="1435553" y="4145290"/>
              <a:chExt cx="1352700" cy="970258"/>
            </a:xfrm>
          </p:grpSpPr>
          <p:sp>
            <p:nvSpPr>
              <p:cNvPr id="79" name="Google Shape;277;p16">
                <a:extLst>
                  <a:ext uri="{FF2B5EF4-FFF2-40B4-BE49-F238E27FC236}">
                    <a16:creationId xmlns:a16="http://schemas.microsoft.com/office/drawing/2014/main" id="{586B8089-16F1-4531-A639-08EA3B197D93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415;p16">
                <a:extLst>
                  <a:ext uri="{FF2B5EF4-FFF2-40B4-BE49-F238E27FC236}">
                    <a16:creationId xmlns:a16="http://schemas.microsoft.com/office/drawing/2014/main" id="{56DC5186-6ECA-4549-9A47-710D24D34446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82" name="Google Shape;416;p16">
                  <a:extLst>
                    <a:ext uri="{FF2B5EF4-FFF2-40B4-BE49-F238E27FC236}">
                      <a16:creationId xmlns:a16="http://schemas.microsoft.com/office/drawing/2014/main" id="{91B15CD0-5116-4C65-8341-F8BF93389EE8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17;p16">
                  <a:extLst>
                    <a:ext uri="{FF2B5EF4-FFF2-40B4-BE49-F238E27FC236}">
                      <a16:creationId xmlns:a16="http://schemas.microsoft.com/office/drawing/2014/main" id="{22019733-5083-44D2-B826-558D91A36A36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18;p16">
                  <a:extLst>
                    <a:ext uri="{FF2B5EF4-FFF2-40B4-BE49-F238E27FC236}">
                      <a16:creationId xmlns:a16="http://schemas.microsoft.com/office/drawing/2014/main" id="{EB724765-3E08-4672-8479-F9F64416E21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19;p16">
                  <a:extLst>
                    <a:ext uri="{FF2B5EF4-FFF2-40B4-BE49-F238E27FC236}">
                      <a16:creationId xmlns:a16="http://schemas.microsoft.com/office/drawing/2014/main" id="{3938ADA7-E4D2-4EF3-8FF2-64DD336F7EB7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20;p16">
                  <a:extLst>
                    <a:ext uri="{FF2B5EF4-FFF2-40B4-BE49-F238E27FC236}">
                      <a16:creationId xmlns:a16="http://schemas.microsoft.com/office/drawing/2014/main" id="{DCF34AD7-9CA0-4EC2-9505-BB279D20B899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21;p16">
                  <a:extLst>
                    <a:ext uri="{FF2B5EF4-FFF2-40B4-BE49-F238E27FC236}">
                      <a16:creationId xmlns:a16="http://schemas.microsoft.com/office/drawing/2014/main" id="{7C149B4F-6675-40E8-B053-B6E9909BCE75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22;p16">
                  <a:extLst>
                    <a:ext uri="{FF2B5EF4-FFF2-40B4-BE49-F238E27FC236}">
                      <a16:creationId xmlns:a16="http://schemas.microsoft.com/office/drawing/2014/main" id="{EF9CD835-7360-4A30-BEDE-ED65E735D55A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23;p16">
                  <a:extLst>
                    <a:ext uri="{FF2B5EF4-FFF2-40B4-BE49-F238E27FC236}">
                      <a16:creationId xmlns:a16="http://schemas.microsoft.com/office/drawing/2014/main" id="{516910CB-D635-4296-9237-545845C14061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24;p16">
                  <a:extLst>
                    <a:ext uri="{FF2B5EF4-FFF2-40B4-BE49-F238E27FC236}">
                      <a16:creationId xmlns:a16="http://schemas.microsoft.com/office/drawing/2014/main" id="{23949DD3-7F85-4C25-8DCF-970B998AE970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25;p16">
                  <a:extLst>
                    <a:ext uri="{FF2B5EF4-FFF2-40B4-BE49-F238E27FC236}">
                      <a16:creationId xmlns:a16="http://schemas.microsoft.com/office/drawing/2014/main" id="{00999CAD-E296-411E-84BF-3D6A7A569C43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6;p16">
                  <a:extLst>
                    <a:ext uri="{FF2B5EF4-FFF2-40B4-BE49-F238E27FC236}">
                      <a16:creationId xmlns:a16="http://schemas.microsoft.com/office/drawing/2014/main" id="{26E7EFA5-5CB5-48E8-BBAC-BFE61A86A9FA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7;p16">
                  <a:extLst>
                    <a:ext uri="{FF2B5EF4-FFF2-40B4-BE49-F238E27FC236}">
                      <a16:creationId xmlns:a16="http://schemas.microsoft.com/office/drawing/2014/main" id="{70F186E0-89BD-4F35-9964-F571FCF9FF37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51;p16">
                <a:extLst>
                  <a:ext uri="{FF2B5EF4-FFF2-40B4-BE49-F238E27FC236}">
                    <a16:creationId xmlns:a16="http://schemas.microsoft.com/office/drawing/2014/main" id="{614D375B-44B5-4D6F-A202-0689D79F4A44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24" name="Google Shape;456;p16">
              <a:extLst>
                <a:ext uri="{FF2B5EF4-FFF2-40B4-BE49-F238E27FC236}">
                  <a16:creationId xmlns:a16="http://schemas.microsoft.com/office/drawing/2014/main" id="{6CAC499C-F119-4405-BD1C-4A2878B746A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728888" y="4353596"/>
              <a:ext cx="2584791" cy="22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63;p14">
              <a:extLst>
                <a:ext uri="{FF2B5EF4-FFF2-40B4-BE49-F238E27FC236}">
                  <a16:creationId xmlns:a16="http://schemas.microsoft.com/office/drawing/2014/main" id="{642A3AD4-9D38-4502-B472-A38159C2889F}"/>
                </a:ext>
              </a:extLst>
            </p:cNvPr>
            <p:cNvSpPr/>
            <p:nvPr/>
          </p:nvSpPr>
          <p:spPr>
            <a:xfrm>
              <a:off x="6358436" y="4100445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62;p14">
              <a:extLst>
                <a:ext uri="{FF2B5EF4-FFF2-40B4-BE49-F238E27FC236}">
                  <a16:creationId xmlns:a16="http://schemas.microsoft.com/office/drawing/2014/main" id="{2412C63C-DB81-4818-93C9-35153F8DACA2}"/>
                </a:ext>
              </a:extLst>
            </p:cNvPr>
            <p:cNvSpPr/>
            <p:nvPr/>
          </p:nvSpPr>
          <p:spPr>
            <a:xfrm>
              <a:off x="2634858" y="4102120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Prozess-modell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/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/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Google Shape;284;p16">
              <a:extLst>
                <a:ext uri="{FF2B5EF4-FFF2-40B4-BE49-F238E27FC236}">
                  <a16:creationId xmlns:a16="http://schemas.microsoft.com/office/drawing/2014/main" id="{DE4A24DE-8ECF-45E2-8C09-5FA355A6A7C0}"/>
                </a:ext>
              </a:extLst>
            </p:cNvPr>
            <p:cNvSpPr/>
            <p:nvPr/>
          </p:nvSpPr>
          <p:spPr>
            <a:xfrm>
              <a:off x="7232614" y="3232747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/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oogle Shape;337;p16">
              <a:extLst>
                <a:ext uri="{FF2B5EF4-FFF2-40B4-BE49-F238E27FC236}">
                  <a16:creationId xmlns:a16="http://schemas.microsoft.com/office/drawing/2014/main" id="{F547168D-853E-43A6-908A-0A536431C867}"/>
                </a:ext>
              </a:extLst>
            </p:cNvPr>
            <p:cNvCxnSpPr/>
            <p:nvPr/>
          </p:nvCxnSpPr>
          <p:spPr>
            <a:xfrm>
              <a:off x="5946414" y="3490852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35;p16">
              <a:extLst>
                <a:ext uri="{FF2B5EF4-FFF2-40B4-BE49-F238E27FC236}">
                  <a16:creationId xmlns:a16="http://schemas.microsoft.com/office/drawing/2014/main" id="{05D280C4-1102-4B10-A9CD-4A60E6E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8184707" y="3488626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445;p16">
              <a:extLst>
                <a:ext uri="{FF2B5EF4-FFF2-40B4-BE49-F238E27FC236}">
                  <a16:creationId xmlns:a16="http://schemas.microsoft.com/office/drawing/2014/main" id="{FCCABE34-7E32-4860-89C3-53BBBF7FA79C}"/>
                </a:ext>
              </a:extLst>
            </p:cNvPr>
            <p:cNvCxnSpPr>
              <a:cxnSpLocks/>
              <a:stCxn id="94" idx="2"/>
              <a:endCxn id="79" idx="3"/>
            </p:cNvCxnSpPr>
            <p:nvPr/>
          </p:nvCxnSpPr>
          <p:spPr>
            <a:xfrm flipH="1" flipV="1">
              <a:off x="3657067" y="5496811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2161E80-A3FF-439A-8BE7-4748473C6FAC}"/>
                </a:ext>
              </a:extLst>
            </p:cNvPr>
            <p:cNvSpPr/>
            <p:nvPr/>
          </p:nvSpPr>
          <p:spPr>
            <a:xfrm>
              <a:off x="4484649" y="34730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B5900E9-0008-4C76-84C3-5B907593C5C3}"/>
                </a:ext>
              </a:extLst>
            </p:cNvPr>
            <p:cNvSpPr/>
            <p:nvPr/>
          </p:nvSpPr>
          <p:spPr>
            <a:xfrm>
              <a:off x="487957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oogle Shape;279;p16">
              <a:extLst>
                <a:ext uri="{FF2B5EF4-FFF2-40B4-BE49-F238E27FC236}">
                  <a16:creationId xmlns:a16="http://schemas.microsoft.com/office/drawing/2014/main" id="{1DF382A5-EB9B-48E3-A6BA-8B5B43822DDC}"/>
                </a:ext>
              </a:extLst>
            </p:cNvPr>
            <p:cNvCxnSpPr>
              <a:cxnSpLocks/>
              <a:stCxn id="35" idx="4"/>
              <a:endCxn id="94" idx="6"/>
            </p:cNvCxnSpPr>
            <p:nvPr/>
          </p:nvCxnSpPr>
          <p:spPr>
            <a:xfrm rot="5400000">
              <a:off x="4191608" y="4789156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EF6FEC0-69E8-47C3-A6F7-4231B32C3417}"/>
                </a:ext>
              </a:extLst>
            </p:cNvPr>
            <p:cNvGrpSpPr/>
            <p:nvPr/>
          </p:nvGrpSpPr>
          <p:grpSpPr>
            <a:xfrm>
              <a:off x="6230738" y="4999493"/>
              <a:ext cx="1352700" cy="970258"/>
              <a:chOff x="5242784" y="4133071"/>
              <a:chExt cx="1352700" cy="970258"/>
            </a:xfrm>
          </p:grpSpPr>
          <p:sp>
            <p:nvSpPr>
              <p:cNvPr id="64" name="Google Shape;277;p16">
                <a:extLst>
                  <a:ext uri="{FF2B5EF4-FFF2-40B4-BE49-F238E27FC236}">
                    <a16:creationId xmlns:a16="http://schemas.microsoft.com/office/drawing/2014/main" id="{630B7BD4-7701-4C7F-A1E3-26FAB5827709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415;p16">
                <a:extLst>
                  <a:ext uri="{FF2B5EF4-FFF2-40B4-BE49-F238E27FC236}">
                    <a16:creationId xmlns:a16="http://schemas.microsoft.com/office/drawing/2014/main" id="{566A6551-87F5-46B4-855B-007E8742A838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67" name="Google Shape;416;p16">
                  <a:extLst>
                    <a:ext uri="{FF2B5EF4-FFF2-40B4-BE49-F238E27FC236}">
                      <a16:creationId xmlns:a16="http://schemas.microsoft.com/office/drawing/2014/main" id="{BC90CF8E-04D0-4E20-B618-D245F3BA47B1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17;p16">
                  <a:extLst>
                    <a:ext uri="{FF2B5EF4-FFF2-40B4-BE49-F238E27FC236}">
                      <a16:creationId xmlns:a16="http://schemas.microsoft.com/office/drawing/2014/main" id="{6D3DCB95-E546-4CA7-9F94-7440C5D35C7F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18;p16">
                  <a:extLst>
                    <a:ext uri="{FF2B5EF4-FFF2-40B4-BE49-F238E27FC236}">
                      <a16:creationId xmlns:a16="http://schemas.microsoft.com/office/drawing/2014/main" id="{112BCB3B-F59A-40CB-A396-B95FFB86C52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19;p16">
                  <a:extLst>
                    <a:ext uri="{FF2B5EF4-FFF2-40B4-BE49-F238E27FC236}">
                      <a16:creationId xmlns:a16="http://schemas.microsoft.com/office/drawing/2014/main" id="{D17C48D9-8393-492B-9713-D37E22C51D5D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20;p16">
                  <a:extLst>
                    <a:ext uri="{FF2B5EF4-FFF2-40B4-BE49-F238E27FC236}">
                      <a16:creationId xmlns:a16="http://schemas.microsoft.com/office/drawing/2014/main" id="{5F042FBE-6976-4A09-A6AB-745152083A0B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1;p16">
                  <a:extLst>
                    <a:ext uri="{FF2B5EF4-FFF2-40B4-BE49-F238E27FC236}">
                      <a16:creationId xmlns:a16="http://schemas.microsoft.com/office/drawing/2014/main" id="{3980C8CC-ECB4-4B76-9CCB-DB1555745656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2;p16">
                  <a:extLst>
                    <a:ext uri="{FF2B5EF4-FFF2-40B4-BE49-F238E27FC236}">
                      <a16:creationId xmlns:a16="http://schemas.microsoft.com/office/drawing/2014/main" id="{2266F60C-D65C-4401-9619-C3373A68FAB1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3;p16">
                  <a:extLst>
                    <a:ext uri="{FF2B5EF4-FFF2-40B4-BE49-F238E27FC236}">
                      <a16:creationId xmlns:a16="http://schemas.microsoft.com/office/drawing/2014/main" id="{8E159383-5483-43F9-818D-F6B51E34CF79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4;p16">
                  <a:extLst>
                    <a:ext uri="{FF2B5EF4-FFF2-40B4-BE49-F238E27FC236}">
                      <a16:creationId xmlns:a16="http://schemas.microsoft.com/office/drawing/2014/main" id="{6FB19FA7-4FA6-4BD8-8B35-9DB1E6A86C69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5;p16">
                  <a:extLst>
                    <a:ext uri="{FF2B5EF4-FFF2-40B4-BE49-F238E27FC236}">
                      <a16:creationId xmlns:a16="http://schemas.microsoft.com/office/drawing/2014/main" id="{A5E478D9-B0FD-4DE7-8E9F-5FAC32FEACB2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6;p16">
                  <a:extLst>
                    <a:ext uri="{FF2B5EF4-FFF2-40B4-BE49-F238E27FC236}">
                      <a16:creationId xmlns:a16="http://schemas.microsoft.com/office/drawing/2014/main" id="{90583349-D88D-4D46-9551-AE99D33F854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7;p16">
                  <a:extLst>
                    <a:ext uri="{FF2B5EF4-FFF2-40B4-BE49-F238E27FC236}">
                      <a16:creationId xmlns:a16="http://schemas.microsoft.com/office/drawing/2014/main" id="{95177AC5-46F4-4CD3-BF71-9CBEED3D22A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" name="Google Shape;451;p16">
                <a:extLst>
                  <a:ext uri="{FF2B5EF4-FFF2-40B4-BE49-F238E27FC236}">
                    <a16:creationId xmlns:a16="http://schemas.microsoft.com/office/drawing/2014/main" id="{476EB496-DC55-45AF-91E2-5119F227CB79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8E7B95-80B8-4419-B71E-34CCAC58E6E0}"/>
                </a:ext>
              </a:extLst>
            </p:cNvPr>
            <p:cNvSpPr/>
            <p:nvPr/>
          </p:nvSpPr>
          <p:spPr>
            <a:xfrm>
              <a:off x="8477025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Google Shape;455;p16">
              <a:extLst>
                <a:ext uri="{FF2B5EF4-FFF2-40B4-BE49-F238E27FC236}">
                  <a16:creationId xmlns:a16="http://schemas.microsoft.com/office/drawing/2014/main" id="{9157F7FA-8C64-457E-845E-65125E9727D9}"/>
                </a:ext>
              </a:extLst>
            </p:cNvPr>
            <p:cNvCxnSpPr>
              <a:cxnSpLocks/>
              <a:stCxn id="41" idx="4"/>
              <a:endCxn id="62" idx="0"/>
            </p:cNvCxnSpPr>
            <p:nvPr/>
          </p:nvCxnSpPr>
          <p:spPr>
            <a:xfrm flipH="1">
              <a:off x="8264219" y="4376954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6AF9EF-1FD3-43EB-A0A4-D5A57BDFEA6B}"/>
                </a:ext>
              </a:extLst>
            </p:cNvPr>
            <p:cNvSpPr/>
            <p:nvPr/>
          </p:nvSpPr>
          <p:spPr>
            <a:xfrm>
              <a:off x="824136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oogle Shape;458;p16">
              <a:extLst>
                <a:ext uri="{FF2B5EF4-FFF2-40B4-BE49-F238E27FC236}">
                  <a16:creationId xmlns:a16="http://schemas.microsoft.com/office/drawing/2014/main" id="{2B70D6D5-93C0-49F1-8270-F16E184BCB25}"/>
                </a:ext>
              </a:extLst>
            </p:cNvPr>
            <p:cNvGrpSpPr/>
            <p:nvPr/>
          </p:nvGrpSpPr>
          <p:grpSpPr>
            <a:xfrm>
              <a:off x="8183103" y="5402076"/>
              <a:ext cx="162231" cy="162231"/>
              <a:chOff x="8157975" y="3853800"/>
              <a:chExt cx="180900" cy="180900"/>
            </a:xfrm>
          </p:grpSpPr>
          <p:sp>
            <p:nvSpPr>
              <p:cNvPr id="62" name="Google Shape;459;p16">
                <a:extLst>
                  <a:ext uri="{FF2B5EF4-FFF2-40B4-BE49-F238E27FC236}">
                    <a16:creationId xmlns:a16="http://schemas.microsoft.com/office/drawing/2014/main" id="{A6354EC0-DB8B-4D58-A49A-DDD34F591417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63" name="Google Shape;460;p16">
                <a:extLst>
                  <a:ext uri="{FF2B5EF4-FFF2-40B4-BE49-F238E27FC236}">
                    <a16:creationId xmlns:a16="http://schemas.microsoft.com/office/drawing/2014/main" id="{0C4D62A6-AB38-41A1-BF19-A5C32349401C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" name="Google Shape;455;p16">
              <a:extLst>
                <a:ext uri="{FF2B5EF4-FFF2-40B4-BE49-F238E27FC236}">
                  <a16:creationId xmlns:a16="http://schemas.microsoft.com/office/drawing/2014/main" id="{8991C367-E0AA-4A50-8206-FA418B6948F4}"/>
                </a:ext>
              </a:extLst>
            </p:cNvPr>
            <p:cNvCxnSpPr>
              <a:cxnSpLocks/>
              <a:stCxn id="62" idx="2"/>
              <a:endCxn id="64" idx="3"/>
            </p:cNvCxnSpPr>
            <p:nvPr/>
          </p:nvCxnSpPr>
          <p:spPr>
            <a:xfrm flipH="1">
              <a:off x="7479784" y="5483192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279;p16">
              <a:extLst>
                <a:ext uri="{FF2B5EF4-FFF2-40B4-BE49-F238E27FC236}">
                  <a16:creationId xmlns:a16="http://schemas.microsoft.com/office/drawing/2014/main" id="{0FE28DDF-E5E3-45D7-A718-68082AF5E87E}"/>
                </a:ext>
              </a:extLst>
            </p:cNvPr>
            <p:cNvCxnSpPr>
              <a:cxnSpLocks/>
              <a:stCxn id="39" idx="4"/>
              <a:endCxn id="62" idx="6"/>
            </p:cNvCxnSpPr>
            <p:nvPr/>
          </p:nvCxnSpPr>
          <p:spPr>
            <a:xfrm rot="5400000">
              <a:off x="7436757" y="4420063"/>
              <a:ext cx="1971707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62;p14">
              <a:extLst>
                <a:ext uri="{FF2B5EF4-FFF2-40B4-BE49-F238E27FC236}">
                  <a16:creationId xmlns:a16="http://schemas.microsoft.com/office/drawing/2014/main" id="{72AB3EDB-5DEC-456C-9C9F-A26882A09229}"/>
                </a:ext>
              </a:extLst>
            </p:cNvPr>
            <p:cNvSpPr/>
            <p:nvPr/>
          </p:nvSpPr>
          <p:spPr>
            <a:xfrm>
              <a:off x="4959260" y="5885359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8A888E8-0AB1-4551-8F35-FAB46C99C8CD}"/>
                </a:ext>
              </a:extLst>
            </p:cNvPr>
            <p:cNvSpPr/>
            <p:nvPr/>
          </p:nvSpPr>
          <p:spPr>
            <a:xfrm>
              <a:off x="8686879" y="4331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oogle Shape;279;p16">
              <a:extLst>
                <a:ext uri="{FF2B5EF4-FFF2-40B4-BE49-F238E27FC236}">
                  <a16:creationId xmlns:a16="http://schemas.microsoft.com/office/drawing/2014/main" id="{DFA14DE9-3B1F-4F73-9CDF-CC7237C85F0A}"/>
                </a:ext>
              </a:extLst>
            </p:cNvPr>
            <p:cNvCxnSpPr>
              <a:cxnSpLocks/>
              <a:stCxn id="46" idx="4"/>
              <a:endCxn id="53" idx="6"/>
            </p:cNvCxnSpPr>
            <p:nvPr/>
          </p:nvCxnSpPr>
          <p:spPr>
            <a:xfrm rot="5400000">
              <a:off x="6516950" y="3855244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279;p16">
              <a:extLst>
                <a:ext uri="{FF2B5EF4-FFF2-40B4-BE49-F238E27FC236}">
                  <a16:creationId xmlns:a16="http://schemas.microsoft.com/office/drawing/2014/main" id="{F456E890-EF46-4471-B5CE-8504882CD92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rot="10800000">
              <a:off x="1805264" y="4512873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449;p16">
              <a:extLst>
                <a:ext uri="{FF2B5EF4-FFF2-40B4-BE49-F238E27FC236}">
                  <a16:creationId xmlns:a16="http://schemas.microsoft.com/office/drawing/2014/main" id="{80BB3F61-15AF-480C-A31B-1253BDF1B37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968087" y="4351474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279;p16">
              <a:extLst>
                <a:ext uri="{FF2B5EF4-FFF2-40B4-BE49-F238E27FC236}">
                  <a16:creationId xmlns:a16="http://schemas.microsoft.com/office/drawing/2014/main" id="{ED075A20-1141-48D5-AFEE-EB49CB3CD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5400000" flipH="1" flipV="1">
              <a:off x="1877504" y="3435194"/>
              <a:ext cx="68264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64D79EB6-4614-4F06-B1BA-FDA2FDB3A537}"/>
                </a:ext>
              </a:extLst>
            </p:cNvPr>
            <p:cNvGrpSpPr/>
            <p:nvPr/>
          </p:nvGrpSpPr>
          <p:grpSpPr>
            <a:xfrm>
              <a:off x="9109067" y="5956022"/>
              <a:ext cx="674685" cy="322800"/>
              <a:chOff x="6240643" y="3567822"/>
              <a:chExt cx="674685" cy="322800"/>
            </a:xfrm>
          </p:grpSpPr>
          <p:cxnSp>
            <p:nvCxnSpPr>
              <p:cNvPr id="60" name="Google Shape;104;p14">
                <a:extLst>
                  <a:ext uri="{FF2B5EF4-FFF2-40B4-BE49-F238E27FC236}">
                    <a16:creationId xmlns:a16="http://schemas.microsoft.com/office/drawing/2014/main" id="{189C7A3B-B464-49FA-A0BF-BBE86C285C81}"/>
                  </a:ext>
                </a:extLst>
              </p:cNvPr>
              <p:cNvCxnSpPr>
                <a:cxnSpLocks/>
                <a:endCxn id="58" idx="6"/>
              </p:cNvCxnSpPr>
              <p:nvPr/>
            </p:nvCxnSpPr>
            <p:spPr>
              <a:xfrm flipH="1">
                <a:off x="6240643" y="3867762"/>
                <a:ext cx="583622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9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F8FCD3-AA7A-4C7A-BCAD-CDEEBE18C49D}"/>
                </a:ext>
              </a:extLst>
            </p:cNvPr>
            <p:cNvSpPr/>
            <p:nvPr/>
          </p:nvSpPr>
          <p:spPr>
            <a:xfrm>
              <a:off x="5946414" y="625596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B7D1A05-CA98-4107-B301-ACD356A6BCAD}"/>
                </a:ext>
              </a:extLst>
            </p:cNvPr>
            <p:cNvSpPr/>
            <p:nvPr/>
          </p:nvSpPr>
          <p:spPr>
            <a:xfrm>
              <a:off x="5949520" y="602517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4D4BECC-E078-4BC9-99B2-38F81A12B32A}"/>
                </a:ext>
              </a:extLst>
            </p:cNvPr>
            <p:cNvSpPr/>
            <p:nvPr/>
          </p:nvSpPr>
          <p:spPr>
            <a:xfrm>
              <a:off x="9005093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oogle Shape;458;p16">
              <a:extLst>
                <a:ext uri="{FF2B5EF4-FFF2-40B4-BE49-F238E27FC236}">
                  <a16:creationId xmlns:a16="http://schemas.microsoft.com/office/drawing/2014/main" id="{EEF6A53A-34FB-4AD4-B7D8-CA084F03DEAA}"/>
                </a:ext>
              </a:extLst>
            </p:cNvPr>
            <p:cNvGrpSpPr/>
            <p:nvPr/>
          </p:nvGrpSpPr>
          <p:grpSpPr>
            <a:xfrm>
              <a:off x="8946836" y="6174847"/>
              <a:ext cx="162231" cy="162231"/>
              <a:chOff x="8157975" y="3853800"/>
              <a:chExt cx="180900" cy="180900"/>
            </a:xfrm>
          </p:grpSpPr>
          <p:sp>
            <p:nvSpPr>
              <p:cNvPr id="58" name="Google Shape;459;p16">
                <a:extLst>
                  <a:ext uri="{FF2B5EF4-FFF2-40B4-BE49-F238E27FC236}">
                    <a16:creationId xmlns:a16="http://schemas.microsoft.com/office/drawing/2014/main" id="{47EC2F1F-75BF-44DE-BDE9-AB5CDDAABF4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59" name="Google Shape;460;p16">
                <a:extLst>
                  <a:ext uri="{FF2B5EF4-FFF2-40B4-BE49-F238E27FC236}">
                    <a16:creationId xmlns:a16="http://schemas.microsoft.com/office/drawing/2014/main" id="{417CF897-171C-4390-8771-B5987E0514E0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" name="Google Shape;455;p16">
              <a:extLst>
                <a:ext uri="{FF2B5EF4-FFF2-40B4-BE49-F238E27FC236}">
                  <a16:creationId xmlns:a16="http://schemas.microsoft.com/office/drawing/2014/main" id="{E072E32A-6054-4534-ABE2-6103896C3B1D}"/>
                </a:ext>
              </a:extLst>
            </p:cNvPr>
            <p:cNvCxnSpPr>
              <a:cxnSpLocks/>
              <a:stCxn id="54" idx="4"/>
              <a:endCxn id="58" idx="0"/>
            </p:cNvCxnSpPr>
            <p:nvPr/>
          </p:nvCxnSpPr>
          <p:spPr>
            <a:xfrm flipH="1">
              <a:off x="9027952" y="3511485"/>
              <a:ext cx="1" cy="26633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455;p16">
              <a:extLst>
                <a:ext uri="{FF2B5EF4-FFF2-40B4-BE49-F238E27FC236}">
                  <a16:creationId xmlns:a16="http://schemas.microsoft.com/office/drawing/2014/main" id="{EB60904B-1196-4E1F-B625-A8716BDDAE5F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5992133" y="6255963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/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132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Inhaltsplatzhalter 96">
            <a:extLst>
              <a:ext uri="{FF2B5EF4-FFF2-40B4-BE49-F238E27FC236}">
                <a16:creationId xmlns:a16="http://schemas.microsoft.com/office/drawing/2014/main" id="{7EE01533-FF20-4620-B64D-BC4AB1057684}"/>
              </a:ext>
            </a:extLst>
          </p:cNvPr>
          <p:cNvSpPr txBox="1">
            <a:spLocks/>
          </p:cNvSpPr>
          <p:nvPr/>
        </p:nvSpPr>
        <p:spPr>
          <a:xfrm>
            <a:off x="8602992" y="3331101"/>
            <a:ext cx="3442273" cy="3296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err="1">
                <a:latin typeface="+mn-lt"/>
                <a:cs typeface="+mn-cs"/>
              </a:rPr>
              <a:t>Prozesstaktnahe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Messung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Bauteilqualität</a:t>
            </a:r>
            <a:endParaRPr lang="en-GB" sz="2000" b="0" dirty="0">
              <a:latin typeface="+mn-lt"/>
              <a:cs typeface="+mn-cs"/>
            </a:endParaRPr>
          </a:p>
          <a:p>
            <a:r>
              <a:rPr lang="en-GB" sz="2000" b="0" dirty="0" err="1">
                <a:latin typeface="+mn-lt"/>
                <a:cs typeface="+mn-cs"/>
              </a:rPr>
              <a:t>Modellbasierte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Optimierung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Führungsgrößen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</a:t>
            </a:r>
          </a:p>
          <a:p>
            <a:r>
              <a:rPr lang="en-GB" sz="2000" b="0" dirty="0" err="1">
                <a:latin typeface="+mn-lt"/>
                <a:cs typeface="+mn-cs"/>
              </a:rPr>
              <a:t>Kompensation</a:t>
            </a:r>
            <a:r>
              <a:rPr lang="en-GB" sz="2000" b="0" dirty="0">
                <a:latin typeface="+mn-lt"/>
                <a:cs typeface="+mn-cs"/>
              </a:rPr>
              <a:t> von </a:t>
            </a:r>
            <a:r>
              <a:rPr lang="en-GB" sz="2000" b="0" dirty="0" err="1">
                <a:latin typeface="+mn-lt"/>
                <a:cs typeface="+mn-cs"/>
              </a:rPr>
              <a:t>Störgrößen</a:t>
            </a:r>
            <a:r>
              <a:rPr lang="en-GB" sz="2000" b="0" dirty="0">
                <a:latin typeface="+mn-lt"/>
                <a:cs typeface="+mn-cs"/>
              </a:rPr>
              <a:t> und </a:t>
            </a:r>
            <a:r>
              <a:rPr lang="en-GB" sz="2000" b="0" dirty="0" err="1">
                <a:latin typeface="+mn-lt"/>
                <a:cs typeface="+mn-cs"/>
              </a:rPr>
              <a:t>Modellfehlern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durch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regelmäßige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z.B.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 </a:t>
            </a:r>
            <a:r>
              <a:rPr lang="en-GB" sz="2000" b="0" dirty="0" err="1">
                <a:latin typeface="+mn-lt"/>
                <a:cs typeface="+mn-cs"/>
              </a:rPr>
              <a:t>Modelladaption</a:t>
            </a:r>
            <a:endParaRPr lang="en-GB" sz="2000" b="0" dirty="0">
              <a:latin typeface="+mn-lt"/>
              <a:cs typeface="+mn-cs"/>
            </a:endParaRPr>
          </a:p>
          <a:p>
            <a:pPr marL="342900" indent="-342900"/>
            <a:endParaRPr lang="en-GB" sz="2000" dirty="0">
              <a:latin typeface="+mj-lt"/>
            </a:endParaRPr>
          </a:p>
        </p:txBody>
      </p:sp>
      <p:sp>
        <p:nvSpPr>
          <p:cNvPr id="100" name="TextShape 3">
            <a:extLst>
              <a:ext uri="{FF2B5EF4-FFF2-40B4-BE49-F238E27FC236}">
                <a16:creationId xmlns:a16="http://schemas.microsoft.com/office/drawing/2014/main" id="{9299D5C1-F3FD-4584-9DD0-12D52E8E430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4" name="CustomShape 48">
            <a:extLst>
              <a:ext uri="{FF2B5EF4-FFF2-40B4-BE49-F238E27FC236}">
                <a16:creationId xmlns:a16="http://schemas.microsoft.com/office/drawing/2014/main" id="{8CA71837-E7E9-43DE-9BB9-C1C0064555BC}"/>
              </a:ext>
            </a:extLst>
          </p:cNvPr>
          <p:cNvSpPr/>
          <p:nvPr/>
        </p:nvSpPr>
        <p:spPr>
          <a:xfrm>
            <a:off x="1437328" y="28876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0">
            <a:extLst>
              <a:ext uri="{FF2B5EF4-FFF2-40B4-BE49-F238E27FC236}">
                <a16:creationId xmlns:a16="http://schemas.microsoft.com/office/drawing/2014/main" id="{6F586578-7712-4BAD-85EC-C1EEFBD76D53}"/>
              </a:ext>
            </a:extLst>
          </p:cNvPr>
          <p:cNvSpPr/>
          <p:nvPr/>
        </p:nvSpPr>
        <p:spPr>
          <a:xfrm>
            <a:off x="973308" y="25483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  <p:sp>
        <p:nvSpPr>
          <p:cNvPr id="106" name="CustomShape 48">
            <a:extLst>
              <a:ext uri="{FF2B5EF4-FFF2-40B4-BE49-F238E27FC236}">
                <a16:creationId xmlns:a16="http://schemas.microsoft.com/office/drawing/2014/main" id="{AC6DC751-D349-43F7-B73D-031470E25998}"/>
              </a:ext>
            </a:extLst>
          </p:cNvPr>
          <p:cNvSpPr/>
          <p:nvPr/>
        </p:nvSpPr>
        <p:spPr>
          <a:xfrm>
            <a:off x="3806850" y="28800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0">
            <a:extLst>
              <a:ext uri="{FF2B5EF4-FFF2-40B4-BE49-F238E27FC236}">
                <a16:creationId xmlns:a16="http://schemas.microsoft.com/office/drawing/2014/main" id="{B9D45EEB-3BA6-41A7-BFD2-61863A6E9BE6}"/>
              </a:ext>
            </a:extLst>
          </p:cNvPr>
          <p:cNvSpPr/>
          <p:nvPr/>
        </p:nvSpPr>
        <p:spPr>
          <a:xfrm>
            <a:off x="3342830" y="25407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1636284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DD356CD-A130-4FCA-886B-A2F243081497}"/>
              </a:ext>
            </a:extLst>
          </p:cNvPr>
          <p:cNvGrpSpPr/>
          <p:nvPr/>
        </p:nvGrpSpPr>
        <p:grpSpPr>
          <a:xfrm>
            <a:off x="478104" y="1640556"/>
            <a:ext cx="8522663" cy="3888936"/>
            <a:chOff x="192088" y="2069219"/>
            <a:chExt cx="8522663" cy="3888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/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oogle Shape;283;p16">
              <a:extLst>
                <a:ext uri="{FF2B5EF4-FFF2-40B4-BE49-F238E27FC236}">
                  <a16:creationId xmlns:a16="http://schemas.microsoft.com/office/drawing/2014/main" id="{61C5FC46-20A8-4CDA-88E4-7CBC7CD10D01}"/>
                </a:ext>
              </a:extLst>
            </p:cNvPr>
            <p:cNvSpPr/>
            <p:nvPr/>
          </p:nvSpPr>
          <p:spPr>
            <a:xfrm>
              <a:off x="1182034" y="23191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/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oogle Shape;332;p16">
              <a:extLst>
                <a:ext uri="{FF2B5EF4-FFF2-40B4-BE49-F238E27FC236}">
                  <a16:creationId xmlns:a16="http://schemas.microsoft.com/office/drawing/2014/main" id="{5BB447C3-73A7-4C2F-B33A-2CE1F5A159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13" y="2560955"/>
              <a:ext cx="3991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/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5;p16">
              <a:extLst>
                <a:ext uri="{FF2B5EF4-FFF2-40B4-BE49-F238E27FC236}">
                  <a16:creationId xmlns:a16="http://schemas.microsoft.com/office/drawing/2014/main" id="{888030A1-E39C-4056-ABE7-BC0B236D0A9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478664" y="2557142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37;p16">
              <a:extLst>
                <a:ext uri="{FF2B5EF4-FFF2-40B4-BE49-F238E27FC236}">
                  <a16:creationId xmlns:a16="http://schemas.microsoft.com/office/drawing/2014/main" id="{DF63C039-11D4-4DFF-91B7-FAA0D6FE76A8}"/>
                </a:ext>
              </a:extLst>
            </p:cNvPr>
            <p:cNvCxnSpPr/>
            <p:nvPr/>
          </p:nvCxnSpPr>
          <p:spPr>
            <a:xfrm>
              <a:off x="2126637" y="2568206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8;p16">
              <a:extLst>
                <a:ext uri="{FF2B5EF4-FFF2-40B4-BE49-F238E27FC236}">
                  <a16:creationId xmlns:a16="http://schemas.microsoft.com/office/drawing/2014/main" id="{E5C499A1-C739-4AE2-8198-DB11892014B6}"/>
                </a:ext>
              </a:extLst>
            </p:cNvPr>
            <p:cNvCxnSpPr/>
            <p:nvPr/>
          </p:nvCxnSpPr>
          <p:spPr>
            <a:xfrm rot="10800000">
              <a:off x="1649570" y="4078362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442;p16">
              <a:extLst>
                <a:ext uri="{FF2B5EF4-FFF2-40B4-BE49-F238E27FC236}">
                  <a16:creationId xmlns:a16="http://schemas.microsoft.com/office/drawing/2014/main" id="{2961241D-A6BC-4CB4-A93E-141AAEBAA219}"/>
                </a:ext>
              </a:extLst>
            </p:cNvPr>
            <p:cNvCxnSpPr/>
            <p:nvPr/>
          </p:nvCxnSpPr>
          <p:spPr>
            <a:xfrm rot="10800000">
              <a:off x="5457471" y="4062323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443;p16">
              <a:extLst>
                <a:ext uri="{FF2B5EF4-FFF2-40B4-BE49-F238E27FC236}">
                  <a16:creationId xmlns:a16="http://schemas.microsoft.com/office/drawing/2014/main" id="{5522FF5C-5AE9-42E1-98AF-98B583A0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15" y="3757493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45;p16">
              <a:extLst>
                <a:ext uri="{FF2B5EF4-FFF2-40B4-BE49-F238E27FC236}">
                  <a16:creationId xmlns:a16="http://schemas.microsoft.com/office/drawing/2014/main" id="{0EB16B56-37E3-428A-B9BF-E9E746171C5C}"/>
                </a:ext>
              </a:extLst>
            </p:cNvPr>
            <p:cNvCxnSpPr>
              <a:cxnSpLocks/>
              <a:stCxn id="49" idx="4"/>
              <a:endCxn id="20" idx="0"/>
            </p:cNvCxnSpPr>
            <p:nvPr/>
          </p:nvCxnSpPr>
          <p:spPr>
            <a:xfrm>
              <a:off x="3057158" y="2587320"/>
              <a:ext cx="15186" cy="2233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" name="Google Shape;447;p16">
              <a:extLst>
                <a:ext uri="{FF2B5EF4-FFF2-40B4-BE49-F238E27FC236}">
                  <a16:creationId xmlns:a16="http://schemas.microsoft.com/office/drawing/2014/main" id="{F8494805-87D1-482D-9E2C-5D2E487E2773}"/>
                </a:ext>
              </a:extLst>
            </p:cNvPr>
            <p:cNvGrpSpPr/>
            <p:nvPr/>
          </p:nvGrpSpPr>
          <p:grpSpPr>
            <a:xfrm>
              <a:off x="2991228" y="4820586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20" name="Google Shape;446;p16">
                <a:extLst>
                  <a:ext uri="{FF2B5EF4-FFF2-40B4-BE49-F238E27FC236}">
                    <a16:creationId xmlns:a16="http://schemas.microsoft.com/office/drawing/2014/main" id="{2594B440-A8B4-49C8-B3B7-233FE90EF356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1" name="Google Shape;448;p16">
                <a:extLst>
                  <a:ext uri="{FF2B5EF4-FFF2-40B4-BE49-F238E27FC236}">
                    <a16:creationId xmlns:a16="http://schemas.microsoft.com/office/drawing/2014/main" id="{9050DE4D-65E8-441B-9B94-38BD833D86F9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F744139A-B054-46FC-8BE0-1F3889B70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350" y="3755818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521569B-3D8E-4B2F-B268-759553E39714}"/>
                </a:ext>
              </a:extLst>
            </p:cNvPr>
            <p:cNvGrpSpPr/>
            <p:nvPr/>
          </p:nvGrpSpPr>
          <p:grpSpPr>
            <a:xfrm>
              <a:off x="973156" y="4413405"/>
              <a:ext cx="1352700" cy="970258"/>
              <a:chOff x="1435553" y="4145290"/>
              <a:chExt cx="1352700" cy="970258"/>
            </a:xfrm>
          </p:grpSpPr>
          <p:sp>
            <p:nvSpPr>
              <p:cNvPr id="24" name="Google Shape;277;p16">
                <a:extLst>
                  <a:ext uri="{FF2B5EF4-FFF2-40B4-BE49-F238E27FC236}">
                    <a16:creationId xmlns:a16="http://schemas.microsoft.com/office/drawing/2014/main" id="{D67ACC85-6740-491D-93D7-F51BA3EC21B4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415;p16">
                <a:extLst>
                  <a:ext uri="{FF2B5EF4-FFF2-40B4-BE49-F238E27FC236}">
                    <a16:creationId xmlns:a16="http://schemas.microsoft.com/office/drawing/2014/main" id="{7DD9DAA1-6FE4-4158-8153-6FE5165D517A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27" name="Google Shape;416;p16">
                  <a:extLst>
                    <a:ext uri="{FF2B5EF4-FFF2-40B4-BE49-F238E27FC236}">
                      <a16:creationId xmlns:a16="http://schemas.microsoft.com/office/drawing/2014/main" id="{CA4564A5-D162-457B-BD43-86ACFC649F2E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17;p16">
                  <a:extLst>
                    <a:ext uri="{FF2B5EF4-FFF2-40B4-BE49-F238E27FC236}">
                      <a16:creationId xmlns:a16="http://schemas.microsoft.com/office/drawing/2014/main" id="{9A0DF6B1-BA9D-47E9-A1B4-12286B86DADB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18;p16">
                  <a:extLst>
                    <a:ext uri="{FF2B5EF4-FFF2-40B4-BE49-F238E27FC236}">
                      <a16:creationId xmlns:a16="http://schemas.microsoft.com/office/drawing/2014/main" id="{FD85BF32-B469-46BA-9AE0-139A44DC3AE9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19;p16">
                  <a:extLst>
                    <a:ext uri="{FF2B5EF4-FFF2-40B4-BE49-F238E27FC236}">
                      <a16:creationId xmlns:a16="http://schemas.microsoft.com/office/drawing/2014/main" id="{23177E7E-AC88-4E31-B364-5FE5BD742C05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20;p16">
                  <a:extLst>
                    <a:ext uri="{FF2B5EF4-FFF2-40B4-BE49-F238E27FC236}">
                      <a16:creationId xmlns:a16="http://schemas.microsoft.com/office/drawing/2014/main" id="{45DB9519-21E8-40BA-A5D2-19BD07EDB6FC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21;p16">
                  <a:extLst>
                    <a:ext uri="{FF2B5EF4-FFF2-40B4-BE49-F238E27FC236}">
                      <a16:creationId xmlns:a16="http://schemas.microsoft.com/office/drawing/2014/main" id="{7187A3CA-EDF3-4E29-B906-3202E213EAF1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22;p16">
                  <a:extLst>
                    <a:ext uri="{FF2B5EF4-FFF2-40B4-BE49-F238E27FC236}">
                      <a16:creationId xmlns:a16="http://schemas.microsoft.com/office/drawing/2014/main" id="{9F366C15-5D45-4A43-B55F-130AD8ED6412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23;p16">
                  <a:extLst>
                    <a:ext uri="{FF2B5EF4-FFF2-40B4-BE49-F238E27FC236}">
                      <a16:creationId xmlns:a16="http://schemas.microsoft.com/office/drawing/2014/main" id="{2FCB7EE3-DA76-4195-BB38-73F03FF7849E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24;p16">
                  <a:extLst>
                    <a:ext uri="{FF2B5EF4-FFF2-40B4-BE49-F238E27FC236}">
                      <a16:creationId xmlns:a16="http://schemas.microsoft.com/office/drawing/2014/main" id="{E7BF83FB-FFE4-4885-8137-6A1D5A42E0A6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25;p16">
                  <a:extLst>
                    <a:ext uri="{FF2B5EF4-FFF2-40B4-BE49-F238E27FC236}">
                      <a16:creationId xmlns:a16="http://schemas.microsoft.com/office/drawing/2014/main" id="{AC7E3616-CB1D-4970-861B-A45FCC2D75EF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26;p16">
                  <a:extLst>
                    <a:ext uri="{FF2B5EF4-FFF2-40B4-BE49-F238E27FC236}">
                      <a16:creationId xmlns:a16="http://schemas.microsoft.com/office/drawing/2014/main" id="{A7487418-AEF8-418B-B09E-6546BD29753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27;p16">
                  <a:extLst>
                    <a:ext uri="{FF2B5EF4-FFF2-40B4-BE49-F238E27FC236}">
                      <a16:creationId xmlns:a16="http://schemas.microsoft.com/office/drawing/2014/main" id="{663244D0-5604-465F-AAD1-4C022C449019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451;p16">
                <a:extLst>
                  <a:ext uri="{FF2B5EF4-FFF2-40B4-BE49-F238E27FC236}">
                    <a16:creationId xmlns:a16="http://schemas.microsoft.com/office/drawing/2014/main" id="{D329AAE9-C8BE-4085-BF11-4CD78D5F3BCB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39" name="Google Shape;456;p16">
              <a:extLst>
                <a:ext uri="{FF2B5EF4-FFF2-40B4-BE49-F238E27FC236}">
                  <a16:creationId xmlns:a16="http://schemas.microsoft.com/office/drawing/2014/main" id="{F15D455F-D6A4-442A-9CF4-C458F5714B7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6006855" y="3755319"/>
              <a:ext cx="1856473" cy="21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63;p14">
              <a:extLst>
                <a:ext uri="{FF2B5EF4-FFF2-40B4-BE49-F238E27FC236}">
                  <a16:creationId xmlns:a16="http://schemas.microsoft.com/office/drawing/2014/main" id="{CA5C84D1-0A2D-4A09-BF39-94E5757E39C6}"/>
                </a:ext>
              </a:extLst>
            </p:cNvPr>
            <p:cNvSpPr/>
            <p:nvPr/>
          </p:nvSpPr>
          <p:spPr>
            <a:xfrm>
              <a:off x="4908085" y="3503843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62;p14">
              <a:extLst>
                <a:ext uri="{FF2B5EF4-FFF2-40B4-BE49-F238E27FC236}">
                  <a16:creationId xmlns:a16="http://schemas.microsoft.com/office/drawing/2014/main" id="{DD2B64D4-4629-4E64-84F2-2515285DE735}"/>
                </a:ext>
              </a:extLst>
            </p:cNvPr>
            <p:cNvSpPr/>
            <p:nvPr/>
          </p:nvSpPr>
          <p:spPr>
            <a:xfrm>
              <a:off x="1184507" y="350384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/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/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Google Shape;284;p16">
              <a:extLst>
                <a:ext uri="{FF2B5EF4-FFF2-40B4-BE49-F238E27FC236}">
                  <a16:creationId xmlns:a16="http://schemas.microsoft.com/office/drawing/2014/main" id="{1F647B1B-9166-4E78-9EFC-E2D46CF48FEB}"/>
                </a:ext>
              </a:extLst>
            </p:cNvPr>
            <p:cNvSpPr/>
            <p:nvPr/>
          </p:nvSpPr>
          <p:spPr>
            <a:xfrm>
              <a:off x="5782263" y="2301263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/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oogle Shape;337;p16">
              <a:extLst>
                <a:ext uri="{FF2B5EF4-FFF2-40B4-BE49-F238E27FC236}">
                  <a16:creationId xmlns:a16="http://schemas.microsoft.com/office/drawing/2014/main" id="{E7580E20-628D-44DB-96F5-55A9900AFF8C}"/>
                </a:ext>
              </a:extLst>
            </p:cNvPr>
            <p:cNvCxnSpPr/>
            <p:nvPr/>
          </p:nvCxnSpPr>
          <p:spPr>
            <a:xfrm>
              <a:off x="4359546" y="2559368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35;p16">
              <a:extLst>
                <a:ext uri="{FF2B5EF4-FFF2-40B4-BE49-F238E27FC236}">
                  <a16:creationId xmlns:a16="http://schemas.microsoft.com/office/drawing/2014/main" id="{CA3FBA35-EA9C-4A72-9C48-FA542684166D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56" y="2557142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445;p16">
              <a:extLst>
                <a:ext uri="{FF2B5EF4-FFF2-40B4-BE49-F238E27FC236}">
                  <a16:creationId xmlns:a16="http://schemas.microsoft.com/office/drawing/2014/main" id="{381114BB-7875-4024-887E-D892C3F4E7B3}"/>
                </a:ext>
              </a:extLst>
            </p:cNvPr>
            <p:cNvCxnSpPr>
              <a:cxnSpLocks/>
              <a:stCxn id="20" idx="2"/>
              <a:endCxn id="24" idx="3"/>
            </p:cNvCxnSpPr>
            <p:nvPr/>
          </p:nvCxnSpPr>
          <p:spPr>
            <a:xfrm flipH="1" flipV="1">
              <a:off x="2206716" y="4898534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7348A30-F46D-45BA-9FB5-19F364CECF24}"/>
                </a:ext>
              </a:extLst>
            </p:cNvPr>
            <p:cNvSpPr/>
            <p:nvPr/>
          </p:nvSpPr>
          <p:spPr>
            <a:xfrm>
              <a:off x="3034298" y="254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81CA315-40A5-4738-985A-5447BABA3502}"/>
                </a:ext>
              </a:extLst>
            </p:cNvPr>
            <p:cNvSpPr/>
            <p:nvPr/>
          </p:nvSpPr>
          <p:spPr>
            <a:xfrm>
              <a:off x="342921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oogle Shape;279;p16">
              <a:extLst>
                <a:ext uri="{FF2B5EF4-FFF2-40B4-BE49-F238E27FC236}">
                  <a16:creationId xmlns:a16="http://schemas.microsoft.com/office/drawing/2014/main" id="{B5B3C3DA-7B9C-486B-B8EF-5FB2964B3E68}"/>
                </a:ext>
              </a:extLst>
            </p:cNvPr>
            <p:cNvCxnSpPr>
              <a:cxnSpLocks/>
              <a:stCxn id="50" idx="4"/>
              <a:endCxn id="20" idx="6"/>
            </p:cNvCxnSpPr>
            <p:nvPr/>
          </p:nvCxnSpPr>
          <p:spPr>
            <a:xfrm rot="5400000">
              <a:off x="2741257" y="4190879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5397E20-25A5-4CD5-9827-DF5E52C1A059}"/>
                </a:ext>
              </a:extLst>
            </p:cNvPr>
            <p:cNvGrpSpPr/>
            <p:nvPr/>
          </p:nvGrpSpPr>
          <p:grpSpPr>
            <a:xfrm>
              <a:off x="4780387" y="4401216"/>
              <a:ext cx="1352700" cy="970258"/>
              <a:chOff x="5242784" y="4133071"/>
              <a:chExt cx="1352700" cy="970258"/>
            </a:xfrm>
          </p:grpSpPr>
          <p:sp>
            <p:nvSpPr>
              <p:cNvPr id="53" name="Google Shape;277;p16">
                <a:extLst>
                  <a:ext uri="{FF2B5EF4-FFF2-40B4-BE49-F238E27FC236}">
                    <a16:creationId xmlns:a16="http://schemas.microsoft.com/office/drawing/2014/main" id="{D388D911-5B1F-4323-8376-73A1D20ADD00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415;p16">
                <a:extLst>
                  <a:ext uri="{FF2B5EF4-FFF2-40B4-BE49-F238E27FC236}">
                    <a16:creationId xmlns:a16="http://schemas.microsoft.com/office/drawing/2014/main" id="{AA4A39D9-0847-4ED0-A88C-FB0020CCEE04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56" name="Google Shape;416;p16">
                  <a:extLst>
                    <a:ext uri="{FF2B5EF4-FFF2-40B4-BE49-F238E27FC236}">
                      <a16:creationId xmlns:a16="http://schemas.microsoft.com/office/drawing/2014/main" id="{B756CC87-FD41-44BF-8090-9603CCB54170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17;p16">
                  <a:extLst>
                    <a:ext uri="{FF2B5EF4-FFF2-40B4-BE49-F238E27FC236}">
                      <a16:creationId xmlns:a16="http://schemas.microsoft.com/office/drawing/2014/main" id="{D3451377-71CB-47D0-AE02-F7C1692971F0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18;p16">
                  <a:extLst>
                    <a:ext uri="{FF2B5EF4-FFF2-40B4-BE49-F238E27FC236}">
                      <a16:creationId xmlns:a16="http://schemas.microsoft.com/office/drawing/2014/main" id="{8056CEF7-1090-47DC-B411-52DF126FBCDA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19;p16">
                  <a:extLst>
                    <a:ext uri="{FF2B5EF4-FFF2-40B4-BE49-F238E27FC236}">
                      <a16:creationId xmlns:a16="http://schemas.microsoft.com/office/drawing/2014/main" id="{0FE63691-410E-490F-A2D6-35930158B792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20;p16">
                  <a:extLst>
                    <a:ext uri="{FF2B5EF4-FFF2-40B4-BE49-F238E27FC236}">
                      <a16:creationId xmlns:a16="http://schemas.microsoft.com/office/drawing/2014/main" id="{7096F6EB-F768-4110-89ED-B2B493CB8993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21;p16">
                  <a:extLst>
                    <a:ext uri="{FF2B5EF4-FFF2-40B4-BE49-F238E27FC236}">
                      <a16:creationId xmlns:a16="http://schemas.microsoft.com/office/drawing/2014/main" id="{E7406A04-8EE2-4048-AF0C-32FDE13C1819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22;p16">
                  <a:extLst>
                    <a:ext uri="{FF2B5EF4-FFF2-40B4-BE49-F238E27FC236}">
                      <a16:creationId xmlns:a16="http://schemas.microsoft.com/office/drawing/2014/main" id="{D5F8B5CE-21FA-4506-9421-834133EB2A5C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23;p16">
                  <a:extLst>
                    <a:ext uri="{FF2B5EF4-FFF2-40B4-BE49-F238E27FC236}">
                      <a16:creationId xmlns:a16="http://schemas.microsoft.com/office/drawing/2014/main" id="{6F337F39-911A-4F85-B30F-BED4E07476E8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24;p16">
                  <a:extLst>
                    <a:ext uri="{FF2B5EF4-FFF2-40B4-BE49-F238E27FC236}">
                      <a16:creationId xmlns:a16="http://schemas.microsoft.com/office/drawing/2014/main" id="{7EF36B11-4B13-4D12-8B29-D2F672C4EED8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25;p16">
                  <a:extLst>
                    <a:ext uri="{FF2B5EF4-FFF2-40B4-BE49-F238E27FC236}">
                      <a16:creationId xmlns:a16="http://schemas.microsoft.com/office/drawing/2014/main" id="{7050A885-2229-437B-9178-F363A0503ECD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26;p16">
                  <a:extLst>
                    <a:ext uri="{FF2B5EF4-FFF2-40B4-BE49-F238E27FC236}">
                      <a16:creationId xmlns:a16="http://schemas.microsoft.com/office/drawing/2014/main" id="{AEB0ADEE-E0E0-416A-810E-D81569F23138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27;p16">
                  <a:extLst>
                    <a:ext uri="{FF2B5EF4-FFF2-40B4-BE49-F238E27FC236}">
                      <a16:creationId xmlns:a16="http://schemas.microsoft.com/office/drawing/2014/main" id="{6B387845-F9C7-4A98-93CF-11A3D2914C1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451;p16">
                <a:extLst>
                  <a:ext uri="{FF2B5EF4-FFF2-40B4-BE49-F238E27FC236}">
                    <a16:creationId xmlns:a16="http://schemas.microsoft.com/office/drawing/2014/main" id="{7B01D5AF-6871-47AD-A510-F01871574441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AFE947C-7CDB-4029-9796-EE059AAC61FC}"/>
                </a:ext>
              </a:extLst>
            </p:cNvPr>
            <p:cNvSpPr/>
            <p:nvPr/>
          </p:nvSpPr>
          <p:spPr>
            <a:xfrm>
              <a:off x="7026674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Google Shape;455;p16">
              <a:extLst>
                <a:ext uri="{FF2B5EF4-FFF2-40B4-BE49-F238E27FC236}">
                  <a16:creationId xmlns:a16="http://schemas.microsoft.com/office/drawing/2014/main" id="{252B9450-4EFA-420C-A765-57549F79DC22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6813868" y="3778677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BE04757-F83C-44CB-9B95-E79EC6B7C9E3}"/>
                </a:ext>
              </a:extLst>
            </p:cNvPr>
            <p:cNvSpPr/>
            <p:nvPr/>
          </p:nvSpPr>
          <p:spPr>
            <a:xfrm>
              <a:off x="679100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oogle Shape;458;p16">
              <a:extLst>
                <a:ext uri="{FF2B5EF4-FFF2-40B4-BE49-F238E27FC236}">
                  <a16:creationId xmlns:a16="http://schemas.microsoft.com/office/drawing/2014/main" id="{0166118B-8E37-4038-B780-4C55BDCFCD58}"/>
                </a:ext>
              </a:extLst>
            </p:cNvPr>
            <p:cNvGrpSpPr/>
            <p:nvPr/>
          </p:nvGrpSpPr>
          <p:grpSpPr>
            <a:xfrm>
              <a:off x="6732752" y="4803799"/>
              <a:ext cx="162231" cy="162231"/>
              <a:chOff x="8157975" y="3853800"/>
              <a:chExt cx="180900" cy="180900"/>
            </a:xfrm>
          </p:grpSpPr>
          <p:sp>
            <p:nvSpPr>
              <p:cNvPr id="72" name="Google Shape;459;p16">
                <a:extLst>
                  <a:ext uri="{FF2B5EF4-FFF2-40B4-BE49-F238E27FC236}">
                    <a16:creationId xmlns:a16="http://schemas.microsoft.com/office/drawing/2014/main" id="{7B0E656F-02A6-4C19-97B8-278AE1322309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73" name="Google Shape;460;p16">
                <a:extLst>
                  <a:ext uri="{FF2B5EF4-FFF2-40B4-BE49-F238E27FC236}">
                    <a16:creationId xmlns:a16="http://schemas.microsoft.com/office/drawing/2014/main" id="{AEFB47FE-AA2B-4F3A-ABF5-27B63ACEACA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4" name="Google Shape;455;p16">
              <a:extLst>
                <a:ext uri="{FF2B5EF4-FFF2-40B4-BE49-F238E27FC236}">
                  <a16:creationId xmlns:a16="http://schemas.microsoft.com/office/drawing/2014/main" id="{94910A81-44C5-4AE9-85AD-E4021CD42F07}"/>
                </a:ext>
              </a:extLst>
            </p:cNvPr>
            <p:cNvCxnSpPr>
              <a:cxnSpLocks/>
              <a:stCxn id="72" idx="2"/>
              <a:endCxn id="53" idx="3"/>
            </p:cNvCxnSpPr>
            <p:nvPr/>
          </p:nvCxnSpPr>
          <p:spPr>
            <a:xfrm flipH="1">
              <a:off x="6029433" y="4884915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279;p16">
              <a:extLst>
                <a:ext uri="{FF2B5EF4-FFF2-40B4-BE49-F238E27FC236}">
                  <a16:creationId xmlns:a16="http://schemas.microsoft.com/office/drawing/2014/main" id="{1D8E90CC-7310-4C28-8038-FE9F3CA51744}"/>
                </a:ext>
              </a:extLst>
            </p:cNvPr>
            <p:cNvCxnSpPr>
              <a:cxnSpLocks/>
              <a:stCxn id="68" idx="4"/>
              <a:endCxn id="72" idx="6"/>
            </p:cNvCxnSpPr>
            <p:nvPr/>
          </p:nvCxnSpPr>
          <p:spPr>
            <a:xfrm rot="5400000">
              <a:off x="5819802" y="3655183"/>
              <a:ext cx="2304914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62;p14">
              <a:extLst>
                <a:ext uri="{FF2B5EF4-FFF2-40B4-BE49-F238E27FC236}">
                  <a16:creationId xmlns:a16="http://schemas.microsoft.com/office/drawing/2014/main" id="{A910CA4E-E11C-4401-A72D-E3771BE720A4}"/>
                </a:ext>
              </a:extLst>
            </p:cNvPr>
            <p:cNvSpPr/>
            <p:nvPr/>
          </p:nvSpPr>
          <p:spPr>
            <a:xfrm>
              <a:off x="3508909" y="5287082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F315D19-04D3-4CF7-83E1-2C177CF4AF25}"/>
                </a:ext>
              </a:extLst>
            </p:cNvPr>
            <p:cNvSpPr/>
            <p:nvPr/>
          </p:nvSpPr>
          <p:spPr>
            <a:xfrm>
              <a:off x="7236528" y="37329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Google Shape;279;p16">
              <a:extLst>
                <a:ext uri="{FF2B5EF4-FFF2-40B4-BE49-F238E27FC236}">
                  <a16:creationId xmlns:a16="http://schemas.microsoft.com/office/drawing/2014/main" id="{C3ED07D1-1375-4A83-B8EA-7B2595AA1374}"/>
                </a:ext>
              </a:extLst>
            </p:cNvPr>
            <p:cNvCxnSpPr>
              <a:cxnSpLocks/>
              <a:stCxn id="77" idx="4"/>
              <a:endCxn id="86" idx="6"/>
            </p:cNvCxnSpPr>
            <p:nvPr/>
          </p:nvCxnSpPr>
          <p:spPr>
            <a:xfrm rot="5400000">
              <a:off x="5066599" y="3256967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279;p16">
              <a:extLst>
                <a:ext uri="{FF2B5EF4-FFF2-40B4-BE49-F238E27FC236}">
                  <a16:creationId xmlns:a16="http://schemas.microsoft.com/office/drawing/2014/main" id="{5A59AC86-CC4D-477B-86FC-F8E9830134B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>
              <a:off x="354913" y="3914596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449;p16">
              <a:extLst>
                <a:ext uri="{FF2B5EF4-FFF2-40B4-BE49-F238E27FC236}">
                  <a16:creationId xmlns:a16="http://schemas.microsoft.com/office/drawing/2014/main" id="{C1199309-F2A1-4885-B381-11F0E9FC9FA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17736" y="3753197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279;p16">
              <a:extLst>
                <a:ext uri="{FF2B5EF4-FFF2-40B4-BE49-F238E27FC236}">
                  <a16:creationId xmlns:a16="http://schemas.microsoft.com/office/drawing/2014/main" id="{1937CA18-6863-4ABE-A908-642F8527B6D5}"/>
                </a:ext>
              </a:extLst>
            </p:cNvPr>
            <p:cNvCxnSpPr>
              <a:cxnSpLocks/>
              <a:stCxn id="93" idx="0"/>
              <a:endCxn id="9" idx="1"/>
            </p:cNvCxnSpPr>
            <p:nvPr/>
          </p:nvCxnSpPr>
          <p:spPr>
            <a:xfrm rot="5400000" flipH="1" flipV="1">
              <a:off x="282538" y="2648325"/>
              <a:ext cx="97187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64EB505-0515-4E34-9E09-5DD7D8558E3D}"/>
                </a:ext>
              </a:extLst>
            </p:cNvPr>
            <p:cNvGrpSpPr/>
            <p:nvPr/>
          </p:nvGrpSpPr>
          <p:grpSpPr>
            <a:xfrm>
              <a:off x="7658716" y="5379332"/>
              <a:ext cx="740746" cy="322800"/>
              <a:chOff x="6240643" y="3589409"/>
              <a:chExt cx="740746" cy="322800"/>
            </a:xfrm>
          </p:grpSpPr>
          <p:cxnSp>
            <p:nvCxnSpPr>
              <p:cNvPr id="83" name="Google Shape;104;p14">
                <a:extLst>
                  <a:ext uri="{FF2B5EF4-FFF2-40B4-BE49-F238E27FC236}">
                    <a16:creationId xmlns:a16="http://schemas.microsoft.com/office/drawing/2014/main" id="{A9FD1AE5-A3FE-4AA8-9DE7-4EB799A20156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 flipH="1">
                <a:off x="6240643" y="3867763"/>
                <a:ext cx="60318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5D3A865-B010-49EE-801A-F93C2A954931}"/>
                </a:ext>
              </a:extLst>
            </p:cNvPr>
            <p:cNvSpPr/>
            <p:nvPr/>
          </p:nvSpPr>
          <p:spPr>
            <a:xfrm>
              <a:off x="4496063" y="565768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D8B9F78-AD32-4D29-9C85-28D5E169497B}"/>
                </a:ext>
              </a:extLst>
            </p:cNvPr>
            <p:cNvSpPr/>
            <p:nvPr/>
          </p:nvSpPr>
          <p:spPr>
            <a:xfrm>
              <a:off x="4499169" y="542689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EEFB3E0-073B-464C-BF1C-2118BD30AB49}"/>
                </a:ext>
              </a:extLst>
            </p:cNvPr>
            <p:cNvSpPr/>
            <p:nvPr/>
          </p:nvSpPr>
          <p:spPr>
            <a:xfrm>
              <a:off x="7554742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" name="Google Shape;458;p16">
              <a:extLst>
                <a:ext uri="{FF2B5EF4-FFF2-40B4-BE49-F238E27FC236}">
                  <a16:creationId xmlns:a16="http://schemas.microsoft.com/office/drawing/2014/main" id="{CABB7876-C252-4CC6-AB9E-4BE1AB476ADC}"/>
                </a:ext>
              </a:extLst>
            </p:cNvPr>
            <p:cNvGrpSpPr/>
            <p:nvPr/>
          </p:nvGrpSpPr>
          <p:grpSpPr>
            <a:xfrm>
              <a:off x="7496485" y="5576570"/>
              <a:ext cx="162231" cy="162231"/>
              <a:chOff x="8157975" y="3853800"/>
              <a:chExt cx="180900" cy="180900"/>
            </a:xfrm>
          </p:grpSpPr>
          <p:sp>
            <p:nvSpPr>
              <p:cNvPr id="89" name="Google Shape;459;p16">
                <a:extLst>
                  <a:ext uri="{FF2B5EF4-FFF2-40B4-BE49-F238E27FC236}">
                    <a16:creationId xmlns:a16="http://schemas.microsoft.com/office/drawing/2014/main" id="{55C17C36-CD5A-4B05-A405-E253970DFAD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0" name="Google Shape;460;p16">
                <a:extLst>
                  <a:ext uri="{FF2B5EF4-FFF2-40B4-BE49-F238E27FC236}">
                    <a16:creationId xmlns:a16="http://schemas.microsoft.com/office/drawing/2014/main" id="{52343FA9-531D-42F6-9CA2-3C98C8462458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" name="Google Shape;455;p16">
              <a:extLst>
                <a:ext uri="{FF2B5EF4-FFF2-40B4-BE49-F238E27FC236}">
                  <a16:creationId xmlns:a16="http://schemas.microsoft.com/office/drawing/2014/main" id="{8E2B2D43-56DD-481E-9D65-6614756ED7F8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H="1">
              <a:off x="7577601" y="2580001"/>
              <a:ext cx="1" cy="29965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455;p16">
              <a:extLst>
                <a:ext uri="{FF2B5EF4-FFF2-40B4-BE49-F238E27FC236}">
                  <a16:creationId xmlns:a16="http://schemas.microsoft.com/office/drawing/2014/main" id="{32236A40-8C84-46D9-88EF-191030BAEEF4}"/>
                </a:ext>
              </a:extLst>
            </p:cNvPr>
            <p:cNvCxnSpPr>
              <a:cxnSpLocks/>
              <a:stCxn id="89" idx="2"/>
              <a:endCxn id="85" idx="6"/>
            </p:cNvCxnSpPr>
            <p:nvPr/>
          </p:nvCxnSpPr>
          <p:spPr>
            <a:xfrm flipH="1">
              <a:off x="4541782" y="5657686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/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4C73C371-6A50-49F5-90AE-F390603029BD}"/>
                </a:ext>
              </a:extLst>
            </p:cNvPr>
            <p:cNvSpPr txBox="1"/>
            <p:nvPr/>
          </p:nvSpPr>
          <p:spPr>
            <a:xfrm>
              <a:off x="6637675" y="2069219"/>
              <a:ext cx="4890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GB" sz="1400" b="1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271E808-2C8F-41A6-8484-36C715A319E8}"/>
                </a:ext>
              </a:extLst>
            </p:cNvPr>
            <p:cNvSpPr txBox="1"/>
            <p:nvPr/>
          </p:nvSpPr>
          <p:spPr>
            <a:xfrm>
              <a:off x="2027944" y="2678862"/>
              <a:ext cx="477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GB" b="1" dirty="0"/>
            </a:p>
          </p:txBody>
        </p:sp>
        <p:sp>
          <p:nvSpPr>
            <p:cNvPr id="100" name="Google Shape;284;p16">
              <a:extLst>
                <a:ext uri="{FF2B5EF4-FFF2-40B4-BE49-F238E27FC236}">
                  <a16:creationId xmlns:a16="http://schemas.microsoft.com/office/drawing/2014/main" id="{7DBF5B8A-442D-4CEF-B114-3953C8192340}"/>
                </a:ext>
              </a:extLst>
            </p:cNvPr>
            <p:cNvSpPr/>
            <p:nvPr/>
          </p:nvSpPr>
          <p:spPr>
            <a:xfrm>
              <a:off x="1182034" y="2843515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Sensorik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284;p16">
              <a:extLst>
                <a:ext uri="{FF2B5EF4-FFF2-40B4-BE49-F238E27FC236}">
                  <a16:creationId xmlns:a16="http://schemas.microsoft.com/office/drawing/2014/main" id="{A84CAEF9-B829-40B9-99DE-5D6D040157F7}"/>
                </a:ext>
              </a:extLst>
            </p:cNvPr>
            <p:cNvSpPr/>
            <p:nvPr/>
          </p:nvSpPr>
          <p:spPr>
            <a:xfrm>
              <a:off x="2583709" y="3058930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284;p16">
              <a:extLst>
                <a:ext uri="{FF2B5EF4-FFF2-40B4-BE49-F238E27FC236}">
                  <a16:creationId xmlns:a16="http://schemas.microsoft.com/office/drawing/2014/main" id="{B3D64E5B-7D66-4AD9-8494-62E75825986C}"/>
                </a:ext>
              </a:extLst>
            </p:cNvPr>
            <p:cNvSpPr/>
            <p:nvPr/>
          </p:nvSpPr>
          <p:spPr>
            <a:xfrm>
              <a:off x="6821433" y="3054159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3C242A1-0F2F-4B83-8EE4-4D6E14BC5A51}"/>
                </a:ext>
              </a:extLst>
            </p:cNvPr>
            <p:cNvSpPr txBox="1"/>
            <p:nvPr/>
          </p:nvSpPr>
          <p:spPr>
            <a:xfrm>
              <a:off x="3429219" y="2988617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F47E3A5-D0F8-44A2-891F-3CA78833610D}"/>
                </a:ext>
              </a:extLst>
            </p:cNvPr>
            <p:cNvSpPr txBox="1"/>
            <p:nvPr/>
          </p:nvSpPr>
          <p:spPr>
            <a:xfrm>
              <a:off x="7688650" y="3005016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20DFF45B-9045-4FFF-8FBA-4773486A6F6B}"/>
                </a:ext>
              </a:extLst>
            </p:cNvPr>
            <p:cNvSpPr txBox="1"/>
            <p:nvPr/>
          </p:nvSpPr>
          <p:spPr>
            <a:xfrm>
              <a:off x="2055643" y="3443723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60FFC85-660B-4DA8-BFC6-2D544CFED894}"/>
                </a:ext>
              </a:extLst>
            </p:cNvPr>
            <p:cNvSpPr txBox="1"/>
            <p:nvPr/>
          </p:nvSpPr>
          <p:spPr>
            <a:xfrm>
              <a:off x="5963044" y="3445420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5D28D308-52B5-41E1-974A-4F22782B2B8C}"/>
                </a:ext>
              </a:extLst>
            </p:cNvPr>
            <p:cNvSpPr txBox="1"/>
            <p:nvPr/>
          </p:nvSpPr>
          <p:spPr>
            <a:xfrm>
              <a:off x="3170163" y="5650378"/>
              <a:ext cx="3817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⑤</a:t>
              </a:r>
              <a:endParaRPr lang="en-GB" sz="1400" b="1" dirty="0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9B8BAE2-F9C1-46D0-A3B5-5DEAA0E43BAA}"/>
                </a:ext>
              </a:extLst>
            </p:cNvPr>
            <p:cNvSpPr txBox="1"/>
            <p:nvPr/>
          </p:nvSpPr>
          <p:spPr>
            <a:xfrm>
              <a:off x="2106726" y="4302791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AA709764-77D2-47AD-A8D6-5F0FE7436DF9}"/>
                </a:ext>
              </a:extLst>
            </p:cNvPr>
            <p:cNvSpPr txBox="1"/>
            <p:nvPr/>
          </p:nvSpPr>
          <p:spPr>
            <a:xfrm>
              <a:off x="5975698" y="4304788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</p:grp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14" name="TextShape 3">
            <a:extLst>
              <a:ext uri="{FF2B5EF4-FFF2-40B4-BE49-F238E27FC236}">
                <a16:creationId xmlns:a16="http://schemas.microsoft.com/office/drawing/2014/main" id="{B5ACA210-4779-40F7-8F63-4C82E5EA151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1959</Words>
  <Application>Microsoft Office PowerPoint</Application>
  <PresentationFormat>Breitbild</PresentationFormat>
  <Paragraphs>558</Paragraphs>
  <Slides>25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Skizze</vt:lpstr>
      <vt:lpstr>Datengetriebene Modellbildung - Spritzgießprozess</vt:lpstr>
      <vt:lpstr>Datengetriebene Modellbildung - Qualitätsmodell</vt:lpstr>
      <vt:lpstr>Modellauswertung</vt:lpstr>
      <vt:lpstr>Optimalsteuerung</vt:lpstr>
      <vt:lpstr>Modelladaption</vt:lpstr>
      <vt:lpstr>Demonstratoranlage (Marco)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125</cp:revision>
  <dcterms:created xsi:type="dcterms:W3CDTF">2021-01-08T11:15:22Z</dcterms:created>
  <dcterms:modified xsi:type="dcterms:W3CDTF">2021-01-20T15:36:23Z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