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4008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16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80014" y="685800"/>
            <a:ext cx="489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23e82d9a_0_0:notes"/>
          <p:cNvSpPr/>
          <p:nvPr>
            <p:ph idx="2" type="sldImg"/>
          </p:nvPr>
        </p:nvSpPr>
        <p:spPr>
          <a:xfrm>
            <a:off x="980014" y="685800"/>
            <a:ext cx="489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23e82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26582"/>
            <a:ext cx="8520600" cy="25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526911"/>
            <a:ext cx="85206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376511"/>
            <a:ext cx="8520600" cy="24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922769"/>
            <a:ext cx="85206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676613"/>
            <a:ext cx="852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53809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434191"/>
            <a:ext cx="8520600" cy="4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53809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434191"/>
            <a:ext cx="3999900" cy="4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434191"/>
            <a:ext cx="3999900" cy="4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53809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91413"/>
            <a:ext cx="2808000" cy="9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729280"/>
            <a:ext cx="28080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60187"/>
            <a:ext cx="6367800" cy="50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56"/>
            <a:ext cx="4572000" cy="64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534618"/>
            <a:ext cx="4045200" cy="18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488271"/>
            <a:ext cx="40452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01071"/>
            <a:ext cx="3837000" cy="45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264716"/>
            <a:ext cx="5998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53809"/>
            <a:ext cx="8520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34191"/>
            <a:ext cx="85206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803114"/>
            <a:ext cx="548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7579" y="125175"/>
            <a:ext cx="1828800" cy="548700"/>
          </a:xfrm>
          <a:prstGeom prst="chevron">
            <a:avLst>
              <a:gd fmla="val 50000" name="adj"/>
            </a:avLst>
          </a:prstGeom>
          <a:solidFill>
            <a:srgbClr val="3461A9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Daten-</a:t>
            </a:r>
            <a:b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aufzeichnung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30975" y="125449"/>
            <a:ext cx="1828800" cy="5481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Erfassung von Prozessgrößen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78850" y="125347"/>
            <a:ext cx="1828800" cy="548700"/>
          </a:xfrm>
          <a:prstGeom prst="chevron">
            <a:avLst>
              <a:gd fmla="val 50000" name="adj"/>
            </a:avLst>
          </a:prstGeom>
          <a:solidFill>
            <a:srgbClr val="1F4E9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Aufbau einer Qualitätsmesszelle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124753" y="125300"/>
            <a:ext cx="1828800" cy="548700"/>
          </a:xfrm>
          <a:prstGeom prst="chevron">
            <a:avLst>
              <a:gd fmla="val 50000" name="adj"/>
            </a:avLst>
          </a:prstGeom>
          <a:solidFill>
            <a:srgbClr val="4471B8"/>
          </a:solidFill>
          <a:ln>
            <a:noFill/>
          </a:ln>
        </p:spPr>
        <p:txBody>
          <a:bodyPr anchorCtr="0" anchor="ctr" bIns="91425" lIns="0" spcFirstLastPara="1" rIns="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Modellbildung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584103" y="125175"/>
            <a:ext cx="1828800" cy="548700"/>
          </a:xfrm>
          <a:prstGeom prst="chevron">
            <a:avLst>
              <a:gd fmla="val 50000" name="adj"/>
            </a:avLst>
          </a:prstGeom>
          <a:solidFill>
            <a:srgbClr val="5E89C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Prozess-</a:t>
            </a:r>
            <a:b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optimierung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 rot="-5400000">
            <a:off x="73325" y="1102325"/>
            <a:ext cx="9012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0975" y="7642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Verfahrenstechnik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Spritzgießprozesses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Prozessparameter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280575" y="7642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776475" y="7642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Kommunikationsproto-</a:t>
            </a:r>
            <a:b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kolle 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239500" y="7642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702550" y="764275"/>
            <a:ext cx="14478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Lösung von Optimalsteu-</a:t>
            </a:r>
            <a:b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erungsproblemen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Online-Parameterschätz-</a:t>
            </a:r>
            <a:b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 rot="-5400000">
            <a:off x="17075" y="3922725"/>
            <a:ext cx="10137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776475" y="35285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239488" y="35285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 für Spritzgießmaschinen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datenge-</a:t>
            </a:r>
            <a:b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triebenen Modellbildung des Spritzgießprozesses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276856" y="35285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32819" y="35285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702513" y="35285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 rot="-5400000">
            <a:off x="221975" y="1899975"/>
            <a:ext cx="6039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730975" y="1699675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 rot="-5400000">
            <a:off x="112775" y="2739238"/>
            <a:ext cx="8223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Bereitstellung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776475" y="2139625"/>
            <a:ext cx="43737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732825" y="1919650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Durchführung von Fallstudien an der fachgebietseigenen Spritzgießmaschine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731900" y="2440863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33750" y="2880825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Publikation wissenschaftlicher Erkenntnisse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33750" y="2660838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Erstellung digitaler Leitfäden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/>
          <p:nvPr/>
        </p:nvSpPr>
        <p:spPr>
          <a:xfrm rot="-5400000">
            <a:off x="211625" y="4804275"/>
            <a:ext cx="6246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/>
          <p:nvPr/>
        </p:nvSpPr>
        <p:spPr>
          <a:xfrm rot="-5400000">
            <a:off x="124325" y="5632750"/>
            <a:ext cx="807300" cy="233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Bereitstellung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3776475" y="5050150"/>
            <a:ext cx="43737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280575" y="4830175"/>
            <a:ext cx="58716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von Fallstudien am Demonstrator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731900" y="5345900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Bereitstellung aller Schulungsunterlagen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Aufzeichnungen von Veranstaltungen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3779350" y="5569650"/>
            <a:ext cx="43737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Öffentliche Bereitstellung der entwickelten Software in GitHub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730850" y="4604700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776475" y="5793400"/>
            <a:ext cx="43737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eispielgetriebenen Dokumentation der entwickelten Software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