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79" r:id="rId4"/>
    <p:sldId id="278" r:id="rId5"/>
    <p:sldId id="280" r:id="rId6"/>
    <p:sldId id="263" r:id="rId7"/>
    <p:sldId id="262" r:id="rId8"/>
    <p:sldId id="268" r:id="rId9"/>
    <p:sldId id="267" r:id="rId10"/>
    <p:sldId id="269" r:id="rId11"/>
    <p:sldId id="270" r:id="rId12"/>
    <p:sldId id="271" r:id="rId13"/>
    <p:sldId id="272" r:id="rId14"/>
    <p:sldId id="275" r:id="rId15"/>
    <p:sldId id="282" r:id="rId16"/>
    <p:sldId id="273" r:id="rId17"/>
    <p:sldId id="281" r:id="rId18"/>
    <p:sldId id="276" r:id="rId19"/>
    <p:sldId id="274" r:id="rId20"/>
    <p:sldId id="283" r:id="rId21"/>
    <p:sldId id="284" r:id="rId22"/>
    <p:sldId id="285" r:id="rId23"/>
    <p:sldId id="286" r:id="rId24"/>
    <p:sldId id="287" r:id="rId25"/>
    <p:sldId id="258" r:id="rId26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Sälzer" initials="PS" lastIdx="2" clrIdx="0">
    <p:extLst>
      <p:ext uri="{19B8F6BF-5375-455C-9EA6-DF929625EA0E}">
        <p15:presenceInfo xmlns:p15="http://schemas.microsoft.com/office/powerpoint/2012/main" userId="S-1-5-21-3941486757-3520671550-4272312091-41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47D"/>
    <a:srgbClr val="9FC5E8"/>
    <a:srgbClr val="FFFFFF"/>
    <a:srgbClr val="851E49"/>
    <a:srgbClr val="535353"/>
    <a:srgbClr val="C5005A"/>
    <a:srgbClr val="ECC2CB"/>
    <a:srgbClr val="9B9B9B"/>
    <a:srgbClr val="9A0346"/>
    <a:srgbClr val="9B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94660"/>
  </p:normalViewPr>
  <p:slideViewPr>
    <p:cSldViewPr snapToGrid="0">
      <p:cViewPr>
        <p:scale>
          <a:sx n="75" d="100"/>
          <a:sy n="75" d="100"/>
        </p:scale>
        <p:origin x="832" y="58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EA541E6-7CAA-4BF2-B602-FAE409D74BD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60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97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83990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83990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2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9182103" y="728668"/>
            <a:ext cx="2537884" cy="6129337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baseline="-25000" dirty="0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623392" y="2852936"/>
            <a:ext cx="8217885" cy="576064"/>
          </a:xfrm>
        </p:spPr>
        <p:txBody>
          <a:bodyPr anchor="b">
            <a:normAutofit/>
          </a:bodyPr>
          <a:lstStyle>
            <a:lvl1pPr algn="ctr"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Titel des Vortrags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11777" y="3716343"/>
            <a:ext cx="7241115" cy="76095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Name des Autors</a:t>
            </a:r>
            <a:br>
              <a:rPr lang="de-DE" dirty="0"/>
            </a:br>
            <a:r>
              <a:rPr lang="de-DE" dirty="0"/>
              <a:t>Veranstaltung</a:t>
            </a:r>
          </a:p>
        </p:txBody>
      </p:sp>
      <p:pic>
        <p:nvPicPr>
          <p:cNvPr id="10" name="Picture 9" descr="Logo-heim-klein-fett">
            <a:extLst>
              <a:ext uri="{FF2B5EF4-FFF2-40B4-BE49-F238E27FC236}">
                <a16:creationId xmlns:a16="http://schemas.microsoft.com/office/drawing/2014/main" id="{DC9AB845-6636-4671-BD41-45D9BD9E25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8913"/>
            <a:ext cx="2239831" cy="53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ifw-logo">
            <a:extLst>
              <a:ext uri="{FF2B5EF4-FFF2-40B4-BE49-F238E27FC236}">
                <a16:creationId xmlns:a16="http://schemas.microsoft.com/office/drawing/2014/main" id="{DFF61C8F-95BD-47C5-914D-84A7712FEF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F32D82FB-28EC-474B-A32C-9AEA5EE1F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3" y="127971"/>
            <a:ext cx="2537884" cy="5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1D716C8-6EFC-4B38-B808-E015AC00D790}"/>
              </a:ext>
            </a:extLst>
          </p:cNvPr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 dirty="0"/>
              <a:t>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737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2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265EA3-3354-4D3F-ABA9-5115E24C62DD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A44896E-A13C-4A1F-AFD2-00C54B54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5544615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9183CD3-580B-4E94-A165-51F5E88CBD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981075"/>
            <a:ext cx="5544621" cy="5472113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96960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1534587" y="115888"/>
            <a:ext cx="91207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2800" b="1" dirty="0"/>
              <a:t>Textschema 1/2</a:t>
            </a:r>
          </a:p>
        </p:txBody>
      </p:sp>
      <p:sp>
        <p:nvSpPr>
          <p:cNvPr id="4" name="Textfeld 21"/>
          <p:cNvSpPr txBox="1">
            <a:spLocks noChangeArrowheads="1"/>
          </p:cNvSpPr>
          <p:nvPr userDrawn="1"/>
        </p:nvSpPr>
        <p:spPr bwMode="auto">
          <a:xfrm>
            <a:off x="239188" y="1735141"/>
            <a:ext cx="1171363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Schriftart:</a:t>
            </a:r>
          </a:p>
          <a:p>
            <a:pPr eaLnBrk="1" hangingPunct="1"/>
            <a:r>
              <a:rPr lang="de-DE" altLang="de-DE" dirty="0"/>
              <a:t>Calibri</a:t>
            </a:r>
          </a:p>
          <a:p>
            <a:pPr eaLnBrk="1" hangingPunct="1"/>
            <a:r>
              <a:rPr lang="de-DE" altLang="de-DE" b="1" dirty="0"/>
              <a:t>Schriftgröße:</a:t>
            </a:r>
          </a:p>
          <a:p>
            <a:pPr eaLnBrk="1" hangingPunct="1"/>
            <a:r>
              <a:rPr lang="de-DE" altLang="de-DE" dirty="0"/>
              <a:t>28 für Folienüberschriften,</a:t>
            </a:r>
          </a:p>
          <a:p>
            <a:pPr eaLnBrk="1" hangingPunct="1"/>
            <a:r>
              <a:rPr lang="de-DE" altLang="de-DE" dirty="0"/>
              <a:t>20 für weitere Überschriften,</a:t>
            </a:r>
          </a:p>
          <a:p>
            <a:pPr eaLnBrk="1" hangingPunct="1"/>
            <a:r>
              <a:rPr lang="de-DE" altLang="de-DE" dirty="0"/>
              <a:t>18 für Resttexte und Aufzählungen (nur in Ausnahmen auch mal 14-16),</a:t>
            </a:r>
          </a:p>
          <a:p>
            <a:pPr eaLnBrk="1" hangingPunct="1"/>
            <a:r>
              <a:rPr lang="de-DE" altLang="de-DE" dirty="0"/>
              <a:t>mindestens 12 für Bildunterschriften</a:t>
            </a:r>
          </a:p>
          <a:p>
            <a:pPr eaLnBrk="1" hangingPunct="1"/>
            <a:r>
              <a:rPr lang="de-DE" altLang="de-DE" dirty="0"/>
              <a:t>12 für Quellenangaben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b="1" dirty="0"/>
              <a:t>Schriftfarben:</a:t>
            </a:r>
          </a:p>
          <a:p>
            <a:pPr eaLnBrk="1" hangingPunct="1"/>
            <a:r>
              <a:rPr lang="de-DE" altLang="de-DE" dirty="0"/>
              <a:t>schwarz, grau, </a:t>
            </a:r>
            <a:r>
              <a:rPr lang="de-DE" altLang="de-DE" dirty="0" err="1"/>
              <a:t>magenta</a:t>
            </a:r>
            <a:r>
              <a:rPr lang="de-DE" altLang="de-DE" dirty="0"/>
              <a:t> (genauer: R/G/B 197/0/90)</a:t>
            </a:r>
          </a:p>
        </p:txBody>
      </p:sp>
    </p:spTree>
    <p:extLst>
      <p:ext uri="{BB962C8B-B14F-4D97-AF65-F5344CB8AC3E}">
        <p14:creationId xmlns:p14="http://schemas.microsoft.com/office/powerpoint/2010/main" val="351461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1534587" y="115888"/>
            <a:ext cx="91207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2800" b="1"/>
              <a:t>Farbschema</a:t>
            </a:r>
          </a:p>
        </p:txBody>
      </p:sp>
      <p:sp>
        <p:nvSpPr>
          <p:cNvPr id="3" name="Rechteck 3"/>
          <p:cNvSpPr>
            <a:spLocks noChangeArrowheads="1"/>
          </p:cNvSpPr>
          <p:nvPr userDrawn="1"/>
        </p:nvSpPr>
        <p:spPr bwMode="auto">
          <a:xfrm>
            <a:off x="527051" y="2349500"/>
            <a:ext cx="1246716" cy="603250"/>
          </a:xfrm>
          <a:prstGeom prst="rect">
            <a:avLst/>
          </a:prstGeom>
          <a:solidFill>
            <a:srgbClr val="851E49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4" name="Rechteck 4"/>
          <p:cNvSpPr>
            <a:spLocks noChangeArrowheads="1"/>
          </p:cNvSpPr>
          <p:nvPr userDrawn="1"/>
        </p:nvSpPr>
        <p:spPr bwMode="auto">
          <a:xfrm>
            <a:off x="527054" y="1557338"/>
            <a:ext cx="1248833" cy="603250"/>
          </a:xfrm>
          <a:prstGeom prst="rect">
            <a:avLst/>
          </a:prstGeom>
          <a:solidFill>
            <a:srgbClr val="C5005A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527054" y="3933825"/>
            <a:ext cx="1248833" cy="60325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527054" y="4724400"/>
            <a:ext cx="1248833" cy="603250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527051" y="5516563"/>
            <a:ext cx="1246716" cy="603250"/>
          </a:xfrm>
          <a:prstGeom prst="rect">
            <a:avLst/>
          </a:prstGeom>
          <a:solidFill>
            <a:srgbClr val="5353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de-DE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8" name="Rechteck 16"/>
          <p:cNvSpPr>
            <a:spLocks noChangeArrowheads="1"/>
          </p:cNvSpPr>
          <p:nvPr userDrawn="1"/>
        </p:nvSpPr>
        <p:spPr bwMode="auto">
          <a:xfrm>
            <a:off x="527054" y="3127375"/>
            <a:ext cx="1248833" cy="603250"/>
          </a:xfrm>
          <a:prstGeom prst="rect">
            <a:avLst/>
          </a:prstGeom>
          <a:solidFill>
            <a:srgbClr val="ECC2CB"/>
          </a:solidFill>
          <a:ln>
            <a:noFill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1968503" y="1676404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197r 0g 90b</a:t>
            </a: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1968503" y="2466980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133r 30g 73b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1968503" y="3244855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236r 194g 203b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1968503" y="4052888"/>
            <a:ext cx="412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220r 220g 220b</a:t>
            </a:r>
          </a:p>
        </p:txBody>
      </p:sp>
      <p:sp>
        <p:nvSpPr>
          <p:cNvPr id="13" name="Text Box 15"/>
          <p:cNvSpPr txBox="1">
            <a:spLocks noChangeArrowheads="1"/>
          </p:cNvSpPr>
          <p:nvPr userDrawn="1"/>
        </p:nvSpPr>
        <p:spPr bwMode="auto">
          <a:xfrm>
            <a:off x="1968503" y="5635630"/>
            <a:ext cx="412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83r 83g 83b</a:t>
            </a: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1968503" y="4843463"/>
            <a:ext cx="412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/>
              <a:t>RGB: 155r 155g 155b</a:t>
            </a:r>
          </a:p>
        </p:txBody>
      </p:sp>
    </p:spTree>
    <p:extLst>
      <p:ext uri="{BB962C8B-B14F-4D97-AF65-F5344CB8AC3E}">
        <p14:creationId xmlns:p14="http://schemas.microsoft.com/office/powerpoint/2010/main" val="37757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9182103" y="728668"/>
            <a:ext cx="2537884" cy="6129337"/>
          </a:xfrm>
          <a:prstGeom prst="rect">
            <a:avLst/>
          </a:prstGeom>
          <a:solidFill>
            <a:srgbClr val="F4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baseline="-25000" dirty="0"/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239188" y="2849568"/>
            <a:ext cx="864023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3200" b="1" dirty="0"/>
              <a:t>www.ifw-kassel.de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11949C4-E844-4B6D-81C3-78E2CD57ED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3" y="127971"/>
            <a:ext cx="2537884" cy="5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2">
            <a:extLst>
              <a:ext uri="{FF2B5EF4-FFF2-40B4-BE49-F238E27FC236}">
                <a16:creationId xmlns:a16="http://schemas.microsoft.com/office/drawing/2014/main" id="{48078CC2-4477-4FBA-9320-F7C854C211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11" y="1260475"/>
            <a:ext cx="1150937" cy="1681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3">
            <a:extLst>
              <a:ext uri="{FF2B5EF4-FFF2-40B4-BE49-F238E27FC236}">
                <a16:creationId xmlns:a16="http://schemas.microsoft.com/office/drawing/2014/main" id="{ED761AAB-EA79-4435-BC85-B84D41FFE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11" y="4945063"/>
            <a:ext cx="1150937" cy="1724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4">
            <a:extLst>
              <a:ext uri="{FF2B5EF4-FFF2-40B4-BE49-F238E27FC236}">
                <a16:creationId xmlns:a16="http://schemas.microsoft.com/office/drawing/2014/main" id="{8E90679A-CBC0-423C-9945-FE9567986B2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3" r="13148"/>
          <a:stretch>
            <a:fillRect/>
          </a:stretch>
        </p:blipFill>
        <p:spPr bwMode="auto">
          <a:xfrm>
            <a:off x="8977511" y="3108325"/>
            <a:ext cx="1150937" cy="165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ifw-logo">
            <a:extLst>
              <a:ext uri="{FF2B5EF4-FFF2-40B4-BE49-F238E27FC236}">
                <a16:creationId xmlns:a16="http://schemas.microsoft.com/office/drawing/2014/main" id="{391A05AC-DE60-427B-A96D-5C83E20A89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 descr="Logo-heim-klein-fett">
            <a:extLst>
              <a:ext uri="{FF2B5EF4-FFF2-40B4-BE49-F238E27FC236}">
                <a16:creationId xmlns:a16="http://schemas.microsoft.com/office/drawing/2014/main" id="{DE492D5E-2DEF-4485-AF50-5E590BEB85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8913"/>
            <a:ext cx="2239831" cy="53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81B9E506-26CD-4747-9164-F7064E9EDC9B}"/>
              </a:ext>
            </a:extLst>
          </p:cNvPr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01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92088" y="719143"/>
            <a:ext cx="11807825" cy="45719"/>
          </a:xfrm>
          <a:prstGeom prst="rect">
            <a:avLst/>
          </a:prstGeom>
          <a:solidFill>
            <a:srgbClr val="C50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1026586" y="188913"/>
            <a:ext cx="10135370" cy="50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50863" y="981074"/>
            <a:ext cx="11090275" cy="5472114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192088" y="6489090"/>
            <a:ext cx="194347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0F27-08DE-43BB-9EEE-6A65A77AA6FB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2207573" y="6489088"/>
            <a:ext cx="777686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0056441" y="6489089"/>
            <a:ext cx="194347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Folie </a:t>
            </a:r>
            <a:fld id="{881990B4-774F-43C7-B100-75699F342D5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7" descr="ifw-logo">
            <a:extLst>
              <a:ext uri="{FF2B5EF4-FFF2-40B4-BE49-F238E27FC236}">
                <a16:creationId xmlns:a16="http://schemas.microsoft.com/office/drawing/2014/main" id="{0FE45C89-2B88-4572-A160-620E5CCB6C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0" y="193123"/>
            <a:ext cx="672782" cy="49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90" r:id="rId5"/>
    <p:sldLayoutId id="2147483697" r:id="rId6"/>
    <p:sldLayoutId id="2147483698" r:id="rId7"/>
    <p:sldLayoutId id="214748369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0" indent="0" algn="l" rtl="0" eaLnBrk="1" fontAlgn="base" hangingPunct="1">
        <a:lnSpc>
          <a:spcPts val="2400"/>
        </a:lnSpc>
        <a:spcBef>
          <a:spcPts val="0"/>
        </a:spcBef>
        <a:spcAft>
          <a:spcPct val="0"/>
        </a:spcAft>
        <a:buNone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6000" indent="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None/>
        <a:defRPr sz="1800">
          <a:solidFill>
            <a:schemeClr val="tx1"/>
          </a:solidFill>
          <a:latin typeface="+mn-lt"/>
          <a:cs typeface="+mn-cs"/>
        </a:defRPr>
      </a:lvl2pPr>
      <a:lvl3pPr marL="360000" indent="18000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Clr>
          <a:srgbClr val="C5005A"/>
        </a:buClr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  <a:cs typeface="+mn-cs"/>
        </a:defRPr>
      </a:lvl3pPr>
      <a:lvl4pPr marL="720000" indent="180000" algn="l" rtl="0" eaLnBrk="1" fontAlgn="base" hangingPunct="1">
        <a:lnSpc>
          <a:spcPts val="2400"/>
        </a:lnSpc>
        <a:spcBef>
          <a:spcPts val="200"/>
        </a:spcBef>
        <a:spcAft>
          <a:spcPct val="0"/>
        </a:spcAft>
        <a:buClr>
          <a:srgbClr val="C5005A"/>
        </a:buClr>
        <a:buSzPct val="100000"/>
        <a:buFont typeface="Arial" panose="020B0604020202020204" pitchFamily="34" charset="0"/>
        <a:buChar char="&gt;"/>
        <a:defRPr sz="1400" i="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341" userDrawn="1">
          <p15:clr>
            <a:srgbClr val="F26B43"/>
          </p15:clr>
        </p15:guide>
        <p15:guide id="3" pos="121" userDrawn="1">
          <p15:clr>
            <a:srgbClr val="F26B43"/>
          </p15:clr>
        </p15:guide>
        <p15:guide id="4" pos="7559" userDrawn="1">
          <p15:clr>
            <a:srgbClr val="F26B43"/>
          </p15:clr>
        </p15:guide>
        <p15:guide id="5" orient="horz" pos="618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orient="horz" pos="119" userDrawn="1">
          <p15:clr>
            <a:srgbClr val="F26B43"/>
          </p15:clr>
        </p15:guide>
        <p15:guide id="9" pos="347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7" Type="http://schemas.openxmlformats.org/officeDocument/2006/relationships/image" Target="../media/image6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6AB-0510-453B-9DDF-EB3711520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Kick-Off</a:t>
            </a:r>
            <a:br>
              <a:rPr lang="de-DE" dirty="0"/>
            </a:br>
            <a:r>
              <a:rPr lang="de-DE" dirty="0"/>
              <a:t>Digital Twin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Molding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8AA47F-9885-4EB4-88A7-93E2F1FAC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4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CC7E99-D4BE-4FF0-8388-B5DE3C6B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Entwicklung des Digitalen Zwillings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A54290-312D-487B-BA3B-86642AA0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3BC27-4517-45F0-B76A-9A350B78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22236-BCEA-4CF7-9EA2-80D0A761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Google Shape;278;p16">
            <a:extLst>
              <a:ext uri="{FF2B5EF4-FFF2-40B4-BE49-F238E27FC236}">
                <a16:creationId xmlns:a16="http://schemas.microsoft.com/office/drawing/2014/main" id="{B93DF3DD-7F6F-45EA-A733-7990894F9582}"/>
              </a:ext>
            </a:extLst>
          </p:cNvPr>
          <p:cNvSpPr/>
          <p:nvPr/>
        </p:nvSpPr>
        <p:spPr>
          <a:xfrm>
            <a:off x="855057" y="2164930"/>
            <a:ext cx="3647141" cy="81832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333;p16">
                <a:extLst>
                  <a:ext uri="{FF2B5EF4-FFF2-40B4-BE49-F238E27FC236}">
                    <a16:creationId xmlns:a16="http://schemas.microsoft.com/office/drawing/2014/main" id="{3483FE92-29B9-40C3-9CB3-1E78C3F23511}"/>
                  </a:ext>
                </a:extLst>
              </p:cNvPr>
              <p:cNvSpPr txBox="1"/>
              <p:nvPr/>
            </p:nvSpPr>
            <p:spPr>
              <a:xfrm>
                <a:off x="2027944" y="2350903"/>
                <a:ext cx="1221000" cy="420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Prozess-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größen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Google Shape;333;p16">
                <a:extLst>
                  <a:ext uri="{FF2B5EF4-FFF2-40B4-BE49-F238E27FC236}">
                    <a16:creationId xmlns:a16="http://schemas.microsoft.com/office/drawing/2014/main" id="{3483FE92-29B9-40C3-9CB3-1E78C3F23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44" y="2350903"/>
                <a:ext cx="1221000" cy="420103"/>
              </a:xfrm>
              <a:prstGeom prst="rect">
                <a:avLst/>
              </a:prstGeom>
              <a:blipFill>
                <a:blip r:embed="rId2"/>
                <a:stretch>
                  <a:fillRect b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283;p16">
            <a:extLst>
              <a:ext uri="{FF2B5EF4-FFF2-40B4-BE49-F238E27FC236}">
                <a16:creationId xmlns:a16="http://schemas.microsoft.com/office/drawing/2014/main" id="{61C5FC46-20A8-4CDA-88E4-7CBC7CD10D01}"/>
              </a:ext>
            </a:extLst>
          </p:cNvPr>
          <p:cNvSpPr/>
          <p:nvPr/>
        </p:nvSpPr>
        <p:spPr>
          <a:xfrm>
            <a:off x="1182034" y="2319151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284;p16">
            <a:extLst>
              <a:ext uri="{FF2B5EF4-FFF2-40B4-BE49-F238E27FC236}">
                <a16:creationId xmlns:a16="http://schemas.microsoft.com/office/drawing/2014/main" id="{FEDC1B53-D2E9-4168-9F0B-1E7462F38DF4}"/>
              </a:ext>
            </a:extLst>
          </p:cNvPr>
          <p:cNvSpPr/>
          <p:nvPr/>
        </p:nvSpPr>
        <p:spPr>
          <a:xfrm>
            <a:off x="3402393" y="2300342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Google Shape;332;p16">
            <a:extLst>
              <a:ext uri="{FF2B5EF4-FFF2-40B4-BE49-F238E27FC236}">
                <a16:creationId xmlns:a16="http://schemas.microsoft.com/office/drawing/2014/main" id="{5BB447C3-73A7-4C2F-B33A-2CE1F5A159F1}"/>
              </a:ext>
            </a:extLst>
          </p:cNvPr>
          <p:cNvCxnSpPr>
            <a:cxnSpLocks/>
          </p:cNvCxnSpPr>
          <p:nvPr/>
        </p:nvCxnSpPr>
        <p:spPr>
          <a:xfrm>
            <a:off x="2919413" y="2560955"/>
            <a:ext cx="39914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34;p16">
                <a:extLst>
                  <a:ext uri="{FF2B5EF4-FFF2-40B4-BE49-F238E27FC236}">
                    <a16:creationId xmlns:a16="http://schemas.microsoft.com/office/drawing/2014/main" id="{AA40CA3D-F492-4232-A135-C5336F7A816A}"/>
                  </a:ext>
                </a:extLst>
              </p:cNvPr>
              <p:cNvSpPr txBox="1"/>
              <p:nvPr/>
            </p:nvSpPr>
            <p:spPr>
              <a:xfrm>
                <a:off x="7607451" y="2326318"/>
                <a:ext cx="110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Bauteil-</a:t>
                </a:r>
                <a:endParaRPr sz="1000"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 dirty="0"/>
                  <a:t>Q</a:t>
                </a:r>
                <a:r>
                  <a:rPr lang="en" sz="1000" b="1" dirty="0"/>
                  <a:t>ualität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</m:oMath>
                </a14:m>
                <a:endParaRPr sz="1000" dirty="0"/>
              </a:p>
            </p:txBody>
          </p:sp>
        </mc:Choice>
        <mc:Fallback xmlns="">
          <p:sp>
            <p:nvSpPr>
              <p:cNvPr id="12" name="Google Shape;334;p16">
                <a:extLst>
                  <a:ext uri="{FF2B5EF4-FFF2-40B4-BE49-F238E27FC236}">
                    <a16:creationId xmlns:a16="http://schemas.microsoft.com/office/drawing/2014/main" id="{AA40CA3D-F492-4232-A135-C5336F7A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451" y="2326318"/>
                <a:ext cx="1107300" cy="447600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oogle Shape;335;p16">
            <a:extLst>
              <a:ext uri="{FF2B5EF4-FFF2-40B4-BE49-F238E27FC236}">
                <a16:creationId xmlns:a16="http://schemas.microsoft.com/office/drawing/2014/main" id="{888030A1-E39C-4056-ABE7-BC0B236D0A9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478664" y="2557142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337;p16">
            <a:extLst>
              <a:ext uri="{FF2B5EF4-FFF2-40B4-BE49-F238E27FC236}">
                <a16:creationId xmlns:a16="http://schemas.microsoft.com/office/drawing/2014/main" id="{DF63C039-11D4-4DFF-91B7-FAA0D6FE76A8}"/>
              </a:ext>
            </a:extLst>
          </p:cNvPr>
          <p:cNvCxnSpPr/>
          <p:nvPr/>
        </p:nvCxnSpPr>
        <p:spPr>
          <a:xfrm>
            <a:off x="2126637" y="2568206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28;p16">
            <a:extLst>
              <a:ext uri="{FF2B5EF4-FFF2-40B4-BE49-F238E27FC236}">
                <a16:creationId xmlns:a16="http://schemas.microsoft.com/office/drawing/2014/main" id="{E5C499A1-C739-4AE2-8198-DB11892014B6}"/>
              </a:ext>
            </a:extLst>
          </p:cNvPr>
          <p:cNvCxnSpPr/>
          <p:nvPr/>
        </p:nvCxnSpPr>
        <p:spPr>
          <a:xfrm rot="10800000">
            <a:off x="1649570" y="4078362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442;p16">
            <a:extLst>
              <a:ext uri="{FF2B5EF4-FFF2-40B4-BE49-F238E27FC236}">
                <a16:creationId xmlns:a16="http://schemas.microsoft.com/office/drawing/2014/main" id="{2961241D-A6BC-4CB4-A93E-141AAEBAA219}"/>
              </a:ext>
            </a:extLst>
          </p:cNvPr>
          <p:cNvCxnSpPr/>
          <p:nvPr/>
        </p:nvCxnSpPr>
        <p:spPr>
          <a:xfrm rot="10800000">
            <a:off x="5457471" y="4062323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443;p16">
            <a:extLst>
              <a:ext uri="{FF2B5EF4-FFF2-40B4-BE49-F238E27FC236}">
                <a16:creationId xmlns:a16="http://schemas.microsoft.com/office/drawing/2014/main" id="{5522FF5C-5AE9-42E1-98AF-98B583A0139F}"/>
              </a:ext>
            </a:extLst>
          </p:cNvPr>
          <p:cNvCxnSpPr>
            <a:cxnSpLocks/>
          </p:cNvCxnSpPr>
          <p:nvPr/>
        </p:nvCxnSpPr>
        <p:spPr>
          <a:xfrm>
            <a:off x="2206715" y="3757493"/>
            <a:ext cx="180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45;p16">
            <a:extLst>
              <a:ext uri="{FF2B5EF4-FFF2-40B4-BE49-F238E27FC236}">
                <a16:creationId xmlns:a16="http://schemas.microsoft.com/office/drawing/2014/main" id="{0EB16B56-37E3-428A-B9BF-E9E746171C5C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>
            <a:off x="3057158" y="2587320"/>
            <a:ext cx="15186" cy="22332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" name="Google Shape;447;p16">
            <a:extLst>
              <a:ext uri="{FF2B5EF4-FFF2-40B4-BE49-F238E27FC236}">
                <a16:creationId xmlns:a16="http://schemas.microsoft.com/office/drawing/2014/main" id="{F8494805-87D1-482D-9E2C-5D2E487E2773}"/>
              </a:ext>
            </a:extLst>
          </p:cNvPr>
          <p:cNvGrpSpPr/>
          <p:nvPr/>
        </p:nvGrpSpPr>
        <p:grpSpPr>
          <a:xfrm>
            <a:off x="2991228" y="4820586"/>
            <a:ext cx="162231" cy="162231"/>
            <a:chOff x="8157975" y="3853800"/>
            <a:chExt cx="180900" cy="180900"/>
          </a:xfrm>
          <a:solidFill>
            <a:schemeClr val="bg1"/>
          </a:solidFill>
        </p:grpSpPr>
        <p:sp>
          <p:nvSpPr>
            <p:cNvPr id="20" name="Google Shape;446;p16">
              <a:extLst>
                <a:ext uri="{FF2B5EF4-FFF2-40B4-BE49-F238E27FC236}">
                  <a16:creationId xmlns:a16="http://schemas.microsoft.com/office/drawing/2014/main" id="{2594B440-A8B4-49C8-B3B7-233FE90EF356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grp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21" name="Google Shape;448;p16">
              <a:extLst>
                <a:ext uri="{FF2B5EF4-FFF2-40B4-BE49-F238E27FC236}">
                  <a16:creationId xmlns:a16="http://schemas.microsoft.com/office/drawing/2014/main" id="{9050DE4D-65E8-441B-9B94-38BD833D86F9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449;p16">
            <a:extLst>
              <a:ext uri="{FF2B5EF4-FFF2-40B4-BE49-F238E27FC236}">
                <a16:creationId xmlns:a16="http://schemas.microsoft.com/office/drawing/2014/main" id="{F744139A-B054-46FC-8BE0-1F3889B701E8}"/>
              </a:ext>
            </a:extLst>
          </p:cNvPr>
          <p:cNvCxnSpPr>
            <a:cxnSpLocks/>
          </p:cNvCxnSpPr>
          <p:nvPr/>
        </p:nvCxnSpPr>
        <p:spPr>
          <a:xfrm flipV="1">
            <a:off x="2269350" y="3755818"/>
            <a:ext cx="2638735" cy="1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521569B-3D8E-4B2F-B268-759553E39714}"/>
              </a:ext>
            </a:extLst>
          </p:cNvPr>
          <p:cNvGrpSpPr/>
          <p:nvPr/>
        </p:nvGrpSpPr>
        <p:grpSpPr>
          <a:xfrm>
            <a:off x="973156" y="4413405"/>
            <a:ext cx="1352700" cy="970258"/>
            <a:chOff x="1435553" y="4145290"/>
            <a:chExt cx="1352700" cy="970258"/>
          </a:xfrm>
        </p:grpSpPr>
        <p:sp>
          <p:nvSpPr>
            <p:cNvPr id="24" name="Google Shape;277;p16">
              <a:extLst>
                <a:ext uri="{FF2B5EF4-FFF2-40B4-BE49-F238E27FC236}">
                  <a16:creationId xmlns:a16="http://schemas.microsoft.com/office/drawing/2014/main" id="{D67ACC85-6740-491D-93D7-F51BA3EC21B4}"/>
                </a:ext>
              </a:extLst>
            </p:cNvPr>
            <p:cNvSpPr/>
            <p:nvPr/>
          </p:nvSpPr>
          <p:spPr>
            <a:xfrm>
              <a:off x="1541319" y="4145290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415;p16">
              <a:extLst>
                <a:ext uri="{FF2B5EF4-FFF2-40B4-BE49-F238E27FC236}">
                  <a16:creationId xmlns:a16="http://schemas.microsoft.com/office/drawing/2014/main" id="{7DD9DAA1-6FE4-4158-8153-6FE5165D517A}"/>
                </a:ext>
              </a:extLst>
            </p:cNvPr>
            <p:cNvGrpSpPr/>
            <p:nvPr/>
          </p:nvGrpSpPr>
          <p:grpSpPr>
            <a:xfrm>
              <a:off x="1875570" y="4145298"/>
              <a:ext cx="472941" cy="473003"/>
              <a:chOff x="6981937" y="2940155"/>
              <a:chExt cx="909503" cy="909621"/>
            </a:xfrm>
          </p:grpSpPr>
          <p:sp>
            <p:nvSpPr>
              <p:cNvPr id="27" name="Google Shape;416;p16">
                <a:extLst>
                  <a:ext uri="{FF2B5EF4-FFF2-40B4-BE49-F238E27FC236}">
                    <a16:creationId xmlns:a16="http://schemas.microsoft.com/office/drawing/2014/main" id="{CA4564A5-D162-457B-BD43-86ACFC649F2E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7;p16">
                <a:extLst>
                  <a:ext uri="{FF2B5EF4-FFF2-40B4-BE49-F238E27FC236}">
                    <a16:creationId xmlns:a16="http://schemas.microsoft.com/office/drawing/2014/main" id="{9A0DF6B1-BA9D-47E9-A1B4-12286B86DADB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8;p16">
                <a:extLst>
                  <a:ext uri="{FF2B5EF4-FFF2-40B4-BE49-F238E27FC236}">
                    <a16:creationId xmlns:a16="http://schemas.microsoft.com/office/drawing/2014/main" id="{FD85BF32-B469-46BA-9AE0-139A44DC3AE9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9;p16">
                <a:extLst>
                  <a:ext uri="{FF2B5EF4-FFF2-40B4-BE49-F238E27FC236}">
                    <a16:creationId xmlns:a16="http://schemas.microsoft.com/office/drawing/2014/main" id="{23177E7E-AC88-4E31-B364-5FE5BD742C05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20;p16">
                <a:extLst>
                  <a:ext uri="{FF2B5EF4-FFF2-40B4-BE49-F238E27FC236}">
                    <a16:creationId xmlns:a16="http://schemas.microsoft.com/office/drawing/2014/main" id="{45DB9519-21E8-40BA-A5D2-19BD07EDB6FC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1;p16">
                <a:extLst>
                  <a:ext uri="{FF2B5EF4-FFF2-40B4-BE49-F238E27FC236}">
                    <a16:creationId xmlns:a16="http://schemas.microsoft.com/office/drawing/2014/main" id="{7187A3CA-EDF3-4E29-B906-3202E213EAF1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2;p16">
                <a:extLst>
                  <a:ext uri="{FF2B5EF4-FFF2-40B4-BE49-F238E27FC236}">
                    <a16:creationId xmlns:a16="http://schemas.microsoft.com/office/drawing/2014/main" id="{9F366C15-5D45-4A43-B55F-130AD8ED6412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3;p16">
                <a:extLst>
                  <a:ext uri="{FF2B5EF4-FFF2-40B4-BE49-F238E27FC236}">
                    <a16:creationId xmlns:a16="http://schemas.microsoft.com/office/drawing/2014/main" id="{2FCB7EE3-DA76-4195-BB38-73F03FF7849E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4;p16">
                <a:extLst>
                  <a:ext uri="{FF2B5EF4-FFF2-40B4-BE49-F238E27FC236}">
                    <a16:creationId xmlns:a16="http://schemas.microsoft.com/office/drawing/2014/main" id="{E7BF83FB-FFE4-4885-8137-6A1D5A42E0A6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5;p16">
                <a:extLst>
                  <a:ext uri="{FF2B5EF4-FFF2-40B4-BE49-F238E27FC236}">
                    <a16:creationId xmlns:a16="http://schemas.microsoft.com/office/drawing/2014/main" id="{AC7E3616-CB1D-4970-861B-A45FCC2D75EF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6;p16">
                <a:extLst>
                  <a:ext uri="{FF2B5EF4-FFF2-40B4-BE49-F238E27FC236}">
                    <a16:creationId xmlns:a16="http://schemas.microsoft.com/office/drawing/2014/main" id="{A7487418-AEF8-418B-B09E-6546BD297533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7;p16">
                <a:extLst>
                  <a:ext uri="{FF2B5EF4-FFF2-40B4-BE49-F238E27FC236}">
                    <a16:creationId xmlns:a16="http://schemas.microsoft.com/office/drawing/2014/main" id="{663244D0-5604-465F-AAD1-4C022C449019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451;p16">
              <a:extLst>
                <a:ext uri="{FF2B5EF4-FFF2-40B4-BE49-F238E27FC236}">
                  <a16:creationId xmlns:a16="http://schemas.microsoft.com/office/drawing/2014/main" id="{D329AAE9-C8BE-4085-BF11-4CD78D5F3BCB}"/>
                </a:ext>
              </a:extLst>
            </p:cNvPr>
            <p:cNvSpPr txBox="1"/>
            <p:nvPr/>
          </p:nvSpPr>
          <p:spPr>
            <a:xfrm>
              <a:off x="1435553" y="466406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cxnSp>
        <p:nvCxnSpPr>
          <p:cNvPr id="39" name="Google Shape;456;p16">
            <a:extLst>
              <a:ext uri="{FF2B5EF4-FFF2-40B4-BE49-F238E27FC236}">
                <a16:creationId xmlns:a16="http://schemas.microsoft.com/office/drawing/2014/main" id="{F15D455F-D6A4-442A-9CF4-C458F5714B71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6006855" y="3755319"/>
            <a:ext cx="1856473" cy="21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Google Shape;63;p14">
            <a:extLst>
              <a:ext uri="{FF2B5EF4-FFF2-40B4-BE49-F238E27FC236}">
                <a16:creationId xmlns:a16="http://schemas.microsoft.com/office/drawing/2014/main" id="{CA5C84D1-0A2D-4A09-BF39-94E5757E39C6}"/>
              </a:ext>
            </a:extLst>
          </p:cNvPr>
          <p:cNvSpPr/>
          <p:nvPr/>
        </p:nvSpPr>
        <p:spPr>
          <a:xfrm>
            <a:off x="4908085" y="3503843"/>
            <a:ext cx="109877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Bauteilqualität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Google Shape;62;p14">
            <a:extLst>
              <a:ext uri="{FF2B5EF4-FFF2-40B4-BE49-F238E27FC236}">
                <a16:creationId xmlns:a16="http://schemas.microsoft.com/office/drawing/2014/main" id="{DD2B64D4-4629-4E64-84F2-2515285DE735}"/>
              </a:ext>
            </a:extLst>
          </p:cNvPr>
          <p:cNvSpPr/>
          <p:nvPr/>
        </p:nvSpPr>
        <p:spPr>
          <a:xfrm>
            <a:off x="1184507" y="3503843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102;p14">
                <a:extLst>
                  <a:ext uri="{FF2B5EF4-FFF2-40B4-BE49-F238E27FC236}">
                    <a16:creationId xmlns:a16="http://schemas.microsoft.com/office/drawing/2014/main" id="{FE7ACD73-EA59-4DA5-B5A6-E54FC61F86AE}"/>
                  </a:ext>
                </a:extLst>
              </p:cNvPr>
              <p:cNvSpPr txBox="1"/>
              <p:nvPr/>
            </p:nvSpPr>
            <p:spPr>
              <a:xfrm>
                <a:off x="7863328" y="3593919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Google Shape;102;p14">
                <a:extLst>
                  <a:ext uri="{FF2B5EF4-FFF2-40B4-BE49-F238E27FC236}">
                    <a16:creationId xmlns:a16="http://schemas.microsoft.com/office/drawing/2014/main" id="{FE7ACD73-EA59-4DA5-B5A6-E54FC61F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328" y="3593919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100;p14">
                <a:extLst>
                  <a:ext uri="{FF2B5EF4-FFF2-40B4-BE49-F238E27FC236}">
                    <a16:creationId xmlns:a16="http://schemas.microsoft.com/office/drawing/2014/main" id="{EEA3874A-6AA8-4393-9E72-32E37B349A1B}"/>
                  </a:ext>
                </a:extLst>
              </p:cNvPr>
              <p:cNvSpPr txBox="1"/>
              <p:nvPr/>
            </p:nvSpPr>
            <p:spPr>
              <a:xfrm>
                <a:off x="2641782" y="3482154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Google Shape;100;p14">
                <a:extLst>
                  <a:ext uri="{FF2B5EF4-FFF2-40B4-BE49-F238E27FC236}">
                    <a16:creationId xmlns:a16="http://schemas.microsoft.com/office/drawing/2014/main" id="{EEA3874A-6AA8-4393-9E72-32E37B349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82" y="3482154"/>
                <a:ext cx="325648" cy="322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Google Shape;284;p16">
            <a:extLst>
              <a:ext uri="{FF2B5EF4-FFF2-40B4-BE49-F238E27FC236}">
                <a16:creationId xmlns:a16="http://schemas.microsoft.com/office/drawing/2014/main" id="{1F647B1B-9166-4E78-9EFC-E2D46CF48FEB}"/>
              </a:ext>
            </a:extLst>
          </p:cNvPr>
          <p:cNvSpPr/>
          <p:nvPr/>
        </p:nvSpPr>
        <p:spPr>
          <a:xfrm>
            <a:off x="5782263" y="2301263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Google Shape;334;p16">
            <a:extLst>
              <a:ext uri="{FF2B5EF4-FFF2-40B4-BE49-F238E27FC236}">
                <a16:creationId xmlns:a16="http://schemas.microsoft.com/office/drawing/2014/main" id="{3EE1F9CD-99CC-4AC7-A509-35B75D329AB7}"/>
              </a:ext>
            </a:extLst>
          </p:cNvPr>
          <p:cNvSpPr txBox="1"/>
          <p:nvPr/>
        </p:nvSpPr>
        <p:spPr>
          <a:xfrm>
            <a:off x="4494820" y="2319151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Bauteileigen-schaften</a:t>
            </a:r>
            <a:endParaRPr sz="1000" dirty="0"/>
          </a:p>
        </p:txBody>
      </p:sp>
      <p:cxnSp>
        <p:nvCxnSpPr>
          <p:cNvPr id="46" name="Google Shape;337;p16">
            <a:extLst>
              <a:ext uri="{FF2B5EF4-FFF2-40B4-BE49-F238E27FC236}">
                <a16:creationId xmlns:a16="http://schemas.microsoft.com/office/drawing/2014/main" id="{E7580E20-628D-44DB-96F5-55A9900AFF8C}"/>
              </a:ext>
            </a:extLst>
          </p:cNvPr>
          <p:cNvCxnSpPr/>
          <p:nvPr/>
        </p:nvCxnSpPr>
        <p:spPr>
          <a:xfrm>
            <a:off x="4359546" y="2559368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335;p16">
            <a:extLst>
              <a:ext uri="{FF2B5EF4-FFF2-40B4-BE49-F238E27FC236}">
                <a16:creationId xmlns:a16="http://schemas.microsoft.com/office/drawing/2014/main" id="{CA3FBA35-EA9C-4A72-9C48-FA542684166D}"/>
              </a:ext>
            </a:extLst>
          </p:cNvPr>
          <p:cNvCxnSpPr>
            <a:cxnSpLocks/>
          </p:cNvCxnSpPr>
          <p:nvPr/>
        </p:nvCxnSpPr>
        <p:spPr>
          <a:xfrm>
            <a:off x="6734356" y="2557142"/>
            <a:ext cx="10843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445;p16">
            <a:extLst>
              <a:ext uri="{FF2B5EF4-FFF2-40B4-BE49-F238E27FC236}">
                <a16:creationId xmlns:a16="http://schemas.microsoft.com/office/drawing/2014/main" id="{381114BB-7875-4024-887E-D892C3F4E7B3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flipH="1" flipV="1">
            <a:off x="2206716" y="4898534"/>
            <a:ext cx="784512" cy="3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7348A30-F46D-45BA-9FB5-19F364CECF24}"/>
              </a:ext>
            </a:extLst>
          </p:cNvPr>
          <p:cNvSpPr/>
          <p:nvPr/>
        </p:nvSpPr>
        <p:spPr>
          <a:xfrm>
            <a:off x="3034298" y="2541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81CA315-40A5-4738-985A-5447BABA3502}"/>
              </a:ext>
            </a:extLst>
          </p:cNvPr>
          <p:cNvSpPr/>
          <p:nvPr/>
        </p:nvSpPr>
        <p:spPr>
          <a:xfrm>
            <a:off x="3429219" y="3732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oogle Shape;279;p16">
            <a:extLst>
              <a:ext uri="{FF2B5EF4-FFF2-40B4-BE49-F238E27FC236}">
                <a16:creationId xmlns:a16="http://schemas.microsoft.com/office/drawing/2014/main" id="{B5B3C3DA-7B9C-486B-B8EF-5FB2964B3E68}"/>
              </a:ext>
            </a:extLst>
          </p:cNvPr>
          <p:cNvCxnSpPr>
            <a:cxnSpLocks/>
            <a:stCxn id="50" idx="4"/>
            <a:endCxn id="20" idx="6"/>
          </p:cNvCxnSpPr>
          <p:nvPr/>
        </p:nvCxnSpPr>
        <p:spPr>
          <a:xfrm rot="5400000">
            <a:off x="2741257" y="4190879"/>
            <a:ext cx="1123025" cy="29862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5397E20-25A5-4CD5-9827-DF5E52C1A059}"/>
              </a:ext>
            </a:extLst>
          </p:cNvPr>
          <p:cNvGrpSpPr/>
          <p:nvPr/>
        </p:nvGrpSpPr>
        <p:grpSpPr>
          <a:xfrm>
            <a:off x="4780387" y="4401216"/>
            <a:ext cx="1352700" cy="970258"/>
            <a:chOff x="5242784" y="4133071"/>
            <a:chExt cx="1352700" cy="970258"/>
          </a:xfrm>
        </p:grpSpPr>
        <p:sp>
          <p:nvSpPr>
            <p:cNvPr id="53" name="Google Shape;277;p16">
              <a:extLst>
                <a:ext uri="{FF2B5EF4-FFF2-40B4-BE49-F238E27FC236}">
                  <a16:creationId xmlns:a16="http://schemas.microsoft.com/office/drawing/2014/main" id="{D388D911-5B1F-4323-8376-73A1D20ADD00}"/>
                </a:ext>
              </a:extLst>
            </p:cNvPr>
            <p:cNvSpPr/>
            <p:nvPr/>
          </p:nvSpPr>
          <p:spPr>
            <a:xfrm>
              <a:off x="5364036" y="4133071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415;p16">
              <a:extLst>
                <a:ext uri="{FF2B5EF4-FFF2-40B4-BE49-F238E27FC236}">
                  <a16:creationId xmlns:a16="http://schemas.microsoft.com/office/drawing/2014/main" id="{AA4A39D9-0847-4ED0-A88C-FB0020CCEE04}"/>
                </a:ext>
              </a:extLst>
            </p:cNvPr>
            <p:cNvGrpSpPr/>
            <p:nvPr/>
          </p:nvGrpSpPr>
          <p:grpSpPr>
            <a:xfrm>
              <a:off x="5682801" y="4145268"/>
              <a:ext cx="472941" cy="473003"/>
              <a:chOff x="6981937" y="2940155"/>
              <a:chExt cx="909503" cy="909621"/>
            </a:xfrm>
          </p:grpSpPr>
          <p:sp>
            <p:nvSpPr>
              <p:cNvPr id="56" name="Google Shape;416;p16">
                <a:extLst>
                  <a:ext uri="{FF2B5EF4-FFF2-40B4-BE49-F238E27FC236}">
                    <a16:creationId xmlns:a16="http://schemas.microsoft.com/office/drawing/2014/main" id="{B756CC87-FD41-44BF-8090-9603CCB54170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17;p16">
                <a:extLst>
                  <a:ext uri="{FF2B5EF4-FFF2-40B4-BE49-F238E27FC236}">
                    <a16:creationId xmlns:a16="http://schemas.microsoft.com/office/drawing/2014/main" id="{D3451377-71CB-47D0-AE02-F7C1692971F0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18;p16">
                <a:extLst>
                  <a:ext uri="{FF2B5EF4-FFF2-40B4-BE49-F238E27FC236}">
                    <a16:creationId xmlns:a16="http://schemas.microsoft.com/office/drawing/2014/main" id="{8056CEF7-1090-47DC-B411-52DF126FBCDA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19;p16">
                <a:extLst>
                  <a:ext uri="{FF2B5EF4-FFF2-40B4-BE49-F238E27FC236}">
                    <a16:creationId xmlns:a16="http://schemas.microsoft.com/office/drawing/2014/main" id="{0FE63691-410E-490F-A2D6-35930158B792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0;p16">
                <a:extLst>
                  <a:ext uri="{FF2B5EF4-FFF2-40B4-BE49-F238E27FC236}">
                    <a16:creationId xmlns:a16="http://schemas.microsoft.com/office/drawing/2014/main" id="{7096F6EB-F768-4110-89ED-B2B493CB8993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21;p16">
                <a:extLst>
                  <a:ext uri="{FF2B5EF4-FFF2-40B4-BE49-F238E27FC236}">
                    <a16:creationId xmlns:a16="http://schemas.microsoft.com/office/drawing/2014/main" id="{E7406A04-8EE2-4048-AF0C-32FDE13C1819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22;p16">
                <a:extLst>
                  <a:ext uri="{FF2B5EF4-FFF2-40B4-BE49-F238E27FC236}">
                    <a16:creationId xmlns:a16="http://schemas.microsoft.com/office/drawing/2014/main" id="{D5F8B5CE-21FA-4506-9421-834133EB2A5C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23;p16">
                <a:extLst>
                  <a:ext uri="{FF2B5EF4-FFF2-40B4-BE49-F238E27FC236}">
                    <a16:creationId xmlns:a16="http://schemas.microsoft.com/office/drawing/2014/main" id="{6F337F39-911A-4F85-B30F-BED4E07476E8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24;p16">
                <a:extLst>
                  <a:ext uri="{FF2B5EF4-FFF2-40B4-BE49-F238E27FC236}">
                    <a16:creationId xmlns:a16="http://schemas.microsoft.com/office/drawing/2014/main" id="{7EF36B11-4B13-4D12-8B29-D2F672C4EED8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25;p16">
                <a:extLst>
                  <a:ext uri="{FF2B5EF4-FFF2-40B4-BE49-F238E27FC236}">
                    <a16:creationId xmlns:a16="http://schemas.microsoft.com/office/drawing/2014/main" id="{7050A885-2229-437B-9178-F363A0503ECD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26;p16">
                <a:extLst>
                  <a:ext uri="{FF2B5EF4-FFF2-40B4-BE49-F238E27FC236}">
                    <a16:creationId xmlns:a16="http://schemas.microsoft.com/office/drawing/2014/main" id="{AEB0ADEE-E0E0-416A-810E-D81569F23138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27;p16">
                <a:extLst>
                  <a:ext uri="{FF2B5EF4-FFF2-40B4-BE49-F238E27FC236}">
                    <a16:creationId xmlns:a16="http://schemas.microsoft.com/office/drawing/2014/main" id="{6B387845-F9C7-4A98-93CF-11A3D2914C1F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451;p16">
              <a:extLst>
                <a:ext uri="{FF2B5EF4-FFF2-40B4-BE49-F238E27FC236}">
                  <a16:creationId xmlns:a16="http://schemas.microsoft.com/office/drawing/2014/main" id="{7B01D5AF-6871-47AD-A510-F01871574441}"/>
                </a:ext>
              </a:extLst>
            </p:cNvPr>
            <p:cNvSpPr txBox="1"/>
            <p:nvPr/>
          </p:nvSpPr>
          <p:spPr>
            <a:xfrm>
              <a:off x="5242784" y="466403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sp>
        <p:nvSpPr>
          <p:cNvPr id="68" name="Ellipse 67">
            <a:extLst>
              <a:ext uri="{FF2B5EF4-FFF2-40B4-BE49-F238E27FC236}">
                <a16:creationId xmlns:a16="http://schemas.microsoft.com/office/drawing/2014/main" id="{5AFE947C-7CDB-4029-9796-EE059AAC61FC}"/>
              </a:ext>
            </a:extLst>
          </p:cNvPr>
          <p:cNvSpPr/>
          <p:nvPr/>
        </p:nvSpPr>
        <p:spPr>
          <a:xfrm>
            <a:off x="7026674" y="2534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Google Shape;455;p16">
            <a:extLst>
              <a:ext uri="{FF2B5EF4-FFF2-40B4-BE49-F238E27FC236}">
                <a16:creationId xmlns:a16="http://schemas.microsoft.com/office/drawing/2014/main" id="{252B9450-4EFA-420C-A765-57549F79DC22}"/>
              </a:ext>
            </a:extLst>
          </p:cNvPr>
          <p:cNvCxnSpPr>
            <a:cxnSpLocks/>
            <a:stCxn id="70" idx="4"/>
            <a:endCxn id="72" idx="0"/>
          </p:cNvCxnSpPr>
          <p:nvPr/>
        </p:nvCxnSpPr>
        <p:spPr>
          <a:xfrm flipH="1">
            <a:off x="6813868" y="3778677"/>
            <a:ext cx="1" cy="10251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3BE04757-F83C-44CB-9B95-E79EC6B7C9E3}"/>
              </a:ext>
            </a:extLst>
          </p:cNvPr>
          <p:cNvSpPr/>
          <p:nvPr/>
        </p:nvSpPr>
        <p:spPr>
          <a:xfrm>
            <a:off x="6791009" y="3732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1" name="Google Shape;458;p16">
            <a:extLst>
              <a:ext uri="{FF2B5EF4-FFF2-40B4-BE49-F238E27FC236}">
                <a16:creationId xmlns:a16="http://schemas.microsoft.com/office/drawing/2014/main" id="{0166118B-8E37-4038-B780-4C55BDCFCD58}"/>
              </a:ext>
            </a:extLst>
          </p:cNvPr>
          <p:cNvGrpSpPr/>
          <p:nvPr/>
        </p:nvGrpSpPr>
        <p:grpSpPr>
          <a:xfrm>
            <a:off x="6732752" y="4803799"/>
            <a:ext cx="162231" cy="162231"/>
            <a:chOff x="8157975" y="3853800"/>
            <a:chExt cx="180900" cy="180900"/>
          </a:xfrm>
        </p:grpSpPr>
        <p:sp>
          <p:nvSpPr>
            <p:cNvPr id="72" name="Google Shape;459;p16">
              <a:extLst>
                <a:ext uri="{FF2B5EF4-FFF2-40B4-BE49-F238E27FC236}">
                  <a16:creationId xmlns:a16="http://schemas.microsoft.com/office/drawing/2014/main" id="{7B0E656F-02A6-4C19-97B8-278AE1322309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73" name="Google Shape;460;p16">
              <a:extLst>
                <a:ext uri="{FF2B5EF4-FFF2-40B4-BE49-F238E27FC236}">
                  <a16:creationId xmlns:a16="http://schemas.microsoft.com/office/drawing/2014/main" id="{AEFB47FE-AA2B-4F3A-ABF5-27B63ACEACAB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4" name="Google Shape;455;p16">
            <a:extLst>
              <a:ext uri="{FF2B5EF4-FFF2-40B4-BE49-F238E27FC236}">
                <a16:creationId xmlns:a16="http://schemas.microsoft.com/office/drawing/2014/main" id="{94910A81-44C5-4AE9-85AD-E4021CD42F07}"/>
              </a:ext>
            </a:extLst>
          </p:cNvPr>
          <p:cNvCxnSpPr>
            <a:cxnSpLocks/>
            <a:stCxn id="72" idx="2"/>
            <a:endCxn id="53" idx="3"/>
          </p:cNvCxnSpPr>
          <p:nvPr/>
        </p:nvCxnSpPr>
        <p:spPr>
          <a:xfrm flipH="1">
            <a:off x="6029433" y="4884915"/>
            <a:ext cx="703319" cy="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279;p16">
            <a:extLst>
              <a:ext uri="{FF2B5EF4-FFF2-40B4-BE49-F238E27FC236}">
                <a16:creationId xmlns:a16="http://schemas.microsoft.com/office/drawing/2014/main" id="{1D8E90CC-7310-4C28-8038-FE9F3CA51744}"/>
              </a:ext>
            </a:extLst>
          </p:cNvPr>
          <p:cNvCxnSpPr>
            <a:cxnSpLocks/>
            <a:stCxn id="68" idx="4"/>
            <a:endCxn id="72" idx="6"/>
          </p:cNvCxnSpPr>
          <p:nvPr/>
        </p:nvCxnSpPr>
        <p:spPr>
          <a:xfrm rot="5400000">
            <a:off x="5819802" y="3655183"/>
            <a:ext cx="2304914" cy="1545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62;p14">
            <a:extLst>
              <a:ext uri="{FF2B5EF4-FFF2-40B4-BE49-F238E27FC236}">
                <a16:creationId xmlns:a16="http://schemas.microsoft.com/office/drawing/2014/main" id="{A910CA4E-E11C-4401-A72D-E3771BE720A4}"/>
              </a:ext>
            </a:extLst>
          </p:cNvPr>
          <p:cNvSpPr/>
          <p:nvPr/>
        </p:nvSpPr>
        <p:spPr>
          <a:xfrm>
            <a:off x="3508909" y="5287082"/>
            <a:ext cx="1038158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Batch to Batch Optimization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9F315D19-04D3-4CF7-83E1-2C177CF4AF25}"/>
              </a:ext>
            </a:extLst>
          </p:cNvPr>
          <p:cNvSpPr/>
          <p:nvPr/>
        </p:nvSpPr>
        <p:spPr>
          <a:xfrm>
            <a:off x="7236528" y="37329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Google Shape;279;p16">
            <a:extLst>
              <a:ext uri="{FF2B5EF4-FFF2-40B4-BE49-F238E27FC236}">
                <a16:creationId xmlns:a16="http://schemas.microsoft.com/office/drawing/2014/main" id="{C3ED07D1-1375-4A83-B8EA-7B2595AA1374}"/>
              </a:ext>
            </a:extLst>
          </p:cNvPr>
          <p:cNvCxnSpPr>
            <a:cxnSpLocks/>
            <a:stCxn id="77" idx="4"/>
            <a:endCxn id="86" idx="6"/>
          </p:cNvCxnSpPr>
          <p:nvPr/>
        </p:nvCxnSpPr>
        <p:spPr>
          <a:xfrm rot="5400000">
            <a:off x="5066599" y="3256967"/>
            <a:ext cx="1671078" cy="27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279;p16">
            <a:extLst>
              <a:ext uri="{FF2B5EF4-FFF2-40B4-BE49-F238E27FC236}">
                <a16:creationId xmlns:a16="http://schemas.microsoft.com/office/drawing/2014/main" id="{5A59AC86-CC4D-477B-86FC-F8E9830134BE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>
            <a:off x="354913" y="3914596"/>
            <a:ext cx="3153997" cy="16261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449;p16">
            <a:extLst>
              <a:ext uri="{FF2B5EF4-FFF2-40B4-BE49-F238E27FC236}">
                <a16:creationId xmlns:a16="http://schemas.microsoft.com/office/drawing/2014/main" id="{C1199309-F2A1-4885-B381-11F0E9FC9FA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17736" y="3753197"/>
            <a:ext cx="666771" cy="42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279;p16">
            <a:extLst>
              <a:ext uri="{FF2B5EF4-FFF2-40B4-BE49-F238E27FC236}">
                <a16:creationId xmlns:a16="http://schemas.microsoft.com/office/drawing/2014/main" id="{1937CA18-6863-4ABE-A908-642F8527B6D5}"/>
              </a:ext>
            </a:extLst>
          </p:cNvPr>
          <p:cNvCxnSpPr>
            <a:cxnSpLocks/>
            <a:stCxn id="93" idx="0"/>
            <a:endCxn id="9" idx="1"/>
          </p:cNvCxnSpPr>
          <p:nvPr/>
        </p:nvCxnSpPr>
        <p:spPr>
          <a:xfrm rot="5400000" flipH="1" flipV="1">
            <a:off x="282538" y="2648325"/>
            <a:ext cx="971870" cy="8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64EB505-0515-4E34-9E09-5DD7D8558E3D}"/>
              </a:ext>
            </a:extLst>
          </p:cNvPr>
          <p:cNvGrpSpPr/>
          <p:nvPr/>
        </p:nvGrpSpPr>
        <p:grpSpPr>
          <a:xfrm>
            <a:off x="7658716" y="5379332"/>
            <a:ext cx="740746" cy="322800"/>
            <a:chOff x="6240643" y="3589409"/>
            <a:chExt cx="740746" cy="322800"/>
          </a:xfrm>
        </p:grpSpPr>
        <p:cxnSp>
          <p:nvCxnSpPr>
            <p:cNvPr id="83" name="Google Shape;104;p14">
              <a:extLst>
                <a:ext uri="{FF2B5EF4-FFF2-40B4-BE49-F238E27FC236}">
                  <a16:creationId xmlns:a16="http://schemas.microsoft.com/office/drawing/2014/main" id="{A9FD1AE5-A3FE-4AA8-9DE7-4EB799A20156}"/>
                </a:ext>
              </a:extLst>
            </p:cNvPr>
            <p:cNvCxnSpPr>
              <a:cxnSpLocks/>
              <a:endCxn id="89" idx="6"/>
            </p:cNvCxnSpPr>
            <p:nvPr/>
          </p:nvCxnSpPr>
          <p:spPr>
            <a:xfrm flipH="1">
              <a:off x="6240643" y="3867763"/>
              <a:ext cx="60318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Google Shape;102;p14">
                  <a:extLst>
                    <a:ext uri="{FF2B5EF4-FFF2-40B4-BE49-F238E27FC236}">
                      <a16:creationId xmlns:a16="http://schemas.microsoft.com/office/drawing/2014/main" id="{C71F7994-3404-4E2B-8B1F-C98B697CE406}"/>
                    </a:ext>
                  </a:extLst>
                </p:cNvPr>
                <p:cNvSpPr txBox="1"/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4" name="Google Shape;102;p14">
                  <a:extLst>
                    <a:ext uri="{FF2B5EF4-FFF2-40B4-BE49-F238E27FC236}">
                      <a16:creationId xmlns:a16="http://schemas.microsoft.com/office/drawing/2014/main" id="{C71F7994-3404-4E2B-8B1F-C98B697CE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 l="-70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Ellipse 84">
            <a:extLst>
              <a:ext uri="{FF2B5EF4-FFF2-40B4-BE49-F238E27FC236}">
                <a16:creationId xmlns:a16="http://schemas.microsoft.com/office/drawing/2014/main" id="{15D3A865-B010-49EE-801A-F93C2A954931}"/>
              </a:ext>
            </a:extLst>
          </p:cNvPr>
          <p:cNvSpPr/>
          <p:nvPr/>
        </p:nvSpPr>
        <p:spPr>
          <a:xfrm>
            <a:off x="4496063" y="565768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FD8B9F78-AD32-4D29-9C85-28D5E169497B}"/>
              </a:ext>
            </a:extLst>
          </p:cNvPr>
          <p:cNvSpPr/>
          <p:nvPr/>
        </p:nvSpPr>
        <p:spPr>
          <a:xfrm>
            <a:off x="4499169" y="542689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EEEFB3E0-073B-464C-BF1C-2118BD30AB49}"/>
              </a:ext>
            </a:extLst>
          </p:cNvPr>
          <p:cNvSpPr/>
          <p:nvPr/>
        </p:nvSpPr>
        <p:spPr>
          <a:xfrm>
            <a:off x="7554742" y="2534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oogle Shape;458;p16">
            <a:extLst>
              <a:ext uri="{FF2B5EF4-FFF2-40B4-BE49-F238E27FC236}">
                <a16:creationId xmlns:a16="http://schemas.microsoft.com/office/drawing/2014/main" id="{CABB7876-C252-4CC6-AB9E-4BE1AB476ADC}"/>
              </a:ext>
            </a:extLst>
          </p:cNvPr>
          <p:cNvGrpSpPr/>
          <p:nvPr/>
        </p:nvGrpSpPr>
        <p:grpSpPr>
          <a:xfrm>
            <a:off x="7496485" y="5576570"/>
            <a:ext cx="162231" cy="162231"/>
            <a:chOff x="8157975" y="3853800"/>
            <a:chExt cx="180900" cy="180900"/>
          </a:xfrm>
        </p:grpSpPr>
        <p:sp>
          <p:nvSpPr>
            <p:cNvPr id="89" name="Google Shape;459;p16">
              <a:extLst>
                <a:ext uri="{FF2B5EF4-FFF2-40B4-BE49-F238E27FC236}">
                  <a16:creationId xmlns:a16="http://schemas.microsoft.com/office/drawing/2014/main" id="{55C17C36-CD5A-4B05-A405-E253970DFADC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90" name="Google Shape;460;p16">
              <a:extLst>
                <a:ext uri="{FF2B5EF4-FFF2-40B4-BE49-F238E27FC236}">
                  <a16:creationId xmlns:a16="http://schemas.microsoft.com/office/drawing/2014/main" id="{52343FA9-531D-42F6-9CA2-3C98C8462458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1" name="Google Shape;455;p16">
            <a:extLst>
              <a:ext uri="{FF2B5EF4-FFF2-40B4-BE49-F238E27FC236}">
                <a16:creationId xmlns:a16="http://schemas.microsoft.com/office/drawing/2014/main" id="{8E2B2D43-56DD-481E-9D65-6614756ED7F8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 flipH="1">
            <a:off x="7577601" y="2580001"/>
            <a:ext cx="1" cy="29965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455;p16">
            <a:extLst>
              <a:ext uri="{FF2B5EF4-FFF2-40B4-BE49-F238E27FC236}">
                <a16:creationId xmlns:a16="http://schemas.microsoft.com/office/drawing/2014/main" id="{32236A40-8C84-46D9-88EF-191030BAEEF4}"/>
              </a:ext>
            </a:extLst>
          </p:cNvPr>
          <p:cNvCxnSpPr>
            <a:cxnSpLocks/>
            <a:stCxn id="89" idx="2"/>
            <a:endCxn id="85" idx="6"/>
          </p:cNvCxnSpPr>
          <p:nvPr/>
        </p:nvCxnSpPr>
        <p:spPr>
          <a:xfrm flipH="1">
            <a:off x="4541782" y="5657686"/>
            <a:ext cx="2954703" cy="228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100;p14">
                <a:extLst>
                  <a:ext uri="{FF2B5EF4-FFF2-40B4-BE49-F238E27FC236}">
                    <a16:creationId xmlns:a16="http://schemas.microsoft.com/office/drawing/2014/main" id="{953ECF85-09E3-4073-A922-CD09D16307AC}"/>
                  </a:ext>
                </a:extLst>
              </p:cNvPr>
              <p:cNvSpPr txBox="1"/>
              <p:nvPr/>
            </p:nvSpPr>
            <p:spPr>
              <a:xfrm>
                <a:off x="192088" y="3547821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Google Shape;100;p14">
                <a:extLst>
                  <a:ext uri="{FF2B5EF4-FFF2-40B4-BE49-F238E27FC236}">
                    <a16:creationId xmlns:a16="http://schemas.microsoft.com/office/drawing/2014/main" id="{953ECF85-09E3-4073-A922-CD09D163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8" y="3547821"/>
                <a:ext cx="325648" cy="322797"/>
              </a:xfrm>
              <a:prstGeom prst="rect">
                <a:avLst/>
              </a:prstGeom>
              <a:blipFill>
                <a:blip r:embed="rId7"/>
                <a:stretch>
                  <a:fillRect l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Google Shape;102;p14">
            <a:extLst>
              <a:ext uri="{FF2B5EF4-FFF2-40B4-BE49-F238E27FC236}">
                <a16:creationId xmlns:a16="http://schemas.microsoft.com/office/drawing/2014/main" id="{3EC2AF34-AA01-4227-B342-F44BC41FF24A}"/>
              </a:ext>
            </a:extLst>
          </p:cNvPr>
          <p:cNvSpPr txBox="1"/>
          <p:nvPr/>
        </p:nvSpPr>
        <p:spPr>
          <a:xfrm>
            <a:off x="8839442" y="2064947"/>
            <a:ext cx="2801883" cy="358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Entwicklungsschritte: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Qualitätsmesszelle aufbauen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Maschine mit zusätzlicher Sensorik ausrüsten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Echtzeit-Datenexport implementieren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Datengetriebene Modellbildung des Spritzgießprozesses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: Prozessoptimierung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Online-Modelladaption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C73C371-6A50-49F5-90AE-F390603029BD}"/>
              </a:ext>
            </a:extLst>
          </p:cNvPr>
          <p:cNvSpPr txBox="1"/>
          <p:nvPr/>
        </p:nvSpPr>
        <p:spPr>
          <a:xfrm>
            <a:off x="6637675" y="2069219"/>
            <a:ext cx="489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GB" sz="1400" b="1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D271E808-2C8F-41A6-8484-36C715A319E8}"/>
              </a:ext>
            </a:extLst>
          </p:cNvPr>
          <p:cNvSpPr txBox="1"/>
          <p:nvPr/>
        </p:nvSpPr>
        <p:spPr>
          <a:xfrm>
            <a:off x="2027944" y="2678862"/>
            <a:ext cx="477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GB" b="1" dirty="0"/>
          </a:p>
        </p:txBody>
      </p:sp>
      <p:sp>
        <p:nvSpPr>
          <p:cNvPr id="100" name="Google Shape;284;p16">
            <a:extLst>
              <a:ext uri="{FF2B5EF4-FFF2-40B4-BE49-F238E27FC236}">
                <a16:creationId xmlns:a16="http://schemas.microsoft.com/office/drawing/2014/main" id="{7DBF5B8A-442D-4CEF-B114-3953C8192340}"/>
              </a:ext>
            </a:extLst>
          </p:cNvPr>
          <p:cNvSpPr/>
          <p:nvPr/>
        </p:nvSpPr>
        <p:spPr>
          <a:xfrm>
            <a:off x="1182034" y="2843515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Sensorik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284;p16">
            <a:extLst>
              <a:ext uri="{FF2B5EF4-FFF2-40B4-BE49-F238E27FC236}">
                <a16:creationId xmlns:a16="http://schemas.microsoft.com/office/drawing/2014/main" id="{A84CAEF9-B829-40B9-99DE-5D6D040157F7}"/>
              </a:ext>
            </a:extLst>
          </p:cNvPr>
          <p:cNvSpPr/>
          <p:nvPr/>
        </p:nvSpPr>
        <p:spPr>
          <a:xfrm>
            <a:off x="2583709" y="3058930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Datenexport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Google Shape;284;p16">
            <a:extLst>
              <a:ext uri="{FF2B5EF4-FFF2-40B4-BE49-F238E27FC236}">
                <a16:creationId xmlns:a16="http://schemas.microsoft.com/office/drawing/2014/main" id="{B3D64E5B-7D66-4AD9-8494-62E75825986C}"/>
              </a:ext>
            </a:extLst>
          </p:cNvPr>
          <p:cNvSpPr/>
          <p:nvPr/>
        </p:nvSpPr>
        <p:spPr>
          <a:xfrm>
            <a:off x="6821433" y="3054159"/>
            <a:ext cx="925200" cy="380693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Datenexport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93C242A1-0F2F-4B83-8EE4-4D6E14BC5A51}"/>
              </a:ext>
            </a:extLst>
          </p:cNvPr>
          <p:cNvSpPr txBox="1"/>
          <p:nvPr/>
        </p:nvSpPr>
        <p:spPr>
          <a:xfrm>
            <a:off x="3429219" y="2988617"/>
            <a:ext cx="40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sz="1400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2F47E3A5-D0F8-44A2-891F-3CA78833610D}"/>
              </a:ext>
            </a:extLst>
          </p:cNvPr>
          <p:cNvSpPr txBox="1"/>
          <p:nvPr/>
        </p:nvSpPr>
        <p:spPr>
          <a:xfrm>
            <a:off x="7688650" y="3005016"/>
            <a:ext cx="40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GB" sz="1400" b="1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0DFF45B-9045-4FFF-8FBA-4773486A6F6B}"/>
              </a:ext>
            </a:extLst>
          </p:cNvPr>
          <p:cNvSpPr txBox="1"/>
          <p:nvPr/>
        </p:nvSpPr>
        <p:spPr>
          <a:xfrm>
            <a:off x="2055643" y="3443723"/>
            <a:ext cx="46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sz="1400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860FFC85-660B-4DA8-BFC6-2D544CFED894}"/>
              </a:ext>
            </a:extLst>
          </p:cNvPr>
          <p:cNvSpPr txBox="1"/>
          <p:nvPr/>
        </p:nvSpPr>
        <p:spPr>
          <a:xfrm>
            <a:off x="5963044" y="3445420"/>
            <a:ext cx="46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GB" sz="1400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D28D308-52B5-41E1-974A-4F22782B2B8C}"/>
              </a:ext>
            </a:extLst>
          </p:cNvPr>
          <p:cNvSpPr txBox="1"/>
          <p:nvPr/>
        </p:nvSpPr>
        <p:spPr>
          <a:xfrm>
            <a:off x="3170163" y="5650378"/>
            <a:ext cx="381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endParaRPr lang="en-GB" sz="1400" b="1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B9B8BAE2-F9C1-46D0-A3B5-5DEAA0E43BAA}"/>
              </a:ext>
            </a:extLst>
          </p:cNvPr>
          <p:cNvSpPr txBox="1"/>
          <p:nvPr/>
        </p:nvSpPr>
        <p:spPr>
          <a:xfrm>
            <a:off x="2106726" y="4302791"/>
            <a:ext cx="45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endParaRPr lang="en-GB" sz="1400" b="1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AA709764-77D2-47AD-A8D6-5F0FE7436DF9}"/>
              </a:ext>
            </a:extLst>
          </p:cNvPr>
          <p:cNvSpPr txBox="1"/>
          <p:nvPr/>
        </p:nvSpPr>
        <p:spPr>
          <a:xfrm>
            <a:off x="5975698" y="4304788"/>
            <a:ext cx="45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844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21697A-3712-425A-888A-9BC28D32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Sensorik &amp; Qualitätsmesszelle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45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21697A-3712-425A-888A-9BC28D32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Datenaufzeichnung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30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dirty="0"/>
              <a:t>Da die maschineninterne Regelung mitmodelliert wird, handelt es sich beim geregelten Spritzgießprozess um einen schaltenden Prozess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Datengetriebene Modellbildung - Spritzgießmaschine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6239798" y="2283508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Inhaltsplatzhalter 64">
            <a:extLst>
              <a:ext uri="{FF2B5EF4-FFF2-40B4-BE49-F238E27FC236}">
                <a16:creationId xmlns:a16="http://schemas.microsoft.com/office/drawing/2014/main" id="{BA785563-A04D-44F0-82E1-21E3BFA9B283}"/>
              </a:ext>
            </a:extLst>
          </p:cNvPr>
          <p:cNvSpPr txBox="1">
            <a:spLocks/>
          </p:cNvSpPr>
          <p:nvPr/>
        </p:nvSpPr>
        <p:spPr>
          <a:xfrm>
            <a:off x="10703964" y="2261768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/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Einspritzphase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𝐸𝑖𝑛𝑠𝑝𝑟𝑖𝑡𝑧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48" y="3756799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/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Nachdruckphase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𝑁𝑎𝑐h𝑑𝑟𝑢𝑐𝑘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919" y="3746581"/>
                <a:ext cx="2271992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Inhaltsplatzhalter 64">
            <a:extLst>
              <a:ext uri="{FF2B5EF4-FFF2-40B4-BE49-F238E27FC236}">
                <a16:creationId xmlns:a16="http://schemas.microsoft.com/office/drawing/2014/main" id="{C3B3D748-E082-4AFE-8564-D22BEF65E0B7}"/>
              </a:ext>
            </a:extLst>
          </p:cNvPr>
          <p:cNvSpPr txBox="1">
            <a:spLocks/>
          </p:cNvSpPr>
          <p:nvPr/>
        </p:nvSpPr>
        <p:spPr>
          <a:xfrm>
            <a:off x="10609507" y="38421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37" y="4413885"/>
                <a:ext cx="2259049" cy="487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33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𝑨𝒖𝒔𝒘𝒖𝒓𝒇</m:t>
                          </m:r>
                        </m:sub>
                      </m:sSub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537" y="4413885"/>
                <a:ext cx="2271992" cy="487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Google Shape;104;p14">
            <a:extLst>
              <a:ext uri="{FF2B5EF4-FFF2-40B4-BE49-F238E27FC236}">
                <a16:creationId xmlns:a16="http://schemas.microsoft.com/office/drawing/2014/main" id="{53134419-F57C-494E-A5E5-2276E918A5BE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128640" y="4072508"/>
            <a:ext cx="5068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>
            <a:extLst>
              <a:ext uri="{FF2B5EF4-FFF2-40B4-BE49-F238E27FC236}">
                <a16:creationId xmlns:a16="http://schemas.microsoft.com/office/drawing/2014/main" id="{76B6437F-10F0-4A73-B530-72B875920661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332413" y="4072508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4;p14">
            <a:extLst>
              <a:ext uri="{FF2B5EF4-FFF2-40B4-BE49-F238E27FC236}">
                <a16:creationId xmlns:a16="http://schemas.microsoft.com/office/drawing/2014/main" id="{0AFF11C1-6E77-491E-8328-7D062F49EAF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6103925" y="4062290"/>
            <a:ext cx="52299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4;p14">
            <a:extLst>
              <a:ext uri="{FF2B5EF4-FFF2-40B4-BE49-F238E27FC236}">
                <a16:creationId xmlns:a16="http://schemas.microsoft.com/office/drawing/2014/main" id="{BB5DF7EA-32AC-4258-9DEE-81DA2DBD58F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898911" y="4062290"/>
            <a:ext cx="53074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/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19" y="3911512"/>
                <a:ext cx="52299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/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638B7CFA-8B60-4D91-9A32-DFA50727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366" y="3816752"/>
                <a:ext cx="52299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/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0" y="3852635"/>
                <a:ext cx="522994" cy="369332"/>
              </a:xfrm>
              <a:prstGeom prst="rect">
                <a:avLst/>
              </a:prstGeom>
              <a:blipFill>
                <a:blip r:embed="rId8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/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193C083C-5752-4784-9263-F6385F8B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46" y="3834930"/>
                <a:ext cx="522994" cy="369332"/>
              </a:xfrm>
              <a:prstGeom prst="rect">
                <a:avLst/>
              </a:prstGeom>
              <a:blipFill>
                <a:blip r:embed="rId9"/>
                <a:stretch>
                  <a:fillRect r="-1627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BBBA3384-4CC7-4EF3-968E-8ED6E5CEA137}"/>
              </a:ext>
            </a:extLst>
          </p:cNvPr>
          <p:cNvGrpSpPr/>
          <p:nvPr/>
        </p:nvGrpSpPr>
        <p:grpSpPr>
          <a:xfrm>
            <a:off x="557496" y="1911505"/>
            <a:ext cx="5825585" cy="1174354"/>
            <a:chOff x="1163824" y="1911505"/>
            <a:chExt cx="5825585" cy="1174354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DE368F2B-1C37-475D-A12B-37ABFD705CA7}"/>
                </a:ext>
              </a:extLst>
            </p:cNvPr>
            <p:cNvSpPr/>
            <p:nvPr/>
          </p:nvSpPr>
          <p:spPr>
            <a:xfrm>
              <a:off x="4738240" y="2160324"/>
              <a:ext cx="1219200" cy="676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Google Shape;104;p14">
              <a:extLst>
                <a:ext uri="{FF2B5EF4-FFF2-40B4-BE49-F238E27FC236}">
                  <a16:creationId xmlns:a16="http://schemas.microsoft.com/office/drawing/2014/main" id="{2F74CDE4-7B4C-4C41-B7F1-1FC8440A752E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60" y="2498682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62;p14">
              <a:extLst>
                <a:ext uri="{FF2B5EF4-FFF2-40B4-BE49-F238E27FC236}">
                  <a16:creationId xmlns:a16="http://schemas.microsoft.com/office/drawing/2014/main" id="{115FE1D2-DE39-49AE-BE4E-C5777934693C}"/>
                </a:ext>
              </a:extLst>
            </p:cNvPr>
            <p:cNvSpPr/>
            <p:nvPr/>
          </p:nvSpPr>
          <p:spPr>
            <a:xfrm>
              <a:off x="2575342" y="1911505"/>
              <a:ext cx="1219200" cy="51687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Geschwindigkeitsregler</a:t>
              </a:r>
            </a:p>
          </p:txBody>
        </p:sp>
        <p:sp>
          <p:nvSpPr>
            <p:cNvPr id="70" name="Google Shape;62;p14">
              <a:extLst>
                <a:ext uri="{FF2B5EF4-FFF2-40B4-BE49-F238E27FC236}">
                  <a16:creationId xmlns:a16="http://schemas.microsoft.com/office/drawing/2014/main" id="{C20DD8A9-B96F-48CB-AF67-A62AECDBB67C}"/>
                </a:ext>
              </a:extLst>
            </p:cNvPr>
            <p:cNvSpPr/>
            <p:nvPr/>
          </p:nvSpPr>
          <p:spPr>
            <a:xfrm>
              <a:off x="2577578" y="2580047"/>
              <a:ext cx="1219200" cy="50581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Druckregler</a:t>
              </a:r>
            </a:p>
          </p:txBody>
        </p:sp>
        <p:sp>
          <p:nvSpPr>
            <p:cNvPr id="84" name="Geschweifte Klammer rechts 83">
              <a:extLst>
                <a:ext uri="{FF2B5EF4-FFF2-40B4-BE49-F238E27FC236}">
                  <a16:creationId xmlns:a16="http://schemas.microsoft.com/office/drawing/2014/main" id="{F7EB017F-7CEC-4BFD-BC02-A17E341820E3}"/>
                </a:ext>
              </a:extLst>
            </p:cNvPr>
            <p:cNvSpPr/>
            <p:nvPr/>
          </p:nvSpPr>
          <p:spPr>
            <a:xfrm>
              <a:off x="3940934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Geschweifte Klammer rechts 88">
              <a:extLst>
                <a:ext uri="{FF2B5EF4-FFF2-40B4-BE49-F238E27FC236}">
                  <a16:creationId xmlns:a16="http://schemas.microsoft.com/office/drawing/2014/main" id="{D25C027C-69FD-4A04-ACD3-7C9322EBD113}"/>
                </a:ext>
              </a:extLst>
            </p:cNvPr>
            <p:cNvSpPr/>
            <p:nvPr/>
          </p:nvSpPr>
          <p:spPr>
            <a:xfrm rot="10800000">
              <a:off x="2242120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Google Shape;104;p14">
              <a:extLst>
                <a:ext uri="{FF2B5EF4-FFF2-40B4-BE49-F238E27FC236}">
                  <a16:creationId xmlns:a16="http://schemas.microsoft.com/office/drawing/2014/main" id="{BC88D510-F6BA-4C93-A833-8D9095222D0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760" y="2505311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104;p14">
              <a:extLst>
                <a:ext uri="{FF2B5EF4-FFF2-40B4-BE49-F238E27FC236}">
                  <a16:creationId xmlns:a16="http://schemas.microsoft.com/office/drawing/2014/main" id="{07EBB8DF-B09D-43BD-8441-EE19CEEE93CC}"/>
                </a:ext>
              </a:extLst>
            </p:cNvPr>
            <p:cNvCxnSpPr>
              <a:cxnSpLocks/>
            </p:cNvCxnSpPr>
            <p:nvPr/>
          </p:nvCxnSpPr>
          <p:spPr>
            <a:xfrm>
              <a:off x="5986210" y="2497898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/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790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/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8605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de-DE" kern="0" dirty="0"/>
                  <a:t>Kopplungbedingung: Kontinuität der Zustände im Umschaltpunkt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𝐸𝑖𝑛𝑠𝑝𝑟𝑖𝑡𝑧</m:t>
                          </m:r>
                        </m:sub>
                      </m:sSub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𝑁𝑎𝑐h𝑑𝑟𝑢𝑐𝑘</m:t>
                          </m:r>
                        </m:sub>
                      </m:sSub>
                      <m:d>
                        <m:d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𝑈𝑚𝑠𝑐h𝑎𝑙𝑡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kern="0" dirty="0"/>
              </a:p>
              <a:p>
                <a:endParaRPr lang="en-GB" kern="0" dirty="0"/>
              </a:p>
              <a:p>
                <a:r>
                  <a:rPr lang="en-GB" kern="0" dirty="0" err="1"/>
                  <a:t>Modellansätze</a:t>
                </a:r>
                <a:r>
                  <a:rPr lang="en-GB" kern="0" dirty="0"/>
                  <a:t>: </a:t>
                </a:r>
                <a:r>
                  <a:rPr lang="en-GB" kern="0" dirty="0" err="1"/>
                  <a:t>nichtlinear</a:t>
                </a:r>
                <a:r>
                  <a:rPr lang="en-GB" kern="0" dirty="0"/>
                  <a:t>, </a:t>
                </a:r>
                <a:r>
                  <a:rPr lang="en-GB" kern="0" dirty="0" err="1"/>
                  <a:t>sowohl</a:t>
                </a:r>
                <a:r>
                  <a:rPr lang="en-GB" kern="0" dirty="0"/>
                  <a:t> </a:t>
                </a:r>
                <a:r>
                  <a:rPr lang="en-GB" kern="0" dirty="0" err="1"/>
                  <a:t>physikalisch</a:t>
                </a:r>
                <a:r>
                  <a:rPr lang="en-GB" kern="0" dirty="0"/>
                  <a:t> </a:t>
                </a:r>
                <a:r>
                  <a:rPr lang="en-GB" kern="0" dirty="0" err="1"/>
                  <a:t>motiviert</a:t>
                </a:r>
                <a:r>
                  <a:rPr lang="en-GB" kern="0" dirty="0"/>
                  <a:t> </a:t>
                </a:r>
                <a:r>
                  <a:rPr lang="en-GB" kern="0" dirty="0" err="1"/>
                  <a:t>als</a:t>
                </a:r>
                <a:r>
                  <a:rPr lang="en-GB" kern="0" dirty="0"/>
                  <a:t> </a:t>
                </a:r>
                <a:r>
                  <a:rPr lang="en-GB" kern="0" dirty="0" err="1"/>
                  <a:t>auch</a:t>
                </a:r>
                <a:r>
                  <a:rPr lang="en-GB" kern="0" dirty="0"/>
                  <a:t> </a:t>
                </a:r>
                <a:r>
                  <a:rPr lang="en-GB" kern="0" dirty="0" err="1"/>
                  <a:t>nicht-parametrisch</a:t>
                </a:r>
                <a:r>
                  <a:rPr lang="en-GB" kern="0" dirty="0"/>
                  <a:t> (</a:t>
                </a:r>
                <a:r>
                  <a:rPr lang="en-GB" kern="0" dirty="0" err="1"/>
                  <a:t>z.B.</a:t>
                </a:r>
                <a:r>
                  <a:rPr lang="en-GB" kern="0" dirty="0"/>
                  <a:t> </a:t>
                </a:r>
                <a:r>
                  <a:rPr lang="en-GB" kern="0" dirty="0" err="1"/>
                  <a:t>Neuronales</a:t>
                </a:r>
                <a:r>
                  <a:rPr lang="en-GB" kern="0" dirty="0"/>
                  <a:t> </a:t>
                </a:r>
                <a:r>
                  <a:rPr lang="en-GB" kern="0" dirty="0" err="1"/>
                  <a:t>Netz</a:t>
                </a:r>
                <a:r>
                  <a:rPr lang="en-GB" kern="0" dirty="0"/>
                  <a:t>)</a:t>
                </a:r>
              </a:p>
            </p:txBody>
          </p:sp>
        </mc:Choice>
        <mc:Fallback xmlns="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3" y="5025791"/>
                <a:ext cx="11450260" cy="1349721"/>
              </a:xfrm>
              <a:prstGeom prst="rect">
                <a:avLst/>
              </a:prstGeom>
              <a:blipFill>
                <a:blip r:embed="rId12"/>
                <a:stretch>
                  <a:fillRect l="-319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oogle Shape;104;p14">
            <a:extLst>
              <a:ext uri="{FF2B5EF4-FFF2-40B4-BE49-F238E27FC236}">
                <a16:creationId xmlns:a16="http://schemas.microsoft.com/office/drawing/2014/main" id="{8862D852-B82D-4754-ABE8-71EF27509A72}"/>
              </a:ext>
            </a:extLst>
          </p:cNvPr>
          <p:cNvCxnSpPr>
            <a:cxnSpLocks/>
          </p:cNvCxnSpPr>
          <p:nvPr/>
        </p:nvCxnSpPr>
        <p:spPr>
          <a:xfrm>
            <a:off x="809419" y="3459279"/>
            <a:ext cx="11256480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761642F-D0E1-4B9B-9C1E-077B7C345208}"/>
              </a:ext>
            </a:extLst>
          </p:cNvPr>
          <p:cNvGrpSpPr/>
          <p:nvPr/>
        </p:nvGrpSpPr>
        <p:grpSpPr>
          <a:xfrm>
            <a:off x="7184497" y="2160324"/>
            <a:ext cx="1793931" cy="677594"/>
            <a:chOff x="7184497" y="2160324"/>
            <a:chExt cx="1793931" cy="677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/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blipFill>
                  <a:blip r:embed="rId13"/>
                  <a:stretch>
                    <a:fillRect l="-7914" t="-893" r="-5036"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/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Geschweifte Klammer rechts 127">
              <a:extLst>
                <a:ext uri="{FF2B5EF4-FFF2-40B4-BE49-F238E27FC236}">
                  <a16:creationId xmlns:a16="http://schemas.microsoft.com/office/drawing/2014/main" id="{DD941EBC-122A-4125-AB09-6DD33F7BFB41}"/>
                </a:ext>
              </a:extLst>
            </p:cNvPr>
            <p:cNvSpPr/>
            <p:nvPr/>
          </p:nvSpPr>
          <p:spPr>
            <a:xfrm rot="10800000">
              <a:off x="7976386" y="2173693"/>
              <a:ext cx="102304" cy="664223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15D0C4C-080A-4BAD-93B3-3E268BD3FCC4}"/>
              </a:ext>
            </a:extLst>
          </p:cNvPr>
          <p:cNvGrpSpPr/>
          <p:nvPr/>
        </p:nvGrpSpPr>
        <p:grpSpPr>
          <a:xfrm>
            <a:off x="8879479" y="1851983"/>
            <a:ext cx="1678141" cy="1293082"/>
            <a:chOff x="9133995" y="1851983"/>
            <a:chExt cx="1678141" cy="1293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/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blipFill>
                  <a:blip r:embed="rId15"/>
                  <a:stretch>
                    <a:fillRect l="-8130" t="-472" b="-28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/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Geschweifte Klammer rechts 129">
              <a:extLst>
                <a:ext uri="{FF2B5EF4-FFF2-40B4-BE49-F238E27FC236}">
                  <a16:creationId xmlns:a16="http://schemas.microsoft.com/office/drawing/2014/main" id="{6698FAD6-9852-4FD1-85D3-75E5E89AEA3A}"/>
                </a:ext>
              </a:extLst>
            </p:cNvPr>
            <p:cNvSpPr/>
            <p:nvPr/>
          </p:nvSpPr>
          <p:spPr>
            <a:xfrm rot="10800000">
              <a:off x="9900988" y="1882701"/>
              <a:ext cx="102304" cy="1231645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Inhaltsplatzhalter 64">
            <a:extLst>
              <a:ext uri="{FF2B5EF4-FFF2-40B4-BE49-F238E27FC236}">
                <a16:creationId xmlns:a16="http://schemas.microsoft.com/office/drawing/2014/main" id="{0B7070BB-30C7-42F0-842C-9443C014EF82}"/>
              </a:ext>
            </a:extLst>
          </p:cNvPr>
          <p:cNvSpPr txBox="1">
            <a:spLocks/>
          </p:cNvSpPr>
          <p:nvPr/>
        </p:nvSpPr>
        <p:spPr>
          <a:xfrm>
            <a:off x="6860050" y="2255620"/>
            <a:ext cx="629389" cy="37927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mit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63385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6"/>
            <a:ext cx="11448528" cy="819200"/>
          </a:xfrm>
        </p:spPr>
        <p:txBody>
          <a:bodyPr/>
          <a:lstStyle/>
          <a:p>
            <a:r>
              <a:rPr lang="de-DE" dirty="0"/>
              <a:t>Besonderheit: Es steht nur eine einzige Messung der Bauteilqualität am Ende jedes Batches zur Verfügung.</a:t>
            </a:r>
          </a:p>
          <a:p>
            <a:r>
              <a:rPr lang="de-DE" dirty="0"/>
              <a:t>Modellansatz: Rekurrenter nichtlinear Modellansatz, z.B. Rekurrentes Neuronales Netz.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Datengetriebene Modellbildung - Qualitätsmodell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17783293" y="2408329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/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sz="133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6" name="Google Shape;333;p16">
                <a:extLst>
                  <a:ext uri="{FF2B5EF4-FFF2-40B4-BE49-F238E27FC236}">
                    <a16:creationId xmlns:a16="http://schemas.microsoft.com/office/drawing/2014/main" id="{1D7E11D9-079D-4CDF-AE8F-22BD653A1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5" y="2390410"/>
                <a:ext cx="353920" cy="368870"/>
              </a:xfrm>
              <a:prstGeom prst="rect">
                <a:avLst/>
              </a:prstGeom>
              <a:blipFill>
                <a:blip r:embed="rId2"/>
                <a:stretch>
                  <a:fillRect l="-12069" r="-13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Google Shape;284;p16">
            <a:extLst>
              <a:ext uri="{FF2B5EF4-FFF2-40B4-BE49-F238E27FC236}">
                <a16:creationId xmlns:a16="http://schemas.microsoft.com/office/drawing/2014/main" id="{5B997FE4-C073-46FA-81C8-46998F2DE63E}"/>
              </a:ext>
            </a:extLst>
          </p:cNvPr>
          <p:cNvSpPr/>
          <p:nvPr/>
        </p:nvSpPr>
        <p:spPr>
          <a:xfrm>
            <a:off x="1788361" y="2317337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8" name="Google Shape;332;p16">
            <a:extLst>
              <a:ext uri="{FF2B5EF4-FFF2-40B4-BE49-F238E27FC236}">
                <a16:creationId xmlns:a16="http://schemas.microsoft.com/office/drawing/2014/main" id="{82D2D7F6-8DB9-4E14-B14B-8442198664BD}"/>
              </a:ext>
            </a:extLst>
          </p:cNvPr>
          <p:cNvCxnSpPr>
            <a:cxnSpLocks/>
          </p:cNvCxnSpPr>
          <p:nvPr/>
        </p:nvCxnSpPr>
        <p:spPr>
          <a:xfrm>
            <a:off x="1374327" y="2577950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/>
              <p:nvPr/>
            </p:nvSpPr>
            <p:spPr>
              <a:xfrm>
                <a:off x="5855555" y="2371944"/>
                <a:ext cx="435298" cy="303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𝑻</m:t>
                      </m:r>
                      <m:r>
                        <a:rPr lang="de-DE" sz="133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sz="1330" dirty="0"/>
              </a:p>
            </p:txBody>
          </p:sp>
        </mc:Choice>
        <mc:Fallback>
          <p:sp>
            <p:nvSpPr>
              <p:cNvPr id="149" name="Google Shape;334;p16">
                <a:extLst>
                  <a:ext uri="{FF2B5EF4-FFF2-40B4-BE49-F238E27FC236}">
                    <a16:creationId xmlns:a16="http://schemas.microsoft.com/office/drawing/2014/main" id="{0FAA8BD8-50F3-47A4-B4DD-FA722CCD7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55" y="2371944"/>
                <a:ext cx="435298" cy="303866"/>
              </a:xfrm>
              <a:prstGeom prst="rect">
                <a:avLst/>
              </a:prstGeom>
              <a:blipFill>
                <a:blip r:embed="rId3"/>
                <a:stretch>
                  <a:fillRect l="-15493" r="-7042" b="-2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oogle Shape;335;p16">
            <a:extLst>
              <a:ext uri="{FF2B5EF4-FFF2-40B4-BE49-F238E27FC236}">
                <a16:creationId xmlns:a16="http://schemas.microsoft.com/office/drawing/2014/main" id="{A0ECC812-9EB8-4263-82E8-E3301BB0F38A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3864632" y="2574137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284;p16">
            <a:extLst>
              <a:ext uri="{FF2B5EF4-FFF2-40B4-BE49-F238E27FC236}">
                <a16:creationId xmlns:a16="http://schemas.microsoft.com/office/drawing/2014/main" id="{6023247D-035B-4FBE-BF08-3CDD4A5FBD87}"/>
              </a:ext>
            </a:extLst>
          </p:cNvPr>
          <p:cNvSpPr/>
          <p:nvPr/>
        </p:nvSpPr>
        <p:spPr>
          <a:xfrm>
            <a:off x="4168231" y="2318258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334;p16">
            <a:extLst>
              <a:ext uri="{FF2B5EF4-FFF2-40B4-BE49-F238E27FC236}">
                <a16:creationId xmlns:a16="http://schemas.microsoft.com/office/drawing/2014/main" id="{D69B19A3-F005-45E6-B5E8-D5B9C7CDE122}"/>
              </a:ext>
            </a:extLst>
          </p:cNvPr>
          <p:cNvSpPr txBox="1"/>
          <p:nvPr/>
        </p:nvSpPr>
        <p:spPr>
          <a:xfrm>
            <a:off x="2831632" y="2336146"/>
            <a:ext cx="120561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 b="1" dirty="0">
                <a:latin typeface="Calibri" panose="020F0502020204030204" pitchFamily="34" charset="0"/>
                <a:cs typeface="Calibri" panose="020F0502020204030204" pitchFamily="34" charset="0"/>
              </a:rPr>
              <a:t>Bauteil-eigenschaften</a:t>
            </a:r>
            <a:endParaRPr sz="13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Google Shape;337;p16">
            <a:extLst>
              <a:ext uri="{FF2B5EF4-FFF2-40B4-BE49-F238E27FC236}">
                <a16:creationId xmlns:a16="http://schemas.microsoft.com/office/drawing/2014/main" id="{5D333FAF-BE07-4788-A03B-B5FDA2945DF1}"/>
              </a:ext>
            </a:extLst>
          </p:cNvPr>
          <p:cNvCxnSpPr/>
          <p:nvPr/>
        </p:nvCxnSpPr>
        <p:spPr>
          <a:xfrm>
            <a:off x="2745514" y="2576363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335;p16">
            <a:extLst>
              <a:ext uri="{FF2B5EF4-FFF2-40B4-BE49-F238E27FC236}">
                <a16:creationId xmlns:a16="http://schemas.microsoft.com/office/drawing/2014/main" id="{45B8FF3A-6615-4CEA-B1D4-501810BBE84F}"/>
              </a:ext>
            </a:extLst>
          </p:cNvPr>
          <p:cNvCxnSpPr>
            <a:cxnSpLocks/>
          </p:cNvCxnSpPr>
          <p:nvPr/>
        </p:nvCxnSpPr>
        <p:spPr>
          <a:xfrm>
            <a:off x="5120324" y="2574137"/>
            <a:ext cx="6729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Inhaltsplatzhalter 64">
            <a:extLst>
              <a:ext uri="{FF2B5EF4-FFF2-40B4-BE49-F238E27FC236}">
                <a16:creationId xmlns:a16="http://schemas.microsoft.com/office/drawing/2014/main" id="{45B58C5E-B014-43BC-8A22-2AE94B817836}"/>
              </a:ext>
            </a:extLst>
          </p:cNvPr>
          <p:cNvSpPr txBox="1">
            <a:spLocks/>
          </p:cNvSpPr>
          <p:nvPr/>
        </p:nvSpPr>
        <p:spPr>
          <a:xfrm>
            <a:off x="10611128" y="2336146"/>
            <a:ext cx="977715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</a:t>
            </a:r>
            <a:endParaRPr lang="en-GB" kern="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F238DDB-D145-40A0-8363-B86821DAF5B4}"/>
              </a:ext>
            </a:extLst>
          </p:cNvPr>
          <p:cNvGrpSpPr/>
          <p:nvPr/>
        </p:nvGrpSpPr>
        <p:grpSpPr>
          <a:xfrm>
            <a:off x="916693" y="3304943"/>
            <a:ext cx="10183292" cy="2981019"/>
            <a:chOff x="551385" y="3304943"/>
            <a:chExt cx="10183292" cy="2981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/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85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Google Shape;104;p14">
              <a:extLst>
                <a:ext uri="{FF2B5EF4-FFF2-40B4-BE49-F238E27FC236}">
                  <a16:creationId xmlns:a16="http://schemas.microsoft.com/office/drawing/2014/main" id="{76B6437F-10F0-4A73-B530-72B875920661}"/>
                </a:ext>
              </a:extLst>
            </p:cNvPr>
            <p:cNvCxnSpPr>
              <a:cxnSpLocks/>
            </p:cNvCxnSpPr>
            <p:nvPr/>
          </p:nvCxnSpPr>
          <p:spPr>
            <a:xfrm>
              <a:off x="2152295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/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/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/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/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/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298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Google Shape;104;p14">
              <a:extLst>
                <a:ext uri="{FF2B5EF4-FFF2-40B4-BE49-F238E27FC236}">
                  <a16:creationId xmlns:a16="http://schemas.microsoft.com/office/drawing/2014/main" id="{21DD473F-6FF9-4CDF-AAE4-B5B4D446605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8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/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357" y="4770391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Google Shape;104;p14">
              <a:extLst>
                <a:ext uri="{FF2B5EF4-FFF2-40B4-BE49-F238E27FC236}">
                  <a16:creationId xmlns:a16="http://schemas.microsoft.com/office/drawing/2014/main" id="{B5497AC5-6BAB-433F-9C69-01CC6A6B7B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0267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/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7898" y="4775608"/>
                  <a:ext cx="1537410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oogle Shape;104;p14">
              <a:extLst>
                <a:ext uri="{FF2B5EF4-FFF2-40B4-BE49-F238E27FC236}">
                  <a16:creationId xmlns:a16="http://schemas.microsoft.com/office/drawing/2014/main" id="{3FD90DC9-8791-45D9-88BF-B79255389481}"/>
                </a:ext>
              </a:extLst>
            </p:cNvPr>
            <p:cNvCxnSpPr>
              <a:cxnSpLocks/>
            </p:cNvCxnSpPr>
            <p:nvPr/>
          </p:nvCxnSpPr>
          <p:spPr>
            <a:xfrm>
              <a:off x="7657709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/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Google Shape;104;p14">
              <a:extLst>
                <a:ext uri="{FF2B5EF4-FFF2-40B4-BE49-F238E27FC236}">
                  <a16:creationId xmlns:a16="http://schemas.microsoft.com/office/drawing/2014/main" id="{72D65F24-B60A-488C-AD5F-5B2A376CE8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7973" y="572800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104;p14">
              <a:extLst>
                <a:ext uri="{FF2B5EF4-FFF2-40B4-BE49-F238E27FC236}">
                  <a16:creationId xmlns:a16="http://schemas.microsoft.com/office/drawing/2014/main" id="{99D39FC6-B825-4B75-BCD5-24412B8A19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2079" y="573760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104;p14">
              <a:extLst>
                <a:ext uri="{FF2B5EF4-FFF2-40B4-BE49-F238E27FC236}">
                  <a16:creationId xmlns:a16="http://schemas.microsoft.com/office/drawing/2014/main" id="{00A22564-177F-455F-9082-918EF274EF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07533" y="5719031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04;p14">
              <a:extLst>
                <a:ext uri="{FF2B5EF4-FFF2-40B4-BE49-F238E27FC236}">
                  <a16:creationId xmlns:a16="http://schemas.microsoft.com/office/drawing/2014/main" id="{2AD6C2BB-BF3D-4B4A-AF58-973A755C62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3160" y="571903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04;p14">
              <a:extLst>
                <a:ext uri="{FF2B5EF4-FFF2-40B4-BE49-F238E27FC236}">
                  <a16:creationId xmlns:a16="http://schemas.microsoft.com/office/drawing/2014/main" id="{69D10EF9-EA04-4577-99A2-DB8FA2826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4184" y="4470793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/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blipFill>
                  <a:blip r:embed="rId12"/>
                  <a:stretch>
                    <a:fillRect r="-1923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oogle Shape;458;p16">
              <a:extLst>
                <a:ext uri="{FF2B5EF4-FFF2-40B4-BE49-F238E27FC236}">
                  <a16:creationId xmlns:a16="http://schemas.microsoft.com/office/drawing/2014/main" id="{DDF3D0AC-9B07-48BD-A976-0DA20A43DC88}"/>
                </a:ext>
              </a:extLst>
            </p:cNvPr>
            <p:cNvGrpSpPr/>
            <p:nvPr/>
          </p:nvGrpSpPr>
          <p:grpSpPr>
            <a:xfrm>
              <a:off x="8994161" y="4024901"/>
              <a:ext cx="162231" cy="162231"/>
              <a:chOff x="8157975" y="3853800"/>
              <a:chExt cx="180900" cy="180900"/>
            </a:xfrm>
          </p:grpSpPr>
          <p:sp>
            <p:nvSpPr>
              <p:cNvPr id="134" name="Google Shape;459;p16">
                <a:extLst>
                  <a:ext uri="{FF2B5EF4-FFF2-40B4-BE49-F238E27FC236}">
                    <a16:creationId xmlns:a16="http://schemas.microsoft.com/office/drawing/2014/main" id="{A69C30FC-AAF8-48ED-B61F-ABBE217A546D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35" name="Google Shape;460;p16">
                <a:extLst>
                  <a:ext uri="{FF2B5EF4-FFF2-40B4-BE49-F238E27FC236}">
                    <a16:creationId xmlns:a16="http://schemas.microsoft.com/office/drawing/2014/main" id="{229600EB-4EA6-4018-82CA-BC9BD01FEC7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" name="Google Shape;104;p14">
              <a:extLst>
                <a:ext uri="{FF2B5EF4-FFF2-40B4-BE49-F238E27FC236}">
                  <a16:creationId xmlns:a16="http://schemas.microsoft.com/office/drawing/2014/main" id="{1222C93F-E1EF-461E-A8CB-2FC163C9B7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13158" y="3740927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/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blipFill>
                  <a:blip r:embed="rId13"/>
                  <a:stretch>
                    <a:fillRect r="-1923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Google Shape;104;p14">
              <a:extLst>
                <a:ext uri="{FF2B5EF4-FFF2-40B4-BE49-F238E27FC236}">
                  <a16:creationId xmlns:a16="http://schemas.microsoft.com/office/drawing/2014/main" id="{503953A1-E3C5-4A77-9E3B-F068F4EE9401}"/>
                </a:ext>
              </a:extLst>
            </p:cNvPr>
            <p:cNvCxnSpPr>
              <a:cxnSpLocks/>
            </p:cNvCxnSpPr>
            <p:nvPr/>
          </p:nvCxnSpPr>
          <p:spPr>
            <a:xfrm>
              <a:off x="9180840" y="410413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/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528" y="3924958"/>
                  <a:ext cx="1039149" cy="303866"/>
                </a:xfrm>
                <a:prstGeom prst="rect">
                  <a:avLst/>
                </a:prstGeom>
                <a:blipFill>
                  <a:blip r:embed="rId14"/>
                  <a:stretch>
                    <a:fillRect r="-11696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/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/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/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blipFill>
                  <a:blip r:embed="rId1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Inhaltsplatzhalter 64">
            <a:extLst>
              <a:ext uri="{FF2B5EF4-FFF2-40B4-BE49-F238E27FC236}">
                <a16:creationId xmlns:a16="http://schemas.microsoft.com/office/drawing/2014/main" id="{25FB713A-F990-42BD-9F20-3E5AE96A9F50}"/>
              </a:ext>
            </a:extLst>
          </p:cNvPr>
          <p:cNvSpPr txBox="1">
            <a:spLocks/>
          </p:cNvSpPr>
          <p:nvPr/>
        </p:nvSpPr>
        <p:spPr>
          <a:xfrm>
            <a:off x="10609507" y="4913836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p:cxnSp>
        <p:nvCxnSpPr>
          <p:cNvPr id="157" name="Google Shape;104;p14">
            <a:extLst>
              <a:ext uri="{FF2B5EF4-FFF2-40B4-BE49-F238E27FC236}">
                <a16:creationId xmlns:a16="http://schemas.microsoft.com/office/drawing/2014/main" id="{244B6D5C-C3D0-49E9-8201-FDF8675BC014}"/>
              </a:ext>
            </a:extLst>
          </p:cNvPr>
          <p:cNvCxnSpPr>
            <a:cxnSpLocks/>
          </p:cNvCxnSpPr>
          <p:nvPr/>
        </p:nvCxnSpPr>
        <p:spPr>
          <a:xfrm>
            <a:off x="711200" y="321945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998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36EEA4-B227-4339-8104-1A55C356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Anmerkungen von AK hier umsetzen?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9AEAA9-B4AB-4ADF-B766-7CE1E497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Datengetriebene Modellbildung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C4007C-EE20-4F0A-AE8D-88486057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6ED87-6E89-464F-BF46-3ACE7AAA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F76C3-E201-42A2-962A-6826EC3D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62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6" y="981075"/>
                <a:ext cx="8608466" cy="5472113"/>
              </a:xfrm>
            </p:spPr>
            <p:txBody>
              <a:bodyPr/>
              <a:lstStyle/>
              <a:p>
                <a:r>
                  <a:rPr lang="de-DE" dirty="0"/>
                  <a:t>Das Problem des Erreichens einer vorgegebenen Bauteilqualität wird als </a:t>
                </a:r>
                <a:r>
                  <a:rPr lang="de-DE" dirty="0" err="1"/>
                  <a:t>Optimalsteuerungsproblem</a:t>
                </a:r>
                <a:r>
                  <a:rPr lang="de-DE" dirty="0"/>
                  <a:t> in zwei Schritten formuliert:</a:t>
                </a:r>
              </a:p>
              <a:p>
                <a:pPr marL="378900" lvl="1" indent="-342900">
                  <a:buFont typeface="+mj-lt"/>
                  <a:buAutoNum type="arabicPeriod"/>
                </a:pPr>
                <a:r>
                  <a:rPr lang="de-DE" dirty="0"/>
                  <a:t>Es wird der optimale Verlauf der Prozessgrößen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dirty="0"/>
                  <a:t> ermittelt, um die vorgegebene Bauteilqualität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r>
                  <a:rPr lang="de-DE" dirty="0"/>
                  <a:t> zu erzielen</a:t>
                </a:r>
              </a:p>
              <a:p>
                <a:pPr lvl="1">
                  <a:buNone/>
                </a:pPr>
                <a:endParaRPr lang="de-DE" sz="1600" b="1" i="1" dirty="0">
                  <a:latin typeface="Cambria Math" panose="02040503050406030204" pitchFamily="18" charset="0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378900" lvl="1" indent="-342900">
                  <a:buFont typeface="+mj-lt"/>
                  <a:buAutoNum type="arabicPeriod" startAt="2"/>
                </a:pPr>
                <a:endParaRPr lang="de-DE" dirty="0"/>
              </a:p>
              <a:p>
                <a:pPr marL="378900" lvl="1" indent="-342900">
                  <a:buFont typeface="+mj-lt"/>
                  <a:buAutoNum type="arabicPeriod" startAt="2"/>
                </a:pPr>
                <a:r>
                  <a:rPr lang="de-DE" dirty="0"/>
                  <a:t>Es werden die einzustellenden Führungsgrößen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de-DE" dirty="0"/>
                  <a:t> ermittelt, um den optimalen Prozessgrößenverlauf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de-DE" dirty="0"/>
                  <a:t> zu erhalten</a:t>
                </a:r>
              </a:p>
              <a:p>
                <a:pPr lvl="1">
                  <a:buNone/>
                </a:pP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r>
                  <a:rPr lang="de-DE" dirty="0"/>
                  <a:t>Die </a:t>
                </a:r>
                <a:r>
                  <a:rPr lang="de-DE" dirty="0" err="1"/>
                  <a:t>Optimalsteuerungsprobleme</a:t>
                </a:r>
                <a:r>
                  <a:rPr lang="de-DE" dirty="0"/>
                  <a:t> werden numerisch in </a:t>
                </a:r>
                <a:r>
                  <a:rPr lang="de-DE" dirty="0" err="1"/>
                  <a:t>Casadi</a:t>
                </a:r>
                <a:r>
                  <a:rPr lang="de-DE" dirty="0"/>
                  <a:t> (Python) formuliert und gelöst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6" y="981075"/>
                <a:ext cx="8608466" cy="5472113"/>
              </a:xfrm>
              <a:blipFill>
                <a:blip r:embed="rId2"/>
                <a:stretch>
                  <a:fillRect l="-3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Optimalsteuerung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7" name="Google Shape;62;p14">
            <a:extLst>
              <a:ext uri="{FF2B5EF4-FFF2-40B4-BE49-F238E27FC236}">
                <a16:creationId xmlns:a16="http://schemas.microsoft.com/office/drawing/2014/main" id="{A1A40792-9168-40AB-83BA-A06E23129519}"/>
              </a:ext>
            </a:extLst>
          </p:cNvPr>
          <p:cNvSpPr/>
          <p:nvPr/>
        </p:nvSpPr>
        <p:spPr>
          <a:xfrm>
            <a:off x="9993234" y="152648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62;p14">
            <a:extLst>
              <a:ext uri="{FF2B5EF4-FFF2-40B4-BE49-F238E27FC236}">
                <a16:creationId xmlns:a16="http://schemas.microsoft.com/office/drawing/2014/main" id="{320CFD64-6A6C-452B-84A8-CAE755E50B84}"/>
              </a:ext>
            </a:extLst>
          </p:cNvPr>
          <p:cNvSpPr/>
          <p:nvPr/>
        </p:nvSpPr>
        <p:spPr>
          <a:xfrm>
            <a:off x="9993234" y="230407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Qualitäts-modell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2DFF1D28-5B53-4B38-B3FE-0B883188E240}"/>
              </a:ext>
            </a:extLst>
          </p:cNvPr>
          <p:cNvCxnSpPr>
            <a:cxnSpLocks/>
            <a:stCxn id="47" idx="1"/>
            <a:endCxn id="48" idx="1"/>
          </p:cNvCxnSpPr>
          <p:nvPr/>
        </p:nvCxnSpPr>
        <p:spPr>
          <a:xfrm rot="10800000" flipV="1">
            <a:off x="9993234" y="1780138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79FF6A7-CAC7-4BEF-A2A8-3A3E9BCD0C56}"/>
              </a:ext>
            </a:extLst>
          </p:cNvPr>
          <p:cNvCxnSpPr>
            <a:cxnSpLocks/>
            <a:stCxn id="48" idx="3"/>
            <a:endCxn id="47" idx="3"/>
          </p:cNvCxnSpPr>
          <p:nvPr/>
        </p:nvCxnSpPr>
        <p:spPr>
          <a:xfrm flipV="1">
            <a:off x="10907634" y="1780138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oogle Shape;104;p14">
            <a:extLst>
              <a:ext uri="{FF2B5EF4-FFF2-40B4-BE49-F238E27FC236}">
                <a16:creationId xmlns:a16="http://schemas.microsoft.com/office/drawing/2014/main" id="{A6721329-379E-404B-8369-F1A363F11F42}"/>
              </a:ext>
            </a:extLst>
          </p:cNvPr>
          <p:cNvCxnSpPr>
            <a:cxnSpLocks/>
          </p:cNvCxnSpPr>
          <p:nvPr/>
        </p:nvCxnSpPr>
        <p:spPr>
          <a:xfrm flipH="1">
            <a:off x="10919390" y="1623397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/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Google Shape;102;p14">
                <a:extLst>
                  <a:ext uri="{FF2B5EF4-FFF2-40B4-BE49-F238E27FC236}">
                    <a16:creationId xmlns:a16="http://schemas.microsoft.com/office/drawing/2014/main" id="{3DF9A3A5-BF3F-412B-8FEF-A6108DFC6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183" y="1296344"/>
                <a:ext cx="344600" cy="322800"/>
              </a:xfrm>
              <a:prstGeom prst="rect">
                <a:avLst/>
              </a:prstGeom>
              <a:blipFill>
                <a:blip r:embed="rId3"/>
                <a:stretch>
                  <a:fillRect l="-17544" r="-1754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oogle Shape;104;p14">
            <a:extLst>
              <a:ext uri="{FF2B5EF4-FFF2-40B4-BE49-F238E27FC236}">
                <a16:creationId xmlns:a16="http://schemas.microsoft.com/office/drawing/2014/main" id="{F5EE9DE3-3577-466F-8631-5AEFC41327DC}"/>
              </a:ext>
            </a:extLst>
          </p:cNvPr>
          <p:cNvCxnSpPr>
            <a:cxnSpLocks/>
          </p:cNvCxnSpPr>
          <p:nvPr/>
        </p:nvCxnSpPr>
        <p:spPr>
          <a:xfrm>
            <a:off x="760105" y="3133725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/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Google Shape;102;p14">
                <a:extLst>
                  <a:ext uri="{FF2B5EF4-FFF2-40B4-BE49-F238E27FC236}">
                    <a16:creationId xmlns:a16="http://schemas.microsoft.com/office/drawing/2014/main" id="{C7E3F47A-FE4D-4175-A7EA-A0F6119F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084" y="1974265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/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Google Shape;102;p14">
                <a:extLst>
                  <a:ext uri="{FF2B5EF4-FFF2-40B4-BE49-F238E27FC236}">
                    <a16:creationId xmlns:a16="http://schemas.microsoft.com/office/drawing/2014/main" id="{0881C8BC-FA8D-4794-B2CA-A23090F5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758" y="1960022"/>
                <a:ext cx="344600" cy="322800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Google Shape;62;p14">
            <a:extLst>
              <a:ext uri="{FF2B5EF4-FFF2-40B4-BE49-F238E27FC236}">
                <a16:creationId xmlns:a16="http://schemas.microsoft.com/office/drawing/2014/main" id="{4C7AB223-878A-44EC-A8AB-F96C8F613CE6}"/>
              </a:ext>
            </a:extLst>
          </p:cNvPr>
          <p:cNvSpPr/>
          <p:nvPr/>
        </p:nvSpPr>
        <p:spPr>
          <a:xfrm>
            <a:off x="9984433" y="3317150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62;p14">
            <a:extLst>
              <a:ext uri="{FF2B5EF4-FFF2-40B4-BE49-F238E27FC236}">
                <a16:creationId xmlns:a16="http://schemas.microsoft.com/office/drawing/2014/main" id="{CD7822A8-68D8-4750-803C-C2A8C8D211E2}"/>
              </a:ext>
            </a:extLst>
          </p:cNvPr>
          <p:cNvSpPr/>
          <p:nvPr/>
        </p:nvSpPr>
        <p:spPr>
          <a:xfrm>
            <a:off x="9984433" y="4094738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Spritzgieß-maschine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48D4C970-5928-47F4-88D2-D61FA14233A7}"/>
              </a:ext>
            </a:extLst>
          </p:cNvPr>
          <p:cNvCxnSpPr>
            <a:cxnSpLocks/>
            <a:stCxn id="66" idx="1"/>
            <a:endCxn id="67" idx="1"/>
          </p:cNvCxnSpPr>
          <p:nvPr/>
        </p:nvCxnSpPr>
        <p:spPr>
          <a:xfrm rot="10800000" flipV="1">
            <a:off x="9984433" y="3570800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45AD7C16-126D-474C-AA9E-AFAC2AC98060}"/>
              </a:ext>
            </a:extLst>
          </p:cNvPr>
          <p:cNvCxnSpPr>
            <a:cxnSpLocks/>
            <a:stCxn id="67" idx="3"/>
            <a:endCxn id="66" idx="3"/>
          </p:cNvCxnSpPr>
          <p:nvPr/>
        </p:nvCxnSpPr>
        <p:spPr>
          <a:xfrm flipV="1">
            <a:off x="10898833" y="3570800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oogle Shape;104;p14">
            <a:extLst>
              <a:ext uri="{FF2B5EF4-FFF2-40B4-BE49-F238E27FC236}">
                <a16:creationId xmlns:a16="http://schemas.microsoft.com/office/drawing/2014/main" id="{5F3303B2-0FB3-4DBB-9649-2D36DB466188}"/>
              </a:ext>
            </a:extLst>
          </p:cNvPr>
          <p:cNvCxnSpPr>
            <a:cxnSpLocks/>
          </p:cNvCxnSpPr>
          <p:nvPr/>
        </p:nvCxnSpPr>
        <p:spPr>
          <a:xfrm flipH="1">
            <a:off x="10910589" y="3414059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/>
              <p:nvPr/>
            </p:nvSpPr>
            <p:spPr>
              <a:xfrm>
                <a:off x="11361382" y="3087006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382" y="3087006"/>
                <a:ext cx="344600" cy="322800"/>
              </a:xfrm>
              <a:prstGeom prst="rect">
                <a:avLst/>
              </a:prstGeom>
              <a:blipFill>
                <a:blip r:embed="rId6"/>
                <a:stretch>
                  <a:fillRect l="-7143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/>
              <p:nvPr/>
            </p:nvSpPr>
            <p:spPr>
              <a:xfrm>
                <a:off x="9361283" y="3764927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</m:t>
                      </m:r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Google Shape;102;p14">
                <a:extLst>
                  <a:ext uri="{FF2B5EF4-FFF2-40B4-BE49-F238E27FC236}">
                    <a16:creationId xmlns:a16="http://schemas.microsoft.com/office/drawing/2014/main" id="{403A141E-3543-4381-8D70-27EB380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3764927"/>
                <a:ext cx="344600" cy="322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/>
              <p:nvPr/>
            </p:nvSpPr>
            <p:spPr>
              <a:xfrm>
                <a:off x="11193957" y="3750684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Google Shape;102;p14">
                <a:extLst>
                  <a:ext uri="{FF2B5EF4-FFF2-40B4-BE49-F238E27FC236}">
                    <a16:creationId xmlns:a16="http://schemas.microsoft.com/office/drawing/2014/main" id="{29EE366D-5EF6-4131-8009-E5142E6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957" y="3750684"/>
                <a:ext cx="344600" cy="322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oogle Shape;104;p14">
            <a:extLst>
              <a:ext uri="{FF2B5EF4-FFF2-40B4-BE49-F238E27FC236}">
                <a16:creationId xmlns:a16="http://schemas.microsoft.com/office/drawing/2014/main" id="{9ACDD31E-DF34-47CF-9951-6E1A1A822F7A}"/>
              </a:ext>
            </a:extLst>
          </p:cNvPr>
          <p:cNvCxnSpPr>
            <a:cxnSpLocks/>
          </p:cNvCxnSpPr>
          <p:nvPr/>
        </p:nvCxnSpPr>
        <p:spPr>
          <a:xfrm>
            <a:off x="778429" y="4876800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271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BB98C78-D094-4F2E-A00C-B99A87E44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Anmerkungen von AK hier umsetzen?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D55296-ED7C-44D4-AFC1-0038B70D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Optimalsteuerung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7C597-3DAA-4ECF-89A3-774A78A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0A22F5-8CC4-4E6A-9AD4-6A13F4F0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F4F1D-D7BD-4FAB-A8B7-8AD52592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77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21697A-3712-425A-888A-9BC28D32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eine Schließung des Regelkreises voraussichtlich nicht möglich sein wird (weil die Führungsgrößen während eines Batches nicht manipuliert werden können), müssen Abweichungen der Modelle von der Realität anderweitig berücksichtigt werden.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Modelladaption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5B7D-21F0-41E8-A98A-5610C2E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D1CDF-D8F6-4B74-A245-8F4F03E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917A3-2F23-45CC-BD48-4F7253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62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0654C85-B6C9-4A42-814D-2ED79E34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Entwicklungskonzept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Überblick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EE426C-5317-40CB-82B0-B0D69449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9F053-BABC-421F-B444-A94C00A3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1D0DF-2DC2-40E2-8F61-FDA2E48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06E8C601-58D1-4693-ABA1-83CC27C61351}"/>
              </a:ext>
            </a:extLst>
          </p:cNvPr>
          <p:cNvSpPr/>
          <p:nvPr/>
        </p:nvSpPr>
        <p:spPr>
          <a:xfrm>
            <a:off x="4875549" y="1068074"/>
            <a:ext cx="2530577" cy="697475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Daten-</a:t>
            </a:r>
            <a:b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aufzeichnung</a:t>
            </a:r>
            <a:endParaRPr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7D4816DA-6961-4980-AFF3-B35E2AF438A7}"/>
              </a:ext>
            </a:extLst>
          </p:cNvPr>
          <p:cNvSpPr txBox="1"/>
          <p:nvPr/>
        </p:nvSpPr>
        <p:spPr>
          <a:xfrm>
            <a:off x="4988983" y="1708819"/>
            <a:ext cx="2067862" cy="21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Implementierung eines einheitlichen  Systems zur Messdatenaufzeichnung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Anbindung aller Peripheriegeräte, der Maschinensensorik und der Qualitätsmesszelle das System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4E7CE34F-E04B-429A-B19E-1BB8AF38904B}"/>
              </a:ext>
            </a:extLst>
          </p:cNvPr>
          <p:cNvSpPr/>
          <p:nvPr/>
        </p:nvSpPr>
        <p:spPr>
          <a:xfrm>
            <a:off x="433171" y="1068349"/>
            <a:ext cx="2533130" cy="696712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Erfassung von Prozessgrößen</a:t>
            </a:r>
            <a:endParaRPr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32F59B99-93D9-4D52-8BD0-DE77236B0347}"/>
              </a:ext>
            </a:extLst>
          </p:cNvPr>
          <p:cNvSpPr txBox="1"/>
          <p:nvPr/>
        </p:nvSpPr>
        <p:spPr>
          <a:xfrm>
            <a:off x="433171" y="1708994"/>
            <a:ext cx="2221189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Identifikation aller (qualitäts-) relevanter Prozessgrößen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Hochaufgelöste messtechnische Erfassung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all dieser Größen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Ggf. Nachrüsten von Peripheriegeräten, falls relevante Größen nicht durch die interne Sensorik der Maschine erfasst werden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E4E9EB74-A243-40B4-9CE6-86FA5160952E}"/>
              </a:ext>
            </a:extLst>
          </p:cNvPr>
          <p:cNvSpPr/>
          <p:nvPr/>
        </p:nvSpPr>
        <p:spPr>
          <a:xfrm>
            <a:off x="2654360" y="1068246"/>
            <a:ext cx="2530577" cy="697475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Aufbau einer Qualitätsmesszelle</a:t>
            </a:r>
            <a:endParaRPr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C2D79616-218E-4F31-86A0-56CB65FFF008}"/>
              </a:ext>
            </a:extLst>
          </p:cNvPr>
          <p:cNvSpPr txBox="1"/>
          <p:nvPr/>
        </p:nvSpPr>
        <p:spPr>
          <a:xfrm>
            <a:off x="2807688" y="1708994"/>
            <a:ext cx="2027967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der relevanten Qualitätsgrößen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Erfassung dieser  Qualitätsgrößen im Prozesstakt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DE99C736-D643-4132-88B2-09F451028F3D}"/>
              </a:ext>
            </a:extLst>
          </p:cNvPr>
          <p:cNvSpPr/>
          <p:nvPr/>
        </p:nvSpPr>
        <p:spPr>
          <a:xfrm>
            <a:off x="7096738" y="1068199"/>
            <a:ext cx="2530577" cy="697475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txBody>
          <a:bodyPr spcFirstLastPara="1" wrap="square" lIns="0" tIns="18287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Modellbildung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1;p13">
            <a:extLst>
              <a:ext uri="{FF2B5EF4-FFF2-40B4-BE49-F238E27FC236}">
                <a16:creationId xmlns:a16="http://schemas.microsoft.com/office/drawing/2014/main" id="{F633E51E-AB24-4D62-AFC2-14C54E673B15}"/>
              </a:ext>
            </a:extLst>
          </p:cNvPr>
          <p:cNvSpPr txBox="1"/>
          <p:nvPr/>
        </p:nvSpPr>
        <p:spPr>
          <a:xfrm>
            <a:off x="7210172" y="1708944"/>
            <a:ext cx="2105202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Entwurf von Testsignalen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Durchführung von Experimenten zur Erhebung von Identifikationsdaten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Bildung dynamischer Modelle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2;p13">
            <a:extLst>
              <a:ext uri="{FF2B5EF4-FFF2-40B4-BE49-F238E27FC236}">
                <a16:creationId xmlns:a16="http://schemas.microsoft.com/office/drawing/2014/main" id="{66C68F82-2A17-4728-A6D2-1C23468D18A7}"/>
              </a:ext>
            </a:extLst>
          </p:cNvPr>
          <p:cNvSpPr/>
          <p:nvPr/>
        </p:nvSpPr>
        <p:spPr>
          <a:xfrm>
            <a:off x="9317927" y="1068074"/>
            <a:ext cx="2530577" cy="697475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Prozess-</a:t>
            </a:r>
            <a:br>
              <a:rPr lang="en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optimierung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3;p13">
            <a:extLst>
              <a:ext uri="{FF2B5EF4-FFF2-40B4-BE49-F238E27FC236}">
                <a16:creationId xmlns:a16="http://schemas.microsoft.com/office/drawing/2014/main" id="{43D5EF4B-6E84-4288-9425-F36422D07176}"/>
              </a:ext>
            </a:extLst>
          </p:cNvPr>
          <p:cNvSpPr txBox="1"/>
          <p:nvPr/>
        </p:nvSpPr>
        <p:spPr>
          <a:xfrm>
            <a:off x="9468700" y="1708819"/>
            <a:ext cx="2105201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Implementierung von Methoden zur Prozessoptimierung auf Basis des dynamischen Modells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Implementierung  von Algorithmen zur Online-</a:t>
            </a:r>
            <a:b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Adaption des dynamischen Modells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73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A40411-9394-4DE4-8271-558ED115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5688012"/>
          </a:xfrm>
        </p:spPr>
        <p:txBody>
          <a:bodyPr/>
          <a:lstStyle/>
          <a:p>
            <a:pPr marL="342900" indent="-160338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Begrüßung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der Personen (Marco)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Vorstellung der Fachgebiete IfW und MRT (Heim und Kroll)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Vorstellung des Projektes DIM 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/>
              <a:t>Bedeutung des Projektes für Spritzgießer (Marco)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Projektziel, -laufzeit &amp; -bearbeiter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/>
              <a:t>Vorstellung des Projektbeirates und Erwartungshaltung an das Projekt (Marco)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Entwicklungskonzept des Digitalen Zwillings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des Entwicklungsvorhabens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Fachliches Feedback des Projektbeirates</a:t>
            </a:r>
          </a:p>
          <a:p>
            <a:pPr marL="342900" indent="-16033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Wissens- und Technologietransfer (Alex)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Vorstellung und Verabschiedung des Transferkonzeptes</a:t>
            </a:r>
          </a:p>
          <a:p>
            <a:pPr marL="642937" lvl="1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Rolle des Projektbeirates und Modalitäten der Zusammenarbeit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8D486D-EA58-407E-A4F6-72C3227C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C9799-8DD8-4824-B289-10E1A18F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4A804A-1BB2-44C4-A14B-A9C3F56F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F539-B7FC-4AEE-92E1-AF35F90575C7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65F2E5E-8A65-4687-A720-760AFF8E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244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292EE2-480D-4E13-8657-B7B4BD90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61FE21-23F0-48E1-B4D2-E27190C9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Entwicklungskonzept – Feedback, Ideen, Anregungen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84081E-ADA3-4166-9526-B22FBEE0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8CA22B-7462-494D-9C82-8E881044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648E50-E29B-4BC3-9607-73C86B9F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593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C67E27-CF0A-42C7-A048-959B26A0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70435D-4AF4-4CA6-9D68-FB588874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Konzept Wissens- und Technologietransfer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B8AF37-E19C-45C5-8E5D-AD47E2DB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4914E8-B3E5-4DC9-958E-A68A132E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87850A-C73D-41FA-8D3F-CCAD951D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3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0654C85-B6C9-4A42-814D-2ED79E34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Konzept Wissens- und Technologietransfer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EE426C-5317-40CB-82B0-B0D69449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9F053-BABC-421F-B444-A94C00A3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1D0DF-2DC2-40E2-8F61-FDA2E48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06E8C601-58D1-4693-ABA1-83CC27C61351}"/>
              </a:ext>
            </a:extLst>
          </p:cNvPr>
          <p:cNvSpPr/>
          <p:nvPr/>
        </p:nvSpPr>
        <p:spPr>
          <a:xfrm>
            <a:off x="5078953" y="1068074"/>
            <a:ext cx="2530577" cy="697475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Daten-</a:t>
            </a:r>
            <a:b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aufzeichnung</a:t>
            </a:r>
            <a:endParaRPr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7D4816DA-6961-4980-AFF3-B35E2AF438A7}"/>
              </a:ext>
            </a:extLst>
          </p:cNvPr>
          <p:cNvSpPr txBox="1"/>
          <p:nvPr/>
        </p:nvSpPr>
        <p:spPr>
          <a:xfrm>
            <a:off x="5192387" y="1830130"/>
            <a:ext cx="2067862" cy="1223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de-D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Softwaremodul zur Datenaufzeichnung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4E7CE34F-E04B-429A-B19E-1BB8AF38904B}"/>
              </a:ext>
            </a:extLst>
          </p:cNvPr>
          <p:cNvSpPr/>
          <p:nvPr/>
        </p:nvSpPr>
        <p:spPr>
          <a:xfrm>
            <a:off x="636575" y="1068349"/>
            <a:ext cx="2533130" cy="696712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Erfassung von Prozessgrößen</a:t>
            </a:r>
            <a:endParaRPr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32F59B99-93D9-4D52-8BD0-DE77236B0347}"/>
              </a:ext>
            </a:extLst>
          </p:cNvPr>
          <p:cNvSpPr txBox="1"/>
          <p:nvPr/>
        </p:nvSpPr>
        <p:spPr>
          <a:xfrm>
            <a:off x="636575" y="1830305"/>
            <a:ext cx="2221189" cy="1223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>Maschinenprotokolle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E4E9EB74-A243-40B4-9CE6-86FA5160952E}"/>
              </a:ext>
            </a:extLst>
          </p:cNvPr>
          <p:cNvSpPr/>
          <p:nvPr/>
        </p:nvSpPr>
        <p:spPr>
          <a:xfrm>
            <a:off x="2857764" y="1068246"/>
            <a:ext cx="2530577" cy="697475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Aufbau einer Qualitätsmesszelle</a:t>
            </a:r>
            <a:endParaRPr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C2D79616-218E-4F31-86A0-56CB65FFF008}"/>
              </a:ext>
            </a:extLst>
          </p:cNvPr>
          <p:cNvSpPr txBox="1"/>
          <p:nvPr/>
        </p:nvSpPr>
        <p:spPr>
          <a:xfrm>
            <a:off x="3011092" y="1830305"/>
            <a:ext cx="2027967" cy="1223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de-D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Messgeräte zur Qualitätsüberwachung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DE99C736-D643-4132-88B2-09F451028F3D}"/>
              </a:ext>
            </a:extLst>
          </p:cNvPr>
          <p:cNvSpPr/>
          <p:nvPr/>
        </p:nvSpPr>
        <p:spPr>
          <a:xfrm>
            <a:off x="7300142" y="1068199"/>
            <a:ext cx="2530577" cy="697475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txBody>
          <a:bodyPr spcFirstLastPara="1" wrap="square" lIns="0" tIns="18287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Modellbildung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1;p13">
            <a:extLst>
              <a:ext uri="{FF2B5EF4-FFF2-40B4-BE49-F238E27FC236}">
                <a16:creationId xmlns:a16="http://schemas.microsoft.com/office/drawing/2014/main" id="{F633E51E-AB24-4D62-AFC2-14C54E673B15}"/>
              </a:ext>
            </a:extLst>
          </p:cNvPr>
          <p:cNvSpPr txBox="1"/>
          <p:nvPr/>
        </p:nvSpPr>
        <p:spPr>
          <a:xfrm>
            <a:off x="7413576" y="1830255"/>
            <a:ext cx="2105202" cy="122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de-D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Softwaremodul zur datengetriebenen Modellbildung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2;p13">
            <a:extLst>
              <a:ext uri="{FF2B5EF4-FFF2-40B4-BE49-F238E27FC236}">
                <a16:creationId xmlns:a16="http://schemas.microsoft.com/office/drawing/2014/main" id="{66C68F82-2A17-4728-A6D2-1C23468D18A7}"/>
              </a:ext>
            </a:extLst>
          </p:cNvPr>
          <p:cNvSpPr/>
          <p:nvPr/>
        </p:nvSpPr>
        <p:spPr>
          <a:xfrm>
            <a:off x="9521331" y="1068074"/>
            <a:ext cx="2530577" cy="697475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Prozess-</a:t>
            </a:r>
            <a:b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optimierung</a:t>
            </a:r>
            <a:endParaRPr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3;p13">
            <a:extLst>
              <a:ext uri="{FF2B5EF4-FFF2-40B4-BE49-F238E27FC236}">
                <a16:creationId xmlns:a16="http://schemas.microsoft.com/office/drawing/2014/main" id="{43D5EF4B-6E84-4288-9425-F36422D07176}"/>
              </a:ext>
            </a:extLst>
          </p:cNvPr>
          <p:cNvSpPr txBox="1"/>
          <p:nvPr/>
        </p:nvSpPr>
        <p:spPr>
          <a:xfrm>
            <a:off x="9672104" y="1830129"/>
            <a:ext cx="2105201" cy="122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de-D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Softwaremodul zur modellbasierten Prozessoptimierung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59;p13">
            <a:extLst>
              <a:ext uri="{FF2B5EF4-FFF2-40B4-BE49-F238E27FC236}">
                <a16:creationId xmlns:a16="http://schemas.microsoft.com/office/drawing/2014/main" id="{8F41ACDB-DFB1-4149-9AEC-6A76585A50B9}"/>
              </a:ext>
            </a:extLst>
          </p:cNvPr>
          <p:cNvSpPr/>
          <p:nvPr/>
        </p:nvSpPr>
        <p:spPr>
          <a:xfrm rot="-5400000">
            <a:off x="-1122839" y="4590622"/>
            <a:ext cx="2954793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Wissen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5;p13">
            <a:extLst>
              <a:ext uri="{FF2B5EF4-FFF2-40B4-BE49-F238E27FC236}">
                <a16:creationId xmlns:a16="http://schemas.microsoft.com/office/drawing/2014/main" id="{23AAE7E8-E408-4DD9-8F88-4AC4D0C170F0}"/>
              </a:ext>
            </a:extLst>
          </p:cNvPr>
          <p:cNvSpPr/>
          <p:nvPr/>
        </p:nvSpPr>
        <p:spPr>
          <a:xfrm rot="-5400000">
            <a:off x="-231284" y="2303497"/>
            <a:ext cx="1171684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55;p13">
            <a:extLst>
              <a:ext uri="{FF2B5EF4-FFF2-40B4-BE49-F238E27FC236}">
                <a16:creationId xmlns:a16="http://schemas.microsoft.com/office/drawing/2014/main" id="{CD939131-62F6-46C5-A735-6F85FEC91A18}"/>
              </a:ext>
            </a:extLst>
          </p:cNvPr>
          <p:cNvSpPr txBox="1"/>
          <p:nvPr/>
        </p:nvSpPr>
        <p:spPr>
          <a:xfrm>
            <a:off x="5192387" y="3225700"/>
            <a:ext cx="2067862" cy="295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de-DE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Seminar </a:t>
            </a:r>
            <a:r>
              <a:rPr lang="de-D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 den relevanten Kommunikationsprotokollen (z.B. OPC-UA)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de-D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de-DE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Workshop </a:t>
            </a:r>
            <a:r>
              <a:rPr lang="de-D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 den Themen: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Grundlagen der Programmierung mit Python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Datenaufzeichnung mit Python und OPC-UA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7;p13">
            <a:extLst>
              <a:ext uri="{FF2B5EF4-FFF2-40B4-BE49-F238E27FC236}">
                <a16:creationId xmlns:a16="http://schemas.microsoft.com/office/drawing/2014/main" id="{E94CBBC4-1797-484E-8C87-B4CFCFFF7A5B}"/>
              </a:ext>
            </a:extLst>
          </p:cNvPr>
          <p:cNvSpPr txBox="1"/>
          <p:nvPr/>
        </p:nvSpPr>
        <p:spPr>
          <a:xfrm>
            <a:off x="636575" y="3225874"/>
            <a:ext cx="2221189" cy="202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de-DE" b="1" dirty="0">
                <a:latin typeface="Calibri"/>
                <a:ea typeface="Calibri"/>
                <a:cs typeface="Calibri"/>
                <a:sym typeface="Calibri"/>
              </a:rPr>
              <a:t>1 Seminar </a:t>
            </a: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>zu den Themen: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>Prozessgrößenauswahl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>Sensorapplikation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>Auslesung der Daten aus der Maschinensteuerung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de-DE" b="1" dirty="0">
                <a:latin typeface="Calibri"/>
                <a:ea typeface="Calibri"/>
                <a:cs typeface="Calibri"/>
                <a:sym typeface="Calibri"/>
              </a:rPr>
              <a:t>1 Leitfaden </a:t>
            </a: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>in dem alle Entwicklungsschritte dokumentiert sind.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59;p13">
            <a:extLst>
              <a:ext uri="{FF2B5EF4-FFF2-40B4-BE49-F238E27FC236}">
                <a16:creationId xmlns:a16="http://schemas.microsoft.com/office/drawing/2014/main" id="{7B93B46E-6B39-4069-B821-8701EDCA98D9}"/>
              </a:ext>
            </a:extLst>
          </p:cNvPr>
          <p:cNvSpPr txBox="1"/>
          <p:nvPr/>
        </p:nvSpPr>
        <p:spPr>
          <a:xfrm>
            <a:off x="3011092" y="3225875"/>
            <a:ext cx="2027967" cy="1223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de-DE" b="1" dirty="0">
                <a:latin typeface="Calibri"/>
                <a:ea typeface="Calibri"/>
                <a:cs typeface="Calibri"/>
                <a:sym typeface="Calibri"/>
              </a:rPr>
              <a:t>1 Seminar </a:t>
            </a: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>zu den Themen: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>Aufbau Qualitätsmesszelle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>Messung von Qualitätsgrößen im Prozesstakt</a:t>
            </a:r>
          </a:p>
          <a:p>
            <a:pPr>
              <a:lnSpc>
                <a:spcPct val="115000"/>
              </a:lnSpc>
              <a:buSzPts val="1000"/>
            </a:pPr>
            <a:r>
              <a:rPr lang="de-DE" b="1" dirty="0">
                <a:latin typeface="Calibri"/>
                <a:ea typeface="Calibri"/>
                <a:cs typeface="Calibri"/>
                <a:sym typeface="Calibri"/>
              </a:rPr>
              <a:t>1 Leitfaden </a:t>
            </a: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>in dem alle Entwicklungsschritte dokumentiert sind.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endParaRPr lang="de-DE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endParaRPr lang="de-D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1;p13">
            <a:extLst>
              <a:ext uri="{FF2B5EF4-FFF2-40B4-BE49-F238E27FC236}">
                <a16:creationId xmlns:a16="http://schemas.microsoft.com/office/drawing/2014/main" id="{E145D294-5DA8-4E03-A666-1E9BF90D7E59}"/>
              </a:ext>
            </a:extLst>
          </p:cNvPr>
          <p:cNvSpPr txBox="1"/>
          <p:nvPr/>
        </p:nvSpPr>
        <p:spPr>
          <a:xfrm>
            <a:off x="7413576" y="3225825"/>
            <a:ext cx="2105202" cy="272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de-DE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Seminar </a:t>
            </a:r>
            <a:r>
              <a:rPr lang="de-D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zur datengetriebenen Modellbildung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latin typeface="Calibri"/>
                <a:ea typeface="Calibri"/>
                <a:cs typeface="Calibri"/>
                <a:sym typeface="Calibri"/>
              </a:rPr>
              <a:t>1 Workshop </a:t>
            </a: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>zur Anwendung der entwickelten Software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latin typeface="Calibri"/>
                <a:ea typeface="Calibri"/>
                <a:cs typeface="Calibri"/>
                <a:sym typeface="Calibri"/>
              </a:rPr>
              <a:t>1 Leitfaden </a:t>
            </a: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>zur datengetriebenen Modellbildung des Spritzgießprozesses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63;p13">
            <a:extLst>
              <a:ext uri="{FF2B5EF4-FFF2-40B4-BE49-F238E27FC236}">
                <a16:creationId xmlns:a16="http://schemas.microsoft.com/office/drawing/2014/main" id="{7B18E8A4-84DA-4A33-9080-15ECC90423DF}"/>
              </a:ext>
            </a:extLst>
          </p:cNvPr>
          <p:cNvSpPr txBox="1"/>
          <p:nvPr/>
        </p:nvSpPr>
        <p:spPr>
          <a:xfrm>
            <a:off x="9672104" y="3225700"/>
            <a:ext cx="2105201" cy="272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de-DE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Seminar </a:t>
            </a:r>
            <a:r>
              <a:rPr lang="de-D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zum Thema </a:t>
            </a:r>
            <a:r>
              <a:rPr lang="de-D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Optimalsteuerung</a:t>
            </a:r>
            <a:endParaRPr lang="de-D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de-D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de-DE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Workshop </a:t>
            </a:r>
            <a:r>
              <a:rPr lang="de-D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zur Anwendung der entwickelten Software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de-D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000"/>
            </a:pPr>
            <a:r>
              <a:rPr lang="de-DE" b="1" dirty="0">
                <a:latin typeface="Calibri"/>
                <a:ea typeface="Calibri"/>
                <a:cs typeface="Calibri"/>
                <a:sym typeface="Calibri"/>
              </a:rPr>
              <a:t>1 Leitfaden </a:t>
            </a:r>
            <a:r>
              <a:rPr lang="de-DE" dirty="0">
                <a:latin typeface="Calibri"/>
                <a:ea typeface="Calibri"/>
                <a:cs typeface="Calibri"/>
                <a:sym typeface="Calibri"/>
              </a:rPr>
              <a:t>zur Optimierung des Spritzgießprozesses</a:t>
            </a:r>
            <a:endParaRPr lang="de-D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2805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B951828-E270-413C-BC65-5342113B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CE5545-8D79-44E4-B17A-4477C6A5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Transferkonzept – Feedback, Ideen, Anregungen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FFAACE-6294-4B5B-8AF7-93CFC3DE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DB07CE-04D8-4324-B6A3-9279940D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18D1D-8D1C-4C22-A800-83E08AF8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729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27423D-BA41-40AC-BCE5-8EB54DB71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306168-A111-42E6-A1FC-D9FF3F26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Rolle des Projektbeirates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F4501-CB09-4674-B887-D0542964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E9DF7A-46A6-4158-83C7-B7B9BE21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E923E-26F9-44D3-87BA-F96B6EA6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5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59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8CC0FB-99C8-45F8-916C-CA873A3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7F2D08-0270-4223-8AB2-6C553D25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Bedeutung des Projektes für Spritzgießer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05101-1B7A-4045-BF47-5CB5A9F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00A226-C24D-410F-AD05-D05CF7E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E53F0-EAFF-49EF-A205-C9B61615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34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3D1D471-A399-4171-9DF7-3AEAF72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Projektziel, -laufzeit &amp; -bearbeiter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A6550-807F-47E6-A6D7-A019ED57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580DF-2D19-425E-ABD7-F7553591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003956-9915-4046-9590-99F0D64E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49C50D-C27C-42D6-B2C5-8B26A3BF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98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9BC4F51-AD23-4B18-857B-7EAB1B15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5544615" cy="5473250"/>
          </a:xfrm>
        </p:spPr>
        <p:txBody>
          <a:bodyPr/>
          <a:lstStyle/>
          <a:p>
            <a:r>
              <a:rPr lang="de-DE" dirty="0"/>
              <a:t>Projektziele: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Entwicklung eines digitalen Abbildes </a:t>
            </a:r>
            <a:r>
              <a:rPr lang="de-DE" b="0" u="sng" dirty="0"/>
              <a:t>eines</a:t>
            </a:r>
            <a:r>
              <a:rPr lang="de-DE" b="0" dirty="0"/>
              <a:t> Spritzgießprozesses und von Methoden zur modellbasierten Optimierung der Bauteilgüte.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Transfer der entwickelten Technologien und des Wissens für deren Anwendung und Adaption.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Zeitplan und Meilensteine:</a:t>
            </a:r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03F0F0D-8ADC-4F9A-8DE8-68641B818E98}"/>
              </a:ext>
            </a:extLst>
          </p:cNvPr>
          <p:cNvGrpSpPr/>
          <p:nvPr/>
        </p:nvGrpSpPr>
        <p:grpSpPr>
          <a:xfrm>
            <a:off x="662899" y="4212673"/>
            <a:ext cx="9725702" cy="1891785"/>
            <a:chOff x="662898" y="2162668"/>
            <a:chExt cx="11168553" cy="2172440"/>
          </a:xfrm>
        </p:grpSpPr>
        <p:sp>
          <p:nvSpPr>
            <p:cNvPr id="16" name="Inhaltsplatzhalter 12">
              <a:extLst>
                <a:ext uri="{FF2B5EF4-FFF2-40B4-BE49-F238E27FC236}">
                  <a16:creationId xmlns:a16="http://schemas.microsoft.com/office/drawing/2014/main" id="{C38D87E3-3011-456E-A70C-69AF9C58AF2A}"/>
                </a:ext>
              </a:extLst>
            </p:cNvPr>
            <p:cNvSpPr txBox="1">
              <a:spLocks/>
            </p:cNvSpPr>
            <p:nvPr/>
          </p:nvSpPr>
          <p:spPr>
            <a:xfrm>
              <a:off x="8162693" y="2162668"/>
              <a:ext cx="3668758" cy="217244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rtl="0" eaLnBrk="1" fontAlgn="base" hangingPunct="1">
                <a:lnSpc>
                  <a:spcPts val="2400"/>
                </a:lnSpc>
                <a:spcBef>
                  <a:spcPts val="0"/>
                </a:spcBef>
                <a:spcAft>
                  <a:spcPct val="0"/>
                </a:spcAft>
                <a:buNone/>
                <a:defRPr sz="1800" b="1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36000" indent="0" algn="l" rtl="0" eaLnBrk="1" fontAlgn="base" hangingPunct="1">
                <a:lnSpc>
                  <a:spcPts val="2400"/>
                </a:lnSpc>
                <a:spcBef>
                  <a:spcPts val="2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2pPr>
              <a:lvl3pPr marL="360000" indent="180000" algn="l" rtl="0" eaLnBrk="1" fontAlgn="base" hangingPunct="1">
                <a:lnSpc>
                  <a:spcPts val="24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C5005A"/>
                </a:buClr>
                <a:buFont typeface="Symbol" panose="05050102010706020507" pitchFamily="18" charset="2"/>
                <a:buChar char="-"/>
                <a:defRPr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3pPr>
              <a:lvl4pPr marL="720000" indent="180000" algn="l" rtl="0" eaLnBrk="1" fontAlgn="base" hangingPunct="1">
                <a:lnSpc>
                  <a:spcPts val="24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C5005A"/>
                </a:buClr>
                <a:buSzPct val="100000"/>
                <a:buFont typeface="Arial" panose="020B0604020202020204" pitchFamily="34" charset="0"/>
                <a:buChar char="&gt;"/>
                <a:defRPr sz="1200" i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de-DE" sz="1400" b="0" kern="0" dirty="0"/>
                <a:t>AP1: Aufbau der Qualitätsmesszelle</a:t>
              </a:r>
              <a:br>
                <a:rPr lang="de-DE" sz="1400" b="0" kern="0" dirty="0"/>
              </a:br>
              <a:r>
                <a:rPr lang="de-DE" sz="1400" b="0" kern="0" dirty="0"/>
                <a:t>AP2: Datenaufzeichnung</a:t>
              </a:r>
            </a:p>
            <a:p>
              <a:pPr>
                <a:lnSpc>
                  <a:spcPct val="100000"/>
                </a:lnSpc>
              </a:pPr>
              <a:r>
                <a:rPr lang="de-DE" sz="1400" b="0" kern="0" dirty="0"/>
                <a:t>AP3: Modellbildung Digitaler Zwilling</a:t>
              </a:r>
            </a:p>
            <a:p>
              <a:pPr>
                <a:lnSpc>
                  <a:spcPct val="100000"/>
                </a:lnSpc>
              </a:pPr>
              <a:r>
                <a:rPr lang="de-DE" sz="1400" b="0" kern="0" dirty="0"/>
                <a:t>AP4: Prozessoptimierung</a:t>
              </a:r>
            </a:p>
            <a:p>
              <a:pPr>
                <a:lnSpc>
                  <a:spcPct val="100000"/>
                </a:lnSpc>
              </a:pPr>
              <a:endParaRPr lang="de-DE" sz="1400" b="0" kern="0" dirty="0"/>
            </a:p>
            <a:p>
              <a:pPr>
                <a:lnSpc>
                  <a:spcPct val="100000"/>
                </a:lnSpc>
              </a:pPr>
              <a:r>
                <a:rPr lang="de-DE" sz="1400" b="0" kern="0" dirty="0"/>
                <a:t>MS1: </a:t>
              </a:r>
              <a:r>
                <a:rPr lang="de-DE" sz="1400" b="0" kern="0" dirty="0" err="1"/>
                <a:t>Demonstratoranlage</a:t>
              </a:r>
              <a:r>
                <a:rPr lang="de-DE" sz="1400" b="0" kern="0" dirty="0"/>
                <a:t> aufgebaut</a:t>
              </a:r>
            </a:p>
            <a:p>
              <a:pPr>
                <a:lnSpc>
                  <a:spcPct val="100000"/>
                </a:lnSpc>
              </a:pPr>
              <a:r>
                <a:rPr lang="de-DE" sz="1400" b="0" kern="0" dirty="0"/>
                <a:t>MS2: Softwareentwicklung abgeschlossen</a:t>
              </a: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538D1CAB-0111-4F24-AAB4-D780491B15CB}"/>
                </a:ext>
              </a:extLst>
            </p:cNvPr>
            <p:cNvGrpSpPr/>
            <p:nvPr/>
          </p:nvGrpSpPr>
          <p:grpSpPr>
            <a:xfrm>
              <a:off x="662898" y="2162668"/>
              <a:ext cx="7136781" cy="2172440"/>
              <a:chOff x="662898" y="2162668"/>
              <a:chExt cx="7136781" cy="2172440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3543B284-70DE-4744-B109-80AFA7A7F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898" y="2162668"/>
                <a:ext cx="7136780" cy="1801013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115411DA-A638-49CD-AEAB-4FB27397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899" y="4085016"/>
                <a:ext cx="7136780" cy="250092"/>
              </a:xfrm>
              <a:prstGeom prst="rect">
                <a:avLst/>
              </a:prstGeom>
            </p:spPr>
          </p:pic>
        </p:grp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B3128A5-F457-4469-80CC-A30DCD448866}"/>
              </a:ext>
            </a:extLst>
          </p:cNvPr>
          <p:cNvGrpSpPr/>
          <p:nvPr/>
        </p:nvGrpSpPr>
        <p:grpSpPr>
          <a:xfrm>
            <a:off x="6836676" y="1473038"/>
            <a:ext cx="1008580" cy="1723319"/>
            <a:chOff x="3513859" y="2265133"/>
            <a:chExt cx="1124212" cy="1920896"/>
          </a:xfrm>
        </p:grpSpPr>
        <p:pic>
          <p:nvPicPr>
            <p:cNvPr id="22" name="Grafik 21" descr="Ein Bild, das Mann, Person, Anzug, Kleidung enthält.&#10;&#10;Automatisch generierte Beschreibung">
              <a:extLst>
                <a:ext uri="{FF2B5EF4-FFF2-40B4-BE49-F238E27FC236}">
                  <a16:creationId xmlns:a16="http://schemas.microsoft.com/office/drawing/2014/main" id="{8E4A4ABA-39B2-48B5-A195-F6803CC79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648" y="2265133"/>
              <a:ext cx="1070632" cy="1608666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0F09F98-1F3D-4B26-B5EB-18F793CAEE76}"/>
                </a:ext>
              </a:extLst>
            </p:cNvPr>
            <p:cNvSpPr txBox="1"/>
            <p:nvPr/>
          </p:nvSpPr>
          <p:spPr>
            <a:xfrm>
              <a:off x="3513859" y="3911579"/>
              <a:ext cx="1124212" cy="2744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Marco </a:t>
              </a:r>
              <a:r>
                <a:rPr lang="de-DE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Klute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188B111-E8EC-4808-9DD7-41C8D212B049}"/>
              </a:ext>
            </a:extLst>
          </p:cNvPr>
          <p:cNvGrpSpPr/>
          <p:nvPr/>
        </p:nvGrpSpPr>
        <p:grpSpPr>
          <a:xfrm>
            <a:off x="8171037" y="1467381"/>
            <a:ext cx="1528418" cy="1769230"/>
            <a:chOff x="8334845" y="2214433"/>
            <a:chExt cx="1703650" cy="1972070"/>
          </a:xfrm>
        </p:grpSpPr>
        <p:pic>
          <p:nvPicPr>
            <p:cNvPr id="23" name="Grafik 22" descr="Ein Bild, das Person, Wand, Mann, drinnen enthält.&#10;&#10;Automatisch generierte Beschreibung">
              <a:extLst>
                <a:ext uri="{FF2B5EF4-FFF2-40B4-BE49-F238E27FC236}">
                  <a16:creationId xmlns:a16="http://schemas.microsoft.com/office/drawing/2014/main" id="{3D92BD9B-4D15-4184-8BFF-D0A002C3E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353" y="2214433"/>
              <a:ext cx="1070633" cy="1605949"/>
            </a:xfrm>
            <a:prstGeom prst="rect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2EAA2F8-E37E-453D-8798-CDB8FAB4AC56}"/>
                </a:ext>
              </a:extLst>
            </p:cNvPr>
            <p:cNvSpPr txBox="1"/>
            <p:nvPr/>
          </p:nvSpPr>
          <p:spPr>
            <a:xfrm>
              <a:off x="8334845" y="3912053"/>
              <a:ext cx="1703650" cy="2744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Alexander Rehmer</a:t>
              </a:r>
            </a:p>
          </p:txBody>
        </p:sp>
      </p:grpSp>
      <p:sp>
        <p:nvSpPr>
          <p:cNvPr id="25" name="Inhaltsplatzhalter 12">
            <a:extLst>
              <a:ext uri="{FF2B5EF4-FFF2-40B4-BE49-F238E27FC236}">
                <a16:creationId xmlns:a16="http://schemas.microsoft.com/office/drawing/2014/main" id="{54787388-9D76-493D-8F53-D3ACB1CE4486}"/>
              </a:ext>
            </a:extLst>
          </p:cNvPr>
          <p:cNvSpPr txBox="1">
            <a:spLocks/>
          </p:cNvSpPr>
          <p:nvPr/>
        </p:nvSpPr>
        <p:spPr>
          <a:xfrm>
            <a:off x="6533868" y="981075"/>
            <a:ext cx="5544615" cy="5473250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Projektbearbeiter: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91759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0FD0D2-ED56-40A9-A885-49E7E0D0A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Platz für Notizen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1FEDF8-B59A-4ACD-A4B2-189BBD48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Erwartungen des Projektbeirates an das Projekt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442CE0-C173-459D-BFB4-EBB80A19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E32D9-6540-4C6D-B5DF-D41F3277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C0968C-F6C0-4BF8-892F-96E5E37D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03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61;p14">
            <a:extLst>
              <a:ext uri="{FF2B5EF4-FFF2-40B4-BE49-F238E27FC236}">
                <a16:creationId xmlns:a16="http://schemas.microsoft.com/office/drawing/2014/main" id="{5D055BAE-1ABA-44BD-BA2F-6C0A4E433E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endParaRPr lang="en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Regelung von Prozessgrößen erlaubt nur indirekt eine Einstellung definierter Bauteileigenschaften (indirekte Regelung)</a:t>
            </a:r>
            <a:endParaRPr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Nicht messbare Störgrößen ändern das Übertragungsverhalten der Maschine und somit die resultierenden Bauteileigenschaften</a:t>
            </a:r>
          </a:p>
          <a:p>
            <a:pPr marL="567252" indent="-380990">
              <a:buSzPts val="1400"/>
              <a:buFont typeface="Arial" panose="020B0604020202020204" pitchFamily="34" charset="0"/>
              <a:buChar char="•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Ziel: </a:t>
            </a: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Direkte Regelung der Bauteilqualität, Kompensation von nicht messbaren Störgrößen, einfache Integration des Verfahrens in den bestehenden Produktionsprozess</a:t>
            </a:r>
            <a:endParaRPr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84ED2C-C0D3-407B-AF8D-6A33FC7D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/>
              <a:t>Problem- &amp; Zielbeschreibung</a:t>
            </a:r>
            <a:endParaRPr lang="en-GB" dirty="0"/>
          </a:p>
        </p:txBody>
      </p: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79A77647-390F-4783-BAF8-E83BE795FB31}"/>
              </a:ext>
            </a:extLst>
          </p:cNvPr>
          <p:cNvGrpSpPr/>
          <p:nvPr/>
        </p:nvGrpSpPr>
        <p:grpSpPr>
          <a:xfrm>
            <a:off x="1176185" y="1153768"/>
            <a:ext cx="10186081" cy="3148761"/>
            <a:chOff x="882138" y="2571750"/>
            <a:chExt cx="7639561" cy="2361571"/>
          </a:xfrm>
        </p:grpSpPr>
        <p:sp>
          <p:nvSpPr>
            <p:cNvPr id="294" name="Google Shape;62;p14">
              <a:extLst>
                <a:ext uri="{FF2B5EF4-FFF2-40B4-BE49-F238E27FC236}">
                  <a16:creationId xmlns:a16="http://schemas.microsoft.com/office/drawing/2014/main" id="{F4467C9F-D878-4CD9-8459-652AA6C0B25A}"/>
                </a:ext>
              </a:extLst>
            </p:cNvPr>
            <p:cNvSpPr/>
            <p:nvPr/>
          </p:nvSpPr>
          <p:spPr>
            <a:xfrm>
              <a:off x="3017006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Google Shape;63;p14">
              <a:extLst>
                <a:ext uri="{FF2B5EF4-FFF2-40B4-BE49-F238E27FC236}">
                  <a16:creationId xmlns:a16="http://schemas.microsoft.com/office/drawing/2014/main" id="{507A9325-6A42-4723-AEEE-292FC31210F1}"/>
                </a:ext>
              </a:extLst>
            </p:cNvPr>
            <p:cNvSpPr/>
            <p:nvPr/>
          </p:nvSpPr>
          <p:spPr>
            <a:xfrm>
              <a:off x="5700004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Google Shape;64;p14">
              <a:extLst>
                <a:ext uri="{FF2B5EF4-FFF2-40B4-BE49-F238E27FC236}">
                  <a16:creationId xmlns:a16="http://schemas.microsoft.com/office/drawing/2014/main" id="{C1F1F553-BB2B-4923-9073-2B173631F7C4}"/>
                </a:ext>
              </a:extLst>
            </p:cNvPr>
            <p:cNvSpPr/>
            <p:nvPr/>
          </p:nvSpPr>
          <p:spPr>
            <a:xfrm>
              <a:off x="1340336" y="3443461"/>
              <a:ext cx="491309" cy="4309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297" name="Google Shape;65;p14">
              <a:extLst>
                <a:ext uri="{FF2B5EF4-FFF2-40B4-BE49-F238E27FC236}">
                  <a16:creationId xmlns:a16="http://schemas.microsoft.com/office/drawing/2014/main" id="{BACB2739-0739-4B54-AEFA-316CD1C8D5B3}"/>
                </a:ext>
              </a:extLst>
            </p:cNvPr>
            <p:cNvGrpSpPr/>
            <p:nvPr/>
          </p:nvGrpSpPr>
          <p:grpSpPr>
            <a:xfrm>
              <a:off x="1393351" y="3472083"/>
              <a:ext cx="370159" cy="334561"/>
              <a:chOff x="6455925" y="3633875"/>
              <a:chExt cx="705000" cy="637200"/>
            </a:xfrm>
          </p:grpSpPr>
          <p:cxnSp>
            <p:nvCxnSpPr>
              <p:cNvPr id="348" name="Google Shape;66;p14">
                <a:extLst>
                  <a:ext uri="{FF2B5EF4-FFF2-40B4-BE49-F238E27FC236}">
                    <a16:creationId xmlns:a16="http://schemas.microsoft.com/office/drawing/2014/main" id="{128944E7-0BA5-44DF-B823-FAFB2C7207E4}"/>
                  </a:ext>
                </a:extLst>
              </p:cNvPr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49" name="Google Shape;67;p14">
                <a:extLst>
                  <a:ext uri="{FF2B5EF4-FFF2-40B4-BE49-F238E27FC236}">
                    <a16:creationId xmlns:a16="http://schemas.microsoft.com/office/drawing/2014/main" id="{AE014F5D-1BF0-4C95-AC1C-924C7BDF4249}"/>
                  </a:ext>
                </a:extLst>
              </p:cNvPr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50" name="Google Shape;68;p14">
                <a:extLst>
                  <a:ext uri="{FF2B5EF4-FFF2-40B4-BE49-F238E27FC236}">
                    <a16:creationId xmlns:a16="http://schemas.microsoft.com/office/drawing/2014/main" id="{F5D4C1A3-8870-4914-855F-2F1BF70B8BB4}"/>
                  </a:ext>
                </a:extLst>
              </p:cNvPr>
              <p:cNvSpPr/>
              <p:nvPr/>
            </p:nvSpPr>
            <p:spPr>
              <a:xfrm>
                <a:off x="6463525" y="3869000"/>
                <a:ext cx="599300" cy="295875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 extrusionOk="0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98" name="Google Shape;69;p14">
              <a:extLst>
                <a:ext uri="{FF2B5EF4-FFF2-40B4-BE49-F238E27FC236}">
                  <a16:creationId xmlns:a16="http://schemas.microsoft.com/office/drawing/2014/main" id="{EF3585B6-BA5D-4DC4-ADEC-ECCBA58D3337}"/>
                </a:ext>
              </a:extLst>
            </p:cNvPr>
            <p:cNvSpPr txBox="1"/>
            <p:nvPr/>
          </p:nvSpPr>
          <p:spPr>
            <a:xfrm>
              <a:off x="1700939" y="3661327"/>
              <a:ext cx="146122" cy="18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299" name="Google Shape;70;p14">
              <a:extLst>
                <a:ext uri="{FF2B5EF4-FFF2-40B4-BE49-F238E27FC236}">
                  <a16:creationId xmlns:a16="http://schemas.microsoft.com/office/drawing/2014/main" id="{D5A41741-7167-4C28-8C05-B477752AC6A5}"/>
                </a:ext>
              </a:extLst>
            </p:cNvPr>
            <p:cNvSpPr/>
            <p:nvPr/>
          </p:nvSpPr>
          <p:spPr>
            <a:xfrm>
              <a:off x="1451909" y="3303729"/>
              <a:ext cx="491309" cy="4309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300" name="Google Shape;71;p14">
              <a:extLst>
                <a:ext uri="{FF2B5EF4-FFF2-40B4-BE49-F238E27FC236}">
                  <a16:creationId xmlns:a16="http://schemas.microsoft.com/office/drawing/2014/main" id="{65BD1B02-F41C-44D5-9323-78AC6E2C165E}"/>
                </a:ext>
              </a:extLst>
            </p:cNvPr>
            <p:cNvGrpSpPr/>
            <p:nvPr/>
          </p:nvGrpSpPr>
          <p:grpSpPr>
            <a:xfrm>
              <a:off x="1505038" y="3332842"/>
              <a:ext cx="463926" cy="367357"/>
              <a:chOff x="6456037" y="3633938"/>
              <a:chExt cx="674353" cy="533982"/>
            </a:xfrm>
          </p:grpSpPr>
          <p:grpSp>
            <p:nvGrpSpPr>
              <p:cNvPr id="344" name="Google Shape;72;p14">
                <a:extLst>
                  <a:ext uri="{FF2B5EF4-FFF2-40B4-BE49-F238E27FC236}">
                    <a16:creationId xmlns:a16="http://schemas.microsoft.com/office/drawing/2014/main" id="{5C46F1B4-71FE-4CD4-93DF-DB7EF7B620B0}"/>
                  </a:ext>
                </a:extLst>
              </p:cNvPr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346" name="Google Shape;73;p14">
                  <a:extLst>
                    <a:ext uri="{FF2B5EF4-FFF2-40B4-BE49-F238E27FC236}">
                      <a16:creationId xmlns:a16="http://schemas.microsoft.com/office/drawing/2014/main" id="{0A967C75-E01D-4077-8ABE-BED5777ECFF0}"/>
                    </a:ext>
                  </a:extLst>
                </p:cNvPr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7" name="Google Shape;74;p14">
                  <a:extLst>
                    <a:ext uri="{FF2B5EF4-FFF2-40B4-BE49-F238E27FC236}">
                      <a16:creationId xmlns:a16="http://schemas.microsoft.com/office/drawing/2014/main" id="{0036E1F1-96AA-461C-A1EB-D61E4692D300}"/>
                    </a:ext>
                  </a:extLst>
                </p:cNvPr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45" name="Google Shape;75;p14">
                <a:extLst>
                  <a:ext uri="{FF2B5EF4-FFF2-40B4-BE49-F238E27FC236}">
                    <a16:creationId xmlns:a16="http://schemas.microsoft.com/office/drawing/2014/main" id="{1DDD11C5-45DB-4F52-BA4C-2E7C817FCE3B}"/>
                  </a:ext>
                </a:extLst>
              </p:cNvPr>
              <p:cNvSpPr txBox="1"/>
              <p:nvPr/>
            </p:nvSpPr>
            <p:spPr>
              <a:xfrm>
                <a:off x="6917990" y="3902419"/>
                <a:ext cx="212400" cy="265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301" name="Google Shape;76;p14">
              <a:extLst>
                <a:ext uri="{FF2B5EF4-FFF2-40B4-BE49-F238E27FC236}">
                  <a16:creationId xmlns:a16="http://schemas.microsoft.com/office/drawing/2014/main" id="{C58AE033-CEB4-40B7-89F0-5079134A8EB9}"/>
                </a:ext>
              </a:extLst>
            </p:cNvPr>
            <p:cNvSpPr/>
            <p:nvPr/>
          </p:nvSpPr>
          <p:spPr>
            <a:xfrm>
              <a:off x="1516158" y="3432317"/>
              <a:ext cx="292202" cy="204535"/>
            </a:xfrm>
            <a:custGeom>
              <a:avLst/>
              <a:gdLst/>
              <a:ahLst/>
              <a:cxnLst/>
              <a:rect l="l" t="t" r="r" b="b"/>
              <a:pathLst>
                <a:path w="13189" h="9232" extrusionOk="0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2" name="Google Shape;77;p14">
              <a:extLst>
                <a:ext uri="{FF2B5EF4-FFF2-40B4-BE49-F238E27FC236}">
                  <a16:creationId xmlns:a16="http://schemas.microsoft.com/office/drawing/2014/main" id="{CD82D679-023E-48FE-A233-7AABB95EB9F1}"/>
                </a:ext>
              </a:extLst>
            </p:cNvPr>
            <p:cNvGrpSpPr/>
            <p:nvPr/>
          </p:nvGrpSpPr>
          <p:grpSpPr>
            <a:xfrm>
              <a:off x="4381583" y="3443426"/>
              <a:ext cx="491375" cy="431017"/>
              <a:chOff x="5598633" y="3832188"/>
              <a:chExt cx="554400" cy="486300"/>
            </a:xfrm>
          </p:grpSpPr>
          <p:sp>
            <p:nvSpPr>
              <p:cNvPr id="338" name="Google Shape;78;p14">
                <a:extLst>
                  <a:ext uri="{FF2B5EF4-FFF2-40B4-BE49-F238E27FC236}">
                    <a16:creationId xmlns:a16="http://schemas.microsoft.com/office/drawing/2014/main" id="{348626CB-A32E-4583-8528-132B81CBCE8E}"/>
                  </a:ext>
                </a:extLst>
              </p:cNvPr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/>
              </a:p>
            </p:txBody>
          </p:sp>
          <p:grpSp>
            <p:nvGrpSpPr>
              <p:cNvPr id="339" name="Google Shape;79;p14">
                <a:extLst>
                  <a:ext uri="{FF2B5EF4-FFF2-40B4-BE49-F238E27FC236}">
                    <a16:creationId xmlns:a16="http://schemas.microsoft.com/office/drawing/2014/main" id="{13C6FFBF-C580-429D-9B14-12182918ADA6}"/>
                  </a:ext>
                </a:extLst>
              </p:cNvPr>
              <p:cNvGrpSpPr/>
              <p:nvPr/>
            </p:nvGrpSpPr>
            <p:grpSpPr>
              <a:xfrm>
                <a:off x="5658585" y="3865035"/>
                <a:ext cx="440834" cy="377523"/>
                <a:chOff x="8061322" y="3507007"/>
                <a:chExt cx="567865" cy="486311"/>
              </a:xfrm>
            </p:grpSpPr>
            <p:grpSp>
              <p:nvGrpSpPr>
                <p:cNvPr id="340" name="Google Shape;80;p14">
                  <a:extLst>
                    <a:ext uri="{FF2B5EF4-FFF2-40B4-BE49-F238E27FC236}">
                      <a16:creationId xmlns:a16="http://schemas.microsoft.com/office/drawing/2014/main" id="{E261325D-E239-4D9F-957C-A777601BEB70}"/>
                    </a:ext>
                  </a:extLst>
                </p:cNvPr>
                <p:cNvGrpSpPr/>
                <p:nvPr/>
              </p:nvGrpSpPr>
              <p:grpSpPr>
                <a:xfrm>
                  <a:off x="8061322" y="3507007"/>
                  <a:ext cx="538056" cy="486311"/>
                  <a:chOff x="8559286" y="3467560"/>
                  <a:chExt cx="705000" cy="637200"/>
                </a:xfrm>
              </p:grpSpPr>
              <p:cxnSp>
                <p:nvCxnSpPr>
                  <p:cNvPr id="342" name="Google Shape;81;p14">
                    <a:extLst>
                      <a:ext uri="{FF2B5EF4-FFF2-40B4-BE49-F238E27FC236}">
                        <a16:creationId xmlns:a16="http://schemas.microsoft.com/office/drawing/2014/main" id="{9A4DB2F2-E0D6-4B0B-AE4F-D32E10C78F5A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8559286" y="3467560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343" name="Google Shape;82;p14">
                    <a:extLst>
                      <a:ext uri="{FF2B5EF4-FFF2-40B4-BE49-F238E27FC236}">
                        <a16:creationId xmlns:a16="http://schemas.microsoft.com/office/drawing/2014/main" id="{4B5A8570-009E-43DB-B295-CCE75FCF44FB}"/>
                      </a:ext>
                    </a:extLst>
                  </p:cNvPr>
                  <p:cNvCxnSpPr/>
                  <p:nvPr/>
                </p:nvCxnSpPr>
                <p:spPr>
                  <a:xfrm>
                    <a:off x="8559286" y="4104760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341" name="Google Shape;83;p14">
                  <a:extLst>
                    <a:ext uri="{FF2B5EF4-FFF2-40B4-BE49-F238E27FC236}">
                      <a16:creationId xmlns:a16="http://schemas.microsoft.com/office/drawing/2014/main" id="{DBC5B05B-182D-4A2A-BFD0-E6075345564B}"/>
                    </a:ext>
                  </a:extLst>
                </p:cNvPr>
                <p:cNvSpPr txBox="1"/>
                <p:nvPr/>
              </p:nvSpPr>
              <p:spPr>
                <a:xfrm>
                  <a:off x="8587787" y="3867000"/>
                  <a:ext cx="41400" cy="72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200" dirty="0"/>
                    <a:t>t</a:t>
                  </a:r>
                  <a:endParaRPr sz="1200" dirty="0"/>
                </a:p>
              </p:txBody>
            </p:sp>
          </p:grpSp>
        </p:grpSp>
        <p:sp>
          <p:nvSpPr>
            <p:cNvPr id="303" name="Google Shape;84;p14">
              <a:extLst>
                <a:ext uri="{FF2B5EF4-FFF2-40B4-BE49-F238E27FC236}">
                  <a16:creationId xmlns:a16="http://schemas.microsoft.com/office/drawing/2014/main" id="{CC48BA8C-7C5B-406A-BDB0-3F922D0CE46A}"/>
                </a:ext>
              </a:extLst>
            </p:cNvPr>
            <p:cNvSpPr/>
            <p:nvPr/>
          </p:nvSpPr>
          <p:spPr>
            <a:xfrm>
              <a:off x="4434108" y="3537502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4" name="Google Shape;85;p14">
              <a:extLst>
                <a:ext uri="{FF2B5EF4-FFF2-40B4-BE49-F238E27FC236}">
                  <a16:creationId xmlns:a16="http://schemas.microsoft.com/office/drawing/2014/main" id="{70C66BAB-A0EC-442A-9E73-D1248D297DE8}"/>
                </a:ext>
              </a:extLst>
            </p:cNvPr>
            <p:cNvSpPr/>
            <p:nvPr/>
          </p:nvSpPr>
          <p:spPr>
            <a:xfrm>
              <a:off x="4499342" y="3304988"/>
              <a:ext cx="491398" cy="43101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05" name="Google Shape;86;p14">
              <a:extLst>
                <a:ext uri="{FF2B5EF4-FFF2-40B4-BE49-F238E27FC236}">
                  <a16:creationId xmlns:a16="http://schemas.microsoft.com/office/drawing/2014/main" id="{E9E534C0-3FF0-458E-B65A-43C6194ED434}"/>
                </a:ext>
              </a:extLst>
            </p:cNvPr>
            <p:cNvSpPr/>
            <p:nvPr/>
          </p:nvSpPr>
          <p:spPr>
            <a:xfrm>
              <a:off x="4553997" y="3371661"/>
              <a:ext cx="177013" cy="294829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6" name="Google Shape;87;p14">
              <a:extLst>
                <a:ext uri="{FF2B5EF4-FFF2-40B4-BE49-F238E27FC236}">
                  <a16:creationId xmlns:a16="http://schemas.microsoft.com/office/drawing/2014/main" id="{8477E8F6-C176-489A-8429-2F0BD628529A}"/>
                </a:ext>
              </a:extLst>
            </p:cNvPr>
            <p:cNvSpPr/>
            <p:nvPr/>
          </p:nvSpPr>
          <p:spPr>
            <a:xfrm>
              <a:off x="4731862" y="3367142"/>
              <a:ext cx="55265" cy="208976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" name="Google Shape;88;p14">
              <a:extLst>
                <a:ext uri="{FF2B5EF4-FFF2-40B4-BE49-F238E27FC236}">
                  <a16:creationId xmlns:a16="http://schemas.microsoft.com/office/drawing/2014/main" id="{5AF4846E-F09C-459E-88CC-723E61F5863C}"/>
                </a:ext>
              </a:extLst>
            </p:cNvPr>
            <p:cNvSpPr/>
            <p:nvPr/>
          </p:nvSpPr>
          <p:spPr>
            <a:xfrm>
              <a:off x="4787980" y="3568246"/>
              <a:ext cx="22591" cy="92628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8" name="Google Shape;89;p14">
              <a:extLst>
                <a:ext uri="{FF2B5EF4-FFF2-40B4-BE49-F238E27FC236}">
                  <a16:creationId xmlns:a16="http://schemas.microsoft.com/office/drawing/2014/main" id="{15B69008-C085-4B71-AE71-D768456CB194}"/>
                </a:ext>
              </a:extLst>
            </p:cNvPr>
            <p:cNvGrpSpPr/>
            <p:nvPr/>
          </p:nvGrpSpPr>
          <p:grpSpPr>
            <a:xfrm>
              <a:off x="4552507" y="3334116"/>
              <a:ext cx="384320" cy="334608"/>
              <a:chOff x="6456037" y="3633938"/>
              <a:chExt cx="558561" cy="486311"/>
            </a:xfrm>
          </p:grpSpPr>
          <p:grpSp>
            <p:nvGrpSpPr>
              <p:cNvPr id="334" name="Google Shape;90;p14">
                <a:extLst>
                  <a:ext uri="{FF2B5EF4-FFF2-40B4-BE49-F238E27FC236}">
                    <a16:creationId xmlns:a16="http://schemas.microsoft.com/office/drawing/2014/main" id="{DC244BCE-63E6-418F-B18F-D26874776A99}"/>
                  </a:ext>
                </a:extLst>
              </p:cNvPr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336" name="Google Shape;91;p14">
                  <a:extLst>
                    <a:ext uri="{FF2B5EF4-FFF2-40B4-BE49-F238E27FC236}">
                      <a16:creationId xmlns:a16="http://schemas.microsoft.com/office/drawing/2014/main" id="{88CFFE3B-D8E4-416C-BEF6-6EB6CC100FF9}"/>
                    </a:ext>
                  </a:extLst>
                </p:cNvPr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7" name="Google Shape;92;p14">
                  <a:extLst>
                    <a:ext uri="{FF2B5EF4-FFF2-40B4-BE49-F238E27FC236}">
                      <a16:creationId xmlns:a16="http://schemas.microsoft.com/office/drawing/2014/main" id="{177F8CFB-1F17-4AB9-A076-E7A453AF6A3F}"/>
                    </a:ext>
                  </a:extLst>
                </p:cNvPr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35" name="Google Shape;93;p14">
                <a:extLst>
                  <a:ext uri="{FF2B5EF4-FFF2-40B4-BE49-F238E27FC236}">
                    <a16:creationId xmlns:a16="http://schemas.microsoft.com/office/drawing/2014/main" id="{6A31CC39-6E3D-4883-A397-EC81D5D29EBB}"/>
                  </a:ext>
                </a:extLst>
              </p:cNvPr>
              <p:cNvSpPr txBox="1"/>
              <p:nvPr/>
            </p:nvSpPr>
            <p:spPr>
              <a:xfrm>
                <a:off x="6983098" y="3989880"/>
                <a:ext cx="31500" cy="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309" name="Google Shape;94;p14">
              <a:extLst>
                <a:ext uri="{FF2B5EF4-FFF2-40B4-BE49-F238E27FC236}">
                  <a16:creationId xmlns:a16="http://schemas.microsoft.com/office/drawing/2014/main" id="{551BFB83-7A5B-44AA-9DDE-B58CDB0323C4}"/>
                </a:ext>
              </a:extLst>
            </p:cNvPr>
            <p:cNvSpPr/>
            <p:nvPr/>
          </p:nvSpPr>
          <p:spPr>
            <a:xfrm>
              <a:off x="4619660" y="3141763"/>
              <a:ext cx="491375" cy="4310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310" name="Google Shape;95;p14">
              <a:extLst>
                <a:ext uri="{FF2B5EF4-FFF2-40B4-BE49-F238E27FC236}">
                  <a16:creationId xmlns:a16="http://schemas.microsoft.com/office/drawing/2014/main" id="{59597FE7-306F-4043-90C6-76E509188A29}"/>
                </a:ext>
              </a:extLst>
            </p:cNvPr>
            <p:cNvCxnSpPr/>
            <p:nvPr/>
          </p:nvCxnSpPr>
          <p:spPr>
            <a:xfrm rot="10800000">
              <a:off x="4672794" y="3170876"/>
              <a:ext cx="0" cy="3346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1" name="Google Shape;96;p14">
              <a:extLst>
                <a:ext uri="{FF2B5EF4-FFF2-40B4-BE49-F238E27FC236}">
                  <a16:creationId xmlns:a16="http://schemas.microsoft.com/office/drawing/2014/main" id="{9E55787D-AC09-412D-A8A4-302F1236A251}"/>
                </a:ext>
              </a:extLst>
            </p:cNvPr>
            <p:cNvCxnSpPr/>
            <p:nvPr/>
          </p:nvCxnSpPr>
          <p:spPr>
            <a:xfrm>
              <a:off x="4672794" y="3505482"/>
              <a:ext cx="37020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2" name="Google Shape;97;p14">
              <a:extLst>
                <a:ext uri="{FF2B5EF4-FFF2-40B4-BE49-F238E27FC236}">
                  <a16:creationId xmlns:a16="http://schemas.microsoft.com/office/drawing/2014/main" id="{2F3FAD41-B992-4FC2-B4AA-D8EFEF48A332}"/>
                </a:ext>
              </a:extLst>
            </p:cNvPr>
            <p:cNvSpPr txBox="1"/>
            <p:nvPr/>
          </p:nvSpPr>
          <p:spPr>
            <a:xfrm>
              <a:off x="5037923" y="3407683"/>
              <a:ext cx="28485" cy="49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313" name="Google Shape;98;p14">
              <a:extLst>
                <a:ext uri="{FF2B5EF4-FFF2-40B4-BE49-F238E27FC236}">
                  <a16:creationId xmlns:a16="http://schemas.microsoft.com/office/drawing/2014/main" id="{ACC2131E-BA26-412D-BBFC-FA262509DB7C}"/>
                </a:ext>
              </a:extLst>
            </p:cNvPr>
            <p:cNvSpPr/>
            <p:nvPr/>
          </p:nvSpPr>
          <p:spPr>
            <a:xfrm>
              <a:off x="4672186" y="3235840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14" name="Google Shape;99;p14">
              <a:extLst>
                <a:ext uri="{FF2B5EF4-FFF2-40B4-BE49-F238E27FC236}">
                  <a16:creationId xmlns:a16="http://schemas.microsoft.com/office/drawing/2014/main" id="{DBA849E7-B6E0-4CCC-8090-FA0445998CA2}"/>
                </a:ext>
              </a:extLst>
            </p:cNvPr>
            <p:cNvCxnSpPr/>
            <p:nvPr/>
          </p:nvCxnSpPr>
          <p:spPr>
            <a:xfrm>
              <a:off x="5307340" y="4043030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100;p14">
              <a:extLst>
                <a:ext uri="{FF2B5EF4-FFF2-40B4-BE49-F238E27FC236}">
                  <a16:creationId xmlns:a16="http://schemas.microsoft.com/office/drawing/2014/main" id="{E36F8611-3A12-4086-9C47-91E8C314C9D8}"/>
                </a:ext>
              </a:extLst>
            </p:cNvPr>
            <p:cNvSpPr txBox="1"/>
            <p:nvPr/>
          </p:nvSpPr>
          <p:spPr>
            <a:xfrm>
              <a:off x="882138" y="3881649"/>
              <a:ext cx="1519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(Sollwerte für Prozessgrößen)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Google Shape;101;p14">
              <a:extLst>
                <a:ext uri="{FF2B5EF4-FFF2-40B4-BE49-F238E27FC236}">
                  <a16:creationId xmlns:a16="http://schemas.microsoft.com/office/drawing/2014/main" id="{47F37198-5BE9-4F9B-952F-6F19FA79F040}"/>
                </a:ext>
              </a:extLst>
            </p:cNvPr>
            <p:cNvSpPr txBox="1"/>
            <p:nvPr/>
          </p:nvSpPr>
          <p:spPr>
            <a:xfrm>
              <a:off x="4143175" y="3881649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Google Shape;102;p14">
              <a:extLst>
                <a:ext uri="{FF2B5EF4-FFF2-40B4-BE49-F238E27FC236}">
                  <a16:creationId xmlns:a16="http://schemas.microsoft.com/office/drawing/2014/main" id="{C2358C90-FD05-4F4F-B66D-53D45B8298C8}"/>
                </a:ext>
              </a:extLst>
            </p:cNvPr>
            <p:cNvSpPr txBox="1"/>
            <p:nvPr/>
          </p:nvSpPr>
          <p:spPr>
            <a:xfrm>
              <a:off x="7167456" y="3881649"/>
              <a:ext cx="1354243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Bauteileigenschaften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18" name="Google Shape;103;p14">
              <a:extLst>
                <a:ext uri="{FF2B5EF4-FFF2-40B4-BE49-F238E27FC236}">
                  <a16:creationId xmlns:a16="http://schemas.microsoft.com/office/drawing/2014/main" id="{D2FDF213-8C09-46AE-8585-5078724827AD}"/>
                </a:ext>
              </a:extLst>
            </p:cNvPr>
            <p:cNvCxnSpPr/>
            <p:nvPr/>
          </p:nvCxnSpPr>
          <p:spPr>
            <a:xfrm>
              <a:off x="6690314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104;p14">
              <a:extLst>
                <a:ext uri="{FF2B5EF4-FFF2-40B4-BE49-F238E27FC236}">
                  <a16:creationId xmlns:a16="http://schemas.microsoft.com/office/drawing/2014/main" id="{0BE17AF3-F040-4CDC-8FA8-C1B683DA5F1E}"/>
                </a:ext>
              </a:extLst>
            </p:cNvPr>
            <p:cNvCxnSpPr/>
            <p:nvPr/>
          </p:nvCxnSpPr>
          <p:spPr>
            <a:xfrm>
              <a:off x="2401479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105;p14">
              <a:extLst>
                <a:ext uri="{FF2B5EF4-FFF2-40B4-BE49-F238E27FC236}">
                  <a16:creationId xmlns:a16="http://schemas.microsoft.com/office/drawing/2014/main" id="{6A19AA12-7395-4180-845E-7E393611126F}"/>
                </a:ext>
              </a:extLst>
            </p:cNvPr>
            <p:cNvCxnSpPr/>
            <p:nvPr/>
          </p:nvCxnSpPr>
          <p:spPr>
            <a:xfrm>
              <a:off x="3996881" y="4043030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106;p14">
              <a:extLst>
                <a:ext uri="{FF2B5EF4-FFF2-40B4-BE49-F238E27FC236}">
                  <a16:creationId xmlns:a16="http://schemas.microsoft.com/office/drawing/2014/main" id="{A3A24CC6-046D-401D-B341-D6258E28C1A6}"/>
                </a:ext>
              </a:extLst>
            </p:cNvPr>
            <p:cNvSpPr/>
            <p:nvPr/>
          </p:nvSpPr>
          <p:spPr>
            <a:xfrm>
              <a:off x="3208252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322" name="Google Shape;107;p14">
              <a:extLst>
                <a:ext uri="{FF2B5EF4-FFF2-40B4-BE49-F238E27FC236}">
                  <a16:creationId xmlns:a16="http://schemas.microsoft.com/office/drawing/2014/main" id="{430AAB56-D023-4102-B564-B2958EB191EB}"/>
                </a:ext>
              </a:extLst>
            </p:cNvPr>
            <p:cNvCxnSpPr/>
            <p:nvPr/>
          </p:nvCxnSpPr>
          <p:spPr>
            <a:xfrm>
              <a:off x="347416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108;p14">
              <a:extLst>
                <a:ext uri="{FF2B5EF4-FFF2-40B4-BE49-F238E27FC236}">
                  <a16:creationId xmlns:a16="http://schemas.microsoft.com/office/drawing/2014/main" id="{5FC8363A-B7A6-4A6E-87A3-1ABF7AEA9A87}"/>
                </a:ext>
              </a:extLst>
            </p:cNvPr>
            <p:cNvSpPr txBox="1"/>
            <p:nvPr/>
          </p:nvSpPr>
          <p:spPr>
            <a:xfrm>
              <a:off x="2518638" y="2585841"/>
              <a:ext cx="1911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(Verschleiß, Außentemp., Kühlwassertemp., ...)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Google Shape;109;p14">
              <a:extLst>
                <a:ext uri="{FF2B5EF4-FFF2-40B4-BE49-F238E27FC236}">
                  <a16:creationId xmlns:a16="http://schemas.microsoft.com/office/drawing/2014/main" id="{CC19CDD2-5182-4E79-B799-314E489BFD18}"/>
                </a:ext>
              </a:extLst>
            </p:cNvPr>
            <p:cNvSpPr/>
            <p:nvPr/>
          </p:nvSpPr>
          <p:spPr>
            <a:xfrm>
              <a:off x="5909461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325" name="Google Shape;110;p14">
              <a:extLst>
                <a:ext uri="{FF2B5EF4-FFF2-40B4-BE49-F238E27FC236}">
                  <a16:creationId xmlns:a16="http://schemas.microsoft.com/office/drawing/2014/main" id="{76DD3571-FC15-458F-BF95-CD4E865D40DD}"/>
                </a:ext>
              </a:extLst>
            </p:cNvPr>
            <p:cNvCxnSpPr/>
            <p:nvPr/>
          </p:nvCxnSpPr>
          <p:spPr>
            <a:xfrm>
              <a:off x="617537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6" name="Google Shape;111;p14">
              <a:extLst>
                <a:ext uri="{FF2B5EF4-FFF2-40B4-BE49-F238E27FC236}">
                  <a16:creationId xmlns:a16="http://schemas.microsoft.com/office/drawing/2014/main" id="{72C79123-9A59-4405-B9B3-66B7C205C0C1}"/>
                </a:ext>
              </a:extLst>
            </p:cNvPr>
            <p:cNvSpPr txBox="1"/>
            <p:nvPr/>
          </p:nvSpPr>
          <p:spPr>
            <a:xfrm>
              <a:off x="5367249" y="2571750"/>
              <a:ext cx="1616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(Materialeigenschaften)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7" name="Google Shape;112;p14">
              <a:extLst>
                <a:ext uri="{FF2B5EF4-FFF2-40B4-BE49-F238E27FC236}">
                  <a16:creationId xmlns:a16="http://schemas.microsoft.com/office/drawing/2014/main" id="{6A07E8D7-89BE-4325-ADE9-734357E8F41A}"/>
                </a:ext>
              </a:extLst>
            </p:cNvPr>
            <p:cNvCxnSpPr>
              <a:stCxn id="316" idx="2"/>
              <a:endCxn id="315" idx="2"/>
            </p:cNvCxnSpPr>
            <p:nvPr/>
          </p:nvCxnSpPr>
          <p:spPr>
            <a:xfrm rot="5400000">
              <a:off x="3048325" y="2797899"/>
              <a:ext cx="291600" cy="3104700"/>
            </a:xfrm>
            <a:prstGeom prst="bentConnector3">
              <a:avLst>
                <a:gd name="adj1" fmla="val 2372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8" name="Google Shape;113;p14">
              <a:extLst>
                <a:ext uri="{FF2B5EF4-FFF2-40B4-BE49-F238E27FC236}">
                  <a16:creationId xmlns:a16="http://schemas.microsoft.com/office/drawing/2014/main" id="{7DF03154-1597-454A-A2B4-4B0400223E1B}"/>
                </a:ext>
              </a:extLst>
            </p:cNvPr>
            <p:cNvSpPr txBox="1"/>
            <p:nvPr/>
          </p:nvSpPr>
          <p:spPr>
            <a:xfrm>
              <a:off x="2225040" y="4610521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9" name="Google Shape;114;p14">
              <a:extLst>
                <a:ext uri="{FF2B5EF4-FFF2-40B4-BE49-F238E27FC236}">
                  <a16:creationId xmlns:a16="http://schemas.microsoft.com/office/drawing/2014/main" id="{5A96C232-CE4F-4417-AA2E-0EE5CA3CDABD}"/>
                </a:ext>
              </a:extLst>
            </p:cNvPr>
            <p:cNvSpPr/>
            <p:nvPr/>
          </p:nvSpPr>
          <p:spPr>
            <a:xfrm>
              <a:off x="7462338" y="3439344"/>
              <a:ext cx="504193" cy="4422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330" name="Google Shape;115;p14">
              <a:extLst>
                <a:ext uri="{FF2B5EF4-FFF2-40B4-BE49-F238E27FC236}">
                  <a16:creationId xmlns:a16="http://schemas.microsoft.com/office/drawing/2014/main" id="{B8BF422C-3192-429B-9E31-7227B70E7F8A}"/>
                </a:ext>
              </a:extLst>
            </p:cNvPr>
            <p:cNvGrpSpPr/>
            <p:nvPr/>
          </p:nvGrpSpPr>
          <p:grpSpPr>
            <a:xfrm>
              <a:off x="7516858" y="3469216"/>
              <a:ext cx="420762" cy="343334"/>
              <a:chOff x="6455925" y="3633875"/>
              <a:chExt cx="780900" cy="637200"/>
            </a:xfrm>
          </p:grpSpPr>
          <p:cxnSp>
            <p:nvCxnSpPr>
              <p:cNvPr id="332" name="Google Shape;116;p14">
                <a:extLst>
                  <a:ext uri="{FF2B5EF4-FFF2-40B4-BE49-F238E27FC236}">
                    <a16:creationId xmlns:a16="http://schemas.microsoft.com/office/drawing/2014/main" id="{7CDAC837-7904-4CB1-B7E4-6CABFC3EB4D4}"/>
                  </a:ext>
                </a:extLst>
              </p:cNvPr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3" name="Google Shape;117;p14">
                <a:extLst>
                  <a:ext uri="{FF2B5EF4-FFF2-40B4-BE49-F238E27FC236}">
                    <a16:creationId xmlns:a16="http://schemas.microsoft.com/office/drawing/2014/main" id="{3F3BE3E6-C5E8-4DE0-8EFB-58B175E86380}"/>
                  </a:ext>
                </a:extLst>
              </p:cNvPr>
              <p:cNvCxnSpPr/>
              <p:nvPr/>
            </p:nvCxnSpPr>
            <p:spPr>
              <a:xfrm>
                <a:off x="6455925" y="4271075"/>
                <a:ext cx="7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331" name="Google Shape;118;p14">
              <a:extLst>
                <a:ext uri="{FF2B5EF4-FFF2-40B4-BE49-F238E27FC236}">
                  <a16:creationId xmlns:a16="http://schemas.microsoft.com/office/drawing/2014/main" id="{F0ADAEAB-8287-4F0D-9867-935C0C034166}"/>
                </a:ext>
              </a:extLst>
            </p:cNvPr>
            <p:cNvSpPr/>
            <p:nvPr/>
          </p:nvSpPr>
          <p:spPr>
            <a:xfrm>
              <a:off x="7553879" y="3568655"/>
              <a:ext cx="285140" cy="241548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8" name="Fußzeilenplatzhalter 5">
            <a:extLst>
              <a:ext uri="{FF2B5EF4-FFF2-40B4-BE49-F238E27FC236}">
                <a16:creationId xmlns:a16="http://schemas.microsoft.com/office/drawing/2014/main" id="{4EEB5376-E92C-4B65-9DDD-611EB81D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7573" y="6489088"/>
            <a:ext cx="7776860" cy="360000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9" name="Datumsplatzhalter 6">
            <a:extLst>
              <a:ext uri="{FF2B5EF4-FFF2-40B4-BE49-F238E27FC236}">
                <a16:creationId xmlns:a16="http://schemas.microsoft.com/office/drawing/2014/main" id="{191EEDC1-D5BF-4148-8E65-CEBF162D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6582F539-B7FC-4AEE-92E1-AF35F90575C7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70" name="Foliennummernplatzhalter 7">
            <a:extLst>
              <a:ext uri="{FF2B5EF4-FFF2-40B4-BE49-F238E27FC236}">
                <a16:creationId xmlns:a16="http://schemas.microsoft.com/office/drawing/2014/main" id="{B7D0DBEA-DC32-425E-ABA0-0B976E6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111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605312A-65F0-4EF5-BEA0-F822E7C9694F}"/>
              </a:ext>
            </a:extLst>
          </p:cNvPr>
          <p:cNvGrpSpPr/>
          <p:nvPr/>
        </p:nvGrpSpPr>
        <p:grpSpPr>
          <a:xfrm>
            <a:off x="1176185" y="3429001"/>
            <a:ext cx="10169148" cy="3148761"/>
            <a:chOff x="882138" y="2571750"/>
            <a:chExt cx="7626861" cy="2361571"/>
          </a:xfrm>
        </p:grpSpPr>
        <p:sp>
          <p:nvSpPr>
            <p:cNvPr id="62" name="Google Shape;62;p14"/>
            <p:cNvSpPr/>
            <p:nvPr/>
          </p:nvSpPr>
          <p:spPr>
            <a:xfrm>
              <a:off x="3017006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700004" y="3789261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340336" y="3443461"/>
              <a:ext cx="491309" cy="43095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dirty="0"/>
            </a:p>
          </p:txBody>
        </p:sp>
        <p:grpSp>
          <p:nvGrpSpPr>
            <p:cNvPr id="65" name="Google Shape;65;p14"/>
            <p:cNvGrpSpPr/>
            <p:nvPr/>
          </p:nvGrpSpPr>
          <p:grpSpPr>
            <a:xfrm>
              <a:off x="1393351" y="3472083"/>
              <a:ext cx="370159" cy="334561"/>
              <a:chOff x="6455925" y="3633875"/>
              <a:chExt cx="705000" cy="637200"/>
            </a:xfrm>
          </p:grpSpPr>
          <p:cxnSp>
            <p:nvCxnSpPr>
              <p:cNvPr id="66" name="Google Shape;66;p14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7" name="Google Shape;67;p14"/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8" name="Google Shape;68;p14"/>
              <p:cNvSpPr/>
              <p:nvPr/>
            </p:nvSpPr>
            <p:spPr>
              <a:xfrm>
                <a:off x="6463525" y="3869000"/>
                <a:ext cx="599300" cy="295875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 extrusionOk="0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52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" name="Google Shape;69;p14"/>
            <p:cNvSpPr txBox="1"/>
            <p:nvPr/>
          </p:nvSpPr>
          <p:spPr>
            <a:xfrm>
              <a:off x="1700939" y="3661327"/>
              <a:ext cx="146122" cy="18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451909" y="3303729"/>
              <a:ext cx="491309" cy="4309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1505038" y="3332842"/>
              <a:ext cx="463926" cy="367357"/>
              <a:chOff x="6456037" y="3633938"/>
              <a:chExt cx="674353" cy="533982"/>
            </a:xfrm>
          </p:grpSpPr>
          <p:grpSp>
            <p:nvGrpSpPr>
              <p:cNvPr id="72" name="Google Shape;72;p14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73" name="Google Shape;73;p14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74" name="Google Shape;74;p14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75" name="Google Shape;75;p14"/>
              <p:cNvSpPr txBox="1"/>
              <p:nvPr/>
            </p:nvSpPr>
            <p:spPr>
              <a:xfrm>
                <a:off x="6917990" y="3902419"/>
                <a:ext cx="212400" cy="2655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76" name="Google Shape;76;p14"/>
            <p:cNvSpPr/>
            <p:nvPr/>
          </p:nvSpPr>
          <p:spPr>
            <a:xfrm>
              <a:off x="1516158" y="3432317"/>
              <a:ext cx="292202" cy="204535"/>
            </a:xfrm>
            <a:custGeom>
              <a:avLst/>
              <a:gdLst/>
              <a:ahLst/>
              <a:cxnLst/>
              <a:rect l="l" t="t" r="r" b="b"/>
              <a:pathLst>
                <a:path w="13189" h="9232" extrusionOk="0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7" name="Google Shape;77;p14"/>
            <p:cNvGrpSpPr/>
            <p:nvPr/>
          </p:nvGrpSpPr>
          <p:grpSpPr>
            <a:xfrm>
              <a:off x="4381583" y="3443426"/>
              <a:ext cx="491375" cy="431017"/>
              <a:chOff x="5598633" y="3832188"/>
              <a:chExt cx="554400" cy="486300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/>
              </a:p>
            </p:txBody>
          </p:sp>
          <p:grpSp>
            <p:nvGrpSpPr>
              <p:cNvPr id="79" name="Google Shape;79;p14"/>
              <p:cNvGrpSpPr/>
              <p:nvPr/>
            </p:nvGrpSpPr>
            <p:grpSpPr>
              <a:xfrm>
                <a:off x="5658585" y="3865035"/>
                <a:ext cx="440834" cy="377523"/>
                <a:chOff x="8061322" y="3507007"/>
                <a:chExt cx="567865" cy="486311"/>
              </a:xfrm>
            </p:grpSpPr>
            <p:grpSp>
              <p:nvGrpSpPr>
                <p:cNvPr id="80" name="Google Shape;80;p14"/>
                <p:cNvGrpSpPr/>
                <p:nvPr/>
              </p:nvGrpSpPr>
              <p:grpSpPr>
                <a:xfrm>
                  <a:off x="8061322" y="3507007"/>
                  <a:ext cx="538056" cy="486311"/>
                  <a:chOff x="8559286" y="3467560"/>
                  <a:chExt cx="705000" cy="637200"/>
                </a:xfrm>
              </p:grpSpPr>
              <p:cxnSp>
                <p:nvCxnSpPr>
                  <p:cNvPr id="81" name="Google Shape;81;p14"/>
                  <p:cNvCxnSpPr/>
                  <p:nvPr/>
                </p:nvCxnSpPr>
                <p:spPr>
                  <a:xfrm rot="10800000">
                    <a:off x="8559286" y="3467560"/>
                    <a:ext cx="0" cy="63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82" name="Google Shape;82;p14"/>
                  <p:cNvCxnSpPr/>
                  <p:nvPr/>
                </p:nvCxnSpPr>
                <p:spPr>
                  <a:xfrm>
                    <a:off x="8559286" y="4104760"/>
                    <a:ext cx="705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83" name="Google Shape;83;p14"/>
                <p:cNvSpPr txBox="1"/>
                <p:nvPr/>
              </p:nvSpPr>
              <p:spPr>
                <a:xfrm>
                  <a:off x="8587787" y="3867000"/>
                  <a:ext cx="41400" cy="72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200" dirty="0"/>
                    <a:t>t</a:t>
                  </a:r>
                  <a:endParaRPr sz="1200" dirty="0"/>
                </a:p>
              </p:txBody>
            </p:sp>
          </p:grpSp>
        </p:grpSp>
        <p:sp>
          <p:nvSpPr>
            <p:cNvPr id="84" name="Google Shape;84;p14"/>
            <p:cNvSpPr/>
            <p:nvPr/>
          </p:nvSpPr>
          <p:spPr>
            <a:xfrm>
              <a:off x="4434108" y="3537502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134F5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" name="Google Shape;85;p14"/>
            <p:cNvSpPr/>
            <p:nvPr/>
          </p:nvSpPr>
          <p:spPr>
            <a:xfrm>
              <a:off x="4499342" y="3304988"/>
              <a:ext cx="491398" cy="43101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553997" y="3371661"/>
              <a:ext cx="177013" cy="294829"/>
            </a:xfrm>
            <a:custGeom>
              <a:avLst/>
              <a:gdLst/>
              <a:ahLst/>
              <a:cxnLst/>
              <a:rect l="l" t="t" r="r" b="b"/>
              <a:pathLst>
                <a:path w="54073" h="68844" extrusionOk="0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4731862" y="3367142"/>
              <a:ext cx="55265" cy="208976"/>
            </a:xfrm>
            <a:custGeom>
              <a:avLst/>
              <a:gdLst/>
              <a:ahLst/>
              <a:cxnLst/>
              <a:rect l="l" t="t" r="r" b="b"/>
              <a:pathLst>
                <a:path w="16882" h="48797" extrusionOk="0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" name="Google Shape;88;p14"/>
            <p:cNvSpPr/>
            <p:nvPr/>
          </p:nvSpPr>
          <p:spPr>
            <a:xfrm>
              <a:off x="4787980" y="3568246"/>
              <a:ext cx="22591" cy="92628"/>
            </a:xfrm>
            <a:custGeom>
              <a:avLst/>
              <a:gdLst/>
              <a:ahLst/>
              <a:cxnLst/>
              <a:rect l="l" t="t" r="r" b="b"/>
              <a:pathLst>
                <a:path w="5275" h="21629" extrusionOk="0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525" cap="flat" cmpd="sng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9" name="Google Shape;89;p14"/>
            <p:cNvGrpSpPr/>
            <p:nvPr/>
          </p:nvGrpSpPr>
          <p:grpSpPr>
            <a:xfrm>
              <a:off x="4552507" y="3334116"/>
              <a:ext cx="384320" cy="334608"/>
              <a:chOff x="6456037" y="3633938"/>
              <a:chExt cx="558561" cy="486311"/>
            </a:xfrm>
          </p:grpSpPr>
          <p:grpSp>
            <p:nvGrpSpPr>
              <p:cNvPr id="90" name="Google Shape;90;p14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91" name="Google Shape;91;p14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92" name="Google Shape;92;p14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93" name="Google Shape;93;p14"/>
              <p:cNvSpPr txBox="1"/>
              <p:nvPr/>
            </p:nvSpPr>
            <p:spPr>
              <a:xfrm>
                <a:off x="6983098" y="3989880"/>
                <a:ext cx="31500" cy="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200" dirty="0"/>
                  <a:t>t</a:t>
                </a:r>
                <a:endParaRPr sz="1200" dirty="0"/>
              </a:p>
            </p:txBody>
          </p:sp>
        </p:grpSp>
        <p:sp>
          <p:nvSpPr>
            <p:cNvPr id="94" name="Google Shape;94;p14"/>
            <p:cNvSpPr/>
            <p:nvPr/>
          </p:nvSpPr>
          <p:spPr>
            <a:xfrm>
              <a:off x="4619660" y="3141763"/>
              <a:ext cx="491375" cy="4310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95" name="Google Shape;95;p14"/>
            <p:cNvCxnSpPr/>
            <p:nvPr/>
          </p:nvCxnSpPr>
          <p:spPr>
            <a:xfrm rot="10800000">
              <a:off x="4672794" y="3170876"/>
              <a:ext cx="0" cy="33460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4672794" y="3505482"/>
              <a:ext cx="37020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97;p14"/>
            <p:cNvSpPr txBox="1"/>
            <p:nvPr/>
          </p:nvSpPr>
          <p:spPr>
            <a:xfrm>
              <a:off x="5037923" y="3407683"/>
              <a:ext cx="28485" cy="49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1200" dirty="0"/>
                <a:t>t</a:t>
              </a:r>
              <a:endParaRPr sz="1200" dirty="0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672186" y="3235840"/>
              <a:ext cx="298216" cy="269977"/>
            </a:xfrm>
            <a:custGeom>
              <a:avLst/>
              <a:gdLst/>
              <a:ahLst/>
              <a:cxnLst/>
              <a:rect l="l" t="t" r="r" b="b"/>
              <a:pathLst>
                <a:path w="69635" h="63041" extrusionOk="0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9" name="Google Shape;99;p14"/>
            <p:cNvCxnSpPr/>
            <p:nvPr/>
          </p:nvCxnSpPr>
          <p:spPr>
            <a:xfrm>
              <a:off x="5307340" y="4043030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00;p14"/>
            <p:cNvSpPr txBox="1"/>
            <p:nvPr/>
          </p:nvSpPr>
          <p:spPr>
            <a:xfrm>
              <a:off x="882138" y="3881649"/>
              <a:ext cx="1519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Prozessparameter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(Sollwerte für Prozessgrößen)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4143175" y="3881649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Prozessgrößen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7167456" y="3881649"/>
              <a:ext cx="1341543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Bauteileigenschaften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6690314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2401479" y="4043030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3996881" y="4043030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4"/>
            <p:cNvSpPr/>
            <p:nvPr/>
          </p:nvSpPr>
          <p:spPr>
            <a:xfrm>
              <a:off x="3208252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347416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" name="Google Shape;108;p14"/>
            <p:cNvSpPr txBox="1"/>
            <p:nvPr/>
          </p:nvSpPr>
          <p:spPr>
            <a:xfrm>
              <a:off x="2518638" y="2585841"/>
              <a:ext cx="1911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(Verschleiß, Außentemp., Kühlwassertemp., ...)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909461" y="322440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cxnSp>
          <p:nvCxnSpPr>
            <p:cNvPr id="110" name="Google Shape;110;p14"/>
            <p:cNvCxnSpPr/>
            <p:nvPr/>
          </p:nvCxnSpPr>
          <p:spPr>
            <a:xfrm>
              <a:off x="6175374" y="3251259"/>
              <a:ext cx="0" cy="44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Google Shape;111;p14"/>
            <p:cNvSpPr txBox="1"/>
            <p:nvPr/>
          </p:nvSpPr>
          <p:spPr>
            <a:xfrm>
              <a:off x="5367249" y="2571750"/>
              <a:ext cx="1616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Störgrößen</a:t>
              </a:r>
              <a:endParaRPr sz="1333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(Materialeigenschaften)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2" name="Google Shape;112;p14"/>
            <p:cNvCxnSpPr>
              <a:stCxn id="101" idx="2"/>
              <a:endCxn id="100" idx="2"/>
            </p:cNvCxnSpPr>
            <p:nvPr/>
          </p:nvCxnSpPr>
          <p:spPr>
            <a:xfrm rot="5400000">
              <a:off x="3048325" y="2797899"/>
              <a:ext cx="291600" cy="3104700"/>
            </a:xfrm>
            <a:prstGeom prst="bentConnector3">
              <a:avLst>
                <a:gd name="adj1" fmla="val 23722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4"/>
            <p:cNvSpPr txBox="1"/>
            <p:nvPr/>
          </p:nvSpPr>
          <p:spPr>
            <a:xfrm>
              <a:off x="2225040" y="4610521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462338" y="3439344"/>
              <a:ext cx="504193" cy="4422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grpSp>
          <p:nvGrpSpPr>
            <p:cNvPr id="115" name="Google Shape;115;p14"/>
            <p:cNvGrpSpPr/>
            <p:nvPr/>
          </p:nvGrpSpPr>
          <p:grpSpPr>
            <a:xfrm>
              <a:off x="7516858" y="3469216"/>
              <a:ext cx="420762" cy="343334"/>
              <a:chOff x="6455925" y="3633875"/>
              <a:chExt cx="780900" cy="637200"/>
            </a:xfrm>
          </p:grpSpPr>
          <p:cxnSp>
            <p:nvCxnSpPr>
              <p:cNvPr id="116" name="Google Shape;116;p14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4"/>
              <p:cNvCxnSpPr/>
              <p:nvPr/>
            </p:nvCxnSpPr>
            <p:spPr>
              <a:xfrm>
                <a:off x="6455925" y="4271075"/>
                <a:ext cx="7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18" name="Google Shape;118;p14"/>
            <p:cNvSpPr/>
            <p:nvPr/>
          </p:nvSpPr>
          <p:spPr>
            <a:xfrm>
              <a:off x="7553879" y="3568655"/>
              <a:ext cx="285140" cy="241548"/>
            </a:xfrm>
            <a:custGeom>
              <a:avLst/>
              <a:gdLst/>
              <a:ahLst/>
              <a:cxnLst/>
              <a:rect l="l" t="t" r="r" b="b"/>
              <a:pathLst>
                <a:path w="54337" h="39038" extrusionOk="0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20F1779-E820-4D01-891C-E5BC3DF50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0" t="14346" r="7934" b="32120"/>
          <a:stretch/>
        </p:blipFill>
        <p:spPr>
          <a:xfrm flipH="1">
            <a:off x="3294180" y="1236287"/>
            <a:ext cx="5525026" cy="1937816"/>
          </a:xfrm>
          <a:prstGeom prst="rect">
            <a:avLst/>
          </a:prstGeom>
        </p:spPr>
      </p:pic>
      <p:sp>
        <p:nvSpPr>
          <p:cNvPr id="119" name="Titel 2">
            <a:extLst>
              <a:ext uri="{FF2B5EF4-FFF2-40B4-BE49-F238E27FC236}">
                <a16:creationId xmlns:a16="http://schemas.microsoft.com/office/drawing/2014/main" id="{9B1D9F91-431C-4EFD-A203-B74C3BCB61EB}"/>
              </a:ext>
            </a:extLst>
          </p:cNvPr>
          <p:cNvSpPr txBox="1">
            <a:spLocks/>
          </p:cNvSpPr>
          <p:nvPr/>
        </p:nvSpPr>
        <p:spPr>
          <a:xfrm>
            <a:off x="1026586" y="188913"/>
            <a:ext cx="10135370" cy="5032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20000"/>
          </a:bodyPr>
          <a:lstStyle>
            <a:lvl1pPr lvl="0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lvl="2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lvl="3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lvl="4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lvl="5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lvl="6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lvl="7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lvl="8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de-DE" dirty="0"/>
              <a:t>Problem- &amp; Zielbeschreibung</a:t>
            </a:r>
            <a:endParaRPr lang="de-DE" kern="0" dirty="0"/>
          </a:p>
        </p:txBody>
      </p:sp>
      <p:sp>
        <p:nvSpPr>
          <p:cNvPr id="123" name="Fußzeilenplatzhalter 5">
            <a:extLst>
              <a:ext uri="{FF2B5EF4-FFF2-40B4-BE49-F238E27FC236}">
                <a16:creationId xmlns:a16="http://schemas.microsoft.com/office/drawing/2014/main" id="{79A29850-A74B-4C1C-BFDC-5CBA0948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7573" y="6489088"/>
            <a:ext cx="7776860" cy="360000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124" name="Datumsplatzhalter 6">
            <a:extLst>
              <a:ext uri="{FF2B5EF4-FFF2-40B4-BE49-F238E27FC236}">
                <a16:creationId xmlns:a16="http://schemas.microsoft.com/office/drawing/2014/main" id="{9503C773-3228-42F2-AB42-8C02DD32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6582F539-B7FC-4AEE-92E1-AF35F90575C7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125" name="Foliennummernplatzhalter 7">
            <a:extLst>
              <a:ext uri="{FF2B5EF4-FFF2-40B4-BE49-F238E27FC236}">
                <a16:creationId xmlns:a16="http://schemas.microsoft.com/office/drawing/2014/main" id="{36E8327C-1795-4C6E-B83F-078AAA6A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6440" y="6489089"/>
            <a:ext cx="1943473" cy="360000"/>
          </a:xfrm>
        </p:spPr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57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1;p14">
            <a:extLst>
              <a:ext uri="{FF2B5EF4-FFF2-40B4-BE49-F238E27FC236}">
                <a16:creationId xmlns:a16="http://schemas.microsoft.com/office/drawing/2014/main" id="{7551CCAE-9DA9-41E8-BB6D-7CD42A1D72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1400"/>
            </a:pPr>
            <a:r>
              <a:rPr lang="en" sz="1867" dirty="0">
                <a:latin typeface="Calibri" panose="020F0502020204030204" pitchFamily="34" charset="0"/>
                <a:cs typeface="Calibri" panose="020F0502020204030204" pitchFamily="34" charset="0"/>
              </a:rPr>
              <a:t>Schließung des Regelkreises</a:t>
            </a:r>
          </a:p>
          <a:p>
            <a:pPr indent="-34200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Erfordert </a:t>
            </a:r>
            <a:r>
              <a:rPr lang="en" b="0" dirty="0"/>
              <a:t>eine</a:t>
            </a:r>
            <a:r>
              <a:rPr lang="en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Qualitätsmessung in Echtzeit</a:t>
            </a:r>
          </a:p>
          <a:p>
            <a:pPr marL="864000" lvl="2" indent="-342900">
              <a:buSzPts val="1400"/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irekte Messung nicht möglich</a:t>
            </a:r>
          </a:p>
          <a:p>
            <a:pPr marL="864000" lvl="2" indent="-342900">
              <a:buSzPts val="1400"/>
              <a:buFont typeface="Arial" panose="020B0604020202020204" pitchFamily="34" charset="0"/>
              <a:buChar char="•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Indirekte Messung </a:t>
            </a:r>
            <a:r>
              <a:rPr lang="e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 </a:t>
            </a: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Soft-Sensor</a:t>
            </a:r>
            <a:r>
              <a:rPr lang="e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denkbar</a:t>
            </a:r>
          </a:p>
          <a:p>
            <a:pPr indent="-342900">
              <a:buSzPts val="1400"/>
              <a:buFont typeface="Arial" panose="020B0604020202020204" pitchFamily="34" charset="0"/>
              <a:buChar char="•"/>
            </a:pP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</a:rPr>
              <a:t>Erfordert eine Echzeit-Manipulation der Führungsgrößen </a:t>
            </a:r>
            <a:r>
              <a:rPr lang="en" sz="1800" b="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nicht möglich!</a:t>
            </a:r>
            <a:endParaRPr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A9693F0-7CC1-4FAE-A79F-F2CB4DE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Lösungsansätze (1/2)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E7ECE-411C-418F-997D-01DBBA7B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1475CA-4D71-4CA8-A5FE-54CFFE6E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E0397-0B8A-4BB3-BE65-8704318E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fld id="{881990B4-774F-43C7-B100-75699F342D56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C6F2673-1141-44E2-A58B-65403A9287F9}"/>
              </a:ext>
            </a:extLst>
          </p:cNvPr>
          <p:cNvGrpSpPr/>
          <p:nvPr/>
        </p:nvGrpSpPr>
        <p:grpSpPr>
          <a:xfrm>
            <a:off x="1933101" y="3010464"/>
            <a:ext cx="8322340" cy="2866461"/>
            <a:chOff x="687655" y="2145028"/>
            <a:chExt cx="8322340" cy="2866461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BC4E8222-5177-42AA-ACD9-EB29723937A8}"/>
                </a:ext>
              </a:extLst>
            </p:cNvPr>
            <p:cNvSpPr/>
            <p:nvPr/>
          </p:nvSpPr>
          <p:spPr>
            <a:xfrm>
              <a:off x="4741519" y="2528055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Optimierung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278;p16">
              <a:extLst>
                <a:ext uri="{FF2B5EF4-FFF2-40B4-BE49-F238E27FC236}">
                  <a16:creationId xmlns:a16="http://schemas.microsoft.com/office/drawing/2014/main" id="{D3DD3CCB-984B-4F32-AAAE-58A5995C8BF6}"/>
                </a:ext>
              </a:extLst>
            </p:cNvPr>
            <p:cNvSpPr/>
            <p:nvPr/>
          </p:nvSpPr>
          <p:spPr>
            <a:xfrm>
              <a:off x="912604" y="3929732"/>
              <a:ext cx="4490927" cy="1081757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;p14">
              <a:extLst>
                <a:ext uri="{FF2B5EF4-FFF2-40B4-BE49-F238E27FC236}">
                  <a16:creationId xmlns:a16="http://schemas.microsoft.com/office/drawing/2014/main" id="{5942756B-ECD6-45A7-B492-98F5DCA800C9}"/>
                </a:ext>
              </a:extLst>
            </p:cNvPr>
            <p:cNvSpPr/>
            <p:nvPr/>
          </p:nvSpPr>
          <p:spPr>
            <a:xfrm>
              <a:off x="2138683" y="399419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63;p14">
              <a:extLst>
                <a:ext uri="{FF2B5EF4-FFF2-40B4-BE49-F238E27FC236}">
                  <a16:creationId xmlns:a16="http://schemas.microsoft.com/office/drawing/2014/main" id="{555E5223-FCF8-46BA-8013-3EAA9FA1DA92}"/>
                </a:ext>
              </a:extLst>
            </p:cNvPr>
            <p:cNvSpPr/>
            <p:nvPr/>
          </p:nvSpPr>
          <p:spPr>
            <a:xfrm>
              <a:off x="4353209" y="399419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" name="Google Shape;99;p14">
              <a:extLst>
                <a:ext uri="{FF2B5EF4-FFF2-40B4-BE49-F238E27FC236}">
                  <a16:creationId xmlns:a16="http://schemas.microsoft.com/office/drawing/2014/main" id="{E8BEC606-27E6-4B71-92FC-C27CC232998B}"/>
                </a:ext>
              </a:extLst>
            </p:cNvPr>
            <p:cNvCxnSpPr/>
            <p:nvPr/>
          </p:nvCxnSpPr>
          <p:spPr>
            <a:xfrm>
              <a:off x="4060951" y="4247965"/>
              <a:ext cx="250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Google Shape;101;p14">
                  <a:extLst>
                    <a:ext uri="{FF2B5EF4-FFF2-40B4-BE49-F238E27FC236}">
                      <a16:creationId xmlns:a16="http://schemas.microsoft.com/office/drawing/2014/main" id="{D7436D47-B0B7-4E60-9649-18CF7040C5BE}"/>
                    </a:ext>
                  </a:extLst>
                </p:cNvPr>
                <p:cNvSpPr txBox="1"/>
                <p:nvPr/>
              </p:nvSpPr>
              <p:spPr>
                <a:xfrm>
                  <a:off x="3016492" y="4019742"/>
                  <a:ext cx="1346410" cy="4424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sz="10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" name="Google Shape;101;p14">
                  <a:extLst>
                    <a:ext uri="{FF2B5EF4-FFF2-40B4-BE49-F238E27FC236}">
                      <a16:creationId xmlns:a16="http://schemas.microsoft.com/office/drawing/2014/main" id="{D7436D47-B0B7-4E60-9649-18CF7040C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492" y="4019742"/>
                  <a:ext cx="1346410" cy="442425"/>
                </a:xfrm>
                <a:prstGeom prst="rect">
                  <a:avLst/>
                </a:prstGeom>
                <a:blipFill>
                  <a:blip r:embed="rId2"/>
                  <a:stretch>
                    <a:fillRect b="-82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oogle Shape;104;p14">
              <a:extLst>
                <a:ext uri="{FF2B5EF4-FFF2-40B4-BE49-F238E27FC236}">
                  <a16:creationId xmlns:a16="http://schemas.microsoft.com/office/drawing/2014/main" id="{7396C563-EE50-4495-B8C5-2339551560FA}"/>
                </a:ext>
              </a:extLst>
            </p:cNvPr>
            <p:cNvCxnSpPr/>
            <p:nvPr/>
          </p:nvCxnSpPr>
          <p:spPr>
            <a:xfrm>
              <a:off x="1523156" y="4247965"/>
              <a:ext cx="53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05;p14">
              <a:extLst>
                <a:ext uri="{FF2B5EF4-FFF2-40B4-BE49-F238E27FC236}">
                  <a16:creationId xmlns:a16="http://schemas.microsoft.com/office/drawing/2014/main" id="{D083A4C7-3459-4A9C-8853-560C89870B07}"/>
                </a:ext>
              </a:extLst>
            </p:cNvPr>
            <p:cNvCxnSpPr/>
            <p:nvPr/>
          </p:nvCxnSpPr>
          <p:spPr>
            <a:xfrm>
              <a:off x="3118558" y="4247965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13;p14">
              <a:extLst>
                <a:ext uri="{FF2B5EF4-FFF2-40B4-BE49-F238E27FC236}">
                  <a16:creationId xmlns:a16="http://schemas.microsoft.com/office/drawing/2014/main" id="{9F53A98E-CF48-49E9-9DA6-B209B1076DDB}"/>
                </a:ext>
              </a:extLst>
            </p:cNvPr>
            <p:cNvSpPr txBox="1"/>
            <p:nvPr/>
          </p:nvSpPr>
          <p:spPr>
            <a:xfrm>
              <a:off x="1747676" y="4641615"/>
              <a:ext cx="1938340" cy="32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Regelung (maschinenintern)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A98295EF-2A3E-4C68-ADAB-4C619F935DF4}"/>
                </a:ext>
              </a:extLst>
            </p:cNvPr>
            <p:cNvCxnSpPr>
              <a:cxnSpLocks/>
              <a:stCxn id="13" idx="2"/>
              <a:endCxn id="26" idx="2"/>
            </p:cNvCxnSpPr>
            <p:nvPr/>
          </p:nvCxnSpPr>
          <p:spPr>
            <a:xfrm rot="5400000" flipH="1">
              <a:off x="2452717" y="3225188"/>
              <a:ext cx="71441" cy="2402518"/>
            </a:xfrm>
            <a:prstGeom prst="bentConnector3">
              <a:avLst>
                <a:gd name="adj1" fmla="val -3199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7031154-372A-468D-887F-4F081B691F29}"/>
                </a:ext>
              </a:extLst>
            </p:cNvPr>
            <p:cNvSpPr/>
            <p:nvPr/>
          </p:nvSpPr>
          <p:spPr>
            <a:xfrm>
              <a:off x="687655" y="435738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97270C6-39FD-4892-9FE9-4E8E0539B17E}"/>
                </a:ext>
              </a:extLst>
            </p:cNvPr>
            <p:cNvSpPr/>
            <p:nvPr/>
          </p:nvSpPr>
          <p:spPr>
            <a:xfrm>
              <a:off x="793539" y="4357380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Google Shape;62;p14">
              <a:extLst>
                <a:ext uri="{FF2B5EF4-FFF2-40B4-BE49-F238E27FC236}">
                  <a16:creationId xmlns:a16="http://schemas.microsoft.com/office/drawing/2014/main" id="{CF9100A4-A455-4E0F-B8C9-2643B725D3C7}"/>
                </a:ext>
              </a:extLst>
            </p:cNvPr>
            <p:cNvSpPr/>
            <p:nvPr/>
          </p:nvSpPr>
          <p:spPr>
            <a:xfrm>
              <a:off x="4028620" y="323272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Modell Spritzgieß-</a:t>
              </a:r>
              <a:b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63;p14">
              <a:extLst>
                <a:ext uri="{FF2B5EF4-FFF2-40B4-BE49-F238E27FC236}">
                  <a16:creationId xmlns:a16="http://schemas.microsoft.com/office/drawing/2014/main" id="{087CDED7-D5E8-42F3-AE92-DEA16954F9BF}"/>
                </a:ext>
              </a:extLst>
            </p:cNvPr>
            <p:cNvSpPr/>
            <p:nvPr/>
          </p:nvSpPr>
          <p:spPr>
            <a:xfrm>
              <a:off x="5518441" y="323272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Modell Bauteil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52D78F-50A7-4D91-92E7-7238C6AF0EE4}"/>
                </a:ext>
              </a:extLst>
            </p:cNvPr>
            <p:cNvSpPr/>
            <p:nvPr/>
          </p:nvSpPr>
          <p:spPr>
            <a:xfrm>
              <a:off x="3236885" y="2145028"/>
              <a:ext cx="45720" cy="457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3040D271-85FF-439E-9652-A10D969C4DCF}"/>
                </a:ext>
              </a:extLst>
            </p:cNvPr>
            <p:cNvCxnSpPr>
              <a:cxnSpLocks/>
              <a:stCxn id="33" idx="0"/>
              <a:endCxn id="43" idx="4"/>
            </p:cNvCxnSpPr>
            <p:nvPr/>
          </p:nvCxnSpPr>
          <p:spPr>
            <a:xfrm rot="16200000" flipV="1">
              <a:off x="7357827" y="2911613"/>
              <a:ext cx="1256250" cy="9407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Google Shape;100;p14">
                  <a:extLst>
                    <a:ext uri="{FF2B5EF4-FFF2-40B4-BE49-F238E27FC236}">
                      <a16:creationId xmlns:a16="http://schemas.microsoft.com/office/drawing/2014/main" id="{D87378C5-923B-46A8-AD4D-46ECC1F8C1D5}"/>
                    </a:ext>
                  </a:extLst>
                </p:cNvPr>
                <p:cNvSpPr txBox="1"/>
                <p:nvPr/>
              </p:nvSpPr>
              <p:spPr>
                <a:xfrm>
                  <a:off x="3395134" y="3314663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</m:acc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Google Shape;100;p14">
                  <a:extLst>
                    <a:ext uri="{FF2B5EF4-FFF2-40B4-BE49-F238E27FC236}">
                      <a16:creationId xmlns:a16="http://schemas.microsoft.com/office/drawing/2014/main" id="{89D62A96-776B-4306-9035-AD6835CEB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134" y="3314663"/>
                  <a:ext cx="325648" cy="322797"/>
                </a:xfrm>
                <a:prstGeom prst="rect">
                  <a:avLst/>
                </a:prstGeom>
                <a:blipFill>
                  <a:blip r:embed="rId4"/>
                  <a:stretch>
                    <a:fillRect r="-283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Google Shape;103;p14">
              <a:extLst>
                <a:ext uri="{FF2B5EF4-FFF2-40B4-BE49-F238E27FC236}">
                  <a16:creationId xmlns:a16="http://schemas.microsoft.com/office/drawing/2014/main" id="{76EAF0CD-6113-4A19-B0EA-2190E8CB0FA4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4943020" y="3486373"/>
              <a:ext cx="57542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Google Shape;100;p14">
                  <a:extLst>
                    <a:ext uri="{FF2B5EF4-FFF2-40B4-BE49-F238E27FC236}">
                      <a16:creationId xmlns:a16="http://schemas.microsoft.com/office/drawing/2014/main" id="{2EB8E023-D5E8-497D-83D2-649B135371AA}"/>
                    </a:ext>
                  </a:extLst>
                </p:cNvPr>
                <p:cNvSpPr txBox="1"/>
                <p:nvPr/>
              </p:nvSpPr>
              <p:spPr>
                <a:xfrm>
                  <a:off x="1124355" y="4067929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2" name="Google Shape;100;p14">
                  <a:extLst>
                    <a:ext uri="{FF2B5EF4-FFF2-40B4-BE49-F238E27FC236}">
                      <a16:creationId xmlns:a16="http://schemas.microsoft.com/office/drawing/2014/main" id="{A52D1B90-A92A-49A7-BA64-1AC9E6FE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355" y="4067929"/>
                  <a:ext cx="325648" cy="322797"/>
                </a:xfrm>
                <a:prstGeom prst="rect">
                  <a:avLst/>
                </a:prstGeom>
                <a:blipFill>
                  <a:blip r:embed="rId5"/>
                  <a:stretch>
                    <a:fillRect l="-38889" r="-3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Verbinder: gewinkelt 26">
              <a:extLst>
                <a:ext uri="{FF2B5EF4-FFF2-40B4-BE49-F238E27FC236}">
                  <a16:creationId xmlns:a16="http://schemas.microsoft.com/office/drawing/2014/main" id="{ECFCD8F1-6733-4CDA-8957-7387F4E7FC02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1287180" y="3476061"/>
              <a:ext cx="2107955" cy="591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0AF19531-8A67-496D-9FBC-398FFD160F80}"/>
                </a:ext>
              </a:extLst>
            </p:cNvPr>
            <p:cNvCxnSpPr>
              <a:cxnSpLocks/>
              <a:stCxn id="8" idx="1"/>
              <a:endCxn id="24" idx="0"/>
            </p:cNvCxnSpPr>
            <p:nvPr/>
          </p:nvCxnSpPr>
          <p:spPr>
            <a:xfrm rot="10800000" flipV="1">
              <a:off x="3557959" y="2781705"/>
              <a:ext cx="1183561" cy="53295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Verbinder: gewinkelt 28">
              <a:extLst>
                <a:ext uri="{FF2B5EF4-FFF2-40B4-BE49-F238E27FC236}">
                  <a16:creationId xmlns:a16="http://schemas.microsoft.com/office/drawing/2014/main" id="{28F2A852-A8A5-4C58-A16F-4EC5211A19BE}"/>
                </a:ext>
              </a:extLst>
            </p:cNvPr>
            <p:cNvCxnSpPr>
              <a:cxnSpLocks/>
              <a:stCxn id="21" idx="3"/>
              <a:endCxn id="31" idx="6"/>
            </p:cNvCxnSpPr>
            <p:nvPr/>
          </p:nvCxnSpPr>
          <p:spPr>
            <a:xfrm flipH="1" flipV="1">
              <a:off x="5655919" y="2899525"/>
              <a:ext cx="776922" cy="586848"/>
            </a:xfrm>
            <a:prstGeom prst="bentConnector3">
              <a:avLst>
                <a:gd name="adj1" fmla="val -588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Google Shape;102;p14">
                  <a:extLst>
                    <a:ext uri="{FF2B5EF4-FFF2-40B4-BE49-F238E27FC236}">
                      <a16:creationId xmlns:a16="http://schemas.microsoft.com/office/drawing/2014/main" id="{00255269-716D-4BD5-BD6B-B633664992A1}"/>
                    </a:ext>
                  </a:extLst>
                </p:cNvPr>
                <p:cNvSpPr txBox="1"/>
                <p:nvPr/>
              </p:nvSpPr>
              <p:spPr>
                <a:xfrm>
                  <a:off x="6568610" y="3201587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6" name="Google Shape;102;p14">
                  <a:extLst>
                    <a:ext uri="{FF2B5EF4-FFF2-40B4-BE49-F238E27FC236}">
                      <a16:creationId xmlns:a16="http://schemas.microsoft.com/office/drawing/2014/main" id="{8FFF46A5-E14E-438A-83B4-46999BD31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8610" y="3201587"/>
                  <a:ext cx="344600" cy="3228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D336390-2FBB-4DF0-B2C9-29F2B56075EE}"/>
                </a:ext>
              </a:extLst>
            </p:cNvPr>
            <p:cNvSpPr/>
            <p:nvPr/>
          </p:nvSpPr>
          <p:spPr>
            <a:xfrm>
              <a:off x="5610200" y="287666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809F07E5-1C06-4BF7-89ED-CC80E7563E75}"/>
                </a:ext>
              </a:extLst>
            </p:cNvPr>
            <p:cNvGrpSpPr/>
            <p:nvPr/>
          </p:nvGrpSpPr>
          <p:grpSpPr>
            <a:xfrm>
              <a:off x="7596674" y="2356929"/>
              <a:ext cx="795393" cy="322800"/>
              <a:chOff x="7553541" y="984283"/>
              <a:chExt cx="795393" cy="322800"/>
            </a:xfrm>
          </p:grpSpPr>
          <p:cxnSp>
            <p:nvCxnSpPr>
              <p:cNvPr id="45" name="Google Shape;104;p14">
                <a:extLst>
                  <a:ext uri="{FF2B5EF4-FFF2-40B4-BE49-F238E27FC236}">
                    <a16:creationId xmlns:a16="http://schemas.microsoft.com/office/drawing/2014/main" id="{10A25038-BCD6-44F5-B2F3-4EFAB61084DD}"/>
                  </a:ext>
                </a:extLst>
              </p:cNvPr>
              <p:cNvCxnSpPr>
                <a:cxnSpLocks/>
                <a:endCxn id="43" idx="6"/>
              </p:cNvCxnSpPr>
              <p:nvPr/>
            </p:nvCxnSpPr>
            <p:spPr>
              <a:xfrm flipH="1">
                <a:off x="7553541" y="1292172"/>
                <a:ext cx="585160" cy="794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Google Shape;102;p14">
                    <a:extLst>
                      <a:ext uri="{FF2B5EF4-FFF2-40B4-BE49-F238E27FC236}">
                        <a16:creationId xmlns:a16="http://schemas.microsoft.com/office/drawing/2014/main" id="{B2360ADC-AABF-40F3-9315-BBA3965355E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34" y="984283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Google Shape;102;p14">
                    <a:extLst>
                      <a:ext uri="{FF2B5EF4-FFF2-40B4-BE49-F238E27FC236}">
                        <a16:creationId xmlns:a16="http://schemas.microsoft.com/office/drawing/2014/main" id="{F7F3265E-FDDC-4042-9978-D2E60F1D8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34" y="984283"/>
                    <a:ext cx="344600" cy="322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0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Google Shape;334;p16">
                  <a:extLst>
                    <a:ext uri="{FF2B5EF4-FFF2-40B4-BE49-F238E27FC236}">
                      <a16:creationId xmlns:a16="http://schemas.microsoft.com/office/drawing/2014/main" id="{D1EE8E0E-3458-478E-9EE6-9B3041A3C57F}"/>
                    </a:ext>
                  </a:extLst>
                </p:cNvPr>
                <p:cNvSpPr txBox="1"/>
                <p:nvPr/>
              </p:nvSpPr>
              <p:spPr>
                <a:xfrm>
                  <a:off x="7902695" y="4010131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109" name="Google Shape;334;p16">
                  <a:extLst>
                    <a:ext uri="{FF2B5EF4-FFF2-40B4-BE49-F238E27FC236}">
                      <a16:creationId xmlns:a16="http://schemas.microsoft.com/office/drawing/2014/main" id="{831F7B53-0C6B-4C79-81CD-9212E61B6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695" y="4010131"/>
                  <a:ext cx="1107300" cy="447600"/>
                </a:xfrm>
                <a:prstGeom prst="rect">
                  <a:avLst/>
                </a:prstGeom>
                <a:blipFill>
                  <a:blip r:embed="rId8"/>
                  <a:stretch>
                    <a:fillRect b="-5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Google Shape;335;p16">
              <a:extLst>
                <a:ext uri="{FF2B5EF4-FFF2-40B4-BE49-F238E27FC236}">
                  <a16:creationId xmlns:a16="http://schemas.microsoft.com/office/drawing/2014/main" id="{693C0358-1BD6-4293-96C7-1504690799A0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35" y="4240955"/>
              <a:ext cx="34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Google Shape;284;p16">
              <a:extLst>
                <a:ext uri="{FF2B5EF4-FFF2-40B4-BE49-F238E27FC236}">
                  <a16:creationId xmlns:a16="http://schemas.microsoft.com/office/drawing/2014/main" id="{A8332444-78CC-402F-A55F-D256434AB0E1}"/>
                </a:ext>
              </a:extLst>
            </p:cNvPr>
            <p:cNvSpPr/>
            <p:nvPr/>
          </p:nvSpPr>
          <p:spPr>
            <a:xfrm>
              <a:off x="6798266" y="3985076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334;p16">
              <a:extLst>
                <a:ext uri="{FF2B5EF4-FFF2-40B4-BE49-F238E27FC236}">
                  <a16:creationId xmlns:a16="http://schemas.microsoft.com/office/drawing/2014/main" id="{502B8394-B771-4221-9829-2FD42334EB45}"/>
                </a:ext>
              </a:extLst>
            </p:cNvPr>
            <p:cNvSpPr txBox="1"/>
            <p:nvPr/>
          </p:nvSpPr>
          <p:spPr>
            <a:xfrm>
              <a:off x="5416761" y="4002964"/>
              <a:ext cx="11073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Bauteileigen-schaften</a:t>
              </a:r>
              <a:endParaRPr sz="1000" dirty="0"/>
            </a:p>
          </p:txBody>
        </p:sp>
        <p:cxnSp>
          <p:nvCxnSpPr>
            <p:cNvPr id="37" name="Google Shape;337;p16">
              <a:extLst>
                <a:ext uri="{FF2B5EF4-FFF2-40B4-BE49-F238E27FC236}">
                  <a16:creationId xmlns:a16="http://schemas.microsoft.com/office/drawing/2014/main" id="{9AF6C445-967F-47DC-A5B7-AD866ECEA9A7}"/>
                </a:ext>
              </a:extLst>
            </p:cNvPr>
            <p:cNvCxnSpPr/>
            <p:nvPr/>
          </p:nvCxnSpPr>
          <p:spPr>
            <a:xfrm>
              <a:off x="5316717" y="4243181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35;p16">
              <a:extLst>
                <a:ext uri="{FF2B5EF4-FFF2-40B4-BE49-F238E27FC236}">
                  <a16:creationId xmlns:a16="http://schemas.microsoft.com/office/drawing/2014/main" id="{6AF6FBB4-0DC7-4AE2-BD51-AF86DFB2FD2C}"/>
                </a:ext>
              </a:extLst>
            </p:cNvPr>
            <p:cNvCxnSpPr>
              <a:cxnSpLocks/>
            </p:cNvCxnSpPr>
            <p:nvPr/>
          </p:nvCxnSpPr>
          <p:spPr>
            <a:xfrm>
              <a:off x="7779666" y="4240955"/>
              <a:ext cx="34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9" name="Google Shape;458;p16">
              <a:extLst>
                <a:ext uri="{FF2B5EF4-FFF2-40B4-BE49-F238E27FC236}">
                  <a16:creationId xmlns:a16="http://schemas.microsoft.com/office/drawing/2014/main" id="{B10BCD61-34F1-461E-B6EB-D061AE1593F7}"/>
                </a:ext>
              </a:extLst>
            </p:cNvPr>
            <p:cNvGrpSpPr/>
            <p:nvPr/>
          </p:nvGrpSpPr>
          <p:grpSpPr>
            <a:xfrm>
              <a:off x="7434443" y="2591650"/>
              <a:ext cx="162231" cy="162231"/>
              <a:chOff x="8157975" y="3853800"/>
              <a:chExt cx="180900" cy="180900"/>
            </a:xfrm>
          </p:grpSpPr>
          <p:sp>
            <p:nvSpPr>
              <p:cNvPr id="43" name="Google Shape;459;p16">
                <a:extLst>
                  <a:ext uri="{FF2B5EF4-FFF2-40B4-BE49-F238E27FC236}">
                    <a16:creationId xmlns:a16="http://schemas.microsoft.com/office/drawing/2014/main" id="{CF2DDC2A-B7FF-4F29-AA47-EDC3068EFC15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44" name="Google Shape;460;p16">
                <a:extLst>
                  <a:ext uri="{FF2B5EF4-FFF2-40B4-BE49-F238E27FC236}">
                    <a16:creationId xmlns:a16="http://schemas.microsoft.com/office/drawing/2014/main" id="{97E5F096-7737-4132-B365-6A577721A002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1F821E2-FF48-4DF7-B392-4CFF60D24FB9}"/>
                </a:ext>
              </a:extLst>
            </p:cNvPr>
            <p:cNvSpPr/>
            <p:nvPr/>
          </p:nvSpPr>
          <p:spPr>
            <a:xfrm>
              <a:off x="5613306" y="264587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Google Shape;104;p14">
              <a:extLst>
                <a:ext uri="{FF2B5EF4-FFF2-40B4-BE49-F238E27FC236}">
                  <a16:creationId xmlns:a16="http://schemas.microsoft.com/office/drawing/2014/main" id="{098C7F03-F6D7-420E-A0AD-9824B9309AE8}"/>
                </a:ext>
              </a:extLst>
            </p:cNvPr>
            <p:cNvCxnSpPr>
              <a:cxnSpLocks/>
              <a:stCxn id="43" idx="2"/>
              <a:endCxn id="40" idx="6"/>
            </p:cNvCxnSpPr>
            <p:nvPr/>
          </p:nvCxnSpPr>
          <p:spPr>
            <a:xfrm flipH="1" flipV="1">
              <a:off x="5659025" y="2668735"/>
              <a:ext cx="1775418" cy="40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Google Shape;104;p14">
              <a:extLst>
                <a:ext uri="{FF2B5EF4-FFF2-40B4-BE49-F238E27FC236}">
                  <a16:creationId xmlns:a16="http://schemas.microsoft.com/office/drawing/2014/main" id="{E99CF798-2F64-4DC2-8BE0-DFDB9A835FAF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751923" y="3486373"/>
              <a:ext cx="27669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3660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nhaltsplatzhalter 96">
            <a:extLst>
              <a:ext uri="{FF2B5EF4-FFF2-40B4-BE49-F238E27FC236}">
                <a16:creationId xmlns:a16="http://schemas.microsoft.com/office/drawing/2014/main" id="{A9546AF8-4713-40AA-8A85-7CD150282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981075"/>
            <a:ext cx="11089236" cy="1344573"/>
          </a:xfrm>
        </p:spPr>
        <p:txBody>
          <a:bodyPr/>
          <a:lstStyle/>
          <a:p>
            <a:r>
              <a:rPr lang="de-DE" dirty="0" err="1"/>
              <a:t>Optimalsteuerung</a:t>
            </a:r>
            <a:r>
              <a:rPr lang="de-DE" dirty="0"/>
              <a:t> mit Modelladaption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/>
              <a:t>Führungsgrößentrajektorie</a:t>
            </a:r>
            <a:r>
              <a:rPr lang="en-GB" b="0" dirty="0"/>
              <a:t> </a:t>
            </a:r>
            <a:r>
              <a:rPr lang="en-GB" b="0" dirty="0" err="1"/>
              <a:t>wird</a:t>
            </a:r>
            <a:r>
              <a:rPr lang="en-GB" b="0" dirty="0"/>
              <a:t> </a:t>
            </a:r>
            <a:r>
              <a:rPr lang="en-GB" b="0" dirty="0" err="1"/>
              <a:t>für</a:t>
            </a:r>
            <a:r>
              <a:rPr lang="en-GB" b="0" dirty="0"/>
              <a:t> den </a:t>
            </a:r>
            <a:r>
              <a:rPr lang="en-GB" b="0" dirty="0" err="1"/>
              <a:t>gesamten</a:t>
            </a:r>
            <a:r>
              <a:rPr lang="en-GB" b="0" dirty="0"/>
              <a:t> Batch </a:t>
            </a:r>
            <a:r>
              <a:rPr lang="en-GB" b="0" dirty="0" err="1"/>
              <a:t>einmalig</a:t>
            </a:r>
            <a:r>
              <a:rPr lang="en-GB" b="0" dirty="0"/>
              <a:t> </a:t>
            </a:r>
            <a:r>
              <a:rPr lang="en-GB" b="0" dirty="0" err="1"/>
              <a:t>berechnet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 err="1"/>
              <a:t>Kompensation</a:t>
            </a:r>
            <a:r>
              <a:rPr lang="en-GB" b="0" dirty="0"/>
              <a:t> von </a:t>
            </a:r>
            <a:r>
              <a:rPr lang="en-GB" b="0" dirty="0" err="1"/>
              <a:t>Störgrößen</a:t>
            </a:r>
            <a:r>
              <a:rPr lang="en-GB" b="0" dirty="0"/>
              <a:t> und </a:t>
            </a:r>
            <a:r>
              <a:rPr lang="en-GB" b="0" dirty="0" err="1"/>
              <a:t>Modellfehlern</a:t>
            </a:r>
            <a:r>
              <a:rPr lang="en-GB" b="0" dirty="0"/>
              <a:t> </a:t>
            </a:r>
            <a:r>
              <a:rPr lang="en-GB" b="0" dirty="0" err="1"/>
              <a:t>durch</a:t>
            </a:r>
            <a:r>
              <a:rPr lang="en-GB" b="0" dirty="0"/>
              <a:t> </a:t>
            </a:r>
            <a:r>
              <a:rPr lang="en-GB" b="0" dirty="0" err="1"/>
              <a:t>regelmäßige</a:t>
            </a:r>
            <a:r>
              <a:rPr lang="en-GB" b="0" dirty="0"/>
              <a:t> (</a:t>
            </a:r>
            <a:r>
              <a:rPr lang="en-GB" b="0" dirty="0" err="1"/>
              <a:t>z.B.</a:t>
            </a:r>
            <a:r>
              <a:rPr lang="en-GB" b="0" dirty="0"/>
              <a:t> </a:t>
            </a:r>
            <a:r>
              <a:rPr lang="en-GB" b="0" dirty="0" err="1"/>
              <a:t>batchweise</a:t>
            </a:r>
            <a:r>
              <a:rPr lang="en-GB" b="0" dirty="0"/>
              <a:t>) </a:t>
            </a:r>
            <a:r>
              <a:rPr lang="en-GB" b="0" dirty="0" err="1"/>
              <a:t>Modelladaption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35AA0661-B586-414E-81EF-663A4542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Lösungsansätze (2/2)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AB0610-6B06-4DFC-92CD-75866BCC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lang="en-GB"/>
          </a:p>
        </p:txBody>
      </p:sp>
      <p:sp>
        <p:nvSpPr>
          <p:cNvPr id="9" name="Google Shape;278;p16">
            <a:extLst>
              <a:ext uri="{FF2B5EF4-FFF2-40B4-BE49-F238E27FC236}">
                <a16:creationId xmlns:a16="http://schemas.microsoft.com/office/drawing/2014/main" id="{8E1FDA2E-CD94-4607-B1EE-63ECB73D8820}"/>
              </a:ext>
            </a:extLst>
          </p:cNvPr>
          <p:cNvSpPr/>
          <p:nvPr/>
        </p:nvSpPr>
        <p:spPr>
          <a:xfrm>
            <a:off x="2495908" y="2672930"/>
            <a:ext cx="3647141" cy="818322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333;p16">
                <a:extLst>
                  <a:ext uri="{FF2B5EF4-FFF2-40B4-BE49-F238E27FC236}">
                    <a16:creationId xmlns:a16="http://schemas.microsoft.com/office/drawing/2014/main" id="{B07AEA30-3520-4FB0-871B-236031117429}"/>
                  </a:ext>
                </a:extLst>
              </p:cNvPr>
              <p:cNvSpPr txBox="1"/>
              <p:nvPr/>
            </p:nvSpPr>
            <p:spPr>
              <a:xfrm>
                <a:off x="3668795" y="2858903"/>
                <a:ext cx="1221000" cy="420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Prozess-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größen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Google Shape;333;p16">
                <a:extLst>
                  <a:ext uri="{FF2B5EF4-FFF2-40B4-BE49-F238E27FC236}">
                    <a16:creationId xmlns:a16="http://schemas.microsoft.com/office/drawing/2014/main" id="{B07AEA30-3520-4FB0-871B-236031117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95" y="2858903"/>
                <a:ext cx="1221000" cy="420103"/>
              </a:xfrm>
              <a:prstGeom prst="rect">
                <a:avLst/>
              </a:prstGeom>
              <a:blipFill>
                <a:blip r:embed="rId2"/>
                <a:stretch>
                  <a:fillRect b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283;p16">
            <a:extLst>
              <a:ext uri="{FF2B5EF4-FFF2-40B4-BE49-F238E27FC236}">
                <a16:creationId xmlns:a16="http://schemas.microsoft.com/office/drawing/2014/main" id="{6C209643-C526-4733-A6A4-80641AC572EF}"/>
              </a:ext>
            </a:extLst>
          </p:cNvPr>
          <p:cNvSpPr/>
          <p:nvPr/>
        </p:nvSpPr>
        <p:spPr>
          <a:xfrm>
            <a:off x="2822885" y="2827151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284;p16">
            <a:extLst>
              <a:ext uri="{FF2B5EF4-FFF2-40B4-BE49-F238E27FC236}">
                <a16:creationId xmlns:a16="http://schemas.microsoft.com/office/drawing/2014/main" id="{08839720-1F24-4430-A203-6342BF9025F8}"/>
              </a:ext>
            </a:extLst>
          </p:cNvPr>
          <p:cNvSpPr/>
          <p:nvPr/>
        </p:nvSpPr>
        <p:spPr>
          <a:xfrm>
            <a:off x="5043244" y="2808342"/>
            <a:ext cx="925200" cy="51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alibri" panose="020F0502020204030204" pitchFamily="34" charset="0"/>
                <a:cs typeface="Calibri" panose="020F0502020204030204" pitchFamily="34" charset="0"/>
              </a:rPr>
              <a:t>Bauteil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Google Shape;332;p16">
            <a:extLst>
              <a:ext uri="{FF2B5EF4-FFF2-40B4-BE49-F238E27FC236}">
                <a16:creationId xmlns:a16="http://schemas.microsoft.com/office/drawing/2014/main" id="{CF6B6CD6-FA89-4412-8E19-64946E2DCAF5}"/>
              </a:ext>
            </a:extLst>
          </p:cNvPr>
          <p:cNvCxnSpPr>
            <a:cxnSpLocks/>
          </p:cNvCxnSpPr>
          <p:nvPr/>
        </p:nvCxnSpPr>
        <p:spPr>
          <a:xfrm>
            <a:off x="4629210" y="3068955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34;p16">
                <a:extLst>
                  <a:ext uri="{FF2B5EF4-FFF2-40B4-BE49-F238E27FC236}">
                    <a16:creationId xmlns:a16="http://schemas.microsoft.com/office/drawing/2014/main" id="{192B465C-BE89-4C25-9765-4B12D097D0AC}"/>
                  </a:ext>
                </a:extLst>
              </p:cNvPr>
              <p:cNvSpPr txBox="1"/>
              <p:nvPr/>
            </p:nvSpPr>
            <p:spPr>
              <a:xfrm>
                <a:off x="9248302" y="2834318"/>
                <a:ext cx="110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Bauteil-</a:t>
                </a:r>
                <a:endParaRPr sz="1000" b="1"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 dirty="0"/>
                  <a:t>Q</a:t>
                </a:r>
                <a:r>
                  <a:rPr lang="en" sz="1000" b="1" dirty="0"/>
                  <a:t>ualität 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𝑸</m:t>
                    </m:r>
                  </m:oMath>
                </a14:m>
                <a:endParaRPr sz="1000" dirty="0"/>
              </a:p>
            </p:txBody>
          </p:sp>
        </mc:Choice>
        <mc:Fallback xmlns="">
          <p:sp>
            <p:nvSpPr>
              <p:cNvPr id="14" name="Google Shape;334;p16">
                <a:extLst>
                  <a:ext uri="{FF2B5EF4-FFF2-40B4-BE49-F238E27FC236}">
                    <a16:creationId xmlns:a16="http://schemas.microsoft.com/office/drawing/2014/main" id="{192B465C-BE89-4C25-9765-4B12D097D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02" y="2834318"/>
                <a:ext cx="1107300" cy="447600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oogle Shape;335;p16">
            <a:extLst>
              <a:ext uri="{FF2B5EF4-FFF2-40B4-BE49-F238E27FC236}">
                <a16:creationId xmlns:a16="http://schemas.microsoft.com/office/drawing/2014/main" id="{4065BAD9-4BE4-44F2-A34A-9BC965FDEF8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119515" y="3065142"/>
            <a:ext cx="303599" cy="9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337;p16">
            <a:extLst>
              <a:ext uri="{FF2B5EF4-FFF2-40B4-BE49-F238E27FC236}">
                <a16:creationId xmlns:a16="http://schemas.microsoft.com/office/drawing/2014/main" id="{8B64296A-E8B5-44D1-AC59-EFFF5E15B2E8}"/>
              </a:ext>
            </a:extLst>
          </p:cNvPr>
          <p:cNvCxnSpPr/>
          <p:nvPr/>
        </p:nvCxnSpPr>
        <p:spPr>
          <a:xfrm>
            <a:off x="3767488" y="3076206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28;p16">
            <a:extLst>
              <a:ext uri="{FF2B5EF4-FFF2-40B4-BE49-F238E27FC236}">
                <a16:creationId xmlns:a16="http://schemas.microsoft.com/office/drawing/2014/main" id="{497A9D2A-A709-485D-B1F4-C74D08CFBD6D}"/>
              </a:ext>
            </a:extLst>
          </p:cNvPr>
          <p:cNvCxnSpPr/>
          <p:nvPr/>
        </p:nvCxnSpPr>
        <p:spPr>
          <a:xfrm rot="10800000">
            <a:off x="3290421" y="4253155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442;p16">
            <a:extLst>
              <a:ext uri="{FF2B5EF4-FFF2-40B4-BE49-F238E27FC236}">
                <a16:creationId xmlns:a16="http://schemas.microsoft.com/office/drawing/2014/main" id="{1636FFD8-810C-44B0-9D40-4307A5BBADF1}"/>
              </a:ext>
            </a:extLst>
          </p:cNvPr>
          <p:cNvCxnSpPr/>
          <p:nvPr/>
        </p:nvCxnSpPr>
        <p:spPr>
          <a:xfrm rot="10800000">
            <a:off x="7098322" y="4237116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443;p16">
            <a:extLst>
              <a:ext uri="{FF2B5EF4-FFF2-40B4-BE49-F238E27FC236}">
                <a16:creationId xmlns:a16="http://schemas.microsoft.com/office/drawing/2014/main" id="{7BD9A663-B667-454B-A3B2-E11DF1D6A71A}"/>
              </a:ext>
            </a:extLst>
          </p:cNvPr>
          <p:cNvCxnSpPr>
            <a:cxnSpLocks/>
          </p:cNvCxnSpPr>
          <p:nvPr/>
        </p:nvCxnSpPr>
        <p:spPr>
          <a:xfrm>
            <a:off x="3847566" y="3932286"/>
            <a:ext cx="18076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45;p16">
            <a:extLst>
              <a:ext uri="{FF2B5EF4-FFF2-40B4-BE49-F238E27FC236}">
                <a16:creationId xmlns:a16="http://schemas.microsoft.com/office/drawing/2014/main" id="{95AF3C66-D80D-4200-B6C7-181823AB4984}"/>
              </a:ext>
            </a:extLst>
          </p:cNvPr>
          <p:cNvCxnSpPr>
            <a:cxnSpLocks/>
            <a:stCxn id="34" idx="4"/>
            <a:endCxn id="94" idx="0"/>
          </p:cNvCxnSpPr>
          <p:nvPr/>
        </p:nvCxnSpPr>
        <p:spPr>
          <a:xfrm>
            <a:off x="4698009" y="3095320"/>
            <a:ext cx="15186" cy="19000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" name="Google Shape;447;p16">
            <a:extLst>
              <a:ext uri="{FF2B5EF4-FFF2-40B4-BE49-F238E27FC236}">
                <a16:creationId xmlns:a16="http://schemas.microsoft.com/office/drawing/2014/main" id="{688153FE-5553-4241-AA23-470E24317079}"/>
              </a:ext>
            </a:extLst>
          </p:cNvPr>
          <p:cNvGrpSpPr/>
          <p:nvPr/>
        </p:nvGrpSpPr>
        <p:grpSpPr>
          <a:xfrm>
            <a:off x="4632079" y="4995379"/>
            <a:ext cx="162231" cy="162231"/>
            <a:chOff x="8157975" y="3853800"/>
            <a:chExt cx="180900" cy="180900"/>
          </a:xfrm>
          <a:solidFill>
            <a:schemeClr val="bg1"/>
          </a:solidFill>
        </p:grpSpPr>
        <p:sp>
          <p:nvSpPr>
            <p:cNvPr id="94" name="Google Shape;446;p16">
              <a:extLst>
                <a:ext uri="{FF2B5EF4-FFF2-40B4-BE49-F238E27FC236}">
                  <a16:creationId xmlns:a16="http://schemas.microsoft.com/office/drawing/2014/main" id="{13512C82-9754-4EEE-B5E0-1B0F08634143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grp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95" name="Google Shape;448;p16">
              <a:extLst>
                <a:ext uri="{FF2B5EF4-FFF2-40B4-BE49-F238E27FC236}">
                  <a16:creationId xmlns:a16="http://schemas.microsoft.com/office/drawing/2014/main" id="{5F421A89-95EB-40C6-B3F7-880925B70453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449;p16">
            <a:extLst>
              <a:ext uri="{FF2B5EF4-FFF2-40B4-BE49-F238E27FC236}">
                <a16:creationId xmlns:a16="http://schemas.microsoft.com/office/drawing/2014/main" id="{81DE42D4-5B1B-4DF0-806C-1230FE3DBAD9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910201" y="3930611"/>
            <a:ext cx="2638735" cy="1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AAAE01-9167-4F9A-8067-08D48AE909A0}"/>
              </a:ext>
            </a:extLst>
          </p:cNvPr>
          <p:cNvGrpSpPr/>
          <p:nvPr/>
        </p:nvGrpSpPr>
        <p:grpSpPr>
          <a:xfrm>
            <a:off x="2614007" y="4588198"/>
            <a:ext cx="1352700" cy="970258"/>
            <a:chOff x="1435553" y="4145290"/>
            <a:chExt cx="1352700" cy="970258"/>
          </a:xfrm>
        </p:grpSpPr>
        <p:sp>
          <p:nvSpPr>
            <p:cNvPr id="79" name="Google Shape;277;p16">
              <a:extLst>
                <a:ext uri="{FF2B5EF4-FFF2-40B4-BE49-F238E27FC236}">
                  <a16:creationId xmlns:a16="http://schemas.microsoft.com/office/drawing/2014/main" id="{586B8089-16F1-4531-A639-08EA3B197D93}"/>
                </a:ext>
              </a:extLst>
            </p:cNvPr>
            <p:cNvSpPr/>
            <p:nvPr/>
          </p:nvSpPr>
          <p:spPr>
            <a:xfrm>
              <a:off x="1541319" y="4145290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415;p16">
              <a:extLst>
                <a:ext uri="{FF2B5EF4-FFF2-40B4-BE49-F238E27FC236}">
                  <a16:creationId xmlns:a16="http://schemas.microsoft.com/office/drawing/2014/main" id="{56DC5186-6ECA-4549-9A47-710D24D34446}"/>
                </a:ext>
              </a:extLst>
            </p:cNvPr>
            <p:cNvGrpSpPr/>
            <p:nvPr/>
          </p:nvGrpSpPr>
          <p:grpSpPr>
            <a:xfrm>
              <a:off x="1875570" y="4145298"/>
              <a:ext cx="472941" cy="473003"/>
              <a:chOff x="6981937" y="2940155"/>
              <a:chExt cx="909503" cy="909621"/>
            </a:xfrm>
          </p:grpSpPr>
          <p:sp>
            <p:nvSpPr>
              <p:cNvPr id="82" name="Google Shape;416;p16">
                <a:extLst>
                  <a:ext uri="{FF2B5EF4-FFF2-40B4-BE49-F238E27FC236}">
                    <a16:creationId xmlns:a16="http://schemas.microsoft.com/office/drawing/2014/main" id="{91B15CD0-5116-4C65-8341-F8BF93389EE8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17;p16">
                <a:extLst>
                  <a:ext uri="{FF2B5EF4-FFF2-40B4-BE49-F238E27FC236}">
                    <a16:creationId xmlns:a16="http://schemas.microsoft.com/office/drawing/2014/main" id="{22019733-5083-44D2-B826-558D91A36A36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18;p16">
                <a:extLst>
                  <a:ext uri="{FF2B5EF4-FFF2-40B4-BE49-F238E27FC236}">
                    <a16:creationId xmlns:a16="http://schemas.microsoft.com/office/drawing/2014/main" id="{EB724765-3E08-4672-8479-F9F64416E21F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19;p16">
                <a:extLst>
                  <a:ext uri="{FF2B5EF4-FFF2-40B4-BE49-F238E27FC236}">
                    <a16:creationId xmlns:a16="http://schemas.microsoft.com/office/drawing/2014/main" id="{3938ADA7-E4D2-4EF3-8FF2-64DD336F7EB7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20;p16">
                <a:extLst>
                  <a:ext uri="{FF2B5EF4-FFF2-40B4-BE49-F238E27FC236}">
                    <a16:creationId xmlns:a16="http://schemas.microsoft.com/office/drawing/2014/main" id="{DCF34AD7-9CA0-4EC2-9505-BB279D20B899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21;p16">
                <a:extLst>
                  <a:ext uri="{FF2B5EF4-FFF2-40B4-BE49-F238E27FC236}">
                    <a16:creationId xmlns:a16="http://schemas.microsoft.com/office/drawing/2014/main" id="{7C149B4F-6675-40E8-B053-B6E9909BCE75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22;p16">
                <a:extLst>
                  <a:ext uri="{FF2B5EF4-FFF2-40B4-BE49-F238E27FC236}">
                    <a16:creationId xmlns:a16="http://schemas.microsoft.com/office/drawing/2014/main" id="{EF9CD835-7360-4A30-BEDE-ED65E735D55A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23;p16">
                <a:extLst>
                  <a:ext uri="{FF2B5EF4-FFF2-40B4-BE49-F238E27FC236}">
                    <a16:creationId xmlns:a16="http://schemas.microsoft.com/office/drawing/2014/main" id="{516910CB-D635-4296-9237-545845C14061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24;p16">
                <a:extLst>
                  <a:ext uri="{FF2B5EF4-FFF2-40B4-BE49-F238E27FC236}">
                    <a16:creationId xmlns:a16="http://schemas.microsoft.com/office/drawing/2014/main" id="{23949DD3-7F85-4C25-8DCF-970B998AE970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25;p16">
                <a:extLst>
                  <a:ext uri="{FF2B5EF4-FFF2-40B4-BE49-F238E27FC236}">
                    <a16:creationId xmlns:a16="http://schemas.microsoft.com/office/drawing/2014/main" id="{00999CAD-E296-411E-84BF-3D6A7A569C43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26;p16">
                <a:extLst>
                  <a:ext uri="{FF2B5EF4-FFF2-40B4-BE49-F238E27FC236}">
                    <a16:creationId xmlns:a16="http://schemas.microsoft.com/office/drawing/2014/main" id="{26E7EFA5-5CB5-48E8-BBAC-BFE61A86A9FA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27;p16">
                <a:extLst>
                  <a:ext uri="{FF2B5EF4-FFF2-40B4-BE49-F238E27FC236}">
                    <a16:creationId xmlns:a16="http://schemas.microsoft.com/office/drawing/2014/main" id="{70F186E0-89BD-4F35-9964-F571FCF9FF37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451;p16">
              <a:extLst>
                <a:ext uri="{FF2B5EF4-FFF2-40B4-BE49-F238E27FC236}">
                  <a16:creationId xmlns:a16="http://schemas.microsoft.com/office/drawing/2014/main" id="{614D375B-44B5-4D6F-A202-0689D79F4A44}"/>
                </a:ext>
              </a:extLst>
            </p:cNvPr>
            <p:cNvSpPr txBox="1"/>
            <p:nvPr/>
          </p:nvSpPr>
          <p:spPr>
            <a:xfrm>
              <a:off x="1435553" y="466406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cxnSp>
        <p:nvCxnSpPr>
          <p:cNvPr id="24" name="Google Shape;456;p16">
            <a:extLst>
              <a:ext uri="{FF2B5EF4-FFF2-40B4-BE49-F238E27FC236}">
                <a16:creationId xmlns:a16="http://schemas.microsoft.com/office/drawing/2014/main" id="{6CAC499C-F119-4405-BD1C-4A2878B746A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19388" y="3930112"/>
            <a:ext cx="2584791" cy="22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63;p14">
            <a:extLst>
              <a:ext uri="{FF2B5EF4-FFF2-40B4-BE49-F238E27FC236}">
                <a16:creationId xmlns:a16="http://schemas.microsoft.com/office/drawing/2014/main" id="{642A3AD4-9D38-4502-B472-A38159C2889F}"/>
              </a:ext>
            </a:extLst>
          </p:cNvPr>
          <p:cNvSpPr/>
          <p:nvPr/>
        </p:nvSpPr>
        <p:spPr>
          <a:xfrm>
            <a:off x="6548936" y="3676961"/>
            <a:ext cx="109877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Bauteilqualität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62;p14">
            <a:extLst>
              <a:ext uri="{FF2B5EF4-FFF2-40B4-BE49-F238E27FC236}">
                <a16:creationId xmlns:a16="http://schemas.microsoft.com/office/drawing/2014/main" id="{2412C63C-DB81-4818-93C9-35153F8DACA2}"/>
              </a:ext>
            </a:extLst>
          </p:cNvPr>
          <p:cNvSpPr/>
          <p:nvPr/>
        </p:nvSpPr>
        <p:spPr>
          <a:xfrm>
            <a:off x="2825358" y="367863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</a:t>
            </a:r>
            <a:b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maschine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682EA106-FFF8-4806-8940-E695139A1781}"/>
                  </a:ext>
                </a:extLst>
              </p:cNvPr>
              <p:cNvSpPr txBox="1"/>
              <p:nvPr/>
            </p:nvSpPr>
            <p:spPr>
              <a:xfrm>
                <a:off x="9504179" y="3768712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Google Shape;102;p14">
                <a:extLst>
                  <a:ext uri="{FF2B5EF4-FFF2-40B4-BE49-F238E27FC236}">
                    <a16:creationId xmlns:a16="http://schemas.microsoft.com/office/drawing/2014/main" id="{682EA106-FFF8-4806-8940-E695139A1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179" y="3768712"/>
                <a:ext cx="344600" cy="322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100;p14">
                <a:extLst>
                  <a:ext uri="{FF2B5EF4-FFF2-40B4-BE49-F238E27FC236}">
                    <a16:creationId xmlns:a16="http://schemas.microsoft.com/office/drawing/2014/main" id="{D0903090-E080-4C73-B060-A3C30A41EAB6}"/>
                  </a:ext>
                </a:extLst>
              </p:cNvPr>
              <p:cNvSpPr txBox="1"/>
              <p:nvPr/>
            </p:nvSpPr>
            <p:spPr>
              <a:xfrm>
                <a:off x="4282633" y="3656947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Google Shape;100;p14">
                <a:extLst>
                  <a:ext uri="{FF2B5EF4-FFF2-40B4-BE49-F238E27FC236}">
                    <a16:creationId xmlns:a16="http://schemas.microsoft.com/office/drawing/2014/main" id="{D0903090-E080-4C73-B060-A3C30A41E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33" y="3656947"/>
                <a:ext cx="325648" cy="322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284;p16">
            <a:extLst>
              <a:ext uri="{FF2B5EF4-FFF2-40B4-BE49-F238E27FC236}">
                <a16:creationId xmlns:a16="http://schemas.microsoft.com/office/drawing/2014/main" id="{DE4A24DE-8ECF-45E2-8C09-5FA355A6A7C0}"/>
              </a:ext>
            </a:extLst>
          </p:cNvPr>
          <p:cNvSpPr/>
          <p:nvPr/>
        </p:nvSpPr>
        <p:spPr>
          <a:xfrm>
            <a:off x="7423114" y="2809263"/>
            <a:ext cx="925200" cy="51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Qualitäts-messzelle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334;p16">
            <a:extLst>
              <a:ext uri="{FF2B5EF4-FFF2-40B4-BE49-F238E27FC236}">
                <a16:creationId xmlns:a16="http://schemas.microsoft.com/office/drawing/2014/main" id="{ED33A614-FB9C-4213-894C-07AFB5B28405}"/>
              </a:ext>
            </a:extLst>
          </p:cNvPr>
          <p:cNvSpPr txBox="1"/>
          <p:nvPr/>
        </p:nvSpPr>
        <p:spPr>
          <a:xfrm>
            <a:off x="6135671" y="2827151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Bauteileigen-schaften</a:t>
            </a:r>
            <a:endParaRPr sz="1000" dirty="0"/>
          </a:p>
        </p:txBody>
      </p:sp>
      <p:cxnSp>
        <p:nvCxnSpPr>
          <p:cNvPr id="31" name="Google Shape;337;p16">
            <a:extLst>
              <a:ext uri="{FF2B5EF4-FFF2-40B4-BE49-F238E27FC236}">
                <a16:creationId xmlns:a16="http://schemas.microsoft.com/office/drawing/2014/main" id="{F547168D-853E-43A6-908A-0A536431C867}"/>
              </a:ext>
            </a:extLst>
          </p:cNvPr>
          <p:cNvCxnSpPr/>
          <p:nvPr/>
        </p:nvCxnSpPr>
        <p:spPr>
          <a:xfrm>
            <a:off x="6000397" y="3067368"/>
            <a:ext cx="20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35;p16">
            <a:extLst>
              <a:ext uri="{FF2B5EF4-FFF2-40B4-BE49-F238E27FC236}">
                <a16:creationId xmlns:a16="http://schemas.microsoft.com/office/drawing/2014/main" id="{05D280C4-1102-4B10-A9CD-4A60E6E6A759}"/>
              </a:ext>
            </a:extLst>
          </p:cNvPr>
          <p:cNvCxnSpPr>
            <a:cxnSpLocks/>
          </p:cNvCxnSpPr>
          <p:nvPr/>
        </p:nvCxnSpPr>
        <p:spPr>
          <a:xfrm>
            <a:off x="8375207" y="3065142"/>
            <a:ext cx="108433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445;p16">
            <a:extLst>
              <a:ext uri="{FF2B5EF4-FFF2-40B4-BE49-F238E27FC236}">
                <a16:creationId xmlns:a16="http://schemas.microsoft.com/office/drawing/2014/main" id="{FCCABE34-7E32-4860-89C3-53BBBF7FA79C}"/>
              </a:ext>
            </a:extLst>
          </p:cNvPr>
          <p:cNvCxnSpPr>
            <a:cxnSpLocks/>
            <a:stCxn id="94" idx="2"/>
            <a:endCxn id="79" idx="3"/>
          </p:cNvCxnSpPr>
          <p:nvPr/>
        </p:nvCxnSpPr>
        <p:spPr>
          <a:xfrm flipH="1" flipV="1">
            <a:off x="3847567" y="5073327"/>
            <a:ext cx="784512" cy="31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2161E80-A3FF-439A-8BE7-4748473C6FAC}"/>
              </a:ext>
            </a:extLst>
          </p:cNvPr>
          <p:cNvSpPr/>
          <p:nvPr/>
        </p:nvSpPr>
        <p:spPr>
          <a:xfrm>
            <a:off x="4675149" y="3049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B5900E9-0008-4C76-84C3-5B907593C5C3}"/>
              </a:ext>
            </a:extLst>
          </p:cNvPr>
          <p:cNvSpPr/>
          <p:nvPr/>
        </p:nvSpPr>
        <p:spPr>
          <a:xfrm>
            <a:off x="5070070" y="390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Google Shape;279;p16">
            <a:extLst>
              <a:ext uri="{FF2B5EF4-FFF2-40B4-BE49-F238E27FC236}">
                <a16:creationId xmlns:a16="http://schemas.microsoft.com/office/drawing/2014/main" id="{1DF382A5-EB9B-48E3-A6BA-8B5B43822DDC}"/>
              </a:ext>
            </a:extLst>
          </p:cNvPr>
          <p:cNvCxnSpPr>
            <a:cxnSpLocks/>
            <a:stCxn id="35" idx="4"/>
            <a:endCxn id="94" idx="6"/>
          </p:cNvCxnSpPr>
          <p:nvPr/>
        </p:nvCxnSpPr>
        <p:spPr>
          <a:xfrm rot="5400000">
            <a:off x="4382108" y="4365672"/>
            <a:ext cx="1123025" cy="29862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EF6FEC0-69E8-47C3-A6F7-4231B32C3417}"/>
              </a:ext>
            </a:extLst>
          </p:cNvPr>
          <p:cNvGrpSpPr/>
          <p:nvPr/>
        </p:nvGrpSpPr>
        <p:grpSpPr>
          <a:xfrm>
            <a:off x="6421238" y="4576009"/>
            <a:ext cx="1352700" cy="970258"/>
            <a:chOff x="5242784" y="4133071"/>
            <a:chExt cx="1352700" cy="970258"/>
          </a:xfrm>
        </p:grpSpPr>
        <p:sp>
          <p:nvSpPr>
            <p:cNvPr id="64" name="Google Shape;277;p16">
              <a:extLst>
                <a:ext uri="{FF2B5EF4-FFF2-40B4-BE49-F238E27FC236}">
                  <a16:creationId xmlns:a16="http://schemas.microsoft.com/office/drawing/2014/main" id="{630B7BD4-7701-4C7F-A1E3-26FAB5827709}"/>
                </a:ext>
              </a:extLst>
            </p:cNvPr>
            <p:cNvSpPr/>
            <p:nvPr/>
          </p:nvSpPr>
          <p:spPr>
            <a:xfrm>
              <a:off x="5364036" y="4133071"/>
              <a:ext cx="1127794" cy="970258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415;p16">
              <a:extLst>
                <a:ext uri="{FF2B5EF4-FFF2-40B4-BE49-F238E27FC236}">
                  <a16:creationId xmlns:a16="http://schemas.microsoft.com/office/drawing/2014/main" id="{566A6551-87F5-46B4-855B-007E8742A838}"/>
                </a:ext>
              </a:extLst>
            </p:cNvPr>
            <p:cNvGrpSpPr/>
            <p:nvPr/>
          </p:nvGrpSpPr>
          <p:grpSpPr>
            <a:xfrm>
              <a:off x="5682801" y="4145268"/>
              <a:ext cx="472941" cy="473003"/>
              <a:chOff x="6981937" y="2940155"/>
              <a:chExt cx="909503" cy="909621"/>
            </a:xfrm>
          </p:grpSpPr>
          <p:sp>
            <p:nvSpPr>
              <p:cNvPr id="67" name="Google Shape;416;p16">
                <a:extLst>
                  <a:ext uri="{FF2B5EF4-FFF2-40B4-BE49-F238E27FC236}">
                    <a16:creationId xmlns:a16="http://schemas.microsoft.com/office/drawing/2014/main" id="{BC90CF8E-04D0-4E20-B618-D245F3BA47B1}"/>
                  </a:ext>
                </a:extLst>
              </p:cNvPr>
              <p:cNvSpPr/>
              <p:nvPr/>
            </p:nvSpPr>
            <p:spPr>
              <a:xfrm>
                <a:off x="7181850" y="3006975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17;p16">
                <a:extLst>
                  <a:ext uri="{FF2B5EF4-FFF2-40B4-BE49-F238E27FC236}">
                    <a16:creationId xmlns:a16="http://schemas.microsoft.com/office/drawing/2014/main" id="{6D3DCB95-E546-4CA7-9F94-7440C5D35C7F}"/>
                  </a:ext>
                </a:extLst>
              </p:cNvPr>
              <p:cNvSpPr/>
              <p:nvPr/>
            </p:nvSpPr>
            <p:spPr>
              <a:xfrm rot="2700000">
                <a:off x="7181816" y="3006924"/>
                <a:ext cx="509541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18;p16">
                <a:extLst>
                  <a:ext uri="{FF2B5EF4-FFF2-40B4-BE49-F238E27FC236}">
                    <a16:creationId xmlns:a16="http://schemas.microsoft.com/office/drawing/2014/main" id="{112BCB3B-F59A-40CB-A396-B95FFB86C52F}"/>
                  </a:ext>
                </a:extLst>
              </p:cNvPr>
              <p:cNvSpPr/>
              <p:nvPr/>
            </p:nvSpPr>
            <p:spPr>
              <a:xfrm rot="-2701431">
                <a:off x="7181913" y="3006753"/>
                <a:ext cx="509753" cy="776403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19;p16">
                <a:extLst>
                  <a:ext uri="{FF2B5EF4-FFF2-40B4-BE49-F238E27FC236}">
                    <a16:creationId xmlns:a16="http://schemas.microsoft.com/office/drawing/2014/main" id="{D17C48D9-8393-492B-9713-D37E22C51D5D}"/>
                  </a:ext>
                </a:extLst>
              </p:cNvPr>
              <p:cNvSpPr/>
              <p:nvPr/>
            </p:nvSpPr>
            <p:spPr>
              <a:xfrm rot="-5402023">
                <a:off x="7181870" y="3006762"/>
                <a:ext cx="509700" cy="776400"/>
              </a:xfrm>
              <a:prstGeom prst="plaque">
                <a:avLst>
                  <a:gd name="adj" fmla="val 41112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20;p16">
                <a:extLst>
                  <a:ext uri="{FF2B5EF4-FFF2-40B4-BE49-F238E27FC236}">
                    <a16:creationId xmlns:a16="http://schemas.microsoft.com/office/drawing/2014/main" id="{5F042FBE-6976-4A09-A6AB-745152083A0B}"/>
                  </a:ext>
                </a:extLst>
              </p:cNvPr>
              <p:cNvSpPr/>
              <p:nvPr/>
            </p:nvSpPr>
            <p:spPr>
              <a:xfrm>
                <a:off x="7150638" y="3109037"/>
                <a:ext cx="572700" cy="5727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21;p16">
                <a:extLst>
                  <a:ext uri="{FF2B5EF4-FFF2-40B4-BE49-F238E27FC236}">
                    <a16:creationId xmlns:a16="http://schemas.microsoft.com/office/drawing/2014/main" id="{3980C8CC-ECB4-4B76-9CCB-DB1555745656}"/>
                  </a:ext>
                </a:extLst>
              </p:cNvPr>
              <p:cNvSpPr/>
              <p:nvPr/>
            </p:nvSpPr>
            <p:spPr>
              <a:xfrm>
                <a:off x="7209888" y="3168277"/>
                <a:ext cx="454200" cy="454200"/>
              </a:xfrm>
              <a:prstGeom prst="ellipse">
                <a:avLst/>
              </a:prstGeom>
              <a:solidFill>
                <a:srgbClr val="EFEFE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22;p16">
                <a:extLst>
                  <a:ext uri="{FF2B5EF4-FFF2-40B4-BE49-F238E27FC236}">
                    <a16:creationId xmlns:a16="http://schemas.microsoft.com/office/drawing/2014/main" id="{2266F60C-D65C-4401-9619-C3373A68FAB1}"/>
                  </a:ext>
                </a:extLst>
              </p:cNvPr>
              <p:cNvSpPr/>
              <p:nvPr/>
            </p:nvSpPr>
            <p:spPr>
              <a:xfrm>
                <a:off x="7276525" y="3264408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23;p16">
                <a:extLst>
                  <a:ext uri="{FF2B5EF4-FFF2-40B4-BE49-F238E27FC236}">
                    <a16:creationId xmlns:a16="http://schemas.microsoft.com/office/drawing/2014/main" id="{8E159383-5483-43F9-818D-F6B51E34CF79}"/>
                  </a:ext>
                </a:extLst>
              </p:cNvPr>
              <p:cNvSpPr/>
              <p:nvPr/>
            </p:nvSpPr>
            <p:spPr>
              <a:xfrm>
                <a:off x="7443550" y="324610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24;p16">
                <a:extLst>
                  <a:ext uri="{FF2B5EF4-FFF2-40B4-BE49-F238E27FC236}">
                    <a16:creationId xmlns:a16="http://schemas.microsoft.com/office/drawing/2014/main" id="{6FB19FA7-4FA6-4BD8-8B35-9DB1E6A86C69}"/>
                  </a:ext>
                </a:extLst>
              </p:cNvPr>
              <p:cNvSpPr/>
              <p:nvPr/>
            </p:nvSpPr>
            <p:spPr>
              <a:xfrm>
                <a:off x="7276525" y="3372575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25;p16">
                <a:extLst>
                  <a:ext uri="{FF2B5EF4-FFF2-40B4-BE49-F238E27FC236}">
                    <a16:creationId xmlns:a16="http://schemas.microsoft.com/office/drawing/2014/main" id="{A5E478D9-B0FD-4DE7-8E9F-5FAC32FEACB2}"/>
                  </a:ext>
                </a:extLst>
              </p:cNvPr>
              <p:cNvSpPr/>
              <p:nvPr/>
            </p:nvSpPr>
            <p:spPr>
              <a:xfrm>
                <a:off x="7276950" y="3480750"/>
                <a:ext cx="320100" cy="3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26;p16">
                <a:extLst>
                  <a:ext uri="{FF2B5EF4-FFF2-40B4-BE49-F238E27FC236}">
                    <a16:creationId xmlns:a16="http://schemas.microsoft.com/office/drawing/2014/main" id="{90583349-D88D-4D46-9551-AE99D33F8543}"/>
                  </a:ext>
                </a:extLst>
              </p:cNvPr>
              <p:cNvSpPr/>
              <p:nvPr/>
            </p:nvSpPr>
            <p:spPr>
              <a:xfrm>
                <a:off x="7357825" y="3355848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7;p16">
                <a:extLst>
                  <a:ext uri="{FF2B5EF4-FFF2-40B4-BE49-F238E27FC236}">
                    <a16:creationId xmlns:a16="http://schemas.microsoft.com/office/drawing/2014/main" id="{95177AC5-46F4-4CD3-BF71-9CBEED3D22AF}"/>
                  </a:ext>
                </a:extLst>
              </p:cNvPr>
              <p:cNvSpPr/>
              <p:nvPr/>
            </p:nvSpPr>
            <p:spPr>
              <a:xfrm>
                <a:off x="7538800" y="3462450"/>
                <a:ext cx="36600" cy="73200"/>
              </a:xfrm>
              <a:prstGeom prst="roundRect">
                <a:avLst>
                  <a:gd name="adj" fmla="val 27189"/>
                </a:avLst>
              </a:prstGeom>
              <a:solidFill>
                <a:srgbClr val="000000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451;p16">
              <a:extLst>
                <a:ext uri="{FF2B5EF4-FFF2-40B4-BE49-F238E27FC236}">
                  <a16:creationId xmlns:a16="http://schemas.microsoft.com/office/drawing/2014/main" id="{476EB496-DC55-45AF-91E2-5119F227CB79}"/>
                </a:ext>
              </a:extLst>
            </p:cNvPr>
            <p:cNvSpPr txBox="1"/>
            <p:nvPr/>
          </p:nvSpPr>
          <p:spPr>
            <a:xfrm>
              <a:off x="5242784" y="4664037"/>
              <a:ext cx="1352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Batch to Batch Adaption</a:t>
              </a:r>
              <a:endParaRPr sz="1000" dirty="0"/>
            </a:p>
          </p:txBody>
        </p:sp>
      </p:grpSp>
      <p:sp>
        <p:nvSpPr>
          <p:cNvPr id="39" name="Ellipse 38">
            <a:extLst>
              <a:ext uri="{FF2B5EF4-FFF2-40B4-BE49-F238E27FC236}">
                <a16:creationId xmlns:a16="http://schemas.microsoft.com/office/drawing/2014/main" id="{9B8E7B95-80B8-4419-B71E-34CCAC58E6E0}"/>
              </a:ext>
            </a:extLst>
          </p:cNvPr>
          <p:cNvSpPr/>
          <p:nvPr/>
        </p:nvSpPr>
        <p:spPr>
          <a:xfrm>
            <a:off x="8667525" y="3042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Google Shape;455;p16">
            <a:extLst>
              <a:ext uri="{FF2B5EF4-FFF2-40B4-BE49-F238E27FC236}">
                <a16:creationId xmlns:a16="http://schemas.microsoft.com/office/drawing/2014/main" id="{9157F7FA-8C64-457E-845E-65125E9727D9}"/>
              </a:ext>
            </a:extLst>
          </p:cNvPr>
          <p:cNvCxnSpPr>
            <a:cxnSpLocks/>
            <a:stCxn id="41" idx="4"/>
            <a:endCxn id="62" idx="0"/>
          </p:cNvCxnSpPr>
          <p:nvPr/>
        </p:nvCxnSpPr>
        <p:spPr>
          <a:xfrm flipH="1">
            <a:off x="8454719" y="3953470"/>
            <a:ext cx="1" cy="10251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C6AF9EF-1FD3-43EB-A0A4-D5A57BDFEA6B}"/>
              </a:ext>
            </a:extLst>
          </p:cNvPr>
          <p:cNvSpPr/>
          <p:nvPr/>
        </p:nvSpPr>
        <p:spPr>
          <a:xfrm>
            <a:off x="8431860" y="3907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oogle Shape;458;p16">
            <a:extLst>
              <a:ext uri="{FF2B5EF4-FFF2-40B4-BE49-F238E27FC236}">
                <a16:creationId xmlns:a16="http://schemas.microsoft.com/office/drawing/2014/main" id="{2B70D6D5-93C0-49F1-8270-F16E184BCB25}"/>
              </a:ext>
            </a:extLst>
          </p:cNvPr>
          <p:cNvGrpSpPr/>
          <p:nvPr/>
        </p:nvGrpSpPr>
        <p:grpSpPr>
          <a:xfrm>
            <a:off x="8373603" y="4978592"/>
            <a:ext cx="162231" cy="162231"/>
            <a:chOff x="8157975" y="3853800"/>
            <a:chExt cx="180900" cy="180900"/>
          </a:xfrm>
        </p:grpSpPr>
        <p:sp>
          <p:nvSpPr>
            <p:cNvPr id="62" name="Google Shape;459;p16">
              <a:extLst>
                <a:ext uri="{FF2B5EF4-FFF2-40B4-BE49-F238E27FC236}">
                  <a16:creationId xmlns:a16="http://schemas.microsoft.com/office/drawing/2014/main" id="{A6354EC0-DB8B-4D58-A49A-DDD34F591417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63" name="Google Shape;460;p16">
              <a:extLst>
                <a:ext uri="{FF2B5EF4-FFF2-40B4-BE49-F238E27FC236}">
                  <a16:creationId xmlns:a16="http://schemas.microsoft.com/office/drawing/2014/main" id="{0C4D62A6-AB38-41A1-BF19-A5C32349401C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" name="Google Shape;455;p16">
            <a:extLst>
              <a:ext uri="{FF2B5EF4-FFF2-40B4-BE49-F238E27FC236}">
                <a16:creationId xmlns:a16="http://schemas.microsoft.com/office/drawing/2014/main" id="{8991C367-E0AA-4A50-8206-FA418B6948F4}"/>
              </a:ext>
            </a:extLst>
          </p:cNvPr>
          <p:cNvCxnSpPr>
            <a:cxnSpLocks/>
            <a:stCxn id="62" idx="2"/>
            <a:endCxn id="64" idx="3"/>
          </p:cNvCxnSpPr>
          <p:nvPr/>
        </p:nvCxnSpPr>
        <p:spPr>
          <a:xfrm flipH="1">
            <a:off x="7670284" y="5059708"/>
            <a:ext cx="703319" cy="1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279;p16">
            <a:extLst>
              <a:ext uri="{FF2B5EF4-FFF2-40B4-BE49-F238E27FC236}">
                <a16:creationId xmlns:a16="http://schemas.microsoft.com/office/drawing/2014/main" id="{0FE28DDF-E5E3-45D7-A718-68082AF5E87E}"/>
              </a:ext>
            </a:extLst>
          </p:cNvPr>
          <p:cNvCxnSpPr>
            <a:cxnSpLocks/>
            <a:stCxn id="39" idx="4"/>
            <a:endCxn id="62" idx="6"/>
          </p:cNvCxnSpPr>
          <p:nvPr/>
        </p:nvCxnSpPr>
        <p:spPr>
          <a:xfrm rot="5400000">
            <a:off x="7627257" y="3996579"/>
            <a:ext cx="1971707" cy="15455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62;p14">
            <a:extLst>
              <a:ext uri="{FF2B5EF4-FFF2-40B4-BE49-F238E27FC236}">
                <a16:creationId xmlns:a16="http://schemas.microsoft.com/office/drawing/2014/main" id="{72AB3EDB-5DEC-456C-9C9F-A26882A09229}"/>
              </a:ext>
            </a:extLst>
          </p:cNvPr>
          <p:cNvSpPr/>
          <p:nvPr/>
        </p:nvSpPr>
        <p:spPr>
          <a:xfrm>
            <a:off x="5149760" y="5461875"/>
            <a:ext cx="1038158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 panose="020F0502020204030204" pitchFamily="34" charset="0"/>
                <a:cs typeface="Calibri" panose="020F0502020204030204" pitchFamily="34" charset="0"/>
              </a:rPr>
              <a:t>Batch to Batch Optimization</a:t>
            </a:r>
            <a:endParaRPr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8A888E8-0AB1-4551-8F35-FAB46C99C8CD}"/>
              </a:ext>
            </a:extLst>
          </p:cNvPr>
          <p:cNvSpPr/>
          <p:nvPr/>
        </p:nvSpPr>
        <p:spPr>
          <a:xfrm>
            <a:off x="8877379" y="39077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Google Shape;279;p16">
            <a:extLst>
              <a:ext uri="{FF2B5EF4-FFF2-40B4-BE49-F238E27FC236}">
                <a16:creationId xmlns:a16="http://schemas.microsoft.com/office/drawing/2014/main" id="{DFA14DE9-3B1F-4F73-9CDF-CC7237C85F0A}"/>
              </a:ext>
            </a:extLst>
          </p:cNvPr>
          <p:cNvCxnSpPr>
            <a:cxnSpLocks/>
            <a:stCxn id="46" idx="4"/>
            <a:endCxn id="53" idx="6"/>
          </p:cNvCxnSpPr>
          <p:nvPr/>
        </p:nvCxnSpPr>
        <p:spPr>
          <a:xfrm rot="5400000">
            <a:off x="6707450" y="3431760"/>
            <a:ext cx="1671078" cy="271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9;p16">
            <a:extLst>
              <a:ext uri="{FF2B5EF4-FFF2-40B4-BE49-F238E27FC236}">
                <a16:creationId xmlns:a16="http://schemas.microsoft.com/office/drawing/2014/main" id="{F456E890-EF46-4471-B5CE-8504882CD929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1995764" y="4089389"/>
            <a:ext cx="3153997" cy="16261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449;p16">
            <a:extLst>
              <a:ext uri="{FF2B5EF4-FFF2-40B4-BE49-F238E27FC236}">
                <a16:creationId xmlns:a16="http://schemas.microsoft.com/office/drawing/2014/main" id="{80BB3F61-15AF-480C-A31B-1253BDF1B37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158587" y="3927990"/>
            <a:ext cx="666771" cy="42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279;p16">
            <a:extLst>
              <a:ext uri="{FF2B5EF4-FFF2-40B4-BE49-F238E27FC236}">
                <a16:creationId xmlns:a16="http://schemas.microsoft.com/office/drawing/2014/main" id="{ED075A20-1141-48D5-AFEE-EB49CB3CDAFC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2068004" y="3011710"/>
            <a:ext cx="682640" cy="8271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4D79EB6-4614-4F06-B1BA-FDA2FDB3A537}"/>
              </a:ext>
            </a:extLst>
          </p:cNvPr>
          <p:cNvGrpSpPr/>
          <p:nvPr/>
        </p:nvGrpSpPr>
        <p:grpSpPr>
          <a:xfrm>
            <a:off x="9299567" y="5312565"/>
            <a:ext cx="740746" cy="564360"/>
            <a:chOff x="6240643" y="3347849"/>
            <a:chExt cx="740746" cy="564360"/>
          </a:xfrm>
        </p:grpSpPr>
        <p:cxnSp>
          <p:nvCxnSpPr>
            <p:cNvPr id="60" name="Google Shape;104;p14">
              <a:extLst>
                <a:ext uri="{FF2B5EF4-FFF2-40B4-BE49-F238E27FC236}">
                  <a16:creationId xmlns:a16="http://schemas.microsoft.com/office/drawing/2014/main" id="{189C7A3B-B464-49FA-A0BF-BBE86C285C81}"/>
                </a:ext>
              </a:extLst>
            </p:cNvPr>
            <p:cNvCxnSpPr>
              <a:cxnSpLocks/>
              <a:endCxn id="58" idx="6"/>
            </p:cNvCxnSpPr>
            <p:nvPr/>
          </p:nvCxnSpPr>
          <p:spPr>
            <a:xfrm flipH="1">
              <a:off x="6240643" y="3347849"/>
              <a:ext cx="58362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Google Shape;102;p14">
                  <a:extLst>
                    <a:ext uri="{FF2B5EF4-FFF2-40B4-BE49-F238E27FC236}">
                      <a16:creationId xmlns:a16="http://schemas.microsoft.com/office/drawing/2014/main" id="{9FCF4A55-2C9C-4A81-86FE-0CF85BB4B46E}"/>
                    </a:ext>
                  </a:extLst>
                </p:cNvPr>
                <p:cNvSpPr txBox="1"/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1" name="Google Shape;102;p14">
                  <a:extLst>
                    <a:ext uri="{FF2B5EF4-FFF2-40B4-BE49-F238E27FC236}">
                      <a16:creationId xmlns:a16="http://schemas.microsoft.com/office/drawing/2014/main" id="{71C75C6E-84E2-4B9C-B89A-700678DC2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789" y="3589409"/>
                  <a:ext cx="344600" cy="322800"/>
                </a:xfrm>
                <a:prstGeom prst="rect">
                  <a:avLst/>
                </a:prstGeom>
                <a:blipFill>
                  <a:blip r:embed="rId8"/>
                  <a:stretch>
                    <a:fillRect l="-70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F2F8FCD3-AA7A-4C7A-BCAD-CDEEBE18C49D}"/>
              </a:ext>
            </a:extLst>
          </p:cNvPr>
          <p:cNvSpPr/>
          <p:nvPr/>
        </p:nvSpPr>
        <p:spPr>
          <a:xfrm>
            <a:off x="6136914" y="583247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5B7D1A05-CA98-4107-B301-ACD356A6BCAD}"/>
              </a:ext>
            </a:extLst>
          </p:cNvPr>
          <p:cNvSpPr/>
          <p:nvPr/>
        </p:nvSpPr>
        <p:spPr>
          <a:xfrm>
            <a:off x="6140020" y="5601689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4D4BECC-E078-4BC9-99B2-38F81A12B32A}"/>
              </a:ext>
            </a:extLst>
          </p:cNvPr>
          <p:cNvSpPr/>
          <p:nvPr/>
        </p:nvSpPr>
        <p:spPr>
          <a:xfrm>
            <a:off x="9195593" y="3042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oogle Shape;458;p16">
            <a:extLst>
              <a:ext uri="{FF2B5EF4-FFF2-40B4-BE49-F238E27FC236}">
                <a16:creationId xmlns:a16="http://schemas.microsoft.com/office/drawing/2014/main" id="{EEF6A53A-34FB-4AD4-B7D8-CA084F03DEAA}"/>
              </a:ext>
            </a:extLst>
          </p:cNvPr>
          <p:cNvGrpSpPr/>
          <p:nvPr/>
        </p:nvGrpSpPr>
        <p:grpSpPr>
          <a:xfrm>
            <a:off x="9137336" y="5751363"/>
            <a:ext cx="162231" cy="162231"/>
            <a:chOff x="8157975" y="3853800"/>
            <a:chExt cx="180900" cy="180900"/>
          </a:xfrm>
        </p:grpSpPr>
        <p:sp>
          <p:nvSpPr>
            <p:cNvPr id="58" name="Google Shape;459;p16">
              <a:extLst>
                <a:ext uri="{FF2B5EF4-FFF2-40B4-BE49-F238E27FC236}">
                  <a16:creationId xmlns:a16="http://schemas.microsoft.com/office/drawing/2014/main" id="{47EC2F1F-75BF-44DE-BDE9-AB5CDDAABF4C}"/>
                </a:ext>
              </a:extLst>
            </p:cNvPr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59" name="Google Shape;460;p16">
              <a:extLst>
                <a:ext uri="{FF2B5EF4-FFF2-40B4-BE49-F238E27FC236}">
                  <a16:creationId xmlns:a16="http://schemas.microsoft.com/office/drawing/2014/main" id="{417CF897-171C-4390-8771-B5987E0514E0}"/>
                </a:ext>
              </a:extLst>
            </p:cNvPr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" name="Google Shape;455;p16">
            <a:extLst>
              <a:ext uri="{FF2B5EF4-FFF2-40B4-BE49-F238E27FC236}">
                <a16:creationId xmlns:a16="http://schemas.microsoft.com/office/drawing/2014/main" id="{E072E32A-6054-4534-ABE2-6103896C3B1D}"/>
              </a:ext>
            </a:extLst>
          </p:cNvPr>
          <p:cNvCxnSpPr>
            <a:cxnSpLocks/>
            <a:stCxn id="54" idx="4"/>
            <a:endCxn id="58" idx="0"/>
          </p:cNvCxnSpPr>
          <p:nvPr/>
        </p:nvCxnSpPr>
        <p:spPr>
          <a:xfrm flipH="1">
            <a:off x="9218452" y="3088001"/>
            <a:ext cx="1" cy="26633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455;p16">
            <a:extLst>
              <a:ext uri="{FF2B5EF4-FFF2-40B4-BE49-F238E27FC236}">
                <a16:creationId xmlns:a16="http://schemas.microsoft.com/office/drawing/2014/main" id="{EB60904B-1196-4E1F-B625-A8716BDDAE5F}"/>
              </a:ext>
            </a:extLst>
          </p:cNvPr>
          <p:cNvCxnSpPr>
            <a:cxnSpLocks/>
            <a:stCxn id="58" idx="2"/>
            <a:endCxn id="52" idx="6"/>
          </p:cNvCxnSpPr>
          <p:nvPr/>
        </p:nvCxnSpPr>
        <p:spPr>
          <a:xfrm flipH="1">
            <a:off x="6182633" y="5832479"/>
            <a:ext cx="2954703" cy="228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100;p14">
                <a:extLst>
                  <a:ext uri="{FF2B5EF4-FFF2-40B4-BE49-F238E27FC236}">
                    <a16:creationId xmlns:a16="http://schemas.microsoft.com/office/drawing/2014/main" id="{2A8BBF58-0BCE-4A46-847A-0BB6E58BAB9F}"/>
                  </a:ext>
                </a:extLst>
              </p:cNvPr>
              <p:cNvSpPr txBox="1"/>
              <p:nvPr/>
            </p:nvSpPr>
            <p:spPr>
              <a:xfrm>
                <a:off x="1832939" y="3741872"/>
                <a:ext cx="325648" cy="322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sz="10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Google Shape;100;p14">
                <a:extLst>
                  <a:ext uri="{FF2B5EF4-FFF2-40B4-BE49-F238E27FC236}">
                    <a16:creationId xmlns:a16="http://schemas.microsoft.com/office/drawing/2014/main" id="{2A8BBF58-0BCE-4A46-847A-0BB6E58BA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39" y="3741872"/>
                <a:ext cx="325648" cy="322797"/>
              </a:xfrm>
              <a:prstGeom prst="rect">
                <a:avLst/>
              </a:prstGeom>
              <a:blipFill>
                <a:blip r:embed="rId9"/>
                <a:stretch>
                  <a:fillRect l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Datumsplatzhalter 3">
            <a:extLst>
              <a:ext uri="{FF2B5EF4-FFF2-40B4-BE49-F238E27FC236}">
                <a16:creationId xmlns:a16="http://schemas.microsoft.com/office/drawing/2014/main" id="{6B0D7037-E44D-42F4-8344-DE17AF78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489090"/>
            <a:ext cx="1943472" cy="360000"/>
          </a:xfrm>
        </p:spPr>
        <p:txBody>
          <a:bodyPr/>
          <a:lstStyle/>
          <a:p>
            <a:fld id="{91455752-1AF2-422A-9C83-846DB91F3759}" type="datetime1">
              <a:rPr lang="de-DE" smtClean="0"/>
              <a:t>14.01.2021</a:t>
            </a:fld>
            <a:endParaRPr lang="de-DE" dirty="0"/>
          </a:p>
        </p:txBody>
      </p:sp>
      <p:sp>
        <p:nvSpPr>
          <p:cNvPr id="100" name="Fußzeilenplatzhalter 4">
            <a:extLst>
              <a:ext uri="{FF2B5EF4-FFF2-40B4-BE49-F238E27FC236}">
                <a16:creationId xmlns:a16="http://schemas.microsoft.com/office/drawing/2014/main" id="{046698C6-496F-4B82-954F-437EB818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7573" y="6489088"/>
            <a:ext cx="7776860" cy="360000"/>
          </a:xfrm>
        </p:spPr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78702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16-9.pptx" id="{962158F5-F9D3-44CC-8B80-A8C02638DFBA}" vid="{2AFA1E48-DED4-4B29-96D8-EC5624681299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Vorlage_IfW_16-9</Template>
  <TotalTime>0</TotalTime>
  <Words>1246</Words>
  <Application>Microsoft Office PowerPoint</Application>
  <PresentationFormat>Breitbild</PresentationFormat>
  <Paragraphs>385</Paragraphs>
  <Slides>25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Symbol</vt:lpstr>
      <vt:lpstr>Standarddesign</vt:lpstr>
      <vt:lpstr>Kick-Off Digital Twin of Injection Molding</vt:lpstr>
      <vt:lpstr>Agenda</vt:lpstr>
      <vt:lpstr>Bedeutung des Projektes für Spritzgießer</vt:lpstr>
      <vt:lpstr>Projektziel, -laufzeit &amp; -bearbeiter</vt:lpstr>
      <vt:lpstr>Erwartungen des Projektbeirates an das Projekt</vt:lpstr>
      <vt:lpstr>Problem- &amp; Zielbeschreibung</vt:lpstr>
      <vt:lpstr>PowerPoint-Präsentation</vt:lpstr>
      <vt:lpstr>Lösungsansätze (1/2)</vt:lpstr>
      <vt:lpstr>Lösungsansätze (2/2)</vt:lpstr>
      <vt:lpstr>Entwicklung des Digitalen Zwillings</vt:lpstr>
      <vt:lpstr>Sensorik &amp; Qualitätsmesszelle</vt:lpstr>
      <vt:lpstr>Datenaufzeichnung</vt:lpstr>
      <vt:lpstr>Datengetriebene Modellbildung - Spritzgießmaschine</vt:lpstr>
      <vt:lpstr>Datengetriebene Modellbildung - Qualitätsmodell</vt:lpstr>
      <vt:lpstr>Datengetriebene Modellbildung</vt:lpstr>
      <vt:lpstr>Optimalsteuerung</vt:lpstr>
      <vt:lpstr>Optimalsteuerung</vt:lpstr>
      <vt:lpstr>Modelladaption</vt:lpstr>
      <vt:lpstr>Entwicklungskonzept im Überblick</vt:lpstr>
      <vt:lpstr>Entwicklungskonzept – Feedback, Ideen, Anregungen</vt:lpstr>
      <vt:lpstr>Konzept Wissens- und Technologietransfer</vt:lpstr>
      <vt:lpstr>Konzept Wissens- und Technologietransfer</vt:lpstr>
      <vt:lpstr>Transferkonzept – Feedback, Ideen, Anregungen</vt:lpstr>
      <vt:lpstr>Rolle des Projektbeirates</vt:lpstr>
      <vt:lpstr>PowerPoint-Präsentation</vt:lpstr>
    </vt:vector>
  </TitlesOfParts>
  <Company>Universität Kassel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Digital Twin of Injection Molding</dc:title>
  <dc:creator>Marco Klute</dc:creator>
  <cp:lastModifiedBy>Alexander Rehmer</cp:lastModifiedBy>
  <cp:revision>58</cp:revision>
  <dcterms:created xsi:type="dcterms:W3CDTF">2021-01-08T11:15:22Z</dcterms:created>
  <dcterms:modified xsi:type="dcterms:W3CDTF">2021-01-14T11:47:06Z</dcterms:modified>
</cp:coreProperties>
</file>