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2" r:id="rId5"/>
    <p:sldId id="263" r:id="rId6"/>
    <p:sldId id="268" r:id="rId7"/>
    <p:sldId id="267" r:id="rId8"/>
    <p:sldId id="269" r:id="rId9"/>
    <p:sldId id="274" r:id="rId10"/>
    <p:sldId id="270" r:id="rId11"/>
    <p:sldId id="271" r:id="rId12"/>
    <p:sldId id="272" r:id="rId13"/>
    <p:sldId id="275" r:id="rId14"/>
    <p:sldId id="273" r:id="rId15"/>
    <p:sldId id="276" r:id="rId16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älzer" initials="PS" lastIdx="2" clrIdx="0">
    <p:extLst>
      <p:ext uri="{19B8F6BF-5375-455C-9EA6-DF929625EA0E}">
        <p15:presenceInfo xmlns:p15="http://schemas.microsoft.com/office/powerpoint/2012/main" userId="S-1-5-21-3941486757-3520671550-4272312091-4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  <a:srgbClr val="9FC5E8"/>
    <a:srgbClr val="FFFFFF"/>
    <a:srgbClr val="851E49"/>
    <a:srgbClr val="535353"/>
    <a:srgbClr val="C5005A"/>
    <a:srgbClr val="ECC2CB"/>
    <a:srgbClr val="9B9B9B"/>
    <a:srgbClr val="9A0346"/>
    <a:srgbClr val="9B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94660"/>
  </p:normalViewPr>
  <p:slideViewPr>
    <p:cSldViewPr snapToGrid="0">
      <p:cViewPr>
        <p:scale>
          <a:sx n="75" d="100"/>
          <a:sy n="75" d="100"/>
        </p:scale>
        <p:origin x="1146" y="9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A541E6-7CAA-4BF2-B602-FAE409D74B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623392" y="2852936"/>
            <a:ext cx="8217885" cy="576064"/>
          </a:xfrm>
        </p:spPr>
        <p:txBody>
          <a:bodyPr anchor="b"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des Vortrags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777" y="3716343"/>
            <a:ext cx="7241115" cy="7609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Name des Autors</a:t>
            </a:r>
            <a:br>
              <a:rPr lang="de-DE" dirty="0"/>
            </a:br>
            <a:r>
              <a:rPr lang="de-DE" dirty="0"/>
              <a:t>Veranstaltung</a:t>
            </a:r>
          </a:p>
        </p:txBody>
      </p:sp>
      <p:pic>
        <p:nvPicPr>
          <p:cNvPr id="10" name="Picture 9" descr="Logo-heim-klein-fett">
            <a:extLst>
              <a:ext uri="{FF2B5EF4-FFF2-40B4-BE49-F238E27FC236}">
                <a16:creationId xmlns:a16="http://schemas.microsoft.com/office/drawing/2014/main" id="{DC9AB845-6636-4671-BD41-45D9BD9E2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ifw-logo">
            <a:extLst>
              <a:ext uri="{FF2B5EF4-FFF2-40B4-BE49-F238E27FC236}">
                <a16:creationId xmlns:a16="http://schemas.microsoft.com/office/drawing/2014/main" id="{DFF61C8F-95BD-47C5-914D-84A7712F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32D82FB-28EC-474B-A32C-9AEA5EE1F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1D716C8-6EFC-4B38-B808-E015AC00D790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265EA3-3354-4D3F-ABA9-5115E24C62DD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A44896E-A13C-4A1F-AFD2-00C54B54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5544615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183CD3-580B-4E94-A165-51F5E88CBD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981075"/>
            <a:ext cx="5544621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696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 dirty="0"/>
              <a:t>Textschema 1/2</a:t>
            </a:r>
          </a:p>
        </p:txBody>
      </p:sp>
      <p:sp>
        <p:nvSpPr>
          <p:cNvPr id="4" name="Textfeld 21"/>
          <p:cNvSpPr txBox="1">
            <a:spLocks noChangeArrowheads="1"/>
          </p:cNvSpPr>
          <p:nvPr userDrawn="1"/>
        </p:nvSpPr>
        <p:spPr bwMode="auto">
          <a:xfrm>
            <a:off x="239188" y="1735141"/>
            <a:ext cx="1171363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Schriftart:</a:t>
            </a:r>
          </a:p>
          <a:p>
            <a:pPr eaLnBrk="1" hangingPunct="1"/>
            <a:r>
              <a:rPr lang="de-DE" altLang="de-DE" dirty="0"/>
              <a:t>Calibri</a:t>
            </a:r>
          </a:p>
          <a:p>
            <a:pPr eaLnBrk="1" hangingPunct="1"/>
            <a:r>
              <a:rPr lang="de-DE" altLang="de-DE" b="1" dirty="0"/>
              <a:t>Schriftgröße:</a:t>
            </a:r>
          </a:p>
          <a:p>
            <a:pPr eaLnBrk="1" hangingPunct="1"/>
            <a:r>
              <a:rPr lang="de-DE" altLang="de-DE" dirty="0"/>
              <a:t>28 für Folienüberschriften,</a:t>
            </a:r>
          </a:p>
          <a:p>
            <a:pPr eaLnBrk="1" hangingPunct="1"/>
            <a:r>
              <a:rPr lang="de-DE" altLang="de-DE" dirty="0"/>
              <a:t>20 für weitere Überschriften,</a:t>
            </a:r>
          </a:p>
          <a:p>
            <a:pPr eaLnBrk="1" hangingPunct="1"/>
            <a:r>
              <a:rPr lang="de-DE" altLang="de-DE" dirty="0"/>
              <a:t>18 für Resttexte und Aufzählungen (nur in Ausnahmen auch mal 14-16),</a:t>
            </a:r>
          </a:p>
          <a:p>
            <a:pPr eaLnBrk="1" hangingPunct="1"/>
            <a:r>
              <a:rPr lang="de-DE" altLang="de-DE" dirty="0"/>
              <a:t>mindestens 12 für Bildunterschriften</a:t>
            </a:r>
          </a:p>
          <a:p>
            <a:pPr eaLnBrk="1" hangingPunct="1"/>
            <a:r>
              <a:rPr lang="de-DE" altLang="de-DE" dirty="0"/>
              <a:t>12 für Quellenangaben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Schriftfarben:</a:t>
            </a:r>
          </a:p>
          <a:p>
            <a:pPr eaLnBrk="1" hangingPunct="1"/>
            <a:r>
              <a:rPr lang="de-DE" altLang="de-DE" dirty="0"/>
              <a:t>schwarz, grau, </a:t>
            </a:r>
            <a:r>
              <a:rPr lang="de-DE" altLang="de-DE" dirty="0" err="1"/>
              <a:t>magenta</a:t>
            </a:r>
            <a:r>
              <a:rPr lang="de-DE" altLang="de-DE" dirty="0"/>
              <a:t> (genauer: R/G/B 197/0/90)</a:t>
            </a:r>
          </a:p>
        </p:txBody>
      </p:sp>
    </p:spTree>
    <p:extLst>
      <p:ext uri="{BB962C8B-B14F-4D97-AF65-F5344CB8AC3E}">
        <p14:creationId xmlns:p14="http://schemas.microsoft.com/office/powerpoint/2010/main" val="35146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Farbschema</a:t>
            </a:r>
          </a:p>
        </p:txBody>
      </p:sp>
      <p:sp>
        <p:nvSpPr>
          <p:cNvPr id="3" name="Rechteck 3"/>
          <p:cNvSpPr>
            <a:spLocks noChangeArrowheads="1"/>
          </p:cNvSpPr>
          <p:nvPr userDrawn="1"/>
        </p:nvSpPr>
        <p:spPr bwMode="auto">
          <a:xfrm>
            <a:off x="527051" y="2349500"/>
            <a:ext cx="1246716" cy="603250"/>
          </a:xfrm>
          <a:prstGeom prst="rect">
            <a:avLst/>
          </a:prstGeom>
          <a:solidFill>
            <a:srgbClr val="851E49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Rechteck 4"/>
          <p:cNvSpPr>
            <a:spLocks noChangeArrowheads="1"/>
          </p:cNvSpPr>
          <p:nvPr userDrawn="1"/>
        </p:nvSpPr>
        <p:spPr bwMode="auto">
          <a:xfrm>
            <a:off x="527054" y="1557338"/>
            <a:ext cx="1248833" cy="603250"/>
          </a:xfrm>
          <a:prstGeom prst="rect">
            <a:avLst/>
          </a:prstGeom>
          <a:solidFill>
            <a:srgbClr val="C5005A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527054" y="3933825"/>
            <a:ext cx="1248833" cy="6032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527054" y="4724400"/>
            <a:ext cx="1248833" cy="60325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27051" y="5516563"/>
            <a:ext cx="1246716" cy="603250"/>
          </a:xfrm>
          <a:prstGeom prst="rect">
            <a:avLst/>
          </a:prstGeom>
          <a:solidFill>
            <a:srgbClr val="535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8" name="Rechteck 16"/>
          <p:cNvSpPr>
            <a:spLocks noChangeArrowheads="1"/>
          </p:cNvSpPr>
          <p:nvPr userDrawn="1"/>
        </p:nvSpPr>
        <p:spPr bwMode="auto">
          <a:xfrm>
            <a:off x="527054" y="3127375"/>
            <a:ext cx="1248833" cy="603250"/>
          </a:xfrm>
          <a:prstGeom prst="rect">
            <a:avLst/>
          </a:prstGeom>
          <a:solidFill>
            <a:srgbClr val="ECC2CB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968503" y="1676404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197r 0g 90b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968503" y="246698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133r 30g 73b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968503" y="3244855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236r 194g 203b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968503" y="4052888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220r 220g 220b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1968503" y="563563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83r 83g 83b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1968503" y="4843463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155r 155g 155b</a:t>
            </a:r>
          </a:p>
        </p:txBody>
      </p:sp>
    </p:spTree>
    <p:extLst>
      <p:ext uri="{BB962C8B-B14F-4D97-AF65-F5344CB8AC3E}">
        <p14:creationId xmlns:p14="http://schemas.microsoft.com/office/powerpoint/2010/main" val="3775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9188" y="2849568"/>
            <a:ext cx="86402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/>
              <a:t>www.ifw-kassel.de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11949C4-E844-4B6D-81C3-78E2CD57E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2">
            <a:extLst>
              <a:ext uri="{FF2B5EF4-FFF2-40B4-BE49-F238E27FC236}">
                <a16:creationId xmlns:a16="http://schemas.microsoft.com/office/drawing/2014/main" id="{48078CC2-4477-4FBA-9320-F7C854C211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1260475"/>
            <a:ext cx="1150937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3">
            <a:extLst>
              <a:ext uri="{FF2B5EF4-FFF2-40B4-BE49-F238E27FC236}">
                <a16:creationId xmlns:a16="http://schemas.microsoft.com/office/drawing/2014/main" id="{ED761AAB-EA79-4435-BC85-B84D41FFE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4945063"/>
            <a:ext cx="1150937" cy="172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4">
            <a:extLst>
              <a:ext uri="{FF2B5EF4-FFF2-40B4-BE49-F238E27FC236}">
                <a16:creationId xmlns:a16="http://schemas.microsoft.com/office/drawing/2014/main" id="{8E90679A-CBC0-423C-9945-FE9567986B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13148"/>
          <a:stretch>
            <a:fillRect/>
          </a:stretch>
        </p:blipFill>
        <p:spPr bwMode="auto">
          <a:xfrm>
            <a:off x="8977511" y="3108325"/>
            <a:ext cx="1150937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fw-logo">
            <a:extLst>
              <a:ext uri="{FF2B5EF4-FFF2-40B4-BE49-F238E27FC236}">
                <a16:creationId xmlns:a16="http://schemas.microsoft.com/office/drawing/2014/main" id="{391A05AC-DE60-427B-A96D-5C83E20A8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Logo-heim-klein-fett">
            <a:extLst>
              <a:ext uri="{FF2B5EF4-FFF2-40B4-BE49-F238E27FC236}">
                <a16:creationId xmlns:a16="http://schemas.microsoft.com/office/drawing/2014/main" id="{DE492D5E-2DEF-4485-AF50-5E590BEB8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1B9E506-26CD-4747-9164-F7064E9EDC9B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50863" y="981074"/>
            <a:ext cx="11090275" cy="5472114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92088" y="6489090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F27-08DE-43BB-9EEE-6A65A77AA6FB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207573" y="6489088"/>
            <a:ext cx="777686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056441" y="6489089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7" descr="ifw-logo">
            <a:extLst>
              <a:ext uri="{FF2B5EF4-FFF2-40B4-BE49-F238E27FC236}">
                <a16:creationId xmlns:a16="http://schemas.microsoft.com/office/drawing/2014/main" id="{0FE45C89-2B88-4572-A160-620E5CC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90" r:id="rId5"/>
    <p:sldLayoutId id="2147483697" r:id="rId6"/>
    <p:sldLayoutId id="2147483698" r:id="rId7"/>
    <p:sldLayoutId id="214748369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6000" indent="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cs typeface="+mn-cs"/>
        </a:defRPr>
      </a:lvl2pPr>
      <a:lvl3pPr marL="36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72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SzPct val="100000"/>
        <a:buFont typeface="Arial" panose="020B0604020202020204" pitchFamily="34" charset="0"/>
        <a:buChar char="&gt;"/>
        <a:defRPr sz="1400" i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41" userDrawn="1">
          <p15:clr>
            <a:srgbClr val="F26B43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61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19" userDrawn="1">
          <p15:clr>
            <a:srgbClr val="F26B43"/>
          </p15:clr>
        </p15:guide>
        <p15:guide id="9" pos="347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6AB-0510-453B-9DDF-EB37115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Kick-Off</a:t>
            </a:r>
            <a:br>
              <a:rPr lang="de-DE" dirty="0"/>
            </a:br>
            <a:r>
              <a:rPr lang="de-DE" dirty="0"/>
              <a:t>Digital Twin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AA47F-9885-4EB4-88A7-93E2F1FA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Sensorik &amp; Qualitätsmesszelle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4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Datenaufzeichnung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0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werden muss,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Spritzgießmaschine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Qualitätsmodell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133725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Modelladaption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508013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Vorstellungsrunde der Projekteilnehmer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Name, Unternehmen, Funktion im Unternehmen, bisherige Berührungspunkte zur Thematik, Erhofftes Projektziel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Allgemeine Einführung in die Thematik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Wieso ist das Projekt für Spritzgießer wichtig?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Transferkonzeptes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Feedback, Ideen und Anregungen des Projektbeirates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1176185" y="3429001"/>
            <a:ext cx="10169148" cy="314876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dirty="0"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3294180" y="1236287"/>
            <a:ext cx="5525026" cy="1937816"/>
          </a:xfrm>
          <a:prstGeom prst="rect">
            <a:avLst/>
          </a:prstGeom>
        </p:spPr>
      </p:pic>
      <p:sp>
        <p:nvSpPr>
          <p:cNvPr id="119" name="Titel 2">
            <a:extLst>
              <a:ext uri="{FF2B5EF4-FFF2-40B4-BE49-F238E27FC236}">
                <a16:creationId xmlns:a16="http://schemas.microsoft.com/office/drawing/2014/main" id="{9B1D9F91-431C-4EFD-A203-B74C3BCB61EB}"/>
              </a:ext>
            </a:extLst>
          </p:cNvPr>
          <p:cNvSpPr txBox="1">
            <a:spLocks/>
          </p:cNvSpPr>
          <p:nvPr/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kern="0" dirty="0"/>
              <a:t>Prozessmodell</a:t>
            </a:r>
          </a:p>
        </p:txBody>
      </p:sp>
      <p:sp>
        <p:nvSpPr>
          <p:cNvPr id="123" name="Fußzeilenplatzhalter 5">
            <a:extLst>
              <a:ext uri="{FF2B5EF4-FFF2-40B4-BE49-F238E27FC236}">
                <a16:creationId xmlns:a16="http://schemas.microsoft.com/office/drawing/2014/main" id="{79A29850-A74B-4C1C-BFDC-5CBA094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24" name="Datumsplatzhalter 6">
            <a:extLst>
              <a:ext uri="{FF2B5EF4-FFF2-40B4-BE49-F238E27FC236}">
                <a16:creationId xmlns:a16="http://schemas.microsoft.com/office/drawing/2014/main" id="{9503C773-3228-42F2-AB42-8C02DD3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125" name="Foliennummernplatzhalter 7">
            <a:extLst>
              <a:ext uri="{FF2B5EF4-FFF2-40B4-BE49-F238E27FC236}">
                <a16:creationId xmlns:a16="http://schemas.microsoft.com/office/drawing/2014/main" id="{36E8327C-1795-4C6E-B83F-078AAA6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Ziel: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Direkte Regelung der Bauteilqualität, Kompensation von nicht messbaren Störgrößen, einfache Integration des Verfahrens in den bestehenden Produktionsprozess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84ED2C-C0D3-407B-AF8D-6A33FC7D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Problem- &amp; Zielbeschreibung</a:t>
            </a:r>
            <a:endParaRPr lang="en-GB" dirty="0"/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1176185" y="1153768"/>
            <a:ext cx="10186081" cy="314876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Fußzeilenplatzhalter 5">
            <a:extLst>
              <a:ext uri="{FF2B5EF4-FFF2-40B4-BE49-F238E27FC236}">
                <a16:creationId xmlns:a16="http://schemas.microsoft.com/office/drawing/2014/main" id="{4EEB5376-E92C-4B65-9DDD-611EB81D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9" name="Datumsplatzhalter 6">
            <a:extLst>
              <a:ext uri="{FF2B5EF4-FFF2-40B4-BE49-F238E27FC236}">
                <a16:creationId xmlns:a16="http://schemas.microsoft.com/office/drawing/2014/main" id="{191EEDC1-D5BF-4148-8E65-CEBF162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70" name="Foliennummernplatzhalter 7">
            <a:extLst>
              <a:ext uri="{FF2B5EF4-FFF2-40B4-BE49-F238E27FC236}">
                <a16:creationId xmlns:a16="http://schemas.microsoft.com/office/drawing/2014/main" id="{B7D0DBEA-DC32-425E-ABA0-0B976E6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4">
            <a:extLst>
              <a:ext uri="{FF2B5EF4-FFF2-40B4-BE49-F238E27FC236}">
                <a16:creationId xmlns:a16="http://schemas.microsoft.com/office/drawing/2014/main" id="{7551CCAE-9DA9-41E8-BB6D-7CD42A1D72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400"/>
            </a:pPr>
            <a:r>
              <a:rPr lang="en" sz="1867" dirty="0"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indent="-3420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</a:t>
            </a:r>
            <a:r>
              <a:rPr lang="en" b="0" dirty="0"/>
              <a:t>eine</a:t>
            </a: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Qualitätsmessung in Echtzeit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Indirekte Messung 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Soft-Sensor</a:t>
            </a: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denkbar</a:t>
            </a:r>
          </a:p>
          <a:p>
            <a:pPr indent="-3429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9693F0-7CC1-4FAE-A79F-F2CB4DE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(1/2)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7ECE-411C-418F-997D-01DBBA7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75CA-4D71-4CA8-A5FE-54CFFE6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0397-0B8A-4BB3-BE65-8704318E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6F2673-1141-44E2-A58B-65403A9287F9}"/>
              </a:ext>
            </a:extLst>
          </p:cNvPr>
          <p:cNvGrpSpPr/>
          <p:nvPr/>
        </p:nvGrpSpPr>
        <p:grpSpPr>
          <a:xfrm>
            <a:off x="1933101" y="3010464"/>
            <a:ext cx="8322340" cy="2866461"/>
            <a:chOff x="687655" y="2145028"/>
            <a:chExt cx="8322340" cy="2866461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BC4E8222-5177-42AA-ACD9-EB29723937A8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78;p16">
              <a:extLst>
                <a:ext uri="{FF2B5EF4-FFF2-40B4-BE49-F238E27FC236}">
                  <a16:creationId xmlns:a16="http://schemas.microsoft.com/office/drawing/2014/main" id="{D3DD3CCB-984B-4F32-AAAE-58A5995C8BF6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5942756B-ECD6-45A7-B492-98F5DCA800C9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63;p14">
              <a:extLst>
                <a:ext uri="{FF2B5EF4-FFF2-40B4-BE49-F238E27FC236}">
                  <a16:creationId xmlns:a16="http://schemas.microsoft.com/office/drawing/2014/main" id="{555E5223-FCF8-46BA-8013-3EAA9FA1DA92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Google Shape;99;p14">
              <a:extLst>
                <a:ext uri="{FF2B5EF4-FFF2-40B4-BE49-F238E27FC236}">
                  <a16:creationId xmlns:a16="http://schemas.microsoft.com/office/drawing/2014/main" id="{E8BEC606-27E6-4B71-92FC-C27CC232998B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2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oogle Shape;104;p14">
              <a:extLst>
                <a:ext uri="{FF2B5EF4-FFF2-40B4-BE49-F238E27FC236}">
                  <a16:creationId xmlns:a16="http://schemas.microsoft.com/office/drawing/2014/main" id="{7396C563-EE50-4495-B8C5-2339551560FA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05;p14">
              <a:extLst>
                <a:ext uri="{FF2B5EF4-FFF2-40B4-BE49-F238E27FC236}">
                  <a16:creationId xmlns:a16="http://schemas.microsoft.com/office/drawing/2014/main" id="{D083A4C7-3459-4A9C-8853-560C89870B07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13;p14">
              <a:extLst>
                <a:ext uri="{FF2B5EF4-FFF2-40B4-BE49-F238E27FC236}">
                  <a16:creationId xmlns:a16="http://schemas.microsoft.com/office/drawing/2014/main" id="{9F53A98E-CF48-49E9-9DA6-B209B1076DDB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A98295EF-2A3E-4C68-ADAB-4C619F935DF4}"/>
                </a:ext>
              </a:extLst>
            </p:cNvPr>
            <p:cNvCxnSpPr>
              <a:cxnSpLocks/>
              <a:stCxn id="13" idx="2"/>
              <a:endCxn id="26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031154-372A-468D-887F-4F081B691F29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97270C6-39FD-4892-9FE9-4E8E0539B17E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Google Shape;62;p14">
              <a:extLst>
                <a:ext uri="{FF2B5EF4-FFF2-40B4-BE49-F238E27FC236}">
                  <a16:creationId xmlns:a16="http://schemas.microsoft.com/office/drawing/2014/main" id="{CF9100A4-A455-4E0F-B8C9-2643B725D3C7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63;p14">
              <a:extLst>
                <a:ext uri="{FF2B5EF4-FFF2-40B4-BE49-F238E27FC236}">
                  <a16:creationId xmlns:a16="http://schemas.microsoft.com/office/drawing/2014/main" id="{087CDED7-D5E8-42F3-AE92-DEA16954F9BF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52D78F-50A7-4D91-92E7-7238C6AF0EE4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3040D271-85FF-439E-9652-A10D969C4DCF}"/>
                </a:ext>
              </a:extLst>
            </p:cNvPr>
            <p:cNvCxnSpPr>
              <a:cxnSpLocks/>
              <a:stCxn id="33" idx="0"/>
              <a:endCxn id="43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Google Shape;100;p14">
                  <a:extLst>
                    <a:ext uri="{FF2B5EF4-FFF2-40B4-BE49-F238E27FC236}">
                      <a16:creationId xmlns:a16="http://schemas.microsoft.com/office/drawing/2014/main" id="{D87378C5-923B-46A8-AD4D-46ECC1F8C1D5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oogle Shape;103;p14">
              <a:extLst>
                <a:ext uri="{FF2B5EF4-FFF2-40B4-BE49-F238E27FC236}">
                  <a16:creationId xmlns:a16="http://schemas.microsoft.com/office/drawing/2014/main" id="{76EAF0CD-6113-4A19-B0EA-2190E8CB0FA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Google Shape;100;p14">
                  <a:extLst>
                    <a:ext uri="{FF2B5EF4-FFF2-40B4-BE49-F238E27FC236}">
                      <a16:creationId xmlns:a16="http://schemas.microsoft.com/office/drawing/2014/main" id="{2EB8E023-D5E8-497D-83D2-649B135371AA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ECFCD8F1-6733-4CDA-8957-7387F4E7FC02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0AF19531-8A67-496D-9FBC-398FFD160F80}"/>
                </a:ext>
              </a:extLst>
            </p:cNvPr>
            <p:cNvCxnSpPr>
              <a:cxnSpLocks/>
              <a:stCxn id="8" idx="1"/>
              <a:endCxn id="24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28F2A852-A8A5-4C58-A16F-4EC5211A19BE}"/>
                </a:ext>
              </a:extLst>
            </p:cNvPr>
            <p:cNvCxnSpPr>
              <a:cxnSpLocks/>
              <a:stCxn id="21" idx="3"/>
              <a:endCxn id="31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102;p14">
                  <a:extLst>
                    <a:ext uri="{FF2B5EF4-FFF2-40B4-BE49-F238E27FC236}">
                      <a16:creationId xmlns:a16="http://schemas.microsoft.com/office/drawing/2014/main" id="{00255269-716D-4BD5-BD6B-B633664992A1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D336390-2FBB-4DF0-B2C9-29F2B56075EE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09F07E5-1C06-4BF7-89ED-CC80E7563E75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322800"/>
              <a:chOff x="7553541" y="984283"/>
              <a:chExt cx="795393" cy="322800"/>
            </a:xfrm>
          </p:grpSpPr>
          <p:cxnSp>
            <p:nvCxnSpPr>
              <p:cNvPr id="45" name="Google Shape;104;p14">
                <a:extLst>
                  <a:ext uri="{FF2B5EF4-FFF2-40B4-BE49-F238E27FC236}">
                    <a16:creationId xmlns:a16="http://schemas.microsoft.com/office/drawing/2014/main" id="{10A25038-BCD6-44F5-B2F3-4EFAB61084D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 flipH="1">
                <a:off x="7553541" y="1292172"/>
                <a:ext cx="585160" cy="79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Google Shape;102;p14">
                    <a:extLst>
                      <a:ext uri="{FF2B5EF4-FFF2-40B4-BE49-F238E27FC236}">
                        <a16:creationId xmlns:a16="http://schemas.microsoft.com/office/drawing/2014/main" id="{B2360ADC-AABF-40F3-9315-BBA3965355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Google Shape;334;p16">
                  <a:extLst>
                    <a:ext uri="{FF2B5EF4-FFF2-40B4-BE49-F238E27FC236}">
                      <a16:creationId xmlns:a16="http://schemas.microsoft.com/office/drawing/2014/main" id="{D1EE8E0E-3458-478E-9EE6-9B3041A3C57F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oogle Shape;335;p16">
              <a:extLst>
                <a:ext uri="{FF2B5EF4-FFF2-40B4-BE49-F238E27FC236}">
                  <a16:creationId xmlns:a16="http://schemas.microsoft.com/office/drawing/2014/main" id="{693C0358-1BD6-4293-96C7-15046907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284;p16">
              <a:extLst>
                <a:ext uri="{FF2B5EF4-FFF2-40B4-BE49-F238E27FC236}">
                  <a16:creationId xmlns:a16="http://schemas.microsoft.com/office/drawing/2014/main" id="{A8332444-78CC-402F-A55F-D256434AB0E1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334;p16">
              <a:extLst>
                <a:ext uri="{FF2B5EF4-FFF2-40B4-BE49-F238E27FC236}">
                  <a16:creationId xmlns:a16="http://schemas.microsoft.com/office/drawing/2014/main" id="{502B8394-B771-4221-9829-2FD42334EB45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37" name="Google Shape;337;p16">
              <a:extLst>
                <a:ext uri="{FF2B5EF4-FFF2-40B4-BE49-F238E27FC236}">
                  <a16:creationId xmlns:a16="http://schemas.microsoft.com/office/drawing/2014/main" id="{9AF6C445-967F-47DC-A5B7-AD866ECEA9A7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35;p16">
              <a:extLst>
                <a:ext uri="{FF2B5EF4-FFF2-40B4-BE49-F238E27FC236}">
                  <a16:creationId xmlns:a16="http://schemas.microsoft.com/office/drawing/2014/main" id="{6AF6FBB4-0DC7-4AE2-BD51-AF86DFB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" name="Google Shape;458;p16">
              <a:extLst>
                <a:ext uri="{FF2B5EF4-FFF2-40B4-BE49-F238E27FC236}">
                  <a16:creationId xmlns:a16="http://schemas.microsoft.com/office/drawing/2014/main" id="{B10BCD61-34F1-461E-B6EB-D061AE1593F7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43" name="Google Shape;459;p16">
                <a:extLst>
                  <a:ext uri="{FF2B5EF4-FFF2-40B4-BE49-F238E27FC236}">
                    <a16:creationId xmlns:a16="http://schemas.microsoft.com/office/drawing/2014/main" id="{CF2DDC2A-B7FF-4F29-AA47-EDC3068EFC15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4" name="Google Shape;460;p16">
                <a:extLst>
                  <a:ext uri="{FF2B5EF4-FFF2-40B4-BE49-F238E27FC236}">
                    <a16:creationId xmlns:a16="http://schemas.microsoft.com/office/drawing/2014/main" id="{97E5F096-7737-4132-B365-6A577721A002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1F821E2-FF48-4DF7-B392-4CFF60D24FB9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Google Shape;104;p14">
              <a:extLst>
                <a:ext uri="{FF2B5EF4-FFF2-40B4-BE49-F238E27FC236}">
                  <a16:creationId xmlns:a16="http://schemas.microsoft.com/office/drawing/2014/main" id="{098C7F03-F6D7-420E-A0AD-9824B9309AE8}"/>
                </a:ext>
              </a:extLst>
            </p:cNvPr>
            <p:cNvCxnSpPr>
              <a:cxnSpLocks/>
              <a:stCxn id="43" idx="2"/>
              <a:endCxn id="40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04;p14">
              <a:extLst>
                <a:ext uri="{FF2B5EF4-FFF2-40B4-BE49-F238E27FC236}">
                  <a16:creationId xmlns:a16="http://schemas.microsoft.com/office/drawing/2014/main" id="{E99CF798-2F64-4DC2-8BE0-DFDB9A835FA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366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(2/2)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B0610-6B06-4DFC-92CD-75866BC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-GB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312565"/>
            <a:ext cx="740746" cy="564360"/>
            <a:chOff x="6240643" y="3347849"/>
            <a:chExt cx="740746" cy="56436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8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Datumsplatzhalter 3">
            <a:extLst>
              <a:ext uri="{FF2B5EF4-FFF2-40B4-BE49-F238E27FC236}">
                <a16:creationId xmlns:a16="http://schemas.microsoft.com/office/drawing/2014/main" id="{6B0D7037-E44D-42F4-8344-DE17AF7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100" name="Fußzeilenplatzhalter 4">
            <a:extLst>
              <a:ext uri="{FF2B5EF4-FFF2-40B4-BE49-F238E27FC236}">
                <a16:creationId xmlns:a16="http://schemas.microsoft.com/office/drawing/2014/main" id="{046698C6-496F-4B82-954F-437EB818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 des Digitalen Zwillings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54290-312D-487B-BA3B-86642AA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3BC27-4517-45F0-B76A-9A350B7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2236-BCEA-4CF7-9EA2-80D0A76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654C85-B6C9-4A42-814D-2ED79E34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426C-5317-40CB-82B0-B0D694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11.01.2021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9F053-BABC-421F-B444-A94C00A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1D0DF-2DC2-40E2-8F61-FDA2E48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6E8C601-58D1-4693-ABA1-83CC27C61351}"/>
              </a:ext>
            </a:extLst>
          </p:cNvPr>
          <p:cNvSpPr/>
          <p:nvPr/>
        </p:nvSpPr>
        <p:spPr>
          <a:xfrm>
            <a:off x="5341490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D4816DA-6961-4980-AFF3-B35E2AF438A7}"/>
              </a:ext>
            </a:extLst>
          </p:cNvPr>
          <p:cNvSpPr txBox="1"/>
          <p:nvPr/>
        </p:nvSpPr>
        <p:spPr>
          <a:xfrm>
            <a:off x="5460311" y="1630625"/>
            <a:ext cx="1426200" cy="2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eines ein-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heitlichen  Systems zur Messdatenaufzeichnung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Anbindung aller Peri-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pheriegeräte, der Ma-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schinensensorik und der Qualitätsmesszelle das System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E7CE34F-E04B-429A-B19E-1BB8AF38904B}"/>
              </a:ext>
            </a:extLst>
          </p:cNvPr>
          <p:cNvSpPr/>
          <p:nvPr/>
        </p:nvSpPr>
        <p:spPr>
          <a:xfrm>
            <a:off x="2414886" y="1068349"/>
            <a:ext cx="1828800" cy="54810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32F59B99-93D9-4D52-8BD0-DE77236B0347}"/>
              </a:ext>
            </a:extLst>
          </p:cNvPr>
          <p:cNvSpPr txBox="1"/>
          <p:nvPr/>
        </p:nvSpPr>
        <p:spPr>
          <a:xfrm>
            <a:off x="2414886" y="1630800"/>
            <a:ext cx="14478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Identifikation aller (qualitäts-) relevanter Prozessgrößen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Hochaufgelöste mess-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technische Erfassung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all dieser Größen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Ggf. Nachrüsten von Peripheriegeräten, falls relevante Größen nicht durch die interne Sen-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sorik der Maschine er-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fasst werden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E4E9EB74-A243-40B4-9CE6-86FA5160952E}"/>
              </a:ext>
            </a:extLst>
          </p:cNvPr>
          <p:cNvSpPr/>
          <p:nvPr/>
        </p:nvSpPr>
        <p:spPr>
          <a:xfrm>
            <a:off x="3862761" y="1068247"/>
            <a:ext cx="1828800" cy="54870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C2D79616-218E-4F31-86A0-56CB65FFF008}"/>
              </a:ext>
            </a:extLst>
          </p:cNvPr>
          <p:cNvSpPr txBox="1"/>
          <p:nvPr/>
        </p:nvSpPr>
        <p:spPr>
          <a:xfrm>
            <a:off x="3954161" y="1630800"/>
            <a:ext cx="14448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der relevanten Qualitätsgrößen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Erfassung dieser 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tätsgrößen im Prozesstakt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DE99C736-D643-4132-88B2-09F451028F3D}"/>
              </a:ext>
            </a:extLst>
          </p:cNvPr>
          <p:cNvSpPr/>
          <p:nvPr/>
        </p:nvSpPr>
        <p:spPr>
          <a:xfrm>
            <a:off x="6808664" y="1068200"/>
            <a:ext cx="1828800" cy="54870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txBody>
          <a:bodyPr spcFirstLastPara="1" wrap="square" lIns="0" tIns="18287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F633E51E-AB24-4D62-AFC2-14C54E673B15}"/>
              </a:ext>
            </a:extLst>
          </p:cNvPr>
          <p:cNvSpPr txBox="1"/>
          <p:nvPr/>
        </p:nvSpPr>
        <p:spPr>
          <a:xfrm>
            <a:off x="6927586" y="1630750"/>
            <a:ext cx="13800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Entwurf von Testsignalen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 von Experimenten zur Erhebung von Identifikationsdaten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Bildung dynamischer Modelle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66C68F82-2A17-4728-A6D2-1C23468D18A7}"/>
              </a:ext>
            </a:extLst>
          </p:cNvPr>
          <p:cNvSpPr/>
          <p:nvPr/>
        </p:nvSpPr>
        <p:spPr>
          <a:xfrm>
            <a:off x="8268014" y="1068075"/>
            <a:ext cx="1828800" cy="54870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sz="1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43D5EF4B-6E84-4288-9425-F36422D07176}"/>
              </a:ext>
            </a:extLst>
          </p:cNvPr>
          <p:cNvSpPr txBox="1"/>
          <p:nvPr/>
        </p:nvSpPr>
        <p:spPr>
          <a:xfrm>
            <a:off x="8386936" y="1630625"/>
            <a:ext cx="14262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von Metho-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 zur Prozessoptimier-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 auf Basis des dyna- mischen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 von Algo- rithmen zur Online-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 des dynamisch-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AFC9BCB7-5110-4D48-886B-60A436270E09}"/>
              </a:ext>
            </a:extLst>
          </p:cNvPr>
          <p:cNvSpPr/>
          <p:nvPr/>
        </p:nvSpPr>
        <p:spPr>
          <a:xfrm rot="-5400000">
            <a:off x="1211386" y="2649350"/>
            <a:ext cx="1997100" cy="22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Durchzuführende Tätigkeiten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FC111365-14AB-4A22-B460-3F21616EC4CA}"/>
              </a:ext>
            </a:extLst>
          </p:cNvPr>
          <p:cNvSpPr/>
          <p:nvPr/>
        </p:nvSpPr>
        <p:spPr>
          <a:xfrm rot="-5400000">
            <a:off x="1757236" y="41788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B50292A4-B3A3-4FD2-8C32-52C82397237C}"/>
              </a:ext>
            </a:extLst>
          </p:cNvPr>
          <p:cNvSpPr txBox="1"/>
          <p:nvPr/>
        </p:nvSpPr>
        <p:spPr>
          <a:xfrm>
            <a:off x="24148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Verfahrenstechnik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der Prozessparameter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6991EBFE-5405-42C4-9F88-C391DA765BF4}"/>
              </a:ext>
            </a:extLst>
          </p:cNvPr>
          <p:cNvSpPr txBox="1"/>
          <p:nvPr/>
        </p:nvSpPr>
        <p:spPr>
          <a:xfrm>
            <a:off x="39644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10C20AA7-03D6-4B30-A2D5-319A00595125}"/>
              </a:ext>
            </a:extLst>
          </p:cNvPr>
          <p:cNvSpPr txBox="1"/>
          <p:nvPr/>
        </p:nvSpPr>
        <p:spPr>
          <a:xfrm>
            <a:off x="5460386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CB732D42-D705-42E2-BCF0-4DFFA5CC5791}"/>
              </a:ext>
            </a:extLst>
          </p:cNvPr>
          <p:cNvSpPr txBox="1"/>
          <p:nvPr/>
        </p:nvSpPr>
        <p:spPr>
          <a:xfrm>
            <a:off x="6923411" y="38407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9C860F79-872D-4EC2-8697-83181E5DB37E}"/>
              </a:ext>
            </a:extLst>
          </p:cNvPr>
          <p:cNvSpPr txBox="1"/>
          <p:nvPr/>
        </p:nvSpPr>
        <p:spPr>
          <a:xfrm>
            <a:off x="8386461" y="38407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F68C1D38-C83D-4EFD-9E53-D7870254C275}"/>
              </a:ext>
            </a:extLst>
          </p:cNvPr>
          <p:cNvSpPr/>
          <p:nvPr/>
        </p:nvSpPr>
        <p:spPr>
          <a:xfrm rot="-5400000">
            <a:off x="1700986" y="51704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1DE22D18-907F-4972-A72A-BB77F6193237}"/>
              </a:ext>
            </a:extLst>
          </p:cNvPr>
          <p:cNvSpPr txBox="1"/>
          <p:nvPr/>
        </p:nvSpPr>
        <p:spPr>
          <a:xfrm>
            <a:off x="5460386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5D5530A0-1F21-41BA-B931-4B334AD20D08}"/>
              </a:ext>
            </a:extLst>
          </p:cNvPr>
          <p:cNvSpPr txBox="1"/>
          <p:nvPr/>
        </p:nvSpPr>
        <p:spPr>
          <a:xfrm>
            <a:off x="6923399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461E494B-9786-4AEB-A945-2980F8391905}"/>
              </a:ext>
            </a:extLst>
          </p:cNvPr>
          <p:cNvSpPr txBox="1"/>
          <p:nvPr/>
        </p:nvSpPr>
        <p:spPr>
          <a:xfrm>
            <a:off x="3960767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A74187-DB2F-4279-A7BB-7EC9EC8FD474}"/>
              </a:ext>
            </a:extLst>
          </p:cNvPr>
          <p:cNvSpPr txBox="1"/>
          <p:nvPr/>
        </p:nvSpPr>
        <p:spPr>
          <a:xfrm>
            <a:off x="2416730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D4A1B122-F36A-4F63-B320-B2CA3F2DFB0C}"/>
              </a:ext>
            </a:extLst>
          </p:cNvPr>
          <p:cNvSpPr txBox="1"/>
          <p:nvPr/>
        </p:nvSpPr>
        <p:spPr>
          <a:xfrm>
            <a:off x="8386424" y="47762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3771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16-9.pptx" id="{962158F5-F9D3-44CC-8B80-A8C02638DFBA}" vid="{2AFA1E48-DED4-4B29-96D8-EC562468129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1041</Words>
  <Application>Microsoft Office PowerPoint</Application>
  <PresentationFormat>Breitbild</PresentationFormat>
  <Paragraphs>310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Standarddesign</vt:lpstr>
      <vt:lpstr>Kick-Off Digital Twin of Injection Molding</vt:lpstr>
      <vt:lpstr>Agenda</vt:lpstr>
      <vt:lpstr>PowerPoint-Präsentation</vt:lpstr>
      <vt:lpstr>PowerPoint-Präsentation</vt:lpstr>
      <vt:lpstr>Problem- &amp; Zielbeschreibung</vt:lpstr>
      <vt:lpstr>Lösungsansätze (1/2)</vt:lpstr>
      <vt:lpstr>Lösungsansätze (2/2)</vt:lpstr>
      <vt:lpstr>Entwicklung des Digitalen Zwillings</vt:lpstr>
      <vt:lpstr>PowerPoint-Präsentation</vt:lpstr>
      <vt:lpstr>Sensorik &amp; Qualitätsmesszelle</vt:lpstr>
      <vt:lpstr>Datenaufzeichnung</vt:lpstr>
      <vt:lpstr>Datengetriebene Modellbildung - Spritzgießmaschine</vt:lpstr>
      <vt:lpstr>Datengetriebene Modellbildung - Qualitätsmodell</vt:lpstr>
      <vt:lpstr>Optimalsteuerung</vt:lpstr>
      <vt:lpstr>Modelladaption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creator>Marco Klute</dc:creator>
  <cp:lastModifiedBy>Alexander Rehmer</cp:lastModifiedBy>
  <cp:revision>33</cp:revision>
  <dcterms:created xsi:type="dcterms:W3CDTF">2021-01-08T11:15:22Z</dcterms:created>
  <dcterms:modified xsi:type="dcterms:W3CDTF">2021-01-11T22:50:11Z</dcterms:modified>
</cp:coreProperties>
</file>