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4"/>
  </p:notes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81" r:id="rId9"/>
    <p:sldId id="282" r:id="rId10"/>
    <p:sldId id="266" r:id="rId11"/>
    <p:sldId id="267" r:id="rId12"/>
    <p:sldId id="262" r:id="rId13"/>
    <p:sldId id="286" r:id="rId14"/>
    <p:sldId id="283" r:id="rId15"/>
    <p:sldId id="284" r:id="rId16"/>
    <p:sldId id="285" r:id="rId17"/>
    <p:sldId id="270" r:id="rId18"/>
    <p:sldId id="274" r:id="rId19"/>
    <p:sldId id="275" r:id="rId20"/>
    <p:sldId id="277" r:id="rId21"/>
    <p:sldId id="278" r:id="rId22"/>
    <p:sldId id="279" r:id="rId23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0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4" autoAdjust="0"/>
    <p:restoredTop sz="94660"/>
  </p:normalViewPr>
  <p:slideViewPr>
    <p:cSldViewPr snapToGrid="0">
      <p:cViewPr>
        <p:scale>
          <a:sx n="66" d="100"/>
          <a:sy n="66" d="100"/>
        </p:scale>
        <p:origin x="1380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1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843D6-3E8F-4E05-B1E6-82FEC8E3BA2E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30757-D464-4A32-9C24-E9EA927DBF3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046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01484B9-EA2B-457B-B0FC-4A570ABF82E2}"/>
              </a:ext>
            </a:extLst>
          </p:cNvPr>
          <p:cNvSpPr/>
          <p:nvPr userDrawn="1"/>
        </p:nvSpPr>
        <p:spPr>
          <a:xfrm>
            <a:off x="9182160" y="762000"/>
            <a:ext cx="2537640" cy="6095640"/>
          </a:xfrm>
          <a:prstGeom prst="rect">
            <a:avLst/>
          </a:prstGeom>
          <a:solidFill>
            <a:srgbClr val="C5025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3">
            <a:extLst>
              <a:ext uri="{FF2B5EF4-FFF2-40B4-BE49-F238E27FC236}">
                <a16:creationId xmlns:a16="http://schemas.microsoft.com/office/drawing/2014/main" id="{2FA2C498-9BA9-456C-91D8-02AB9D3D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20" y="2853000"/>
            <a:ext cx="8217360" cy="575640"/>
          </a:xfrm>
          <a:prstGeom prst="rect">
            <a:avLst/>
          </a:prstGeom>
        </p:spPr>
        <p:txBody>
          <a:bodyPr anchor="b">
            <a:normAutofit fontScale="97000"/>
          </a:bodyPr>
          <a:lstStyle/>
          <a:p>
            <a:pPr algn="ctr">
              <a:lnSpc>
                <a:spcPct val="100000"/>
              </a:lnSpc>
            </a:pPr>
            <a:r>
              <a:rPr lang="de-DE" sz="3200" b="1" strike="noStrike" spc="-1" dirty="0">
                <a:solidFill>
                  <a:srgbClr val="000000"/>
                </a:solidFill>
                <a:latin typeface="Calibri"/>
              </a:rPr>
              <a:t>Titel des Vortrags</a:t>
            </a:r>
            <a:endParaRPr lang="de-DE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>
            <a:extLst>
              <a:ext uri="{FF2B5EF4-FFF2-40B4-BE49-F238E27FC236}">
                <a16:creationId xmlns:a16="http://schemas.microsoft.com/office/drawing/2014/main" id="{37073B07-EF54-4F3B-9E4C-F699EF64BC5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111680" y="3716280"/>
            <a:ext cx="7240680" cy="1071620"/>
          </a:xfrm>
          <a:prstGeom prst="rect">
            <a:avLst/>
          </a:prstGeom>
        </p:spPr>
        <p:txBody>
          <a:bodyPr lIns="108000" tIns="72000" rIns="108000" bIns="72000">
            <a:noAutofit/>
          </a:bodyPr>
          <a:lstStyle/>
          <a:p>
            <a:pPr algn="ctr">
              <a:lnSpc>
                <a:spcPts val="2401"/>
              </a:lnSpc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Name des Autors</a:t>
            </a:r>
            <a:br>
              <a:rPr dirty="0"/>
            </a:b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Veranstaltung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" name="Grafik 13" descr="Ein Bild, das Text, Uhr, Messanzeige enthält.&#10;&#10;Automatisch generierte Beschreibung">
            <a:extLst>
              <a:ext uri="{FF2B5EF4-FFF2-40B4-BE49-F238E27FC236}">
                <a16:creationId xmlns:a16="http://schemas.microsoft.com/office/drawing/2014/main" id="{E9D2BC0D-FB32-4473-A095-5E7E8D16D7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238" y="239288"/>
            <a:ext cx="1742562" cy="37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1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92240" y="841829"/>
            <a:ext cx="11796560" cy="55299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4704950C-FFEA-4FB3-A5E4-7D8149484F4C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192240" y="6489000"/>
            <a:ext cx="1943280" cy="3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6BBAC24-3E18-4D60-A1B1-B7EF2A90CA61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19.01.2021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CCDB870E-325D-4DA5-8A35-1FECE27AC7E3}"/>
              </a:ext>
            </a:extLst>
          </p:cNvPr>
          <p:cNvSpPr>
            <a:spLocks noGrp="1"/>
          </p:cNvSpPr>
          <p:nvPr>
            <p:ph type="ftr" idx="12"/>
          </p:nvPr>
        </p:nvSpPr>
        <p:spPr>
          <a:xfrm>
            <a:off x="2207520" y="6489000"/>
            <a:ext cx="7776360" cy="3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BC8988F-2876-4D81-997E-93E8E9C5E596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056600" y="6489000"/>
            <a:ext cx="1943280" cy="3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8" name="PlaceHolder 3">
            <a:extLst>
              <a:ext uri="{FF2B5EF4-FFF2-40B4-BE49-F238E27FC236}">
                <a16:creationId xmlns:a16="http://schemas.microsoft.com/office/drawing/2014/main" id="{FD082F62-1EEF-4B05-95DF-CABCDA3DB17E}"/>
              </a:ext>
            </a:extLst>
          </p:cNvPr>
          <p:cNvSpPr>
            <a:spLocks noGrp="1"/>
          </p:cNvSpPr>
          <p:nvPr>
            <p:ph type="title" idx="10" hasCustomPrompt="1"/>
          </p:nvPr>
        </p:nvSpPr>
        <p:spPr>
          <a:xfrm>
            <a:off x="1814286" y="189000"/>
            <a:ext cx="10174514" cy="50292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Titel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2"/>
          <p:cNvSpPr>
            <a:spLocks noGrp="1"/>
          </p:cNvSpPr>
          <p:nvPr>
            <p:ph type="body" hasCustomPrompt="1"/>
          </p:nvPr>
        </p:nvSpPr>
        <p:spPr>
          <a:xfrm>
            <a:off x="192240" y="914401"/>
            <a:ext cx="5771520" cy="5457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Text hinzufügen</a:t>
            </a: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914401"/>
            <a:ext cx="5756840" cy="5457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>
            <a:extLst>
              <a:ext uri="{FF2B5EF4-FFF2-40B4-BE49-F238E27FC236}">
                <a16:creationId xmlns:a16="http://schemas.microsoft.com/office/drawing/2014/main" id="{807C671C-6233-432A-8271-E31D3E8D8D6D}"/>
              </a:ext>
            </a:extLst>
          </p:cNvPr>
          <p:cNvSpPr>
            <a:spLocks noGrp="1"/>
          </p:cNvSpPr>
          <p:nvPr>
            <p:ph type="title" idx="10" hasCustomPrompt="1"/>
          </p:nvPr>
        </p:nvSpPr>
        <p:spPr>
          <a:xfrm>
            <a:off x="1814286" y="189000"/>
            <a:ext cx="10174514" cy="50292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Titel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>
            <a:extLst>
              <a:ext uri="{FF2B5EF4-FFF2-40B4-BE49-F238E27FC236}">
                <a16:creationId xmlns:a16="http://schemas.microsoft.com/office/drawing/2014/main" id="{702727F8-2B73-4F78-BB80-0EC4095D626E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192240" y="6489000"/>
            <a:ext cx="1943280" cy="3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6BBAC24-3E18-4D60-A1B1-B7EF2A90CA61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19.01.2021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8" name="PlaceHolder 5">
            <a:extLst>
              <a:ext uri="{FF2B5EF4-FFF2-40B4-BE49-F238E27FC236}">
                <a16:creationId xmlns:a16="http://schemas.microsoft.com/office/drawing/2014/main" id="{6FF8D836-8E9F-4722-92E7-090B1450855E}"/>
              </a:ext>
            </a:extLst>
          </p:cNvPr>
          <p:cNvSpPr>
            <a:spLocks noGrp="1"/>
          </p:cNvSpPr>
          <p:nvPr>
            <p:ph type="ftr" idx="12"/>
          </p:nvPr>
        </p:nvSpPr>
        <p:spPr>
          <a:xfrm>
            <a:off x="2207520" y="6489000"/>
            <a:ext cx="7776360" cy="3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9" name="PlaceHolder 6">
            <a:extLst>
              <a:ext uri="{FF2B5EF4-FFF2-40B4-BE49-F238E27FC236}">
                <a16:creationId xmlns:a16="http://schemas.microsoft.com/office/drawing/2014/main" id="{58AC45DA-9EB0-4726-A9E3-4B3FE528969B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056600" y="6489000"/>
            <a:ext cx="1943280" cy="3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3">
            <a:extLst>
              <a:ext uri="{FF2B5EF4-FFF2-40B4-BE49-F238E27FC236}">
                <a16:creationId xmlns:a16="http://schemas.microsoft.com/office/drawing/2014/main" id="{2108E769-4AC8-43A2-AF85-1575FE2028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14286" y="189000"/>
            <a:ext cx="10174514" cy="50292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Titel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>
            <a:extLst>
              <a:ext uri="{FF2B5EF4-FFF2-40B4-BE49-F238E27FC236}">
                <a16:creationId xmlns:a16="http://schemas.microsoft.com/office/drawing/2014/main" id="{6785BEC3-470B-4E7E-810A-8F9E6FE292F0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192240" y="6489000"/>
            <a:ext cx="1943280" cy="3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6BBAC24-3E18-4D60-A1B1-B7EF2A90CA61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19.01.2021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" name="PlaceHolder 5">
            <a:extLst>
              <a:ext uri="{FF2B5EF4-FFF2-40B4-BE49-F238E27FC236}">
                <a16:creationId xmlns:a16="http://schemas.microsoft.com/office/drawing/2014/main" id="{4D081F54-47B4-4E49-8556-E8C2B25C321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207520" y="6489000"/>
            <a:ext cx="7776360" cy="3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5" name="PlaceHolder 6">
            <a:extLst>
              <a:ext uri="{FF2B5EF4-FFF2-40B4-BE49-F238E27FC236}">
                <a16:creationId xmlns:a16="http://schemas.microsoft.com/office/drawing/2014/main" id="{F0A2B750-9633-4107-8A54-BA7CDF81CE6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056600" y="6489000"/>
            <a:ext cx="1943280" cy="3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6380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92240" y="719280"/>
            <a:ext cx="11807640" cy="45360"/>
          </a:xfrm>
          <a:prstGeom prst="rect">
            <a:avLst/>
          </a:prstGeom>
          <a:solidFill>
            <a:srgbClr val="C50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7" descr="ifw-logo"/>
          <p:cNvPicPr/>
          <p:nvPr/>
        </p:nvPicPr>
        <p:blipFill>
          <a:blip r:embed="rId7"/>
          <a:stretch/>
        </p:blipFill>
        <p:spPr>
          <a:xfrm>
            <a:off x="1229751" y="239288"/>
            <a:ext cx="505790" cy="368241"/>
          </a:xfrm>
          <a:prstGeom prst="rect">
            <a:avLst/>
          </a:prstGeom>
          <a:ln>
            <a:noFill/>
          </a:ln>
        </p:spPr>
      </p:pic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92240" y="981000"/>
            <a:ext cx="11807640" cy="5471640"/>
          </a:xfrm>
          <a:prstGeom prst="rect">
            <a:avLst/>
          </a:prstGeom>
        </p:spPr>
        <p:txBody>
          <a:bodyPr lIns="108000" tIns="72000" rIns="108000" bIns="72000">
            <a:noAutofit/>
          </a:bodyPr>
          <a:lstStyle/>
          <a:p>
            <a:pPr>
              <a:lnSpc>
                <a:spcPts val="2401"/>
              </a:lnSpc>
              <a:tabLst>
                <a:tab pos="0" algn="l"/>
              </a:tabLst>
            </a:pPr>
            <a:r>
              <a:rPr lang="de-DE" sz="1800" b="1" strike="noStrike" spc="-1" dirty="0">
                <a:solidFill>
                  <a:srgbClr val="000000"/>
                </a:solidFill>
                <a:latin typeface="Calibri"/>
              </a:rPr>
              <a:t>Mastertextformat bearbeiten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  <a:p>
            <a:pPr marL="36000" lvl="1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Zweite Ebene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60000" lvl="2" indent="180000">
              <a:lnSpc>
                <a:spcPts val="2401"/>
              </a:lnSpc>
              <a:spcBef>
                <a:spcPts val="201"/>
              </a:spcBef>
              <a:buClr>
                <a:srgbClr val="C5005A"/>
              </a:buClr>
              <a:buFont typeface="Symbol"/>
              <a:buChar char="-"/>
              <a:tabLst>
                <a:tab pos="0" algn="l"/>
              </a:tabLst>
            </a:pPr>
            <a:r>
              <a:rPr lang="de-DE" sz="1400" b="0" strike="noStrike" spc="-1" dirty="0">
                <a:solidFill>
                  <a:srgbClr val="000000"/>
                </a:solidFill>
                <a:latin typeface="Calibri"/>
              </a:rPr>
              <a:t>Dritte Ebene</a:t>
            </a:r>
            <a:endParaRPr lang="de-DE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720000" lvl="3" indent="180000">
              <a:lnSpc>
                <a:spcPts val="2401"/>
              </a:lnSpc>
              <a:spcBef>
                <a:spcPts val="201"/>
              </a:spcBef>
              <a:buClr>
                <a:srgbClr val="C5005A"/>
              </a:buClr>
              <a:buFont typeface="Arial"/>
              <a:buChar char="&gt;"/>
              <a:tabLst>
                <a:tab pos="0" algn="l"/>
              </a:tabLst>
            </a:pPr>
            <a:r>
              <a:rPr lang="de-DE" sz="1200" b="0" strike="noStrike" spc="-1" dirty="0">
                <a:solidFill>
                  <a:srgbClr val="000000"/>
                </a:solidFill>
                <a:latin typeface="Calibri"/>
              </a:rPr>
              <a:t>Vierte Ebene</a:t>
            </a: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1895475" y="189000"/>
            <a:ext cx="10104285" cy="5029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Mastertitelformat bearbeiten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/>
          </p:nvPr>
        </p:nvSpPr>
        <p:spPr>
          <a:xfrm>
            <a:off x="192240" y="6489000"/>
            <a:ext cx="1943280" cy="3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6BBAC24-3E18-4D60-A1B1-B7EF2A90CA61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19.01.2021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/>
          </p:nvPr>
        </p:nvSpPr>
        <p:spPr>
          <a:xfrm>
            <a:off x="2207520" y="6489000"/>
            <a:ext cx="7776360" cy="3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10056600" y="6489000"/>
            <a:ext cx="1943280" cy="3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85803D0-8E6B-4AD7-87D5-A4B41971F35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240" y="239288"/>
            <a:ext cx="994989" cy="3718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64" r:id="rId2"/>
    <p:sldLayoutId id="2147483665" r:id="rId3"/>
    <p:sldLayoutId id="2147483662" r:id="rId4"/>
    <p:sldLayoutId id="214748368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0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0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0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23520" y="2544896"/>
            <a:ext cx="8217360" cy="883744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2900" b="1" strike="noStrike" spc="-1" dirty="0">
                <a:solidFill>
                  <a:srgbClr val="000000"/>
                </a:solidFill>
                <a:latin typeface="Calibri"/>
              </a:rPr>
              <a:t>Kick-Off</a:t>
            </a:r>
            <a:br>
              <a:rPr sz="2900" dirty="0"/>
            </a:br>
            <a:r>
              <a:rPr lang="de-DE" sz="2900" b="1" strike="noStrike" spc="-1" dirty="0">
                <a:solidFill>
                  <a:srgbClr val="000000"/>
                </a:solidFill>
                <a:latin typeface="Calibri"/>
              </a:rPr>
              <a:t>Digital Twin </a:t>
            </a:r>
            <a:r>
              <a:rPr lang="de-DE" sz="2900" b="1" strike="noStrike" spc="-1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z="29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900" b="1" strike="noStrike" spc="-1" dirty="0" err="1">
                <a:solidFill>
                  <a:srgbClr val="000000"/>
                </a:solidFill>
                <a:latin typeface="Calibri"/>
              </a:rPr>
              <a:t>Injection</a:t>
            </a:r>
            <a:r>
              <a:rPr lang="de-DE" sz="29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900" b="1" strike="noStrike" spc="-1" dirty="0" err="1">
                <a:solidFill>
                  <a:srgbClr val="000000"/>
                </a:solidFill>
                <a:latin typeface="Calibri"/>
              </a:rPr>
              <a:t>Molding</a:t>
            </a:r>
            <a:r>
              <a:rPr lang="de-DE" sz="2900" b="1" strike="noStrike" spc="-1" dirty="0">
                <a:solidFill>
                  <a:srgbClr val="000000"/>
                </a:solidFill>
                <a:latin typeface="Calibri"/>
              </a:rPr>
              <a:t> (DIM)</a:t>
            </a:r>
            <a:endParaRPr lang="de-DE" sz="29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111680" y="3716280"/>
            <a:ext cx="7240680" cy="76068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Marco</a:t>
            </a:r>
          </a:p>
        </p:txBody>
      </p:sp>
      <p:sp>
        <p:nvSpPr>
          <p:cNvPr id="540" name="TextShape 2"/>
          <p:cNvSpPr txBox="1"/>
          <p:nvPr/>
        </p:nvSpPr>
        <p:spPr>
          <a:xfrm>
            <a:off x="186480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Qualitätsmesszelle &amp; Sensorik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E205732-06A4-4BEC-8D54-0B4079568830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19.01.2021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542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543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94971270-D7DA-45D9-B530-8B3EFC4057C0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10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r>
              <a:rPr lang="de-DE" sz="2000" b="1" spc="-1" dirty="0">
                <a:solidFill>
                  <a:srgbClr val="000000"/>
                </a:solidFill>
                <a:latin typeface="Arial"/>
              </a:rPr>
              <a:t>Lars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TextShape 2"/>
          <p:cNvSpPr txBox="1"/>
          <p:nvPr/>
        </p:nvSpPr>
        <p:spPr>
          <a:xfrm>
            <a:off x="186480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Datenaufzeichnung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9F60259-3037-4E57-B672-71EBF3EFFD1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19.01.2021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547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548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C1F9DF3-1BBA-4681-BC50-11281AC0F218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11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F7C599A-C101-4B78-8B03-1A52EF40B454}"/>
              </a:ext>
            </a:extLst>
          </p:cNvPr>
          <p:cNvGrpSpPr/>
          <p:nvPr/>
        </p:nvGrpSpPr>
        <p:grpSpPr>
          <a:xfrm>
            <a:off x="768956" y="1133873"/>
            <a:ext cx="4506026" cy="2663700"/>
            <a:chOff x="768956" y="815040"/>
            <a:chExt cx="4506026" cy="2663700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20495960-2CCF-4311-A465-70DC08C2A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956" y="1113120"/>
              <a:ext cx="4493127" cy="236562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feld 79">
                  <a:extLst>
                    <a:ext uri="{FF2B5EF4-FFF2-40B4-BE49-F238E27FC236}">
                      <a16:creationId xmlns:a16="http://schemas.microsoft.com/office/drawing/2014/main" id="{9954119A-C183-453F-9191-812E37A030D2}"/>
                    </a:ext>
                  </a:extLst>
                </p:cNvPr>
                <p:cNvSpPr txBox="1"/>
                <p:nvPr/>
              </p:nvSpPr>
              <p:spPr>
                <a:xfrm>
                  <a:off x="2950289" y="2841349"/>
                  <a:ext cx="577808" cy="49244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</m:acc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80" name="Textfeld 79">
                  <a:extLst>
                    <a:ext uri="{FF2B5EF4-FFF2-40B4-BE49-F238E27FC236}">
                      <a16:creationId xmlns:a16="http://schemas.microsoft.com/office/drawing/2014/main" id="{9954119A-C183-453F-9191-812E37A030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0289" y="2841349"/>
                  <a:ext cx="577808" cy="492443"/>
                </a:xfrm>
                <a:prstGeom prst="rect">
                  <a:avLst/>
                </a:prstGeom>
                <a:blipFill>
                  <a:blip r:embed="rId3"/>
                  <a:stretch>
                    <a:fillRect b="-493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Google Shape;100;p14">
                  <a:extLst>
                    <a:ext uri="{FF2B5EF4-FFF2-40B4-BE49-F238E27FC236}">
                      <a16:creationId xmlns:a16="http://schemas.microsoft.com/office/drawing/2014/main" id="{9464516E-24CD-40D3-A314-2C864B532955}"/>
                    </a:ext>
                  </a:extLst>
                </p:cNvPr>
                <p:cNvSpPr txBox="1"/>
                <p:nvPr/>
              </p:nvSpPr>
              <p:spPr>
                <a:xfrm>
                  <a:off x="4320143" y="2029024"/>
                  <a:ext cx="600838" cy="2603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𝒉𝒚𝒅</m:t>
                            </m:r>
                          </m:sub>
                        </m:sSub>
                        <m:d>
                          <m:d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82" name="Google Shape;100;p14">
                  <a:extLst>
                    <a:ext uri="{FF2B5EF4-FFF2-40B4-BE49-F238E27FC236}">
                      <a16:creationId xmlns:a16="http://schemas.microsoft.com/office/drawing/2014/main" id="{9464516E-24CD-40D3-A314-2C864B532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143" y="2029024"/>
                  <a:ext cx="600838" cy="260340"/>
                </a:xfrm>
                <a:prstGeom prst="rect">
                  <a:avLst/>
                </a:prstGeom>
                <a:blipFill>
                  <a:blip r:embed="rId4"/>
                  <a:stretch>
                    <a:fillRect l="-11224" b="-69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Google Shape;100;p14">
                  <a:extLst>
                    <a:ext uri="{FF2B5EF4-FFF2-40B4-BE49-F238E27FC236}">
                      <a16:creationId xmlns:a16="http://schemas.microsoft.com/office/drawing/2014/main" id="{3582639C-D2B7-40B3-B336-FDA356D0FEFB}"/>
                    </a:ext>
                  </a:extLst>
                </p:cNvPr>
                <p:cNvSpPr txBox="1"/>
                <p:nvPr/>
              </p:nvSpPr>
              <p:spPr>
                <a:xfrm>
                  <a:off x="2919337" y="2197218"/>
                  <a:ext cx="60876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𝒁𝒚𝒍</m:t>
                            </m:r>
                          </m:sub>
                        </m:sSub>
                        <m:d>
                          <m:d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𝒁𝒚𝒍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83" name="Google Shape;100;p14">
                  <a:extLst>
                    <a:ext uri="{FF2B5EF4-FFF2-40B4-BE49-F238E27FC236}">
                      <a16:creationId xmlns:a16="http://schemas.microsoft.com/office/drawing/2014/main" id="{3582639C-D2B7-40B3-B336-FDA356D0F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9337" y="2197218"/>
                  <a:ext cx="608760" cy="502920"/>
                </a:xfrm>
                <a:prstGeom prst="rect">
                  <a:avLst/>
                </a:prstGeom>
                <a:blipFill>
                  <a:blip r:embed="rId5"/>
                  <a:stretch>
                    <a:fillRect l="-11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Google Shape;100;p14">
                  <a:extLst>
                    <a:ext uri="{FF2B5EF4-FFF2-40B4-BE49-F238E27FC236}">
                      <a16:creationId xmlns:a16="http://schemas.microsoft.com/office/drawing/2014/main" id="{CCEBAB38-8B73-4ACF-BD2B-0E5414D481E7}"/>
                    </a:ext>
                  </a:extLst>
                </p:cNvPr>
                <p:cNvSpPr txBox="1"/>
                <p:nvPr/>
              </p:nvSpPr>
              <p:spPr>
                <a:xfrm>
                  <a:off x="1632165" y="2201189"/>
                  <a:ext cx="596160" cy="4371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𝒄𝒂𝒗</m:t>
                            </m:r>
                          </m:sub>
                        </m:sSub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𝒄𝒂𝒗</m:t>
                            </m:r>
                          </m:sub>
                        </m:sSub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lang="de-DE" sz="13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sz="13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85" name="Google Shape;100;p14">
                  <a:extLst>
                    <a:ext uri="{FF2B5EF4-FFF2-40B4-BE49-F238E27FC236}">
                      <a16:creationId xmlns:a16="http://schemas.microsoft.com/office/drawing/2014/main" id="{CCEBAB38-8B73-4ACF-BD2B-0E5414D481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165" y="2201189"/>
                  <a:ext cx="596160" cy="437102"/>
                </a:xfrm>
                <a:prstGeom prst="rect">
                  <a:avLst/>
                </a:prstGeom>
                <a:blipFill>
                  <a:blip r:embed="rId6"/>
                  <a:stretch>
                    <a:fillRect l="-10204" r="-1020" b="-694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Google Shape;62;p14">
              <a:extLst>
                <a:ext uri="{FF2B5EF4-FFF2-40B4-BE49-F238E27FC236}">
                  <a16:creationId xmlns:a16="http://schemas.microsoft.com/office/drawing/2014/main" id="{BBB2A5A2-7C08-49CD-9BB9-FE4CD476DB2F}"/>
                </a:ext>
              </a:extLst>
            </p:cNvPr>
            <p:cNvSpPr/>
            <p:nvPr/>
          </p:nvSpPr>
          <p:spPr>
            <a:xfrm>
              <a:off x="4529511" y="1542242"/>
              <a:ext cx="745471" cy="32103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Regler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feld 86">
                  <a:extLst>
                    <a:ext uri="{FF2B5EF4-FFF2-40B4-BE49-F238E27FC236}">
                      <a16:creationId xmlns:a16="http://schemas.microsoft.com/office/drawing/2014/main" id="{60B309DF-A733-4A1E-A92E-E39F4CC551CC}"/>
                    </a:ext>
                  </a:extLst>
                </p:cNvPr>
                <p:cNvSpPr txBox="1"/>
                <p:nvPr/>
              </p:nvSpPr>
              <p:spPr>
                <a:xfrm>
                  <a:off x="4215453" y="815040"/>
                  <a:ext cx="577808" cy="51167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𝒔𝒐𝒍𝒍</m:t>
                            </m:r>
                          </m:sub>
                        </m:sSub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sz="13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𝒔𝒐𝒍𝒍</m:t>
                            </m:r>
                          </m:sub>
                        </m:sSub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87" name="Textfeld 86">
                  <a:extLst>
                    <a:ext uri="{FF2B5EF4-FFF2-40B4-BE49-F238E27FC236}">
                      <a16:creationId xmlns:a16="http://schemas.microsoft.com/office/drawing/2014/main" id="{60B309DF-A733-4A1E-A92E-E39F4CC551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5453" y="815040"/>
                  <a:ext cx="577808" cy="511679"/>
                </a:xfrm>
                <a:prstGeom prst="rect">
                  <a:avLst/>
                </a:prstGeom>
                <a:blipFill>
                  <a:blip r:embed="rId7"/>
                  <a:stretch>
                    <a:fillRect r="-27660" b="-11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Google Shape;104;p14">
              <a:extLst>
                <a:ext uri="{FF2B5EF4-FFF2-40B4-BE49-F238E27FC236}">
                  <a16:creationId xmlns:a16="http://schemas.microsoft.com/office/drawing/2014/main" id="{7A8201A1-619D-4550-BF70-6906270CDF7F}"/>
                </a:ext>
              </a:extLst>
            </p:cNvPr>
            <p:cNvCxnSpPr>
              <a:cxnSpLocks/>
              <a:endCxn id="86" idx="0"/>
            </p:cNvCxnSpPr>
            <p:nvPr/>
          </p:nvCxnSpPr>
          <p:spPr>
            <a:xfrm>
              <a:off x="4902246" y="1153249"/>
              <a:ext cx="1" cy="3889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92" name="Google Shape;104;p14">
              <a:extLst>
                <a:ext uri="{FF2B5EF4-FFF2-40B4-BE49-F238E27FC236}">
                  <a16:creationId xmlns:a16="http://schemas.microsoft.com/office/drawing/2014/main" id="{4C98A03C-8322-4C9E-869F-2F123657DAD8}"/>
                </a:ext>
              </a:extLst>
            </p:cNvPr>
            <p:cNvCxnSpPr>
              <a:cxnSpLocks/>
              <a:stCxn id="86" idx="2"/>
            </p:cNvCxnSpPr>
            <p:nvPr/>
          </p:nvCxnSpPr>
          <p:spPr>
            <a:xfrm>
              <a:off x="4902247" y="1863272"/>
              <a:ext cx="0" cy="3889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sp>
        <p:nvSpPr>
          <p:cNvPr id="294" name="CustomShape 59"/>
          <p:cNvSpPr/>
          <p:nvPr/>
        </p:nvSpPr>
        <p:spPr>
          <a:xfrm>
            <a:off x="1790603" y="189000"/>
            <a:ext cx="10969676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 der Technik/Forschung – Optimierung des Spritzgießprozesses</a:t>
            </a:r>
            <a:endParaRPr lang="de-DE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5" name="TextShape 60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296" name="TextShape 61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BFA533B-C6D2-427A-A99A-53F3BABC0ED1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19.01.2021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97" name="TextShape 62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072B7A86-7A04-4EE8-BD0A-46732F7ED38D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5" name="TextShape 6">
            <a:extLst>
              <a:ext uri="{FF2B5EF4-FFF2-40B4-BE49-F238E27FC236}">
                <a16:creationId xmlns:a16="http://schemas.microsoft.com/office/drawing/2014/main" id="{E9EB9931-6BF3-4789-807D-1BB48881CD1A}"/>
              </a:ext>
            </a:extLst>
          </p:cNvPr>
          <p:cNvSpPr txBox="1"/>
          <p:nvPr/>
        </p:nvSpPr>
        <p:spPr>
          <a:xfrm>
            <a:off x="195604" y="959040"/>
            <a:ext cx="5966839" cy="552672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r>
              <a:rPr lang="de-DE" sz="2000" b="1" spc="-1" dirty="0">
                <a:solidFill>
                  <a:srgbClr val="000000"/>
                </a:solidFill>
                <a:latin typeface="Calibri"/>
              </a:rPr>
              <a:t>Spritzgießprozess</a:t>
            </a: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Grundlegende Modellvorstellung (Hopmann et al. 2013):</a:t>
            </a:r>
          </a:p>
          <a:p>
            <a:pPr marL="286110" indent="-285750">
              <a:lnSpc>
                <a:spcPts val="2401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Prozess kann prinzipiell durch zwei verbundene Druckkammern beschrieben werden</a:t>
            </a:r>
          </a:p>
          <a:p>
            <a:pPr marL="286110" indent="-285750">
              <a:lnSpc>
                <a:spcPts val="2401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Alle Zustände hängen von den obigen Prozessgrößen ab</a:t>
            </a:r>
          </a:p>
          <a:p>
            <a:pPr marL="285840" indent="-285480">
              <a:lnSpc>
                <a:spcPts val="2401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Physikalische Beschreibung aller Phänomene (Materialschwund, Wärmeübergang, Drücke aus </a:t>
            </a:r>
            <a:r>
              <a:rPr lang="de-DE" spc="-1" dirty="0" err="1">
                <a:solidFill>
                  <a:srgbClr val="000000"/>
                </a:solidFill>
                <a:latin typeface="Calibri"/>
              </a:rPr>
              <a:t>pvT</a:t>
            </a:r>
            <a:r>
              <a:rPr lang="de-DE" spc="-1" dirty="0">
                <a:solidFill>
                  <a:srgbClr val="000000"/>
                </a:solidFill>
                <a:latin typeface="Calibri"/>
              </a:rPr>
              <a:t>-Diagramm) extrem schwierig</a:t>
            </a: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 </a:t>
            </a:r>
            <a:r>
              <a:rPr lang="de-DE" spc="-1" dirty="0">
                <a:solidFill>
                  <a:srgbClr val="000000"/>
                </a:solidFill>
                <a:latin typeface="Calibri"/>
              </a:rPr>
              <a:t>Datengetriebenes adaptives Modell des Spritzgießprozesses</a:t>
            </a:r>
          </a:p>
        </p:txBody>
      </p:sp>
      <p:sp>
        <p:nvSpPr>
          <p:cNvPr id="95" name="TextShape 6">
            <a:extLst>
              <a:ext uri="{FF2B5EF4-FFF2-40B4-BE49-F238E27FC236}">
                <a16:creationId xmlns:a16="http://schemas.microsoft.com/office/drawing/2014/main" id="{5E1AC4C0-6C85-4CFE-9AA6-8AC747D2EE00}"/>
              </a:ext>
            </a:extLst>
          </p:cNvPr>
          <p:cNvSpPr txBox="1"/>
          <p:nvPr/>
        </p:nvSpPr>
        <p:spPr>
          <a:xfrm>
            <a:off x="6123023" y="964620"/>
            <a:ext cx="5873373" cy="552672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r>
              <a:rPr lang="de-DE" sz="2000" b="1" spc="-1" dirty="0">
                <a:solidFill>
                  <a:srgbClr val="000000"/>
                </a:solidFill>
                <a:latin typeface="Calibri"/>
              </a:rPr>
              <a:t>Modell für Bauteilqualität</a:t>
            </a: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Stand der Technik: Ableitung einer Referenztrajektorie für den Bauteilinnendruck basierend auf dem </a:t>
            </a:r>
            <a:r>
              <a:rPr lang="de-DE" spc="-1" dirty="0" err="1">
                <a:solidFill>
                  <a:srgbClr val="000000"/>
                </a:solidFill>
                <a:latin typeface="Calibri"/>
              </a:rPr>
              <a:t>pvT</a:t>
            </a:r>
            <a:r>
              <a:rPr lang="de-DE" spc="-1" dirty="0">
                <a:solidFill>
                  <a:srgbClr val="000000"/>
                </a:solidFill>
                <a:latin typeface="Calibri"/>
              </a:rPr>
              <a:t>-Diagramm</a:t>
            </a:r>
          </a:p>
          <a:p>
            <a:pPr marL="286110" indent="-285750">
              <a:lnSpc>
                <a:spcPts val="2401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Aufwändig zu generieren</a:t>
            </a:r>
          </a:p>
          <a:p>
            <a:pPr marL="286110" indent="-285750">
              <a:lnSpc>
                <a:spcPts val="2401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Berücksichtigt nur den Werkzeuginnendruck</a:t>
            </a:r>
          </a:p>
          <a:p>
            <a:pPr marL="286110" indent="-285750">
              <a:lnSpc>
                <a:spcPts val="2401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Setzt konstante Materialeigenschaften voraus</a:t>
            </a:r>
          </a:p>
          <a:p>
            <a:pPr marL="286110" indent="-285750">
              <a:lnSpc>
                <a:spcPts val="2401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Maschine muss in der Lage sein den Bauteilinnendruck zu regeln</a:t>
            </a: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 Datengetriebenes adaptives Qualitätsmodell zur Bestimmung der Referenztrajektorien der Prozessgrößen</a:t>
            </a: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816B978E-8EDA-45D3-84D2-AFE4221F74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4099" y="1431953"/>
            <a:ext cx="3000344" cy="193435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27C15-AC33-433A-B3FB-20F3763F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Skizze</a:t>
            </a:r>
            <a:endParaRPr lang="en-GB" dirty="0"/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B3C8EF7C-D6AA-45ED-9F99-F6F7F9C5D38D}"/>
              </a:ext>
            </a:extLst>
          </p:cNvPr>
          <p:cNvGrpSpPr/>
          <p:nvPr/>
        </p:nvGrpSpPr>
        <p:grpSpPr>
          <a:xfrm>
            <a:off x="725664" y="2476928"/>
            <a:ext cx="10168920" cy="3148560"/>
            <a:chOff x="1176120" y="3429000"/>
            <a:chExt cx="10168920" cy="3148560"/>
          </a:xfrm>
        </p:grpSpPr>
        <p:sp>
          <p:nvSpPr>
            <p:cNvPr id="4" name="CustomShape 2">
              <a:extLst>
                <a:ext uri="{FF2B5EF4-FFF2-40B4-BE49-F238E27FC236}">
                  <a16:creationId xmlns:a16="http://schemas.microsoft.com/office/drawing/2014/main" id="{56F2FF64-E343-4F93-843E-2414D8F2FEC8}"/>
                </a:ext>
              </a:extLst>
            </p:cNvPr>
            <p:cNvSpPr/>
            <p:nvPr/>
          </p:nvSpPr>
          <p:spPr>
            <a:xfrm>
              <a:off x="4022640" y="5052240"/>
              <a:ext cx="1218960" cy="67608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Spritzgieß-</a:t>
              </a:r>
              <a:br/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maschine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5" name="CustomShape 3">
              <a:extLst>
                <a:ext uri="{FF2B5EF4-FFF2-40B4-BE49-F238E27FC236}">
                  <a16:creationId xmlns:a16="http://schemas.microsoft.com/office/drawing/2014/main" id="{11AB27F1-0CBB-4212-8441-A17E21B14EE8}"/>
                </a:ext>
              </a:extLst>
            </p:cNvPr>
            <p:cNvSpPr/>
            <p:nvPr/>
          </p:nvSpPr>
          <p:spPr>
            <a:xfrm>
              <a:off x="7599960" y="5052240"/>
              <a:ext cx="1218960" cy="67608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Bauteil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6" name="CustomShape 4">
              <a:extLst>
                <a:ext uri="{FF2B5EF4-FFF2-40B4-BE49-F238E27FC236}">
                  <a16:creationId xmlns:a16="http://schemas.microsoft.com/office/drawing/2014/main" id="{F9969662-50FE-4361-B164-4B27097B9382}"/>
                </a:ext>
              </a:extLst>
            </p:cNvPr>
            <p:cNvSpPr/>
            <p:nvPr/>
          </p:nvSpPr>
          <p:spPr>
            <a:xfrm>
              <a:off x="1787040" y="4591440"/>
              <a:ext cx="654840" cy="574200"/>
            </a:xfrm>
            <a:prstGeom prst="rect">
              <a:avLst/>
            </a:prstGeom>
            <a:noFill/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8155D01B-7EC6-4DEE-9810-CBEDD5FE87DB}"/>
                </a:ext>
              </a:extLst>
            </p:cNvPr>
            <p:cNvGrpSpPr/>
            <p:nvPr/>
          </p:nvGrpSpPr>
          <p:grpSpPr>
            <a:xfrm>
              <a:off x="1857600" y="4629960"/>
              <a:ext cx="493560" cy="446040"/>
              <a:chOff x="1857600" y="4629960"/>
              <a:chExt cx="493560" cy="446040"/>
            </a:xfrm>
          </p:grpSpPr>
          <p:sp>
            <p:nvSpPr>
              <p:cNvPr id="58" name="CustomShape 6">
                <a:extLst>
                  <a:ext uri="{FF2B5EF4-FFF2-40B4-BE49-F238E27FC236}">
                    <a16:creationId xmlns:a16="http://schemas.microsoft.com/office/drawing/2014/main" id="{C5BA127D-366D-4225-A22B-2E01DB77F3A4}"/>
                  </a:ext>
                </a:extLst>
              </p:cNvPr>
              <p:cNvSpPr/>
              <p:nvPr/>
            </p:nvSpPr>
            <p:spPr>
              <a:xfrm rot="10800000">
                <a:off x="1857600" y="4629960"/>
                <a:ext cx="360" cy="4456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" name="CustomShape 7">
                <a:extLst>
                  <a:ext uri="{FF2B5EF4-FFF2-40B4-BE49-F238E27FC236}">
                    <a16:creationId xmlns:a16="http://schemas.microsoft.com/office/drawing/2014/main" id="{3CBE10D0-1864-4211-BD65-90C9F068A2FC}"/>
                  </a:ext>
                </a:extLst>
              </p:cNvPr>
              <p:cNvSpPr/>
              <p:nvPr/>
            </p:nvSpPr>
            <p:spPr>
              <a:xfrm>
                <a:off x="1857960" y="5075640"/>
                <a:ext cx="49320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" name="CustomShape 8">
                <a:extLst>
                  <a:ext uri="{FF2B5EF4-FFF2-40B4-BE49-F238E27FC236}">
                    <a16:creationId xmlns:a16="http://schemas.microsoft.com/office/drawing/2014/main" id="{ED8B28A4-783F-4F69-9630-40E5EBA9F23D}"/>
                  </a:ext>
                </a:extLst>
              </p:cNvPr>
              <p:cNvSpPr/>
              <p:nvPr/>
            </p:nvSpPr>
            <p:spPr>
              <a:xfrm>
                <a:off x="1863000" y="4794120"/>
                <a:ext cx="419040" cy="206640"/>
              </a:xfrm>
              <a:custGeom>
                <a:avLst/>
                <a:gdLst/>
                <a:ahLst/>
                <a:cxnLst/>
                <a:rect l="l" t="t" r="r" b="b"/>
                <a:pathLst>
                  <a:path w="23972" h="11835">
                    <a:moveTo>
                      <a:pt x="0" y="11835"/>
                    </a:moveTo>
                    <a:lnTo>
                      <a:pt x="6372" y="11835"/>
                    </a:lnTo>
                    <a:lnTo>
                      <a:pt x="6372" y="5462"/>
                    </a:lnTo>
                    <a:lnTo>
                      <a:pt x="15172" y="5462"/>
                    </a:lnTo>
                    <a:lnTo>
                      <a:pt x="15172" y="0"/>
                    </a:lnTo>
                    <a:lnTo>
                      <a:pt x="23972" y="0"/>
                    </a:lnTo>
                  </a:path>
                </a:pathLst>
              </a:custGeom>
              <a:noFill/>
              <a:ln w="9360">
                <a:solidFill>
                  <a:srgbClr val="4A86E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8" name="CustomShape 9">
              <a:extLst>
                <a:ext uri="{FF2B5EF4-FFF2-40B4-BE49-F238E27FC236}">
                  <a16:creationId xmlns:a16="http://schemas.microsoft.com/office/drawing/2014/main" id="{D5D5CDD8-9EDA-4F0A-8509-255238B60E6C}"/>
                </a:ext>
              </a:extLst>
            </p:cNvPr>
            <p:cNvSpPr/>
            <p:nvPr/>
          </p:nvSpPr>
          <p:spPr>
            <a:xfrm>
              <a:off x="2268000" y="4881600"/>
              <a:ext cx="194400" cy="243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" sz="1200" b="0" strike="noStrike" spc="-1">
                  <a:solidFill>
                    <a:srgbClr val="000000"/>
                  </a:solidFill>
                  <a:latin typeface="Arial"/>
                </a:rPr>
                <a:t>t</a:t>
              </a:r>
              <a:endParaRPr lang="de-DE" sz="1200" b="0" strike="noStrike" spc="-1">
                <a:latin typeface="Arial"/>
              </a:endParaRPr>
            </a:p>
          </p:txBody>
        </p:sp>
        <p:sp>
          <p:nvSpPr>
            <p:cNvPr id="9" name="CustomShape 10">
              <a:extLst>
                <a:ext uri="{FF2B5EF4-FFF2-40B4-BE49-F238E27FC236}">
                  <a16:creationId xmlns:a16="http://schemas.microsoft.com/office/drawing/2014/main" id="{BE91CC02-ED21-452F-A5D1-9E529E6F74E6}"/>
                </a:ext>
              </a:extLst>
            </p:cNvPr>
            <p:cNvSpPr/>
            <p:nvPr/>
          </p:nvSpPr>
          <p:spPr>
            <a:xfrm>
              <a:off x="1935720" y="440496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0" name="Group 11">
              <a:extLst>
                <a:ext uri="{FF2B5EF4-FFF2-40B4-BE49-F238E27FC236}">
                  <a16:creationId xmlns:a16="http://schemas.microsoft.com/office/drawing/2014/main" id="{8B91B1CD-8A49-430A-BFA7-4A7A8EBA037B}"/>
                </a:ext>
              </a:extLst>
            </p:cNvPr>
            <p:cNvGrpSpPr/>
            <p:nvPr/>
          </p:nvGrpSpPr>
          <p:grpSpPr>
            <a:xfrm>
              <a:off x="2006280" y="4444200"/>
              <a:ext cx="618480" cy="488880"/>
              <a:chOff x="2006280" y="4444200"/>
              <a:chExt cx="618480" cy="488880"/>
            </a:xfrm>
          </p:grpSpPr>
          <p:grpSp>
            <p:nvGrpSpPr>
              <p:cNvPr id="54" name="Group 12">
                <a:extLst>
                  <a:ext uri="{FF2B5EF4-FFF2-40B4-BE49-F238E27FC236}">
                    <a16:creationId xmlns:a16="http://schemas.microsoft.com/office/drawing/2014/main" id="{9EA7FA65-771D-44EC-AE59-7BAE5FB49302}"/>
                  </a:ext>
                </a:extLst>
              </p:cNvPr>
              <p:cNvGrpSpPr/>
              <p:nvPr/>
            </p:nvGrpSpPr>
            <p:grpSpPr>
              <a:xfrm>
                <a:off x="2006280" y="4444200"/>
                <a:ext cx="493560" cy="446040"/>
                <a:chOff x="2006280" y="4444200"/>
                <a:chExt cx="493560" cy="446040"/>
              </a:xfrm>
            </p:grpSpPr>
            <p:sp>
              <p:nvSpPr>
                <p:cNvPr id="56" name="CustomShape 13">
                  <a:extLst>
                    <a:ext uri="{FF2B5EF4-FFF2-40B4-BE49-F238E27FC236}">
                      <a16:creationId xmlns:a16="http://schemas.microsoft.com/office/drawing/2014/main" id="{349AA57C-69E7-4BA0-9825-4C705544FCC2}"/>
                    </a:ext>
                  </a:extLst>
                </p:cNvPr>
                <p:cNvSpPr/>
                <p:nvPr/>
              </p:nvSpPr>
              <p:spPr>
                <a:xfrm rot="10800000">
                  <a:off x="2006280" y="4444200"/>
                  <a:ext cx="360" cy="445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7" name="CustomShape 14">
                  <a:extLst>
                    <a:ext uri="{FF2B5EF4-FFF2-40B4-BE49-F238E27FC236}">
                      <a16:creationId xmlns:a16="http://schemas.microsoft.com/office/drawing/2014/main" id="{A20D38C1-D521-484A-8F82-4B127C21B15C}"/>
                    </a:ext>
                  </a:extLst>
                </p:cNvPr>
                <p:cNvSpPr/>
                <p:nvPr/>
              </p:nvSpPr>
              <p:spPr>
                <a:xfrm>
                  <a:off x="2006640" y="4889880"/>
                  <a:ext cx="49320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55" name="CustomShape 15">
                <a:extLst>
                  <a:ext uri="{FF2B5EF4-FFF2-40B4-BE49-F238E27FC236}">
                    <a16:creationId xmlns:a16="http://schemas.microsoft.com/office/drawing/2014/main" id="{A2C53855-1CB0-41F4-AF35-6DFB10656505}"/>
                  </a:ext>
                </a:extLst>
              </p:cNvPr>
              <p:cNvSpPr/>
              <p:nvPr/>
            </p:nvSpPr>
            <p:spPr>
              <a:xfrm>
                <a:off x="2430360" y="4690080"/>
                <a:ext cx="194400" cy="243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22040" tIns="122040" rIns="122040" bIns="12204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" sz="1200" b="0" strike="noStrike" spc="-1">
                    <a:solidFill>
                      <a:srgbClr val="000000"/>
                    </a:solidFill>
                    <a:latin typeface="Arial"/>
                  </a:rPr>
                  <a:t>t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11" name="CustomShape 16">
              <a:extLst>
                <a:ext uri="{FF2B5EF4-FFF2-40B4-BE49-F238E27FC236}">
                  <a16:creationId xmlns:a16="http://schemas.microsoft.com/office/drawing/2014/main" id="{2FE28802-361B-4401-BA55-4EA036759085}"/>
                </a:ext>
              </a:extLst>
            </p:cNvPr>
            <p:cNvSpPr/>
            <p:nvPr/>
          </p:nvSpPr>
          <p:spPr>
            <a:xfrm>
              <a:off x="2021400" y="4576320"/>
              <a:ext cx="389160" cy="272520"/>
            </a:xfrm>
            <a:custGeom>
              <a:avLst/>
              <a:gdLst/>
              <a:ahLst/>
              <a:cxnLst/>
              <a:rect l="l" t="t" r="r" b="b"/>
              <a:pathLst>
                <a:path w="13189" h="9232">
                  <a:moveTo>
                    <a:pt x="0" y="9232"/>
                  </a:moveTo>
                  <a:lnTo>
                    <a:pt x="2638" y="9232"/>
                  </a:lnTo>
                  <a:lnTo>
                    <a:pt x="2638" y="4748"/>
                  </a:lnTo>
                  <a:lnTo>
                    <a:pt x="6858" y="4748"/>
                  </a:lnTo>
                  <a:lnTo>
                    <a:pt x="6858" y="0"/>
                  </a:lnTo>
                  <a:lnTo>
                    <a:pt x="13189" y="0"/>
                  </a:lnTo>
                </a:path>
              </a:pathLst>
            </a:custGeom>
            <a:noFill/>
            <a:ln w="9360">
              <a:solidFill>
                <a:srgbClr val="6AA84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49D47D3A-224D-4EE6-BCB8-0977E500738B}"/>
                </a:ext>
              </a:extLst>
            </p:cNvPr>
            <p:cNvGrpSpPr/>
            <p:nvPr/>
          </p:nvGrpSpPr>
          <p:grpSpPr>
            <a:xfrm>
              <a:off x="5842080" y="4591080"/>
              <a:ext cx="654840" cy="574200"/>
              <a:chOff x="5842080" y="4591080"/>
              <a:chExt cx="654840" cy="574200"/>
            </a:xfrm>
          </p:grpSpPr>
          <p:sp>
            <p:nvSpPr>
              <p:cNvPr id="48" name="CustomShape 18">
                <a:extLst>
                  <a:ext uri="{FF2B5EF4-FFF2-40B4-BE49-F238E27FC236}">
                    <a16:creationId xmlns:a16="http://schemas.microsoft.com/office/drawing/2014/main" id="{1B7301DE-CF73-4029-9156-326FACBB9017}"/>
                  </a:ext>
                </a:extLst>
              </p:cNvPr>
              <p:cNvSpPr/>
              <p:nvPr/>
            </p:nvSpPr>
            <p:spPr>
              <a:xfrm>
                <a:off x="5842080" y="4591080"/>
                <a:ext cx="654840" cy="574200"/>
              </a:xfrm>
              <a:prstGeom prst="rect">
                <a:avLst/>
              </a:prstGeom>
              <a:solidFill>
                <a:schemeClr val="bg1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49" name="Group 19">
                <a:extLst>
                  <a:ext uri="{FF2B5EF4-FFF2-40B4-BE49-F238E27FC236}">
                    <a16:creationId xmlns:a16="http://schemas.microsoft.com/office/drawing/2014/main" id="{60058B93-B576-47A8-9F7D-8810A9F8B6E8}"/>
                  </a:ext>
                </a:extLst>
              </p:cNvPr>
              <p:cNvGrpSpPr/>
              <p:nvPr/>
            </p:nvGrpSpPr>
            <p:grpSpPr>
              <a:xfrm>
                <a:off x="5912640" y="4630680"/>
                <a:ext cx="520920" cy="446040"/>
                <a:chOff x="5912640" y="4630680"/>
                <a:chExt cx="520920" cy="446040"/>
              </a:xfrm>
            </p:grpSpPr>
            <p:grpSp>
              <p:nvGrpSpPr>
                <p:cNvPr id="50" name="Group 20">
                  <a:extLst>
                    <a:ext uri="{FF2B5EF4-FFF2-40B4-BE49-F238E27FC236}">
                      <a16:creationId xmlns:a16="http://schemas.microsoft.com/office/drawing/2014/main" id="{F93CC4BB-0F82-4A90-9C93-E62AD9B4B6D3}"/>
                    </a:ext>
                  </a:extLst>
                </p:cNvPr>
                <p:cNvGrpSpPr/>
                <p:nvPr/>
              </p:nvGrpSpPr>
              <p:grpSpPr>
                <a:xfrm>
                  <a:off x="5912640" y="4630680"/>
                  <a:ext cx="493560" cy="446040"/>
                  <a:chOff x="5912640" y="4630680"/>
                  <a:chExt cx="493560" cy="446040"/>
                </a:xfrm>
              </p:grpSpPr>
              <p:sp>
                <p:nvSpPr>
                  <p:cNvPr id="52" name="CustomShape 21">
                    <a:extLst>
                      <a:ext uri="{FF2B5EF4-FFF2-40B4-BE49-F238E27FC236}">
                        <a16:creationId xmlns:a16="http://schemas.microsoft.com/office/drawing/2014/main" id="{0E06D421-D1F7-4CAF-89B3-65737A087B1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912640" y="4630680"/>
                    <a:ext cx="360" cy="4456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360">
                    <a:solidFill>
                      <a:schemeClr val="dk2"/>
                    </a:solidFill>
                    <a:round/>
                    <a:tailEnd type="triangl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3" name="CustomShape 22">
                    <a:extLst>
                      <a:ext uri="{FF2B5EF4-FFF2-40B4-BE49-F238E27FC236}">
                        <a16:creationId xmlns:a16="http://schemas.microsoft.com/office/drawing/2014/main" id="{AC9AC06F-CB70-4A8C-BF2E-17D3E38AF07D}"/>
                      </a:ext>
                    </a:extLst>
                  </p:cNvPr>
                  <p:cNvSpPr/>
                  <p:nvPr/>
                </p:nvSpPr>
                <p:spPr>
                  <a:xfrm>
                    <a:off x="5913000" y="5076360"/>
                    <a:ext cx="493200" cy="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360">
                    <a:solidFill>
                      <a:schemeClr val="dk2"/>
                    </a:solidFill>
                    <a:round/>
                    <a:tailEnd type="triangl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51" name="CustomShape 23">
                  <a:extLst>
                    <a:ext uri="{FF2B5EF4-FFF2-40B4-BE49-F238E27FC236}">
                      <a16:creationId xmlns:a16="http://schemas.microsoft.com/office/drawing/2014/main" id="{393C2701-21E8-48CF-BB73-6F9A7448BEC1}"/>
                    </a:ext>
                  </a:extLst>
                </p:cNvPr>
                <p:cNvSpPr/>
                <p:nvPr/>
              </p:nvSpPr>
              <p:spPr>
                <a:xfrm>
                  <a:off x="6395760" y="4960440"/>
                  <a:ext cx="37800" cy="662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122040" tIns="122040" rIns="122040" bIns="122040">
                  <a:no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" sz="1200" b="0" strike="noStrike" spc="-1">
                      <a:solidFill>
                        <a:srgbClr val="000000"/>
                      </a:solidFill>
                      <a:latin typeface="Arial"/>
                    </a:rPr>
                    <a:t>t</a:t>
                  </a:r>
                  <a:endParaRPr lang="de-DE" sz="1200" b="0" strike="noStrike" spc="-1">
                    <a:latin typeface="Arial"/>
                  </a:endParaRPr>
                </a:p>
              </p:txBody>
            </p:sp>
          </p:grpSp>
        </p:grpSp>
        <p:sp>
          <p:nvSpPr>
            <p:cNvPr id="13" name="CustomShape 24">
              <a:extLst>
                <a:ext uri="{FF2B5EF4-FFF2-40B4-BE49-F238E27FC236}">
                  <a16:creationId xmlns:a16="http://schemas.microsoft.com/office/drawing/2014/main" id="{8ECC307E-3F21-4A87-89EF-C0B53BA054D4}"/>
                </a:ext>
              </a:extLst>
            </p:cNvPr>
            <p:cNvSpPr/>
            <p:nvPr/>
          </p:nvSpPr>
          <p:spPr>
            <a:xfrm>
              <a:off x="5912280" y="4716720"/>
              <a:ext cx="397440" cy="359640"/>
            </a:xfrm>
            <a:custGeom>
              <a:avLst/>
              <a:gdLst/>
              <a:ahLst/>
              <a:cxnLst/>
              <a:rect l="l" t="t" r="r" b="b"/>
              <a:pathLst>
                <a:path w="69635" h="63041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360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25">
              <a:extLst>
                <a:ext uri="{FF2B5EF4-FFF2-40B4-BE49-F238E27FC236}">
                  <a16:creationId xmlns:a16="http://schemas.microsoft.com/office/drawing/2014/main" id="{0C921DAD-4DA9-4DF4-858A-127393A93F7A}"/>
                </a:ext>
              </a:extLst>
            </p:cNvPr>
            <p:cNvSpPr/>
            <p:nvPr/>
          </p:nvSpPr>
          <p:spPr>
            <a:xfrm>
              <a:off x="5999040" y="440676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26">
              <a:extLst>
                <a:ext uri="{FF2B5EF4-FFF2-40B4-BE49-F238E27FC236}">
                  <a16:creationId xmlns:a16="http://schemas.microsoft.com/office/drawing/2014/main" id="{7FFABE05-B043-4824-983B-A19E1C4132CC}"/>
                </a:ext>
              </a:extLst>
            </p:cNvPr>
            <p:cNvSpPr/>
            <p:nvPr/>
          </p:nvSpPr>
          <p:spPr>
            <a:xfrm>
              <a:off x="6072120" y="4495680"/>
              <a:ext cx="235800" cy="392760"/>
            </a:xfrm>
            <a:custGeom>
              <a:avLst/>
              <a:gdLst/>
              <a:ahLst/>
              <a:cxnLst/>
              <a:rect l="l" t="t" r="r" b="b"/>
              <a:pathLst>
                <a:path w="54073" h="68844">
                  <a:moveTo>
                    <a:pt x="0" y="68844"/>
                  </a:moveTo>
                  <a:lnTo>
                    <a:pt x="17145" y="50380"/>
                  </a:lnTo>
                  <a:lnTo>
                    <a:pt x="20574" y="41412"/>
                  </a:lnTo>
                  <a:lnTo>
                    <a:pt x="35609" y="23739"/>
                  </a:lnTo>
                  <a:lnTo>
                    <a:pt x="41412" y="18464"/>
                  </a:lnTo>
                  <a:lnTo>
                    <a:pt x="43522" y="9232"/>
                  </a:lnTo>
                  <a:lnTo>
                    <a:pt x="54073" y="0"/>
                  </a:lnTo>
                </a:path>
              </a:pathLst>
            </a:custGeom>
            <a:noFill/>
            <a:ln w="9360">
              <a:solidFill>
                <a:srgbClr val="741B4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27">
              <a:extLst>
                <a:ext uri="{FF2B5EF4-FFF2-40B4-BE49-F238E27FC236}">
                  <a16:creationId xmlns:a16="http://schemas.microsoft.com/office/drawing/2014/main" id="{C77A26E8-A535-43A4-A470-AF5E84D0B9B2}"/>
                </a:ext>
              </a:extLst>
            </p:cNvPr>
            <p:cNvSpPr/>
            <p:nvPr/>
          </p:nvSpPr>
          <p:spPr>
            <a:xfrm>
              <a:off x="6309000" y="4489560"/>
              <a:ext cx="73440" cy="278280"/>
            </a:xfrm>
            <a:custGeom>
              <a:avLst/>
              <a:gdLst/>
              <a:ahLst/>
              <a:cxnLst/>
              <a:rect l="l" t="t" r="r" b="b"/>
              <a:pathLst>
                <a:path w="16882" h="48797">
                  <a:moveTo>
                    <a:pt x="0" y="791"/>
                  </a:moveTo>
                  <a:lnTo>
                    <a:pt x="2638" y="1846"/>
                  </a:lnTo>
                  <a:lnTo>
                    <a:pt x="5803" y="0"/>
                  </a:lnTo>
                  <a:lnTo>
                    <a:pt x="10287" y="17409"/>
                  </a:lnTo>
                  <a:lnTo>
                    <a:pt x="10815" y="28751"/>
                  </a:lnTo>
                  <a:lnTo>
                    <a:pt x="16882" y="48797"/>
                  </a:lnTo>
                </a:path>
              </a:pathLst>
            </a:custGeom>
            <a:noFill/>
            <a:ln w="9360">
              <a:solidFill>
                <a:srgbClr val="741B4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28">
              <a:extLst>
                <a:ext uri="{FF2B5EF4-FFF2-40B4-BE49-F238E27FC236}">
                  <a16:creationId xmlns:a16="http://schemas.microsoft.com/office/drawing/2014/main" id="{F03560DA-C22A-4D1F-90BC-8FBCD7F96BE9}"/>
                </a:ext>
              </a:extLst>
            </p:cNvPr>
            <p:cNvSpPr/>
            <p:nvPr/>
          </p:nvSpPr>
          <p:spPr>
            <a:xfrm>
              <a:off x="6383880" y="4757760"/>
              <a:ext cx="29880" cy="123120"/>
            </a:xfrm>
            <a:custGeom>
              <a:avLst/>
              <a:gdLst/>
              <a:ahLst/>
              <a:cxnLst/>
              <a:rect l="l" t="t" r="r" b="b"/>
              <a:pathLst>
                <a:path w="5275" h="21629">
                  <a:moveTo>
                    <a:pt x="0" y="0"/>
                  </a:moveTo>
                  <a:lnTo>
                    <a:pt x="5275" y="21629"/>
                  </a:lnTo>
                </a:path>
              </a:pathLst>
            </a:custGeom>
            <a:noFill/>
            <a:ln w="9360">
              <a:solidFill>
                <a:srgbClr val="741B4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8" name="Group 29">
              <a:extLst>
                <a:ext uri="{FF2B5EF4-FFF2-40B4-BE49-F238E27FC236}">
                  <a16:creationId xmlns:a16="http://schemas.microsoft.com/office/drawing/2014/main" id="{D395EACE-5CC7-4EF1-8539-E48B7BEE5533}"/>
                </a:ext>
              </a:extLst>
            </p:cNvPr>
            <p:cNvGrpSpPr/>
            <p:nvPr/>
          </p:nvGrpSpPr>
          <p:grpSpPr>
            <a:xfrm>
              <a:off x="6069600" y="4446000"/>
              <a:ext cx="512280" cy="446040"/>
              <a:chOff x="6069600" y="4446000"/>
              <a:chExt cx="512280" cy="446040"/>
            </a:xfrm>
          </p:grpSpPr>
          <p:grpSp>
            <p:nvGrpSpPr>
              <p:cNvPr id="44" name="Group 30">
                <a:extLst>
                  <a:ext uri="{FF2B5EF4-FFF2-40B4-BE49-F238E27FC236}">
                    <a16:creationId xmlns:a16="http://schemas.microsoft.com/office/drawing/2014/main" id="{E8357744-8000-42CF-9B03-806E4EFED60B}"/>
                  </a:ext>
                </a:extLst>
              </p:cNvPr>
              <p:cNvGrpSpPr/>
              <p:nvPr/>
            </p:nvGrpSpPr>
            <p:grpSpPr>
              <a:xfrm>
                <a:off x="6069600" y="4446000"/>
                <a:ext cx="493560" cy="446040"/>
                <a:chOff x="6069600" y="4446000"/>
                <a:chExt cx="493560" cy="446040"/>
              </a:xfrm>
            </p:grpSpPr>
            <p:sp>
              <p:nvSpPr>
                <p:cNvPr id="46" name="CustomShape 31">
                  <a:extLst>
                    <a:ext uri="{FF2B5EF4-FFF2-40B4-BE49-F238E27FC236}">
                      <a16:creationId xmlns:a16="http://schemas.microsoft.com/office/drawing/2014/main" id="{9993279F-DCC4-4495-9C7F-E8D04224FAEE}"/>
                    </a:ext>
                  </a:extLst>
                </p:cNvPr>
                <p:cNvSpPr/>
                <p:nvPr/>
              </p:nvSpPr>
              <p:spPr>
                <a:xfrm rot="10800000">
                  <a:off x="6069600" y="4446000"/>
                  <a:ext cx="360" cy="445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7" name="CustomShape 32">
                  <a:extLst>
                    <a:ext uri="{FF2B5EF4-FFF2-40B4-BE49-F238E27FC236}">
                      <a16:creationId xmlns:a16="http://schemas.microsoft.com/office/drawing/2014/main" id="{7E8CF17A-41A1-44AF-9BB0-227085AA7429}"/>
                    </a:ext>
                  </a:extLst>
                </p:cNvPr>
                <p:cNvSpPr/>
                <p:nvPr/>
              </p:nvSpPr>
              <p:spPr>
                <a:xfrm>
                  <a:off x="6069960" y="4891680"/>
                  <a:ext cx="49320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45" name="CustomShape 33">
                <a:extLst>
                  <a:ext uri="{FF2B5EF4-FFF2-40B4-BE49-F238E27FC236}">
                    <a16:creationId xmlns:a16="http://schemas.microsoft.com/office/drawing/2014/main" id="{5AF83F65-E948-4AA0-B470-F98EDB10F839}"/>
                  </a:ext>
                </a:extLst>
              </p:cNvPr>
              <p:cNvSpPr/>
              <p:nvPr/>
            </p:nvSpPr>
            <p:spPr>
              <a:xfrm>
                <a:off x="6553440" y="4772160"/>
                <a:ext cx="28440" cy="66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22040" tIns="122040" rIns="122040" bIns="12204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" sz="1200" b="0" strike="noStrike" spc="-1">
                    <a:solidFill>
                      <a:srgbClr val="000000"/>
                    </a:solidFill>
                    <a:latin typeface="Arial"/>
                  </a:rPr>
                  <a:t>t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19" name="CustomShape 34">
              <a:extLst>
                <a:ext uri="{FF2B5EF4-FFF2-40B4-BE49-F238E27FC236}">
                  <a16:creationId xmlns:a16="http://schemas.microsoft.com/office/drawing/2014/main" id="{2A6DD725-B6EC-478D-81C3-32DA1D9A81B0}"/>
                </a:ext>
              </a:extLst>
            </p:cNvPr>
            <p:cNvSpPr/>
            <p:nvPr/>
          </p:nvSpPr>
          <p:spPr>
            <a:xfrm>
              <a:off x="6159600" y="418896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35">
              <a:extLst>
                <a:ext uri="{FF2B5EF4-FFF2-40B4-BE49-F238E27FC236}">
                  <a16:creationId xmlns:a16="http://schemas.microsoft.com/office/drawing/2014/main" id="{1DDB13AD-66DA-430E-A31C-C60F0BE13F59}"/>
                </a:ext>
              </a:extLst>
            </p:cNvPr>
            <p:cNvSpPr/>
            <p:nvPr/>
          </p:nvSpPr>
          <p:spPr>
            <a:xfrm rot="10800000">
              <a:off x="6230160" y="4228200"/>
              <a:ext cx="360" cy="445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36">
              <a:extLst>
                <a:ext uri="{FF2B5EF4-FFF2-40B4-BE49-F238E27FC236}">
                  <a16:creationId xmlns:a16="http://schemas.microsoft.com/office/drawing/2014/main" id="{AE30FC80-697F-4B19-BC91-16BD00392882}"/>
                </a:ext>
              </a:extLst>
            </p:cNvPr>
            <p:cNvSpPr/>
            <p:nvPr/>
          </p:nvSpPr>
          <p:spPr>
            <a:xfrm>
              <a:off x="6230520" y="4673880"/>
              <a:ext cx="4932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37">
              <a:extLst>
                <a:ext uri="{FF2B5EF4-FFF2-40B4-BE49-F238E27FC236}">
                  <a16:creationId xmlns:a16="http://schemas.microsoft.com/office/drawing/2014/main" id="{0E3AB195-D1D5-44FB-BFBE-C6990CF3F94F}"/>
                </a:ext>
              </a:extLst>
            </p:cNvPr>
            <p:cNvSpPr/>
            <p:nvPr/>
          </p:nvSpPr>
          <p:spPr>
            <a:xfrm>
              <a:off x="6717240" y="4543560"/>
              <a:ext cx="37800" cy="66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" sz="1200" b="0" strike="noStrike" spc="-1">
                  <a:solidFill>
                    <a:srgbClr val="000000"/>
                  </a:solidFill>
                  <a:latin typeface="Arial"/>
                </a:rPr>
                <a:t>t</a:t>
              </a:r>
              <a:endParaRPr lang="de-DE" sz="1200" b="0" strike="noStrike" spc="-1">
                <a:latin typeface="Arial"/>
              </a:endParaRPr>
            </a:p>
          </p:txBody>
        </p:sp>
        <p:sp>
          <p:nvSpPr>
            <p:cNvPr id="23" name="CustomShape 38">
              <a:extLst>
                <a:ext uri="{FF2B5EF4-FFF2-40B4-BE49-F238E27FC236}">
                  <a16:creationId xmlns:a16="http://schemas.microsoft.com/office/drawing/2014/main" id="{5FB134CD-E22F-473C-9886-A828283268B1}"/>
                </a:ext>
              </a:extLst>
            </p:cNvPr>
            <p:cNvSpPr/>
            <p:nvPr/>
          </p:nvSpPr>
          <p:spPr>
            <a:xfrm>
              <a:off x="6229440" y="4314600"/>
              <a:ext cx="397440" cy="359640"/>
            </a:xfrm>
            <a:custGeom>
              <a:avLst/>
              <a:gdLst/>
              <a:ahLst/>
              <a:cxnLst/>
              <a:rect l="l" t="t" r="r" b="b"/>
              <a:pathLst>
                <a:path w="69635" h="63041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360">
              <a:solidFill>
                <a:srgbClr val="FF99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39">
              <a:extLst>
                <a:ext uri="{FF2B5EF4-FFF2-40B4-BE49-F238E27FC236}">
                  <a16:creationId xmlns:a16="http://schemas.microsoft.com/office/drawing/2014/main" id="{09345214-2351-4849-8425-E8110105299D}"/>
                </a:ext>
              </a:extLst>
            </p:cNvPr>
            <p:cNvSpPr/>
            <p:nvPr/>
          </p:nvSpPr>
          <p:spPr>
            <a:xfrm>
              <a:off x="7076520" y="5390640"/>
              <a:ext cx="3340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40">
              <a:extLst>
                <a:ext uri="{FF2B5EF4-FFF2-40B4-BE49-F238E27FC236}">
                  <a16:creationId xmlns:a16="http://schemas.microsoft.com/office/drawing/2014/main" id="{148555B8-C148-40E7-88FF-80C0B89BEB8C}"/>
                </a:ext>
              </a:extLst>
            </p:cNvPr>
            <p:cNvSpPr/>
            <p:nvPr/>
          </p:nvSpPr>
          <p:spPr>
            <a:xfrm>
              <a:off x="1176120" y="5175360"/>
              <a:ext cx="2025720" cy="81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Prozessparameter</a:t>
              </a:r>
              <a:endParaRPr lang="de-DE" sz="134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(Sollwerte für Prozessgrößen)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6" name="CustomShape 41">
              <a:extLst>
                <a:ext uri="{FF2B5EF4-FFF2-40B4-BE49-F238E27FC236}">
                  <a16:creationId xmlns:a16="http://schemas.microsoft.com/office/drawing/2014/main" id="{FB99C5B2-E9C9-48D7-BF47-2900612440D3}"/>
                </a:ext>
              </a:extLst>
            </p:cNvPr>
            <p:cNvSpPr/>
            <p:nvPr/>
          </p:nvSpPr>
          <p:spPr>
            <a:xfrm>
              <a:off x="5524200" y="5175360"/>
              <a:ext cx="160848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Prozessgrößen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7" name="CustomShape 42">
              <a:extLst>
                <a:ext uri="{FF2B5EF4-FFF2-40B4-BE49-F238E27FC236}">
                  <a16:creationId xmlns:a16="http://schemas.microsoft.com/office/drawing/2014/main" id="{A40E0F99-A94A-4D0D-A948-1F6ABFFF0AC3}"/>
                </a:ext>
              </a:extLst>
            </p:cNvPr>
            <p:cNvSpPr/>
            <p:nvPr/>
          </p:nvSpPr>
          <p:spPr>
            <a:xfrm>
              <a:off x="9556560" y="5175360"/>
              <a:ext cx="178848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Bauteileigenschaften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8" name="CustomShape 43">
              <a:extLst>
                <a:ext uri="{FF2B5EF4-FFF2-40B4-BE49-F238E27FC236}">
                  <a16:creationId xmlns:a16="http://schemas.microsoft.com/office/drawing/2014/main" id="{702DFAC5-76C1-4F7E-86AF-5713ABB1797F}"/>
                </a:ext>
              </a:extLst>
            </p:cNvPr>
            <p:cNvSpPr/>
            <p:nvPr/>
          </p:nvSpPr>
          <p:spPr>
            <a:xfrm>
              <a:off x="8920440" y="5390640"/>
              <a:ext cx="708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CustomShape 44">
              <a:extLst>
                <a:ext uri="{FF2B5EF4-FFF2-40B4-BE49-F238E27FC236}">
                  <a16:creationId xmlns:a16="http://schemas.microsoft.com/office/drawing/2014/main" id="{FF6A5C9C-F7B9-4332-BC02-6078ABEB5F88}"/>
                </a:ext>
              </a:extLst>
            </p:cNvPr>
            <p:cNvSpPr/>
            <p:nvPr/>
          </p:nvSpPr>
          <p:spPr>
            <a:xfrm>
              <a:off x="3201840" y="5390640"/>
              <a:ext cx="708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CustomShape 45">
              <a:extLst>
                <a:ext uri="{FF2B5EF4-FFF2-40B4-BE49-F238E27FC236}">
                  <a16:creationId xmlns:a16="http://schemas.microsoft.com/office/drawing/2014/main" id="{7037106B-5CF2-4F7A-BDD7-F293664A7CA1}"/>
                </a:ext>
              </a:extLst>
            </p:cNvPr>
            <p:cNvSpPr/>
            <p:nvPr/>
          </p:nvSpPr>
          <p:spPr>
            <a:xfrm>
              <a:off x="5329080" y="5390640"/>
              <a:ext cx="267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CustomShape 46">
              <a:extLst>
                <a:ext uri="{FF2B5EF4-FFF2-40B4-BE49-F238E27FC236}">
                  <a16:creationId xmlns:a16="http://schemas.microsoft.com/office/drawing/2014/main" id="{860AD7F7-E688-4246-9074-CB5E79276169}"/>
                </a:ext>
              </a:extLst>
            </p:cNvPr>
            <p:cNvSpPr/>
            <p:nvPr/>
          </p:nvSpPr>
          <p:spPr>
            <a:xfrm>
              <a:off x="4277520" y="4299120"/>
              <a:ext cx="219240" cy="500400"/>
            </a:xfrm>
            <a:prstGeom prst="lightningBolt">
              <a:avLst/>
            </a:prstGeom>
            <a:solidFill>
              <a:schemeClr val="lt2"/>
            </a:solidFill>
            <a:ln w="9360">
              <a:solidFill>
                <a:srgbClr val="99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CustomShape 47">
              <a:extLst>
                <a:ext uri="{FF2B5EF4-FFF2-40B4-BE49-F238E27FC236}">
                  <a16:creationId xmlns:a16="http://schemas.microsoft.com/office/drawing/2014/main" id="{419ACE2D-03A2-4A9F-9CFA-FE12D851D60C}"/>
                </a:ext>
              </a:extLst>
            </p:cNvPr>
            <p:cNvSpPr/>
            <p:nvPr/>
          </p:nvSpPr>
          <p:spPr>
            <a:xfrm>
              <a:off x="4632120" y="4335120"/>
              <a:ext cx="360" cy="594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CustomShape 48">
              <a:extLst>
                <a:ext uri="{FF2B5EF4-FFF2-40B4-BE49-F238E27FC236}">
                  <a16:creationId xmlns:a16="http://schemas.microsoft.com/office/drawing/2014/main" id="{1C37540B-13FB-4729-A65C-E4D886D9BF3F}"/>
                </a:ext>
              </a:extLst>
            </p:cNvPr>
            <p:cNvSpPr/>
            <p:nvPr/>
          </p:nvSpPr>
          <p:spPr>
            <a:xfrm>
              <a:off x="3358080" y="3447720"/>
              <a:ext cx="254772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Störgrößen</a:t>
              </a:r>
              <a:endParaRPr lang="de-DE" sz="134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(Verschleiß, Außentemp., Kühlwassertemp., ...)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34" name="CustomShape 49">
              <a:extLst>
                <a:ext uri="{FF2B5EF4-FFF2-40B4-BE49-F238E27FC236}">
                  <a16:creationId xmlns:a16="http://schemas.microsoft.com/office/drawing/2014/main" id="{98357FC9-D42B-44B9-87CC-4B256DA0B34A}"/>
                </a:ext>
              </a:extLst>
            </p:cNvPr>
            <p:cNvSpPr/>
            <p:nvPr/>
          </p:nvSpPr>
          <p:spPr>
            <a:xfrm>
              <a:off x="7879320" y="4299120"/>
              <a:ext cx="219240" cy="500400"/>
            </a:xfrm>
            <a:prstGeom prst="lightningBolt">
              <a:avLst/>
            </a:prstGeom>
            <a:solidFill>
              <a:schemeClr val="lt2"/>
            </a:solidFill>
            <a:ln w="9360">
              <a:solidFill>
                <a:srgbClr val="99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CustomShape 50">
              <a:extLst>
                <a:ext uri="{FF2B5EF4-FFF2-40B4-BE49-F238E27FC236}">
                  <a16:creationId xmlns:a16="http://schemas.microsoft.com/office/drawing/2014/main" id="{C856700C-39CB-45C9-9AB2-EFE26CFA4551}"/>
                </a:ext>
              </a:extLst>
            </p:cNvPr>
            <p:cNvSpPr/>
            <p:nvPr/>
          </p:nvSpPr>
          <p:spPr>
            <a:xfrm>
              <a:off x="8233920" y="4335120"/>
              <a:ext cx="360" cy="594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CustomShape 51">
              <a:extLst>
                <a:ext uri="{FF2B5EF4-FFF2-40B4-BE49-F238E27FC236}">
                  <a16:creationId xmlns:a16="http://schemas.microsoft.com/office/drawing/2014/main" id="{F7955CC1-968D-4B08-95CE-EF39C1EC36D9}"/>
                </a:ext>
              </a:extLst>
            </p:cNvPr>
            <p:cNvSpPr/>
            <p:nvPr/>
          </p:nvSpPr>
          <p:spPr>
            <a:xfrm>
              <a:off x="7156440" y="3429000"/>
              <a:ext cx="2154600" cy="617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Störgrößen</a:t>
              </a:r>
              <a:endParaRPr lang="de-DE" sz="134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(Materialeigenschaften)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37" name="CustomShape 52">
              <a:extLst>
                <a:ext uri="{FF2B5EF4-FFF2-40B4-BE49-F238E27FC236}">
                  <a16:creationId xmlns:a16="http://schemas.microsoft.com/office/drawing/2014/main" id="{D52051BF-1781-44AE-A1E8-C549D90E84D4}"/>
                </a:ext>
              </a:extLst>
            </p:cNvPr>
            <p:cNvSpPr/>
            <p:nvPr/>
          </p:nvSpPr>
          <p:spPr>
            <a:xfrm rot="5400000">
              <a:off x="4064760" y="3730320"/>
              <a:ext cx="388440" cy="4139280"/>
            </a:xfrm>
            <a:prstGeom prst="bentConnector3">
              <a:avLst>
                <a:gd name="adj1" fmla="val 237226"/>
              </a:avLst>
            </a:pr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CustomShape 53">
              <a:extLst>
                <a:ext uri="{FF2B5EF4-FFF2-40B4-BE49-F238E27FC236}">
                  <a16:creationId xmlns:a16="http://schemas.microsoft.com/office/drawing/2014/main" id="{732EBF9A-CDF0-494C-A1C9-CF0285B0E60A}"/>
                </a:ext>
              </a:extLst>
            </p:cNvPr>
            <p:cNvSpPr/>
            <p:nvPr/>
          </p:nvSpPr>
          <p:spPr>
            <a:xfrm>
              <a:off x="2966760" y="6147360"/>
              <a:ext cx="258408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Regelung (maschinenintern)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39" name="CustomShape 54">
              <a:extLst>
                <a:ext uri="{FF2B5EF4-FFF2-40B4-BE49-F238E27FC236}">
                  <a16:creationId xmlns:a16="http://schemas.microsoft.com/office/drawing/2014/main" id="{FC177FF5-5ED4-4A17-AF12-DAE0A10E871C}"/>
                </a:ext>
              </a:extLst>
            </p:cNvPr>
            <p:cNvSpPr/>
            <p:nvPr/>
          </p:nvSpPr>
          <p:spPr>
            <a:xfrm>
              <a:off x="9949680" y="4585680"/>
              <a:ext cx="671760" cy="5893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40" name="Group 55">
              <a:extLst>
                <a:ext uri="{FF2B5EF4-FFF2-40B4-BE49-F238E27FC236}">
                  <a16:creationId xmlns:a16="http://schemas.microsoft.com/office/drawing/2014/main" id="{F10C587C-8B0B-41C7-AF80-D5FBCB91BAD5}"/>
                </a:ext>
              </a:extLst>
            </p:cNvPr>
            <p:cNvGrpSpPr/>
            <p:nvPr/>
          </p:nvGrpSpPr>
          <p:grpSpPr>
            <a:xfrm>
              <a:off x="10022040" y="4626000"/>
              <a:ext cx="560880" cy="457920"/>
              <a:chOff x="10022040" y="4626000"/>
              <a:chExt cx="560880" cy="457920"/>
            </a:xfrm>
          </p:grpSpPr>
          <p:sp>
            <p:nvSpPr>
              <p:cNvPr id="42" name="CustomShape 56">
                <a:extLst>
                  <a:ext uri="{FF2B5EF4-FFF2-40B4-BE49-F238E27FC236}">
                    <a16:creationId xmlns:a16="http://schemas.microsoft.com/office/drawing/2014/main" id="{229A09FA-2925-472A-ACA3-0D59CC1547D9}"/>
                  </a:ext>
                </a:extLst>
              </p:cNvPr>
              <p:cNvSpPr/>
              <p:nvPr/>
            </p:nvSpPr>
            <p:spPr>
              <a:xfrm rot="10800000">
                <a:off x="10022040" y="4626000"/>
                <a:ext cx="360" cy="4575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" name="CustomShape 57">
                <a:extLst>
                  <a:ext uri="{FF2B5EF4-FFF2-40B4-BE49-F238E27FC236}">
                    <a16:creationId xmlns:a16="http://schemas.microsoft.com/office/drawing/2014/main" id="{162BEC47-56FD-4AA3-8EBB-20FF911B1CC8}"/>
                  </a:ext>
                </a:extLst>
              </p:cNvPr>
              <p:cNvSpPr/>
              <p:nvPr/>
            </p:nvSpPr>
            <p:spPr>
              <a:xfrm>
                <a:off x="10022400" y="5083560"/>
                <a:ext cx="56052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1" name="CustomShape 58">
              <a:extLst>
                <a:ext uri="{FF2B5EF4-FFF2-40B4-BE49-F238E27FC236}">
                  <a16:creationId xmlns:a16="http://schemas.microsoft.com/office/drawing/2014/main" id="{732A8296-AC16-439D-9B6B-F3366C5DC798}"/>
                </a:ext>
              </a:extLst>
            </p:cNvPr>
            <p:cNvSpPr/>
            <p:nvPr/>
          </p:nvSpPr>
          <p:spPr>
            <a:xfrm>
              <a:off x="10071720" y="4758120"/>
              <a:ext cx="379800" cy="321840"/>
            </a:xfrm>
            <a:custGeom>
              <a:avLst/>
              <a:gdLst/>
              <a:ahLst/>
              <a:cxnLst/>
              <a:rect l="l" t="t" r="r" b="b"/>
              <a:pathLst>
                <a:path w="54337" h="39038">
                  <a:moveTo>
                    <a:pt x="0" y="39038"/>
                  </a:moveTo>
                  <a:cubicBezTo>
                    <a:pt x="2374" y="36741"/>
                    <a:pt x="9760" y="31762"/>
                    <a:pt x="14244" y="25256"/>
                  </a:cubicBezTo>
                  <a:cubicBezTo>
                    <a:pt x="18728" y="18750"/>
                    <a:pt x="22817" y="0"/>
                    <a:pt x="26905" y="0"/>
                  </a:cubicBezTo>
                  <a:cubicBezTo>
                    <a:pt x="30993" y="0"/>
                    <a:pt x="34202" y="18750"/>
                    <a:pt x="38774" y="25256"/>
                  </a:cubicBezTo>
                  <a:cubicBezTo>
                    <a:pt x="43346" y="31762"/>
                    <a:pt x="51743" y="36741"/>
                    <a:pt x="54337" y="39038"/>
                  </a:cubicBezTo>
                </a:path>
              </a:pathLst>
            </a:custGeom>
            <a:solidFill>
              <a:srgbClr val="B7B7B7"/>
            </a:solidFill>
            <a:ln w="9360">
              <a:solidFill>
                <a:srgbClr val="B7B7B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100;p14">
                <a:extLst>
                  <a:ext uri="{FF2B5EF4-FFF2-40B4-BE49-F238E27FC236}">
                    <a16:creationId xmlns:a16="http://schemas.microsoft.com/office/drawing/2014/main" id="{72218D2E-AB69-4035-BAE4-94AF91D146EB}"/>
                  </a:ext>
                </a:extLst>
              </p:cNvPr>
              <p:cNvSpPr txBox="1"/>
              <p:nvPr/>
            </p:nvSpPr>
            <p:spPr>
              <a:xfrm>
                <a:off x="1248706" y="2471001"/>
                <a:ext cx="748076" cy="1293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de-DE"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</m:acc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de-DE"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𝒑</m:t>
                          </m:r>
                        </m:e>
                        <m:sub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𝒉𝒚𝒅</m:t>
                          </m:r>
                        </m:sub>
                      </m:sSub>
                      <m:d>
                        <m:dPr>
                          <m:ctrlP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de-DE"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𝒁𝒚𝒍</m:t>
                          </m:r>
                        </m:sub>
                      </m:sSub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de-DE"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𝒑</m:t>
                          </m:r>
                        </m:e>
                        <m:sub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𝒄𝒂𝒗</m:t>
                          </m:r>
                        </m:sub>
                      </m:sSub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de-DE"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𝒄𝒂𝒗</m:t>
                          </m:r>
                        </m:sub>
                      </m:sSub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de-DE"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de-DE"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1" name="Google Shape;100;p14">
                <a:extLst>
                  <a:ext uri="{FF2B5EF4-FFF2-40B4-BE49-F238E27FC236}">
                    <a16:creationId xmlns:a16="http://schemas.microsoft.com/office/drawing/2014/main" id="{72218D2E-AB69-4035-BAE4-94AF91D14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706" y="2471001"/>
                <a:ext cx="748076" cy="1293082"/>
              </a:xfrm>
              <a:prstGeom prst="rect">
                <a:avLst/>
              </a:prstGeom>
              <a:blipFill>
                <a:blip r:embed="rId2"/>
                <a:stretch>
                  <a:fillRect l="-8943" t="-472" b="-33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45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nhaltsplatzhalter 64">
            <a:extLst>
              <a:ext uri="{FF2B5EF4-FFF2-40B4-BE49-F238E27FC236}">
                <a16:creationId xmlns:a16="http://schemas.microsoft.com/office/drawing/2014/main" id="{CE7E57D8-10A6-49FE-94EF-C69F607F709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51385" y="981076"/>
            <a:ext cx="11448528" cy="819200"/>
          </a:xfrm>
        </p:spPr>
        <p:txBody>
          <a:bodyPr/>
          <a:lstStyle/>
          <a:p>
            <a:r>
              <a:rPr lang="de-DE" sz="2000" dirty="0"/>
              <a:t>Da die maschineninterne Regelung mitmodelliert werden muss, handelt es sich beim geregelten Spritzgießprozess um einen schaltenden Prozess</a:t>
            </a:r>
            <a:endParaRPr lang="en-GB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95475" y="189000"/>
            <a:ext cx="10104285" cy="502920"/>
          </a:xfrm>
        </p:spPr>
        <p:txBody>
          <a:bodyPr>
            <a:noAutofit/>
          </a:bodyPr>
          <a:lstStyle/>
          <a:p>
            <a:r>
              <a:rPr lang="de-DE" sz="2800" b="1" dirty="0"/>
              <a:t>Datengetriebene Modellbildung - Spritzgießprozess</a:t>
            </a:r>
            <a:endParaRPr lang="en-GB" sz="2800" b="1" dirty="0"/>
          </a:p>
        </p:txBody>
      </p:sp>
      <p:sp>
        <p:nvSpPr>
          <p:cNvPr id="30" name="Google Shape;101;p14">
            <a:extLst>
              <a:ext uri="{FF2B5EF4-FFF2-40B4-BE49-F238E27FC236}">
                <a16:creationId xmlns:a16="http://schemas.microsoft.com/office/drawing/2014/main" id="{FF3F041D-F90C-45A9-94F5-FBCFDD2E6E79}"/>
              </a:ext>
            </a:extLst>
          </p:cNvPr>
          <p:cNvSpPr txBox="1"/>
          <p:nvPr/>
        </p:nvSpPr>
        <p:spPr>
          <a:xfrm>
            <a:off x="6239798" y="2283508"/>
            <a:ext cx="1608800" cy="4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3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Inhaltsplatzhalter 64">
            <a:extLst>
              <a:ext uri="{FF2B5EF4-FFF2-40B4-BE49-F238E27FC236}">
                <a16:creationId xmlns:a16="http://schemas.microsoft.com/office/drawing/2014/main" id="{BA785563-A04D-44F0-82E1-21E3BFA9B283}"/>
              </a:ext>
            </a:extLst>
          </p:cNvPr>
          <p:cNvSpPr txBox="1">
            <a:spLocks/>
          </p:cNvSpPr>
          <p:nvPr/>
        </p:nvSpPr>
        <p:spPr>
          <a:xfrm>
            <a:off x="10703964" y="2261768"/>
            <a:ext cx="977715" cy="48708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Prozess</a:t>
            </a:r>
            <a:endParaRPr lang="en-GB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Google Shape;62;p14">
                <a:extLst>
                  <a:ext uri="{FF2B5EF4-FFF2-40B4-BE49-F238E27FC236}">
                    <a16:creationId xmlns:a16="http://schemas.microsoft.com/office/drawing/2014/main" id="{9BA22776-6276-410B-BE0E-E2D08189C70B}"/>
                  </a:ext>
                </a:extLst>
              </p:cNvPr>
              <p:cNvSpPr/>
              <p:nvPr/>
            </p:nvSpPr>
            <p:spPr>
              <a:xfrm>
                <a:off x="1856648" y="3756799"/>
                <a:ext cx="2271992" cy="631417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333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Modell Einspritzphase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𝐸𝑖𝑛𝑠𝑝𝑟𝑖𝑡𝑧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" sz="13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Google Shape;62;p14">
                <a:extLst>
                  <a:ext uri="{FF2B5EF4-FFF2-40B4-BE49-F238E27FC236}">
                    <a16:creationId xmlns:a16="http://schemas.microsoft.com/office/drawing/2014/main" id="{9BA22776-6276-410B-BE0E-E2D08189C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648" y="3756799"/>
                <a:ext cx="2271992" cy="631417"/>
              </a:xfrm>
              <a:prstGeom prst="roundRect">
                <a:avLst>
                  <a:gd name="adj" fmla="val 16667"/>
                </a:avLst>
              </a:prstGeom>
              <a:blipFill>
                <a:blip r:embed="rId2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Google Shape;62;p14">
                <a:extLst>
                  <a:ext uri="{FF2B5EF4-FFF2-40B4-BE49-F238E27FC236}">
                    <a16:creationId xmlns:a16="http://schemas.microsoft.com/office/drawing/2014/main" id="{3C08D695-594D-4EE4-B0E5-1D5180C462E7}"/>
                  </a:ext>
                </a:extLst>
              </p:cNvPr>
              <p:cNvSpPr/>
              <p:nvPr/>
            </p:nvSpPr>
            <p:spPr>
              <a:xfrm>
                <a:off x="6626919" y="3746581"/>
                <a:ext cx="2271992" cy="631417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333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Modell Nachdruckphase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𝑁𝑎𝑐h𝑑𝑟𝑢𝑐𝑘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" sz="13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6" name="Google Shape;62;p14">
                <a:extLst>
                  <a:ext uri="{FF2B5EF4-FFF2-40B4-BE49-F238E27FC236}">
                    <a16:creationId xmlns:a16="http://schemas.microsoft.com/office/drawing/2014/main" id="{3C08D695-594D-4EE4-B0E5-1D5180C46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919" y="3746581"/>
                <a:ext cx="2271992" cy="631417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Inhaltsplatzhalter 64">
            <a:extLst>
              <a:ext uri="{FF2B5EF4-FFF2-40B4-BE49-F238E27FC236}">
                <a16:creationId xmlns:a16="http://schemas.microsoft.com/office/drawing/2014/main" id="{C3B3D748-E082-4AFE-8564-D22BEF65E0B7}"/>
              </a:ext>
            </a:extLst>
          </p:cNvPr>
          <p:cNvSpPr txBox="1">
            <a:spLocks/>
          </p:cNvSpPr>
          <p:nvPr/>
        </p:nvSpPr>
        <p:spPr>
          <a:xfrm>
            <a:off x="10609507" y="3842136"/>
            <a:ext cx="1627800" cy="48708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Prozessmodell</a:t>
            </a:r>
            <a:endParaRPr lang="en-GB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Inhaltsplatzhalter 64">
                <a:extLst>
                  <a:ext uri="{FF2B5EF4-FFF2-40B4-BE49-F238E27FC236}">
                    <a16:creationId xmlns:a16="http://schemas.microsoft.com/office/drawing/2014/main" id="{41F60AA2-EAE9-430D-AC15-E8827C325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62137" y="4413885"/>
                <a:ext cx="2259049" cy="487085"/>
              </a:xfrm>
              <a:prstGeom prst="rect">
                <a:avLst/>
              </a:prstGeom>
            </p:spPr>
            <p:txBody>
              <a:bodyPr vert="horz" lIns="108000" tIns="72000" rIns="108000" bIns="72000" rtlCol="0">
                <a:noAutofit/>
              </a:bodyPr>
              <a:lstStyle>
                <a:lvl1pPr marL="0" indent="0" algn="l" rtl="0" eaLnBrk="1" fontAlgn="base" hangingPunct="1">
                  <a:lnSpc>
                    <a:spcPts val="2400"/>
                  </a:lnSpc>
                  <a:spcBef>
                    <a:spcPts val="0"/>
                  </a:spcBef>
                  <a:spcAft>
                    <a:spcPct val="0"/>
                  </a:spcAft>
                  <a:buNone/>
                  <a:defRPr sz="1800" b="1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36000" indent="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2pPr>
                <a:lvl3pPr marL="36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Font typeface="Symbol" panose="05050102010706020507" pitchFamily="18" charset="2"/>
                  <a:buChar char="-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3pPr>
                <a:lvl4pPr marL="72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SzPct val="100000"/>
                  <a:buFont typeface="Arial" panose="020B0604020202020204" pitchFamily="34" charset="0"/>
                  <a:buChar char="&gt;"/>
                  <a:defRPr sz="1200" i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3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de-DE" sz="133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GB" sz="133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de-DE" sz="1330" b="1" i="1" kern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sz="133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𝑼𝒎𝒔𝒄𝒉𝒂𝒍𝒕</m:t>
                          </m:r>
                        </m:sub>
                      </m:sSub>
                    </m:oMath>
                  </m:oMathPara>
                </a14:m>
                <a:endParaRPr lang="en-GB" sz="1330" kern="0" dirty="0"/>
              </a:p>
            </p:txBody>
          </p:sp>
        </mc:Choice>
        <mc:Fallback xmlns="">
          <p:sp>
            <p:nvSpPr>
              <p:cNvPr id="98" name="Inhaltsplatzhalter 64">
                <a:extLst>
                  <a:ext uri="{FF2B5EF4-FFF2-40B4-BE49-F238E27FC236}">
                    <a16:creationId xmlns:a16="http://schemas.microsoft.com/office/drawing/2014/main" id="{41F60AA2-EAE9-430D-AC15-E8827C325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137" y="4413885"/>
                <a:ext cx="2259049" cy="4870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Inhaltsplatzhalter 64">
                <a:extLst>
                  <a:ext uri="{FF2B5EF4-FFF2-40B4-BE49-F238E27FC236}">
                    <a16:creationId xmlns:a16="http://schemas.microsoft.com/office/drawing/2014/main" id="{9E08E5BA-992C-4D1E-A07D-45827BF763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9537" y="4413885"/>
                <a:ext cx="2271992" cy="487085"/>
              </a:xfrm>
              <a:prstGeom prst="rect">
                <a:avLst/>
              </a:prstGeom>
            </p:spPr>
            <p:txBody>
              <a:bodyPr vert="horz" lIns="108000" tIns="72000" rIns="108000" bIns="72000" rtlCol="0">
                <a:noAutofit/>
              </a:bodyPr>
              <a:lstStyle>
                <a:lvl1pPr marL="0" indent="0" algn="l" rtl="0" eaLnBrk="1" fontAlgn="base" hangingPunct="1">
                  <a:lnSpc>
                    <a:spcPts val="2400"/>
                  </a:lnSpc>
                  <a:spcBef>
                    <a:spcPts val="0"/>
                  </a:spcBef>
                  <a:spcAft>
                    <a:spcPct val="0"/>
                  </a:spcAft>
                  <a:buNone/>
                  <a:defRPr sz="1800" b="1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36000" indent="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2pPr>
                <a:lvl3pPr marL="36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Font typeface="Symbol" panose="05050102010706020507" pitchFamily="18" charset="2"/>
                  <a:buChar char="-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3pPr>
                <a:lvl4pPr marL="72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SzPct val="100000"/>
                  <a:buFont typeface="Arial" panose="020B0604020202020204" pitchFamily="34" charset="0"/>
                  <a:buChar char="&gt;"/>
                  <a:defRPr sz="1200" i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3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de-DE" sz="133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330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33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𝑼𝒎𝒔𝒄𝒉𝒂𝒍𝒕</m:t>
                          </m:r>
                        </m:sub>
                      </m:sSub>
                      <m:r>
                        <a:rPr lang="de-DE" sz="1330" b="1" i="1" kern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sz="133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𝑨𝒖𝒔𝒘𝒖𝒓𝒇</m:t>
                          </m:r>
                        </m:sub>
                      </m:sSub>
                    </m:oMath>
                  </m:oMathPara>
                </a14:m>
                <a:endParaRPr lang="en-GB" sz="1330" kern="0" dirty="0"/>
              </a:p>
            </p:txBody>
          </p:sp>
        </mc:Choice>
        <mc:Fallback xmlns="">
          <p:sp>
            <p:nvSpPr>
              <p:cNvPr id="99" name="Inhaltsplatzhalter 64">
                <a:extLst>
                  <a:ext uri="{FF2B5EF4-FFF2-40B4-BE49-F238E27FC236}">
                    <a16:creationId xmlns:a16="http://schemas.microsoft.com/office/drawing/2014/main" id="{9E08E5BA-992C-4D1E-A07D-45827BF76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537" y="4413885"/>
                <a:ext cx="2271992" cy="4870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Google Shape;104;p14">
            <a:extLst>
              <a:ext uri="{FF2B5EF4-FFF2-40B4-BE49-F238E27FC236}">
                <a16:creationId xmlns:a16="http://schemas.microsoft.com/office/drawing/2014/main" id="{53134419-F57C-494E-A5E5-2276E918A5BE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4128640" y="4072508"/>
            <a:ext cx="50686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4">
            <a:extLst>
              <a:ext uri="{FF2B5EF4-FFF2-40B4-BE49-F238E27FC236}">
                <a16:creationId xmlns:a16="http://schemas.microsoft.com/office/drawing/2014/main" id="{76B6437F-10F0-4A73-B530-72B875920661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1332413" y="4072508"/>
            <a:ext cx="52423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4;p14">
            <a:extLst>
              <a:ext uri="{FF2B5EF4-FFF2-40B4-BE49-F238E27FC236}">
                <a16:creationId xmlns:a16="http://schemas.microsoft.com/office/drawing/2014/main" id="{0AFF11C1-6E77-491E-8328-7D062F49EAFE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6103925" y="4062290"/>
            <a:ext cx="52299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4;p14">
            <a:extLst>
              <a:ext uri="{FF2B5EF4-FFF2-40B4-BE49-F238E27FC236}">
                <a16:creationId xmlns:a16="http://schemas.microsoft.com/office/drawing/2014/main" id="{BB5DF7EA-32AC-4258-9DEE-81DA2DBD58F6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8898911" y="4062290"/>
            <a:ext cx="53074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2AEFFCD8-5D4B-4F3E-8513-991F40922C5C}"/>
                  </a:ext>
                </a:extLst>
              </p:cNvPr>
              <p:cNvSpPr txBox="1"/>
              <p:nvPr/>
            </p:nvSpPr>
            <p:spPr>
              <a:xfrm>
                <a:off x="809419" y="3911512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𝒘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2AEFFCD8-5D4B-4F3E-8513-991F40922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19" y="3911512"/>
                <a:ext cx="522994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638B7CFA-8B60-4D91-9A32-DFA50727A804}"/>
                  </a:ext>
                </a:extLst>
              </p:cNvPr>
              <p:cNvSpPr txBox="1"/>
              <p:nvPr/>
            </p:nvSpPr>
            <p:spPr>
              <a:xfrm>
                <a:off x="5595366" y="3816752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𝒘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638B7CFA-8B60-4D91-9A32-DFA50727A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366" y="3816752"/>
                <a:ext cx="522994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CAC37A99-A299-4358-9815-184E3DBD3D13}"/>
                  </a:ext>
                </a:extLst>
              </p:cNvPr>
              <p:cNvSpPr txBox="1"/>
              <p:nvPr/>
            </p:nvSpPr>
            <p:spPr>
              <a:xfrm>
                <a:off x="4635500" y="3852635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𝒌</m:t>
                          </m:r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CAC37A99-A299-4358-9815-184E3DBD3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00" y="3852635"/>
                <a:ext cx="522994" cy="369332"/>
              </a:xfrm>
              <a:prstGeom prst="rect">
                <a:avLst/>
              </a:prstGeom>
              <a:blipFill>
                <a:blip r:embed="rId8"/>
                <a:stretch>
                  <a:fillRect r="-16279"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193C083C-5752-4784-9263-F6385F8B70E1}"/>
                  </a:ext>
                </a:extLst>
              </p:cNvPr>
              <p:cNvSpPr txBox="1"/>
              <p:nvPr/>
            </p:nvSpPr>
            <p:spPr>
              <a:xfrm>
                <a:off x="9423146" y="3834930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𝒌</m:t>
                          </m:r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193C083C-5752-4784-9263-F6385F8B7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146" y="3834930"/>
                <a:ext cx="522994" cy="369332"/>
              </a:xfrm>
              <a:prstGeom prst="rect">
                <a:avLst/>
              </a:prstGeom>
              <a:blipFill>
                <a:blip r:embed="rId9"/>
                <a:stretch>
                  <a:fillRect r="-16279"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BBBA3384-4CC7-4EF3-968E-8ED6E5CEA137}"/>
              </a:ext>
            </a:extLst>
          </p:cNvPr>
          <p:cNvGrpSpPr/>
          <p:nvPr/>
        </p:nvGrpSpPr>
        <p:grpSpPr>
          <a:xfrm>
            <a:off x="557496" y="1911505"/>
            <a:ext cx="5825585" cy="1174354"/>
            <a:chOff x="1163824" y="1911505"/>
            <a:chExt cx="5825585" cy="1174354"/>
          </a:xfrm>
        </p:grpSpPr>
        <p:sp>
          <p:nvSpPr>
            <p:cNvPr id="8" name="Google Shape;62;p14">
              <a:extLst>
                <a:ext uri="{FF2B5EF4-FFF2-40B4-BE49-F238E27FC236}">
                  <a16:creationId xmlns:a16="http://schemas.microsoft.com/office/drawing/2014/main" id="{DE368F2B-1C37-475D-A12B-37ABFD705CA7}"/>
                </a:ext>
              </a:extLst>
            </p:cNvPr>
            <p:cNvSpPr/>
            <p:nvPr/>
          </p:nvSpPr>
          <p:spPr>
            <a:xfrm>
              <a:off x="4738240" y="2160324"/>
              <a:ext cx="1219200" cy="676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Spritzgieß-</a:t>
              </a:r>
              <a:b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3" name="Google Shape;104;p14">
              <a:extLst>
                <a:ext uri="{FF2B5EF4-FFF2-40B4-BE49-F238E27FC236}">
                  <a16:creationId xmlns:a16="http://schemas.microsoft.com/office/drawing/2014/main" id="{2F74CDE4-7B4C-4C41-B7F1-1FC8440A752E}"/>
                </a:ext>
              </a:extLst>
            </p:cNvPr>
            <p:cNvCxnSpPr>
              <a:cxnSpLocks/>
            </p:cNvCxnSpPr>
            <p:nvPr/>
          </p:nvCxnSpPr>
          <p:spPr>
            <a:xfrm>
              <a:off x="4214560" y="2498682"/>
              <a:ext cx="41137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" name="Google Shape;62;p14">
              <a:extLst>
                <a:ext uri="{FF2B5EF4-FFF2-40B4-BE49-F238E27FC236}">
                  <a16:creationId xmlns:a16="http://schemas.microsoft.com/office/drawing/2014/main" id="{115FE1D2-DE39-49AE-BE4E-C5777934693C}"/>
                </a:ext>
              </a:extLst>
            </p:cNvPr>
            <p:cNvSpPr/>
            <p:nvPr/>
          </p:nvSpPr>
          <p:spPr>
            <a:xfrm>
              <a:off x="2575342" y="1911505"/>
              <a:ext cx="1219200" cy="516874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Geschwindigkeitsregler</a:t>
              </a:r>
            </a:p>
          </p:txBody>
        </p:sp>
        <p:sp>
          <p:nvSpPr>
            <p:cNvPr id="70" name="Google Shape;62;p14">
              <a:extLst>
                <a:ext uri="{FF2B5EF4-FFF2-40B4-BE49-F238E27FC236}">
                  <a16:creationId xmlns:a16="http://schemas.microsoft.com/office/drawing/2014/main" id="{C20DD8A9-B96F-48CB-AF67-A62AECDBB67C}"/>
                </a:ext>
              </a:extLst>
            </p:cNvPr>
            <p:cNvSpPr/>
            <p:nvPr/>
          </p:nvSpPr>
          <p:spPr>
            <a:xfrm>
              <a:off x="2577578" y="2580047"/>
              <a:ext cx="1219200" cy="50581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Druckregler</a:t>
              </a:r>
            </a:p>
          </p:txBody>
        </p:sp>
        <p:sp>
          <p:nvSpPr>
            <p:cNvPr id="84" name="Geschweifte Klammer rechts 83">
              <a:extLst>
                <a:ext uri="{FF2B5EF4-FFF2-40B4-BE49-F238E27FC236}">
                  <a16:creationId xmlns:a16="http://schemas.microsoft.com/office/drawing/2014/main" id="{F7EB017F-7CEC-4BFD-BC02-A17E341820E3}"/>
                </a:ext>
              </a:extLst>
            </p:cNvPr>
            <p:cNvSpPr/>
            <p:nvPr/>
          </p:nvSpPr>
          <p:spPr>
            <a:xfrm>
              <a:off x="3940934" y="1911505"/>
              <a:ext cx="235693" cy="1174354"/>
            </a:xfrm>
            <a:prstGeom prst="rightBrace">
              <a:avLst>
                <a:gd name="adj1" fmla="val 5144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Geschweifte Klammer rechts 88">
              <a:extLst>
                <a:ext uri="{FF2B5EF4-FFF2-40B4-BE49-F238E27FC236}">
                  <a16:creationId xmlns:a16="http://schemas.microsoft.com/office/drawing/2014/main" id="{D25C027C-69FD-4A04-ACD3-7C9322EBD113}"/>
                </a:ext>
              </a:extLst>
            </p:cNvPr>
            <p:cNvSpPr/>
            <p:nvPr/>
          </p:nvSpPr>
          <p:spPr>
            <a:xfrm rot="10800000">
              <a:off x="2242120" y="1911505"/>
              <a:ext cx="235693" cy="1174354"/>
            </a:xfrm>
            <a:prstGeom prst="rightBrace">
              <a:avLst>
                <a:gd name="adj1" fmla="val 5144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0" name="Google Shape;104;p14">
              <a:extLst>
                <a:ext uri="{FF2B5EF4-FFF2-40B4-BE49-F238E27FC236}">
                  <a16:creationId xmlns:a16="http://schemas.microsoft.com/office/drawing/2014/main" id="{BC88D510-F6BA-4C93-A833-8D9095222D0F}"/>
                </a:ext>
              </a:extLst>
            </p:cNvPr>
            <p:cNvCxnSpPr>
              <a:cxnSpLocks/>
            </p:cNvCxnSpPr>
            <p:nvPr/>
          </p:nvCxnSpPr>
          <p:spPr>
            <a:xfrm>
              <a:off x="1750760" y="2505311"/>
              <a:ext cx="41137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5" name="Google Shape;104;p14">
              <a:extLst>
                <a:ext uri="{FF2B5EF4-FFF2-40B4-BE49-F238E27FC236}">
                  <a16:creationId xmlns:a16="http://schemas.microsoft.com/office/drawing/2014/main" id="{07EBB8DF-B09D-43BD-8441-EE19CEEE93CC}"/>
                </a:ext>
              </a:extLst>
            </p:cNvPr>
            <p:cNvCxnSpPr>
              <a:cxnSpLocks/>
            </p:cNvCxnSpPr>
            <p:nvPr/>
          </p:nvCxnSpPr>
          <p:spPr>
            <a:xfrm>
              <a:off x="5986210" y="2497898"/>
              <a:ext cx="41137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feld 116">
                  <a:extLst>
                    <a:ext uri="{FF2B5EF4-FFF2-40B4-BE49-F238E27FC236}">
                      <a16:creationId xmlns:a16="http://schemas.microsoft.com/office/drawing/2014/main" id="{51E4ECDF-4C8B-49B6-A85B-91BB0FD9A88F}"/>
                    </a:ext>
                  </a:extLst>
                </p:cNvPr>
                <p:cNvSpPr txBox="1"/>
                <p:nvPr/>
              </p:nvSpPr>
              <p:spPr>
                <a:xfrm>
                  <a:off x="1163824" y="2272457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𝒘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7" name="Textfeld 116">
                  <a:extLst>
                    <a:ext uri="{FF2B5EF4-FFF2-40B4-BE49-F238E27FC236}">
                      <a16:creationId xmlns:a16="http://schemas.microsoft.com/office/drawing/2014/main" id="{51E4ECDF-4C8B-49B6-A85B-91BB0FD9A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3824" y="2272457"/>
                  <a:ext cx="522994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27907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feld 117">
                  <a:extLst>
                    <a:ext uri="{FF2B5EF4-FFF2-40B4-BE49-F238E27FC236}">
                      <a16:creationId xmlns:a16="http://schemas.microsoft.com/office/drawing/2014/main" id="{69C20A1A-FC70-4032-907D-5D61830CA623}"/>
                    </a:ext>
                  </a:extLst>
                </p:cNvPr>
                <p:cNvSpPr txBox="1"/>
                <p:nvPr/>
              </p:nvSpPr>
              <p:spPr>
                <a:xfrm>
                  <a:off x="6466415" y="2288985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8" name="Textfeld 117">
                  <a:extLst>
                    <a:ext uri="{FF2B5EF4-FFF2-40B4-BE49-F238E27FC236}">
                      <a16:creationId xmlns:a16="http://schemas.microsoft.com/office/drawing/2014/main" id="{69C20A1A-FC70-4032-907D-5D61830CA6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415" y="2288985"/>
                  <a:ext cx="522994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18605" b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Inhaltsplatzhalter 64">
                <a:extLst>
                  <a:ext uri="{FF2B5EF4-FFF2-40B4-BE49-F238E27FC236}">
                    <a16:creationId xmlns:a16="http://schemas.microsoft.com/office/drawing/2014/main" id="{9753FC00-C3BF-4CBF-A038-49850FAC68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653" y="5025791"/>
                <a:ext cx="11450260" cy="1349721"/>
              </a:xfrm>
              <a:prstGeom prst="rect">
                <a:avLst/>
              </a:prstGeom>
            </p:spPr>
            <p:txBody>
              <a:bodyPr vert="horz" lIns="108000" tIns="72000" rIns="108000" bIns="72000" rtlCol="0">
                <a:noAutofit/>
              </a:bodyPr>
              <a:lstStyle>
                <a:lvl1pPr marL="0" indent="0" algn="l" rtl="0" eaLnBrk="1" fontAlgn="base" hangingPunct="1">
                  <a:lnSpc>
                    <a:spcPts val="2400"/>
                  </a:lnSpc>
                  <a:spcBef>
                    <a:spcPts val="0"/>
                  </a:spcBef>
                  <a:spcAft>
                    <a:spcPct val="0"/>
                  </a:spcAft>
                  <a:buNone/>
                  <a:defRPr sz="1800" b="1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36000" indent="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2pPr>
                <a:lvl3pPr marL="36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Font typeface="Symbol" panose="05050102010706020507" pitchFamily="18" charset="2"/>
                  <a:buChar char="-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3pPr>
                <a:lvl4pPr marL="72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SzPct val="100000"/>
                  <a:buFont typeface="Arial" panose="020B0604020202020204" pitchFamily="34" charset="0"/>
                  <a:buChar char="&gt;"/>
                  <a:defRPr sz="1200" i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r>
                  <a:rPr lang="de-DE" sz="2000" b="0" kern="0" dirty="0"/>
                  <a:t>Kopplungbedingung: Kontinuität der Zustände im Umschaltpunkt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𝐸𝑖𝑛𝑠𝑝𝑟𝑖𝑡𝑧</m:t>
                          </m:r>
                        </m:sub>
                      </m:sSub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𝑈𝑚𝑠𝑐h𝑎𝑙𝑡</m:t>
                              </m:r>
                            </m:sub>
                          </m:sSub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𝑈𝑚𝑠𝑐h𝑎𝑙𝑡</m:t>
                              </m:r>
                            </m:sub>
                          </m:sSub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𝑁𝑎𝑐h𝑑𝑟𝑢𝑐𝑘</m:t>
                          </m:r>
                        </m:sub>
                      </m:sSub>
                      <m:d>
                        <m:d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𝑈𝑚𝑠𝑐h𝑎𝑙𝑡</m:t>
                              </m:r>
                            </m:sub>
                          </m:sSub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𝑈𝑚𝑠𝑐h𝑎𝑙𝑡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kern="0" dirty="0"/>
              </a:p>
              <a:p>
                <a:endParaRPr lang="en-GB" kern="0" dirty="0"/>
              </a:p>
              <a:p>
                <a:r>
                  <a:rPr lang="en-GB" sz="2000" b="0" kern="0" dirty="0" err="1"/>
                  <a:t>Modellansätze</a:t>
                </a:r>
                <a:r>
                  <a:rPr lang="en-GB" sz="2000" b="0" kern="0" dirty="0"/>
                  <a:t>: </a:t>
                </a:r>
                <a:r>
                  <a:rPr lang="en-GB" sz="2000" b="0" kern="0" dirty="0" err="1"/>
                  <a:t>nichtlinear</a:t>
                </a:r>
                <a:r>
                  <a:rPr lang="en-GB" sz="2000" b="0" kern="0" dirty="0"/>
                  <a:t>, </a:t>
                </a:r>
                <a:r>
                  <a:rPr lang="en-GB" sz="2000" b="0" kern="0" dirty="0" err="1"/>
                  <a:t>sowohl</a:t>
                </a:r>
                <a:r>
                  <a:rPr lang="en-GB" sz="2000" b="0" kern="0" dirty="0"/>
                  <a:t> </a:t>
                </a:r>
                <a:r>
                  <a:rPr lang="en-GB" sz="2000" b="0" kern="0" dirty="0" err="1"/>
                  <a:t>physikalisch</a:t>
                </a:r>
                <a:r>
                  <a:rPr lang="en-GB" sz="2000" b="0" kern="0" dirty="0"/>
                  <a:t> </a:t>
                </a:r>
                <a:r>
                  <a:rPr lang="en-GB" sz="2000" b="0" kern="0" dirty="0" err="1"/>
                  <a:t>motiviert</a:t>
                </a:r>
                <a:r>
                  <a:rPr lang="en-GB" sz="2000" b="0" kern="0" dirty="0"/>
                  <a:t> </a:t>
                </a:r>
                <a:r>
                  <a:rPr lang="en-GB" sz="2000" b="0" kern="0" dirty="0" err="1"/>
                  <a:t>als</a:t>
                </a:r>
                <a:r>
                  <a:rPr lang="en-GB" sz="2000" b="0" kern="0" dirty="0"/>
                  <a:t> </a:t>
                </a:r>
                <a:r>
                  <a:rPr lang="en-GB" sz="2000" b="0" kern="0" dirty="0" err="1"/>
                  <a:t>auch</a:t>
                </a:r>
                <a:r>
                  <a:rPr lang="en-GB" sz="2000" b="0" kern="0" dirty="0"/>
                  <a:t> </a:t>
                </a:r>
                <a:r>
                  <a:rPr lang="en-GB" sz="2000" b="0" kern="0" dirty="0" err="1"/>
                  <a:t>nicht-parametrisch</a:t>
                </a:r>
                <a:r>
                  <a:rPr lang="en-GB" sz="2000" b="0" kern="0" dirty="0"/>
                  <a:t> (</a:t>
                </a:r>
                <a:r>
                  <a:rPr lang="en-GB" sz="2000" b="0" kern="0" dirty="0" err="1"/>
                  <a:t>z.B.</a:t>
                </a:r>
                <a:r>
                  <a:rPr lang="en-GB" sz="2000" b="0" kern="0" dirty="0"/>
                  <a:t> </a:t>
                </a:r>
                <a:r>
                  <a:rPr lang="en-GB" sz="2000" b="0" kern="0" dirty="0" err="1"/>
                  <a:t>Neuronales</a:t>
                </a:r>
                <a:r>
                  <a:rPr lang="en-GB" sz="2000" b="0" kern="0" dirty="0"/>
                  <a:t> </a:t>
                </a:r>
                <a:r>
                  <a:rPr lang="en-GB" sz="2000" b="0" kern="0" dirty="0" err="1"/>
                  <a:t>Netz</a:t>
                </a:r>
                <a:r>
                  <a:rPr lang="en-GB" sz="2000" b="0" kern="0" dirty="0"/>
                  <a:t>)</a:t>
                </a:r>
              </a:p>
            </p:txBody>
          </p:sp>
        </mc:Choice>
        <mc:Fallback>
          <p:sp>
            <p:nvSpPr>
              <p:cNvPr id="119" name="Inhaltsplatzhalter 64">
                <a:extLst>
                  <a:ext uri="{FF2B5EF4-FFF2-40B4-BE49-F238E27FC236}">
                    <a16:creationId xmlns:a16="http://schemas.microsoft.com/office/drawing/2014/main" id="{9753FC00-C3BF-4CBF-A038-49850FAC6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53" y="5025791"/>
                <a:ext cx="11450260" cy="1349721"/>
              </a:xfrm>
              <a:prstGeom prst="rect">
                <a:avLst/>
              </a:prstGeom>
              <a:blipFill>
                <a:blip r:embed="rId12"/>
                <a:stretch>
                  <a:fillRect l="-426" t="-450" r="-106" b="-72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Google Shape;104;p14">
            <a:extLst>
              <a:ext uri="{FF2B5EF4-FFF2-40B4-BE49-F238E27FC236}">
                <a16:creationId xmlns:a16="http://schemas.microsoft.com/office/drawing/2014/main" id="{8862D852-B82D-4754-ABE8-71EF27509A72}"/>
              </a:ext>
            </a:extLst>
          </p:cNvPr>
          <p:cNvCxnSpPr>
            <a:cxnSpLocks/>
          </p:cNvCxnSpPr>
          <p:nvPr/>
        </p:nvCxnSpPr>
        <p:spPr>
          <a:xfrm>
            <a:off x="809419" y="3459279"/>
            <a:ext cx="11256480" cy="0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761642F-D0E1-4B9B-9C1E-077B7C345208}"/>
              </a:ext>
            </a:extLst>
          </p:cNvPr>
          <p:cNvGrpSpPr/>
          <p:nvPr/>
        </p:nvGrpSpPr>
        <p:grpSpPr>
          <a:xfrm>
            <a:off x="7184497" y="2160324"/>
            <a:ext cx="1793931" cy="677594"/>
            <a:chOff x="7184497" y="2160324"/>
            <a:chExt cx="1793931" cy="67759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Google Shape;100;p14">
                  <a:extLst>
                    <a:ext uri="{FF2B5EF4-FFF2-40B4-BE49-F238E27FC236}">
                      <a16:creationId xmlns:a16="http://schemas.microsoft.com/office/drawing/2014/main" id="{D96B03C2-BF4B-487F-9988-FFDCDD561F35}"/>
                    </a:ext>
                  </a:extLst>
                </p:cNvPr>
                <p:cNvSpPr txBox="1"/>
                <p:nvPr/>
              </p:nvSpPr>
              <p:spPr>
                <a:xfrm>
                  <a:off x="8130723" y="2160324"/>
                  <a:ext cx="847705" cy="6775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sz="1333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𝒔𝒐𝒍𝒍</m:t>
                            </m:r>
                          </m:sub>
                        </m:sSub>
                        <m:d>
                          <m:d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𝒉𝒚𝒅</m:t>
                            </m:r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𝒔𝒐𝒍𝒍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𝒁𝒚𝒍</m:t>
                            </m:r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𝒔𝒐𝒍𝒍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16" name="Google Shape;100;p14">
                  <a:extLst>
                    <a:ext uri="{FF2B5EF4-FFF2-40B4-BE49-F238E27FC236}">
                      <a16:creationId xmlns:a16="http://schemas.microsoft.com/office/drawing/2014/main" id="{D96B03C2-BF4B-487F-9988-FFDCDD561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723" y="2160324"/>
                  <a:ext cx="847705" cy="677594"/>
                </a:xfrm>
                <a:prstGeom prst="rect">
                  <a:avLst/>
                </a:prstGeom>
                <a:blipFill>
                  <a:blip r:embed="rId13"/>
                  <a:stretch>
                    <a:fillRect l="-7914" t="-893" r="-5036" b="-3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feld 126">
                  <a:extLst>
                    <a:ext uri="{FF2B5EF4-FFF2-40B4-BE49-F238E27FC236}">
                      <a16:creationId xmlns:a16="http://schemas.microsoft.com/office/drawing/2014/main" id="{3D82FF63-0BE3-42B8-BF00-F3B74EC345A2}"/>
                    </a:ext>
                  </a:extLst>
                </p:cNvPr>
                <p:cNvSpPr txBox="1"/>
                <p:nvPr/>
              </p:nvSpPr>
              <p:spPr>
                <a:xfrm>
                  <a:off x="7184497" y="2348792"/>
                  <a:ext cx="979656" cy="2970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𝒘</m:t>
                        </m:r>
                        <m:d>
                          <m:dPr>
                            <m:ctrlP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27" name="Textfeld 126">
                  <a:extLst>
                    <a:ext uri="{FF2B5EF4-FFF2-40B4-BE49-F238E27FC236}">
                      <a16:creationId xmlns:a16="http://schemas.microsoft.com/office/drawing/2014/main" id="{3D82FF63-0BE3-42B8-BF00-F3B74EC345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4497" y="2348792"/>
                  <a:ext cx="979656" cy="29700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Geschweifte Klammer rechts 127">
              <a:extLst>
                <a:ext uri="{FF2B5EF4-FFF2-40B4-BE49-F238E27FC236}">
                  <a16:creationId xmlns:a16="http://schemas.microsoft.com/office/drawing/2014/main" id="{DD941EBC-122A-4125-AB09-6DD33F7BFB41}"/>
                </a:ext>
              </a:extLst>
            </p:cNvPr>
            <p:cNvSpPr/>
            <p:nvPr/>
          </p:nvSpPr>
          <p:spPr>
            <a:xfrm rot="10800000">
              <a:off x="7976386" y="2173693"/>
              <a:ext cx="102304" cy="664223"/>
            </a:xfrm>
            <a:prstGeom prst="rightBrace">
              <a:avLst>
                <a:gd name="adj1" fmla="val 5144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15D0C4C-080A-4BAD-93B3-3E268BD3FCC4}"/>
              </a:ext>
            </a:extLst>
          </p:cNvPr>
          <p:cNvGrpSpPr/>
          <p:nvPr/>
        </p:nvGrpSpPr>
        <p:grpSpPr>
          <a:xfrm>
            <a:off x="8879479" y="1851983"/>
            <a:ext cx="1678141" cy="1293082"/>
            <a:chOff x="9133995" y="1851983"/>
            <a:chExt cx="1678141" cy="12930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Google Shape;100;p14">
                  <a:extLst>
                    <a:ext uri="{FF2B5EF4-FFF2-40B4-BE49-F238E27FC236}">
                      <a16:creationId xmlns:a16="http://schemas.microsoft.com/office/drawing/2014/main" id="{E25D7C93-DE71-446F-8996-88F552163E64}"/>
                    </a:ext>
                  </a:extLst>
                </p:cNvPr>
                <p:cNvSpPr txBox="1"/>
                <p:nvPr/>
              </p:nvSpPr>
              <p:spPr>
                <a:xfrm>
                  <a:off x="10064060" y="1851983"/>
                  <a:ext cx="748076" cy="12930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</m:acc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𝒉𝒚𝒅</m:t>
                            </m:r>
                          </m:sub>
                        </m:sSub>
                        <m:d>
                          <m:d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𝒁𝒚𝒍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𝒄𝒂𝒗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𝒄𝒂𝒗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6" name="Google Shape;100;p14">
                  <a:extLst>
                    <a:ext uri="{FF2B5EF4-FFF2-40B4-BE49-F238E27FC236}">
                      <a16:creationId xmlns:a16="http://schemas.microsoft.com/office/drawing/2014/main" id="{E25D7C93-DE71-446F-8996-88F552163E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060" y="1851983"/>
                  <a:ext cx="748076" cy="1293082"/>
                </a:xfrm>
                <a:prstGeom prst="rect">
                  <a:avLst/>
                </a:prstGeom>
                <a:blipFill>
                  <a:blip r:embed="rId15"/>
                  <a:stretch>
                    <a:fillRect l="-8130" t="-472" b="-28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feld 128">
                  <a:extLst>
                    <a:ext uri="{FF2B5EF4-FFF2-40B4-BE49-F238E27FC236}">
                      <a16:creationId xmlns:a16="http://schemas.microsoft.com/office/drawing/2014/main" id="{E69322AB-1912-4C50-8727-0E19ED0082D2}"/>
                    </a:ext>
                  </a:extLst>
                </p:cNvPr>
                <p:cNvSpPr txBox="1"/>
                <p:nvPr/>
              </p:nvSpPr>
              <p:spPr>
                <a:xfrm>
                  <a:off x="9133995" y="2338325"/>
                  <a:ext cx="979656" cy="2970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  <m:d>
                          <m:dPr>
                            <m:ctrlP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29" name="Textfeld 128">
                  <a:extLst>
                    <a:ext uri="{FF2B5EF4-FFF2-40B4-BE49-F238E27FC236}">
                      <a16:creationId xmlns:a16="http://schemas.microsoft.com/office/drawing/2014/main" id="{E69322AB-1912-4C50-8727-0E19ED0082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995" y="2338325"/>
                  <a:ext cx="979656" cy="29700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Geschweifte Klammer rechts 129">
              <a:extLst>
                <a:ext uri="{FF2B5EF4-FFF2-40B4-BE49-F238E27FC236}">
                  <a16:creationId xmlns:a16="http://schemas.microsoft.com/office/drawing/2014/main" id="{6698FAD6-9852-4FD1-85D3-75E5E89AEA3A}"/>
                </a:ext>
              </a:extLst>
            </p:cNvPr>
            <p:cNvSpPr/>
            <p:nvPr/>
          </p:nvSpPr>
          <p:spPr>
            <a:xfrm rot="10800000">
              <a:off x="9900988" y="1882701"/>
              <a:ext cx="102304" cy="1231645"/>
            </a:xfrm>
            <a:prstGeom prst="rightBrace">
              <a:avLst>
                <a:gd name="adj1" fmla="val 5144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1" name="Inhaltsplatzhalter 64">
            <a:extLst>
              <a:ext uri="{FF2B5EF4-FFF2-40B4-BE49-F238E27FC236}">
                <a16:creationId xmlns:a16="http://schemas.microsoft.com/office/drawing/2014/main" id="{0B7070BB-30C7-42F0-842C-9443C014EF82}"/>
              </a:ext>
            </a:extLst>
          </p:cNvPr>
          <p:cNvSpPr txBox="1">
            <a:spLocks/>
          </p:cNvSpPr>
          <p:nvPr/>
        </p:nvSpPr>
        <p:spPr>
          <a:xfrm>
            <a:off x="6860050" y="2255620"/>
            <a:ext cx="629389" cy="37927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mit</a:t>
            </a:r>
            <a:endParaRPr lang="en-GB" kern="0" dirty="0"/>
          </a:p>
        </p:txBody>
      </p:sp>
      <p:sp>
        <p:nvSpPr>
          <p:cNvPr id="44" name="TextShape 2">
            <a:extLst>
              <a:ext uri="{FF2B5EF4-FFF2-40B4-BE49-F238E27FC236}">
                <a16:creationId xmlns:a16="http://schemas.microsoft.com/office/drawing/2014/main" id="{4FF864E2-9A20-4CA9-9329-93DD380BBD72}"/>
              </a:ext>
            </a:extLst>
          </p:cNvPr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19.01.2021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45" name="TextShape 3">
            <a:extLst>
              <a:ext uri="{FF2B5EF4-FFF2-40B4-BE49-F238E27FC236}">
                <a16:creationId xmlns:a16="http://schemas.microsoft.com/office/drawing/2014/main" id="{5692AF3E-705C-4FC8-9F21-027D62F98482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46" name="TextShape 4">
            <a:extLst>
              <a:ext uri="{FF2B5EF4-FFF2-40B4-BE49-F238E27FC236}">
                <a16:creationId xmlns:a16="http://schemas.microsoft.com/office/drawing/2014/main" id="{66D37A0C-01EB-4A4C-A1CC-5BFB240E9F33}"/>
              </a:ext>
            </a:extLst>
          </p:cNvPr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14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3858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nhaltsplatzhalter 64">
            <a:extLst>
              <a:ext uri="{FF2B5EF4-FFF2-40B4-BE49-F238E27FC236}">
                <a16:creationId xmlns:a16="http://schemas.microsoft.com/office/drawing/2014/main" id="{CE7E57D8-10A6-49FE-94EF-C69F607F709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51385" y="981076"/>
            <a:ext cx="11448528" cy="819200"/>
          </a:xfrm>
        </p:spPr>
        <p:txBody>
          <a:bodyPr/>
          <a:lstStyle/>
          <a:p>
            <a:r>
              <a:rPr lang="de-DE" sz="2000" dirty="0"/>
              <a:t>Besonderheit: Es steht nur eine einzige Messung der Bauteilqualität am Ende jedes Batches zur Verfügung.</a:t>
            </a:r>
          </a:p>
          <a:p>
            <a:r>
              <a:rPr lang="de-DE" sz="2000" dirty="0"/>
              <a:t>Modellansatz: Rekurrenter nichtlinear Modellansatz, z.B. Rekurrentes Neuronales Netz.</a:t>
            </a:r>
            <a:endParaRPr lang="en-GB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95475" y="189000"/>
            <a:ext cx="10104285" cy="502920"/>
          </a:xfrm>
        </p:spPr>
        <p:txBody>
          <a:bodyPr>
            <a:noAutofit/>
          </a:bodyPr>
          <a:lstStyle/>
          <a:p>
            <a:r>
              <a:rPr lang="de-DE" sz="2800" b="1" dirty="0"/>
              <a:t>Datengetriebene Modellbildung - Qualitätsmodell</a:t>
            </a:r>
            <a:endParaRPr lang="en-GB" sz="2800" b="1" dirty="0"/>
          </a:p>
        </p:txBody>
      </p:sp>
      <p:sp>
        <p:nvSpPr>
          <p:cNvPr id="30" name="Google Shape;101;p14">
            <a:extLst>
              <a:ext uri="{FF2B5EF4-FFF2-40B4-BE49-F238E27FC236}">
                <a16:creationId xmlns:a16="http://schemas.microsoft.com/office/drawing/2014/main" id="{FF3F041D-F90C-45A9-94F5-FBCFDD2E6E79}"/>
              </a:ext>
            </a:extLst>
          </p:cNvPr>
          <p:cNvSpPr txBox="1"/>
          <p:nvPr/>
        </p:nvSpPr>
        <p:spPr>
          <a:xfrm>
            <a:off x="17783293" y="2408329"/>
            <a:ext cx="1608800" cy="4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3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Google Shape;333;p16">
                <a:extLst>
                  <a:ext uri="{FF2B5EF4-FFF2-40B4-BE49-F238E27FC236}">
                    <a16:creationId xmlns:a16="http://schemas.microsoft.com/office/drawing/2014/main" id="{1D7E11D9-079D-4CDF-AE8F-22BD653A16E2}"/>
                  </a:ext>
                </a:extLst>
              </p:cNvPr>
              <p:cNvSpPr txBox="1"/>
              <p:nvPr/>
            </p:nvSpPr>
            <p:spPr>
              <a:xfrm>
                <a:off x="984925" y="2390410"/>
                <a:ext cx="353920" cy="368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3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r>
                        <a:rPr lang="de-DE" sz="133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33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33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sz="133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6" name="Google Shape;333;p16">
                <a:extLst>
                  <a:ext uri="{FF2B5EF4-FFF2-40B4-BE49-F238E27FC236}">
                    <a16:creationId xmlns:a16="http://schemas.microsoft.com/office/drawing/2014/main" id="{1D7E11D9-079D-4CDF-AE8F-22BD653A1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25" y="2390410"/>
                <a:ext cx="353920" cy="368870"/>
              </a:xfrm>
              <a:prstGeom prst="rect">
                <a:avLst/>
              </a:prstGeom>
              <a:blipFill>
                <a:blip r:embed="rId2"/>
                <a:stretch>
                  <a:fillRect l="-12069" r="-137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Google Shape;284;p16">
            <a:extLst>
              <a:ext uri="{FF2B5EF4-FFF2-40B4-BE49-F238E27FC236}">
                <a16:creationId xmlns:a16="http://schemas.microsoft.com/office/drawing/2014/main" id="{5B997FE4-C073-46FA-81C8-46998F2DE63E}"/>
              </a:ext>
            </a:extLst>
          </p:cNvPr>
          <p:cNvSpPr/>
          <p:nvPr/>
        </p:nvSpPr>
        <p:spPr>
          <a:xfrm>
            <a:off x="1788361" y="2317337"/>
            <a:ext cx="925200" cy="51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0" dirty="0">
                <a:latin typeface="Calibri" panose="020F0502020204030204" pitchFamily="34" charset="0"/>
                <a:cs typeface="Calibri" panose="020F0502020204030204" pitchFamily="34" charset="0"/>
              </a:rPr>
              <a:t>Bauteil</a:t>
            </a:r>
            <a:endParaRPr sz="133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8" name="Google Shape;332;p16">
            <a:extLst>
              <a:ext uri="{FF2B5EF4-FFF2-40B4-BE49-F238E27FC236}">
                <a16:creationId xmlns:a16="http://schemas.microsoft.com/office/drawing/2014/main" id="{82D2D7F6-8DB9-4E14-B14B-8442198664BD}"/>
              </a:ext>
            </a:extLst>
          </p:cNvPr>
          <p:cNvCxnSpPr>
            <a:cxnSpLocks/>
          </p:cNvCxnSpPr>
          <p:nvPr/>
        </p:nvCxnSpPr>
        <p:spPr>
          <a:xfrm>
            <a:off x="1374327" y="2577950"/>
            <a:ext cx="33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Google Shape;334;p16">
                <a:extLst>
                  <a:ext uri="{FF2B5EF4-FFF2-40B4-BE49-F238E27FC236}">
                    <a16:creationId xmlns:a16="http://schemas.microsoft.com/office/drawing/2014/main" id="{0FAA8BD8-50F3-47A4-B4DD-FA722CCD752A}"/>
                  </a:ext>
                </a:extLst>
              </p:cNvPr>
              <p:cNvSpPr txBox="1"/>
              <p:nvPr/>
            </p:nvSpPr>
            <p:spPr>
              <a:xfrm>
                <a:off x="5747411" y="2386287"/>
                <a:ext cx="435298" cy="3038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3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𝑸</m:t>
                      </m:r>
                    </m:oMath>
                  </m:oMathPara>
                </a14:m>
                <a:endParaRPr sz="1330" dirty="0"/>
              </a:p>
            </p:txBody>
          </p:sp>
        </mc:Choice>
        <mc:Fallback xmlns="">
          <p:sp>
            <p:nvSpPr>
              <p:cNvPr id="149" name="Google Shape;334;p16">
                <a:extLst>
                  <a:ext uri="{FF2B5EF4-FFF2-40B4-BE49-F238E27FC236}">
                    <a16:creationId xmlns:a16="http://schemas.microsoft.com/office/drawing/2014/main" id="{0FAA8BD8-50F3-47A4-B4DD-FA722CCD7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411" y="2386287"/>
                <a:ext cx="435298" cy="303866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Google Shape;335;p16">
            <a:extLst>
              <a:ext uri="{FF2B5EF4-FFF2-40B4-BE49-F238E27FC236}">
                <a16:creationId xmlns:a16="http://schemas.microsoft.com/office/drawing/2014/main" id="{A0ECC812-9EB8-4263-82E8-E3301BB0F38A}"/>
              </a:ext>
            </a:extLst>
          </p:cNvPr>
          <p:cNvCxnSpPr>
            <a:cxnSpLocks/>
            <a:endCxn id="151" idx="1"/>
          </p:cNvCxnSpPr>
          <p:nvPr/>
        </p:nvCxnSpPr>
        <p:spPr>
          <a:xfrm>
            <a:off x="3864632" y="2574137"/>
            <a:ext cx="303599" cy="92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284;p16">
            <a:extLst>
              <a:ext uri="{FF2B5EF4-FFF2-40B4-BE49-F238E27FC236}">
                <a16:creationId xmlns:a16="http://schemas.microsoft.com/office/drawing/2014/main" id="{6023247D-035B-4FBE-BF08-3CDD4A5FBD87}"/>
              </a:ext>
            </a:extLst>
          </p:cNvPr>
          <p:cNvSpPr/>
          <p:nvPr/>
        </p:nvSpPr>
        <p:spPr>
          <a:xfrm>
            <a:off x="4168231" y="2318258"/>
            <a:ext cx="925200" cy="5136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0" dirty="0">
                <a:latin typeface="Calibri" panose="020F0502020204030204" pitchFamily="34" charset="0"/>
                <a:cs typeface="Calibri" panose="020F0502020204030204" pitchFamily="34" charset="0"/>
              </a:rPr>
              <a:t>Qualitäts-messzelle</a:t>
            </a:r>
            <a:endParaRPr sz="133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Google Shape;334;p16">
            <a:extLst>
              <a:ext uri="{FF2B5EF4-FFF2-40B4-BE49-F238E27FC236}">
                <a16:creationId xmlns:a16="http://schemas.microsoft.com/office/drawing/2014/main" id="{D69B19A3-F005-45E6-B5E8-D5B9C7CDE122}"/>
              </a:ext>
            </a:extLst>
          </p:cNvPr>
          <p:cNvSpPr txBox="1"/>
          <p:nvPr/>
        </p:nvSpPr>
        <p:spPr>
          <a:xfrm>
            <a:off x="2831632" y="2336146"/>
            <a:ext cx="1205612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0" b="1" dirty="0">
                <a:latin typeface="Calibri" panose="020F0502020204030204" pitchFamily="34" charset="0"/>
                <a:cs typeface="Calibri" panose="020F0502020204030204" pitchFamily="34" charset="0"/>
              </a:rPr>
              <a:t>Bauteil-eigenschaften</a:t>
            </a:r>
            <a:endParaRPr sz="133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3" name="Google Shape;337;p16">
            <a:extLst>
              <a:ext uri="{FF2B5EF4-FFF2-40B4-BE49-F238E27FC236}">
                <a16:creationId xmlns:a16="http://schemas.microsoft.com/office/drawing/2014/main" id="{5D333FAF-BE07-4788-A03B-B5FDA2945DF1}"/>
              </a:ext>
            </a:extLst>
          </p:cNvPr>
          <p:cNvCxnSpPr/>
          <p:nvPr/>
        </p:nvCxnSpPr>
        <p:spPr>
          <a:xfrm>
            <a:off x="2745514" y="2576363"/>
            <a:ext cx="20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335;p16">
            <a:extLst>
              <a:ext uri="{FF2B5EF4-FFF2-40B4-BE49-F238E27FC236}">
                <a16:creationId xmlns:a16="http://schemas.microsoft.com/office/drawing/2014/main" id="{45B8FF3A-6615-4CEA-B1D4-501810BBE84F}"/>
              </a:ext>
            </a:extLst>
          </p:cNvPr>
          <p:cNvCxnSpPr>
            <a:cxnSpLocks/>
          </p:cNvCxnSpPr>
          <p:nvPr/>
        </p:nvCxnSpPr>
        <p:spPr>
          <a:xfrm>
            <a:off x="5120324" y="2574137"/>
            <a:ext cx="67298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Inhaltsplatzhalter 64">
            <a:extLst>
              <a:ext uri="{FF2B5EF4-FFF2-40B4-BE49-F238E27FC236}">
                <a16:creationId xmlns:a16="http://schemas.microsoft.com/office/drawing/2014/main" id="{45B58C5E-B014-43BC-8A22-2AE94B817836}"/>
              </a:ext>
            </a:extLst>
          </p:cNvPr>
          <p:cNvSpPr txBox="1">
            <a:spLocks/>
          </p:cNvSpPr>
          <p:nvPr/>
        </p:nvSpPr>
        <p:spPr>
          <a:xfrm>
            <a:off x="10611128" y="2336146"/>
            <a:ext cx="977715" cy="48708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Prozess</a:t>
            </a:r>
            <a:endParaRPr lang="en-GB" kern="0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2F238DDB-D145-40A0-8363-B86821DAF5B4}"/>
              </a:ext>
            </a:extLst>
          </p:cNvPr>
          <p:cNvGrpSpPr/>
          <p:nvPr/>
        </p:nvGrpSpPr>
        <p:grpSpPr>
          <a:xfrm>
            <a:off x="916693" y="3304943"/>
            <a:ext cx="10183292" cy="2981019"/>
            <a:chOff x="551385" y="3304943"/>
            <a:chExt cx="10183292" cy="29810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Google Shape;62;p14">
                  <a:extLst>
                    <a:ext uri="{FF2B5EF4-FFF2-40B4-BE49-F238E27FC236}">
                      <a16:creationId xmlns:a16="http://schemas.microsoft.com/office/drawing/2014/main" id="{9BA22776-6276-410B-BE0E-E2D08189C70B}"/>
                    </a:ext>
                  </a:extLst>
                </p:cNvPr>
                <p:cNvSpPr/>
                <p:nvPr/>
              </p:nvSpPr>
              <p:spPr>
                <a:xfrm>
                  <a:off x="551385" y="4770391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333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Qualitätsmodell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2" name="Google Shape;62;p14">
                  <a:extLst>
                    <a:ext uri="{FF2B5EF4-FFF2-40B4-BE49-F238E27FC236}">
                      <a16:creationId xmlns:a16="http://schemas.microsoft.com/office/drawing/2014/main" id="{9BA22776-6276-410B-BE0E-E2D08189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385" y="4770391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Google Shape;104;p14">
              <a:extLst>
                <a:ext uri="{FF2B5EF4-FFF2-40B4-BE49-F238E27FC236}">
                  <a16:creationId xmlns:a16="http://schemas.microsoft.com/office/drawing/2014/main" id="{76B6437F-10F0-4A73-B530-72B875920661}"/>
                </a:ext>
              </a:extLst>
            </p:cNvPr>
            <p:cNvCxnSpPr>
              <a:cxnSpLocks/>
            </p:cNvCxnSpPr>
            <p:nvPr/>
          </p:nvCxnSpPr>
          <p:spPr>
            <a:xfrm>
              <a:off x="2152295" y="5086099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feld 113">
                  <a:extLst>
                    <a:ext uri="{FF2B5EF4-FFF2-40B4-BE49-F238E27FC236}">
                      <a16:creationId xmlns:a16="http://schemas.microsoft.com/office/drawing/2014/main" id="{CAC37A99-A299-4358-9815-184E3DBD3D13}"/>
                    </a:ext>
                  </a:extLst>
                </p:cNvPr>
                <p:cNvSpPr txBox="1"/>
                <p:nvPr/>
              </p:nvSpPr>
              <p:spPr>
                <a:xfrm>
                  <a:off x="1117246" y="5904567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4" name="Textfeld 113">
                  <a:extLst>
                    <a:ext uri="{FF2B5EF4-FFF2-40B4-BE49-F238E27FC236}">
                      <a16:creationId xmlns:a16="http://schemas.microsoft.com/office/drawing/2014/main" id="{CAC37A99-A299-4358-9815-184E3DBD3D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246" y="5904567"/>
                  <a:ext cx="5229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217FCAF-594C-4D1B-B072-495DC28187C8}"/>
                    </a:ext>
                  </a:extLst>
                </p:cNvPr>
                <p:cNvSpPr txBox="1"/>
                <p:nvPr/>
              </p:nvSpPr>
              <p:spPr>
                <a:xfrm>
                  <a:off x="3309123" y="5916630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217FCAF-594C-4D1B-B072-495DC2818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123" y="5916630"/>
                  <a:ext cx="52299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>
                  <a:extLst>
                    <a:ext uri="{FF2B5EF4-FFF2-40B4-BE49-F238E27FC236}">
                      <a16:creationId xmlns:a16="http://schemas.microsoft.com/office/drawing/2014/main" id="{49756824-94E0-4EEC-90BD-9BB7C2A26678}"/>
                    </a:ext>
                  </a:extLst>
                </p:cNvPr>
                <p:cNvSpPr txBox="1"/>
                <p:nvPr/>
              </p:nvSpPr>
              <p:spPr>
                <a:xfrm>
                  <a:off x="5437027" y="5913386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2" name="Textfeld 71">
                  <a:extLst>
                    <a:ext uri="{FF2B5EF4-FFF2-40B4-BE49-F238E27FC236}">
                      <a16:creationId xmlns:a16="http://schemas.microsoft.com/office/drawing/2014/main" id="{49756824-94E0-4EEC-90BD-9BB7C2A266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7027" y="5913386"/>
                  <a:ext cx="52299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feld 72">
                  <a:extLst>
                    <a:ext uri="{FF2B5EF4-FFF2-40B4-BE49-F238E27FC236}">
                      <a16:creationId xmlns:a16="http://schemas.microsoft.com/office/drawing/2014/main" id="{BC283AC0-59DB-456D-A122-DCE52627812E}"/>
                    </a:ext>
                  </a:extLst>
                </p:cNvPr>
                <p:cNvSpPr txBox="1"/>
                <p:nvPr/>
              </p:nvSpPr>
              <p:spPr>
                <a:xfrm>
                  <a:off x="8864537" y="5916630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3" name="Textfeld 72">
                  <a:extLst>
                    <a:ext uri="{FF2B5EF4-FFF2-40B4-BE49-F238E27FC236}">
                      <a16:creationId xmlns:a16="http://schemas.microsoft.com/office/drawing/2014/main" id="{BC283AC0-59DB-456D-A122-DCE5262781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4537" y="5916630"/>
                  <a:ext cx="52299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Google Shape;62;p14">
                  <a:extLst>
                    <a:ext uri="{FF2B5EF4-FFF2-40B4-BE49-F238E27FC236}">
                      <a16:creationId xmlns:a16="http://schemas.microsoft.com/office/drawing/2014/main" id="{1B672ACA-46C4-45FD-B5DB-9CF220D97D85}"/>
                    </a:ext>
                  </a:extLst>
                </p:cNvPr>
                <p:cNvSpPr/>
                <p:nvPr/>
              </p:nvSpPr>
              <p:spPr>
                <a:xfrm>
                  <a:off x="2737298" y="4770391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333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Qualitätsmodell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5" name="Google Shape;62;p14">
                  <a:extLst>
                    <a:ext uri="{FF2B5EF4-FFF2-40B4-BE49-F238E27FC236}">
                      <a16:creationId xmlns:a16="http://schemas.microsoft.com/office/drawing/2014/main" id="{1B672ACA-46C4-45FD-B5DB-9CF220D97D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7298" y="4770391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9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Google Shape;104;p14">
              <a:extLst>
                <a:ext uri="{FF2B5EF4-FFF2-40B4-BE49-F238E27FC236}">
                  <a16:creationId xmlns:a16="http://schemas.microsoft.com/office/drawing/2014/main" id="{21DD473F-6FF9-4CDF-AAE4-B5B4D446605F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8" y="5086099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Google Shape;62;p14">
                  <a:extLst>
                    <a:ext uri="{FF2B5EF4-FFF2-40B4-BE49-F238E27FC236}">
                      <a16:creationId xmlns:a16="http://schemas.microsoft.com/office/drawing/2014/main" id="{C2EA4916-1EA6-4968-8D6D-DDB371980596}"/>
                    </a:ext>
                  </a:extLst>
                </p:cNvPr>
                <p:cNvSpPr/>
                <p:nvPr/>
              </p:nvSpPr>
              <p:spPr>
                <a:xfrm>
                  <a:off x="4919357" y="4770391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333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Qualitätsmodell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8" name="Google Shape;62;p14">
                  <a:extLst>
                    <a:ext uri="{FF2B5EF4-FFF2-40B4-BE49-F238E27FC236}">
                      <a16:creationId xmlns:a16="http://schemas.microsoft.com/office/drawing/2014/main" id="{C2EA4916-1EA6-4968-8D6D-DDB3719805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9357" y="4770391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9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Google Shape;104;p14">
              <a:extLst>
                <a:ext uri="{FF2B5EF4-FFF2-40B4-BE49-F238E27FC236}">
                  <a16:creationId xmlns:a16="http://schemas.microsoft.com/office/drawing/2014/main" id="{B5497AC5-6BAB-433F-9C69-01CC6A6B7B72}"/>
                </a:ext>
              </a:extLst>
            </p:cNvPr>
            <p:cNvCxnSpPr>
              <a:cxnSpLocks/>
            </p:cNvCxnSpPr>
            <p:nvPr/>
          </p:nvCxnSpPr>
          <p:spPr>
            <a:xfrm>
              <a:off x="6520267" y="5086099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Google Shape;62;p14">
                  <a:extLst>
                    <a:ext uri="{FF2B5EF4-FFF2-40B4-BE49-F238E27FC236}">
                      <a16:creationId xmlns:a16="http://schemas.microsoft.com/office/drawing/2014/main" id="{6852E0A1-2914-43BA-A1BE-0C4E676EDA95}"/>
                    </a:ext>
                  </a:extLst>
                </p:cNvPr>
                <p:cNvSpPr/>
                <p:nvPr/>
              </p:nvSpPr>
              <p:spPr>
                <a:xfrm>
                  <a:off x="8257898" y="4775608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333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Qualitätsmodell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2" name="Google Shape;62;p14">
                  <a:extLst>
                    <a:ext uri="{FF2B5EF4-FFF2-40B4-BE49-F238E27FC236}">
                      <a16:creationId xmlns:a16="http://schemas.microsoft.com/office/drawing/2014/main" id="{6852E0A1-2914-43BA-A1BE-0C4E676ED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7898" y="4775608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10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Google Shape;104;p14">
              <a:extLst>
                <a:ext uri="{FF2B5EF4-FFF2-40B4-BE49-F238E27FC236}">
                  <a16:creationId xmlns:a16="http://schemas.microsoft.com/office/drawing/2014/main" id="{3FD90DC9-8791-45D9-88BF-B79255389481}"/>
                </a:ext>
              </a:extLst>
            </p:cNvPr>
            <p:cNvCxnSpPr>
              <a:cxnSpLocks/>
            </p:cNvCxnSpPr>
            <p:nvPr/>
          </p:nvCxnSpPr>
          <p:spPr>
            <a:xfrm>
              <a:off x="7657709" y="5086099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2A92444E-9BB0-47F1-9C9A-AD56558C6DDC}"/>
                    </a:ext>
                  </a:extLst>
                </p:cNvPr>
                <p:cNvSpPr txBox="1"/>
                <p:nvPr/>
              </p:nvSpPr>
              <p:spPr>
                <a:xfrm>
                  <a:off x="7069974" y="4860061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2A92444E-9BB0-47F1-9C9A-AD56558C6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9974" y="4860061"/>
                  <a:ext cx="52299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Google Shape;104;p14">
              <a:extLst>
                <a:ext uri="{FF2B5EF4-FFF2-40B4-BE49-F238E27FC236}">
                  <a16:creationId xmlns:a16="http://schemas.microsoft.com/office/drawing/2014/main" id="{72D65F24-B60A-488C-AD5F-5B2A376CE88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57973" y="5728008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0" name="Google Shape;104;p14">
              <a:extLst>
                <a:ext uri="{FF2B5EF4-FFF2-40B4-BE49-F238E27FC236}">
                  <a16:creationId xmlns:a16="http://schemas.microsoft.com/office/drawing/2014/main" id="{99D39FC6-B825-4B75-BCD5-24412B8A19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62079" y="5737605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" name="Google Shape;104;p14">
              <a:extLst>
                <a:ext uri="{FF2B5EF4-FFF2-40B4-BE49-F238E27FC236}">
                  <a16:creationId xmlns:a16="http://schemas.microsoft.com/office/drawing/2014/main" id="{00A22564-177F-455F-9082-918EF274EFF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07533" y="5719031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1" name="Google Shape;104;p14">
              <a:extLst>
                <a:ext uri="{FF2B5EF4-FFF2-40B4-BE49-F238E27FC236}">
                  <a16:creationId xmlns:a16="http://schemas.microsoft.com/office/drawing/2014/main" id="{2AD6C2BB-BF3D-4B4A-AF58-973A755C62A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3160" y="5719030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" name="Google Shape;104;p14">
              <a:extLst>
                <a:ext uri="{FF2B5EF4-FFF2-40B4-BE49-F238E27FC236}">
                  <a16:creationId xmlns:a16="http://schemas.microsoft.com/office/drawing/2014/main" id="{69D10EF9-EA04-4577-99A2-DB8FA28263C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4184" y="4470793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feld 123">
                  <a:extLst>
                    <a:ext uri="{FF2B5EF4-FFF2-40B4-BE49-F238E27FC236}">
                      <a16:creationId xmlns:a16="http://schemas.microsoft.com/office/drawing/2014/main" id="{B5ED8CB3-5A7E-4255-881F-858804E41DF4}"/>
                    </a:ext>
                  </a:extLst>
                </p:cNvPr>
                <p:cNvSpPr txBox="1"/>
                <p:nvPr/>
              </p:nvSpPr>
              <p:spPr>
                <a:xfrm>
                  <a:off x="9026603" y="4285924"/>
                  <a:ext cx="320989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24" name="Textfeld 123">
                  <a:extLst>
                    <a:ext uri="{FF2B5EF4-FFF2-40B4-BE49-F238E27FC236}">
                      <a16:creationId xmlns:a16="http://schemas.microsoft.com/office/drawing/2014/main" id="{B5ED8CB3-5A7E-4255-881F-858804E41D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6603" y="4285924"/>
                  <a:ext cx="320989" cy="303866"/>
                </a:xfrm>
                <a:prstGeom prst="rect">
                  <a:avLst/>
                </a:prstGeom>
                <a:blipFill>
                  <a:blip r:embed="rId12"/>
                  <a:stretch>
                    <a:fillRect r="-1923"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5" name="Google Shape;458;p16">
              <a:extLst>
                <a:ext uri="{FF2B5EF4-FFF2-40B4-BE49-F238E27FC236}">
                  <a16:creationId xmlns:a16="http://schemas.microsoft.com/office/drawing/2014/main" id="{DDF3D0AC-9B07-48BD-A976-0DA20A43DC88}"/>
                </a:ext>
              </a:extLst>
            </p:cNvPr>
            <p:cNvGrpSpPr/>
            <p:nvPr/>
          </p:nvGrpSpPr>
          <p:grpSpPr>
            <a:xfrm>
              <a:off x="8994161" y="4024901"/>
              <a:ext cx="162231" cy="162231"/>
              <a:chOff x="8157975" y="3853800"/>
              <a:chExt cx="180900" cy="180900"/>
            </a:xfrm>
          </p:grpSpPr>
          <p:sp>
            <p:nvSpPr>
              <p:cNvPr id="134" name="Google Shape;459;p16">
                <a:extLst>
                  <a:ext uri="{FF2B5EF4-FFF2-40B4-BE49-F238E27FC236}">
                    <a16:creationId xmlns:a16="http://schemas.microsoft.com/office/drawing/2014/main" id="{A69C30FC-AAF8-48ED-B61F-ABBE217A546D}"/>
                  </a:ext>
                </a:extLst>
              </p:cNvPr>
              <p:cNvSpPr/>
              <p:nvPr/>
            </p:nvSpPr>
            <p:spPr>
              <a:xfrm>
                <a:off x="8157975" y="3853800"/>
                <a:ext cx="180900" cy="180900"/>
              </a:xfrm>
              <a:prstGeom prst="ellipse">
                <a:avLst/>
              </a:pr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135" name="Google Shape;460;p16">
                <a:extLst>
                  <a:ext uri="{FF2B5EF4-FFF2-40B4-BE49-F238E27FC236}">
                    <a16:creationId xmlns:a16="http://schemas.microsoft.com/office/drawing/2014/main" id="{229600EB-4EA6-4018-82CA-BC9BD01FEC7B}"/>
                  </a:ext>
                </a:extLst>
              </p:cNvPr>
              <p:cNvCxnSpPr/>
              <p:nvPr/>
            </p:nvCxnSpPr>
            <p:spPr>
              <a:xfrm>
                <a:off x="8200275" y="3944250"/>
                <a:ext cx="96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39" name="Google Shape;104;p14">
              <a:extLst>
                <a:ext uri="{FF2B5EF4-FFF2-40B4-BE49-F238E27FC236}">
                  <a16:creationId xmlns:a16="http://schemas.microsoft.com/office/drawing/2014/main" id="{1222C93F-E1EF-461E-A8CB-2FC163C9B7A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13158" y="3740927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feld 139">
                  <a:extLst>
                    <a:ext uri="{FF2B5EF4-FFF2-40B4-BE49-F238E27FC236}">
                      <a16:creationId xmlns:a16="http://schemas.microsoft.com/office/drawing/2014/main" id="{51DE274A-1BF3-47DF-9C70-77CA7DE414E4}"/>
                    </a:ext>
                  </a:extLst>
                </p:cNvPr>
                <p:cNvSpPr txBox="1"/>
                <p:nvPr/>
              </p:nvSpPr>
              <p:spPr>
                <a:xfrm>
                  <a:off x="9020346" y="3304943"/>
                  <a:ext cx="320989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40" name="Textfeld 139">
                  <a:extLst>
                    <a:ext uri="{FF2B5EF4-FFF2-40B4-BE49-F238E27FC236}">
                      <a16:creationId xmlns:a16="http://schemas.microsoft.com/office/drawing/2014/main" id="{51DE274A-1BF3-47DF-9C70-77CA7DE414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0346" y="3304943"/>
                  <a:ext cx="320989" cy="303866"/>
                </a:xfrm>
                <a:prstGeom prst="rect">
                  <a:avLst/>
                </a:prstGeom>
                <a:blipFill>
                  <a:blip r:embed="rId13"/>
                  <a:stretch>
                    <a:fillRect r="-1923"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Google Shape;104;p14">
              <a:extLst>
                <a:ext uri="{FF2B5EF4-FFF2-40B4-BE49-F238E27FC236}">
                  <a16:creationId xmlns:a16="http://schemas.microsoft.com/office/drawing/2014/main" id="{503953A1-E3C5-4A77-9E3B-F068F4EE9401}"/>
                </a:ext>
              </a:extLst>
            </p:cNvPr>
            <p:cNvCxnSpPr>
              <a:cxnSpLocks/>
            </p:cNvCxnSpPr>
            <p:nvPr/>
          </p:nvCxnSpPr>
          <p:spPr>
            <a:xfrm>
              <a:off x="9180840" y="4104135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feld 141">
                  <a:extLst>
                    <a:ext uri="{FF2B5EF4-FFF2-40B4-BE49-F238E27FC236}">
                      <a16:creationId xmlns:a16="http://schemas.microsoft.com/office/drawing/2014/main" id="{B019E8EC-B064-48D9-901C-CD211945B394}"/>
                    </a:ext>
                  </a:extLst>
                </p:cNvPr>
                <p:cNvSpPr txBox="1"/>
                <p:nvPr/>
              </p:nvSpPr>
              <p:spPr>
                <a:xfrm>
                  <a:off x="9695528" y="3924958"/>
                  <a:ext cx="1039149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42" name="Textfeld 141">
                  <a:extLst>
                    <a:ext uri="{FF2B5EF4-FFF2-40B4-BE49-F238E27FC236}">
                      <a16:creationId xmlns:a16="http://schemas.microsoft.com/office/drawing/2014/main" id="{B019E8EC-B064-48D9-901C-CD211945B3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5528" y="3924958"/>
                  <a:ext cx="1039149" cy="303866"/>
                </a:xfrm>
                <a:prstGeom prst="rect">
                  <a:avLst/>
                </a:prstGeom>
                <a:blipFill>
                  <a:blip r:embed="rId14"/>
                  <a:stretch>
                    <a:fillRect r="-11696"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feld 142">
                  <a:extLst>
                    <a:ext uri="{FF2B5EF4-FFF2-40B4-BE49-F238E27FC236}">
                      <a16:creationId xmlns:a16="http://schemas.microsoft.com/office/drawing/2014/main" id="{B0126B34-8983-40A4-ADD1-944102E28775}"/>
                    </a:ext>
                  </a:extLst>
                </p:cNvPr>
                <p:cNvSpPr txBox="1"/>
                <p:nvPr/>
              </p:nvSpPr>
              <p:spPr>
                <a:xfrm>
                  <a:off x="2110633" y="4809652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43" name="Textfeld 142">
                  <a:extLst>
                    <a:ext uri="{FF2B5EF4-FFF2-40B4-BE49-F238E27FC236}">
                      <a16:creationId xmlns:a16="http://schemas.microsoft.com/office/drawing/2014/main" id="{B0126B34-8983-40A4-ADD1-944102E28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0633" y="4809652"/>
                  <a:ext cx="621254" cy="303866"/>
                </a:xfrm>
                <a:prstGeom prst="rect">
                  <a:avLst/>
                </a:prstGeom>
                <a:blipFill>
                  <a:blip r:embed="rId1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feld 143">
                  <a:extLst>
                    <a:ext uri="{FF2B5EF4-FFF2-40B4-BE49-F238E27FC236}">
                      <a16:creationId xmlns:a16="http://schemas.microsoft.com/office/drawing/2014/main" id="{C368A896-26CD-4D02-B201-7387AB084C88}"/>
                    </a:ext>
                  </a:extLst>
                </p:cNvPr>
                <p:cNvSpPr txBox="1"/>
                <p:nvPr/>
              </p:nvSpPr>
              <p:spPr>
                <a:xfrm>
                  <a:off x="4310541" y="4781374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44" name="Textfeld 143">
                  <a:extLst>
                    <a:ext uri="{FF2B5EF4-FFF2-40B4-BE49-F238E27FC236}">
                      <a16:creationId xmlns:a16="http://schemas.microsoft.com/office/drawing/2014/main" id="{C368A896-26CD-4D02-B201-7387AB084C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0541" y="4781374"/>
                  <a:ext cx="621254" cy="303866"/>
                </a:xfrm>
                <a:prstGeom prst="rect">
                  <a:avLst/>
                </a:prstGeom>
                <a:blipFill>
                  <a:blip r:embed="rId1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feld 144">
                  <a:extLst>
                    <a:ext uri="{FF2B5EF4-FFF2-40B4-BE49-F238E27FC236}">
                      <a16:creationId xmlns:a16="http://schemas.microsoft.com/office/drawing/2014/main" id="{5A3A2DBB-E48F-4C0F-BBF6-DABD5997B52C}"/>
                    </a:ext>
                  </a:extLst>
                </p:cNvPr>
                <p:cNvSpPr txBox="1"/>
                <p:nvPr/>
              </p:nvSpPr>
              <p:spPr>
                <a:xfrm>
                  <a:off x="6452744" y="4781374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45" name="Textfeld 144">
                  <a:extLst>
                    <a:ext uri="{FF2B5EF4-FFF2-40B4-BE49-F238E27FC236}">
                      <a16:creationId xmlns:a16="http://schemas.microsoft.com/office/drawing/2014/main" id="{5A3A2DBB-E48F-4C0F-BBF6-DABD5997B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2744" y="4781374"/>
                  <a:ext cx="621254" cy="303866"/>
                </a:xfrm>
                <a:prstGeom prst="rect">
                  <a:avLst/>
                </a:prstGeom>
                <a:blipFill>
                  <a:blip r:embed="rId1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6" name="Inhaltsplatzhalter 64">
            <a:extLst>
              <a:ext uri="{FF2B5EF4-FFF2-40B4-BE49-F238E27FC236}">
                <a16:creationId xmlns:a16="http://schemas.microsoft.com/office/drawing/2014/main" id="{25FB713A-F990-42BD-9F20-3E5AE96A9F50}"/>
              </a:ext>
            </a:extLst>
          </p:cNvPr>
          <p:cNvSpPr txBox="1">
            <a:spLocks/>
          </p:cNvSpPr>
          <p:nvPr/>
        </p:nvSpPr>
        <p:spPr>
          <a:xfrm>
            <a:off x="10609507" y="4913836"/>
            <a:ext cx="1627800" cy="48708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Prozessmodell</a:t>
            </a:r>
            <a:endParaRPr lang="en-GB" kern="0" dirty="0"/>
          </a:p>
        </p:txBody>
      </p:sp>
      <p:cxnSp>
        <p:nvCxnSpPr>
          <p:cNvPr id="157" name="Google Shape;104;p14">
            <a:extLst>
              <a:ext uri="{FF2B5EF4-FFF2-40B4-BE49-F238E27FC236}">
                <a16:creationId xmlns:a16="http://schemas.microsoft.com/office/drawing/2014/main" id="{244B6D5C-C3D0-49E9-8201-FDF8675BC014}"/>
              </a:ext>
            </a:extLst>
          </p:cNvPr>
          <p:cNvCxnSpPr>
            <a:cxnSpLocks/>
          </p:cNvCxnSpPr>
          <p:nvPr/>
        </p:nvCxnSpPr>
        <p:spPr>
          <a:xfrm>
            <a:off x="711200" y="3219450"/>
            <a:ext cx="11288713" cy="0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0" name="TextShape 2">
            <a:extLst>
              <a:ext uri="{FF2B5EF4-FFF2-40B4-BE49-F238E27FC236}">
                <a16:creationId xmlns:a16="http://schemas.microsoft.com/office/drawing/2014/main" id="{785DBB2D-33BB-4D9B-AC9F-EFB7B7E54DBE}"/>
              </a:ext>
            </a:extLst>
          </p:cNvPr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19.01.2021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51" name="TextShape 3">
            <a:extLst>
              <a:ext uri="{FF2B5EF4-FFF2-40B4-BE49-F238E27FC236}">
                <a16:creationId xmlns:a16="http://schemas.microsoft.com/office/drawing/2014/main" id="{7AD8153C-D583-4D5B-A55D-49B622E510F3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52" name="TextShape 4">
            <a:extLst>
              <a:ext uri="{FF2B5EF4-FFF2-40B4-BE49-F238E27FC236}">
                <a16:creationId xmlns:a16="http://schemas.microsoft.com/office/drawing/2014/main" id="{E363D2E2-5C23-48E1-9695-426BA6432E0D}"/>
              </a:ext>
            </a:extLst>
          </p:cNvPr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15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9980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5121697A-3712-425A-888A-9BC28D320ACC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551386" y="981075"/>
                <a:ext cx="8608466" cy="54721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sz="2000" dirty="0"/>
                  <a:t>Das Problem des Erreichens einer vorgegebenen Bauteilqualität wird als </a:t>
                </a:r>
                <a:r>
                  <a:rPr lang="de-DE" sz="2000" dirty="0" err="1"/>
                  <a:t>Optimalsteuerungsproblem</a:t>
                </a:r>
                <a:r>
                  <a:rPr lang="de-DE" sz="2000" dirty="0"/>
                  <a:t> in zwei Schritten formuliert:</a:t>
                </a:r>
              </a:p>
              <a:p>
                <a:pPr marL="0" indent="0">
                  <a:buNone/>
                </a:pPr>
                <a:endParaRPr lang="de-DE" sz="2000" dirty="0"/>
              </a:p>
              <a:p>
                <a:pPr marL="378900" lvl="1" indent="-342900">
                  <a:buFont typeface="+mj-lt"/>
                  <a:buAutoNum type="arabicPeriod"/>
                </a:pPr>
                <a:r>
                  <a:rPr lang="de-DE" sz="1800" dirty="0"/>
                  <a:t>Es wird der optimale Verlauf der Prozessgrößen </a:t>
                </a:r>
                <a14:m>
                  <m:oMath xmlns:m="http://schemas.openxmlformats.org/officeDocument/2006/math">
                    <m:r>
                      <a:rPr lang="de-DE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de-DE" sz="1800" dirty="0"/>
                  <a:t> ermittelt, um die vorgegebene Bauteilqualität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𝒓𝒆𝒇</m:t>
                        </m:r>
                      </m:sub>
                    </m:sSub>
                  </m:oMath>
                </a14:m>
                <a:r>
                  <a:rPr lang="de-DE" sz="1800" dirty="0"/>
                  <a:t> zu erzielen</a:t>
                </a:r>
              </a:p>
              <a:p>
                <a:pPr lvl="1">
                  <a:buNone/>
                </a:pPr>
                <a:endParaRPr lang="de-DE" sz="1200" b="1" i="1" dirty="0">
                  <a:latin typeface="Cambria Math" panose="02040503050406030204" pitchFamily="18" charset="0"/>
                </a:endParaRPr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de-DE" sz="1600" b="0" i="1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</m:sSub>
                              <m:r>
                                <a:rPr lang="de-DE" sz="16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600" b="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de-DE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</m:oMath>
                  </m:oMathPara>
                </a14:m>
                <a:endParaRPr lang="de-DE" sz="1400" i="1" dirty="0">
                  <a:latin typeface="Cambria Math" panose="02040503050406030204" pitchFamily="18" charset="0"/>
                </a:endParaRPr>
              </a:p>
              <a:p>
                <a:pPr marL="378900" lvl="1" indent="-342900">
                  <a:buFont typeface="+mj-lt"/>
                  <a:buAutoNum type="arabicPeriod" startAt="2"/>
                </a:pPr>
                <a:endParaRPr lang="de-DE" sz="1800" dirty="0"/>
              </a:p>
              <a:p>
                <a:pPr marL="378900" lvl="1" indent="-342900">
                  <a:buFont typeface="+mj-lt"/>
                  <a:buAutoNum type="arabicPeriod" startAt="2"/>
                </a:pPr>
                <a:r>
                  <a:rPr lang="de-DE" sz="1800" dirty="0"/>
                  <a:t>Es werden die einzustellenden Führungsgrößen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de-DE" sz="1800" dirty="0"/>
                  <a:t> ermittelt, um den optimalen Prozessgrößenverlauf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sz="1800" b="1" i="1">
                            <a:latin typeface="Cambria Math" panose="02040503050406030204" pitchFamily="18" charset="0"/>
                          </a:rPr>
                          <m:t>𝒐𝒑𝒕</m:t>
                        </m:r>
                      </m:sub>
                    </m:sSub>
                  </m:oMath>
                </a14:m>
                <a:r>
                  <a:rPr lang="de-DE" sz="1800" dirty="0"/>
                  <a:t> zu erhalten</a:t>
                </a:r>
              </a:p>
              <a:p>
                <a:pPr lvl="1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</m:sSub>
                              <m:r>
                                <a:rPr lang="de-DE" sz="16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de-DE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endParaRPr lang="de-DE" sz="1200" i="1" dirty="0">
                  <a:latin typeface="Cambria Math" panose="02040503050406030204" pitchFamily="18" charset="0"/>
                </a:endParaRPr>
              </a:p>
              <a:p>
                <a:endParaRPr lang="de-DE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sz="2000" dirty="0"/>
                  <a:t>Die </a:t>
                </a:r>
                <a:r>
                  <a:rPr lang="de-DE" sz="2000" dirty="0" err="1"/>
                  <a:t>Optimalsteuerungsprobleme</a:t>
                </a:r>
                <a:r>
                  <a:rPr lang="de-DE" sz="2000" dirty="0"/>
                  <a:t> werden numerisch in </a:t>
                </a:r>
                <a:r>
                  <a:rPr lang="de-DE" sz="2000" dirty="0" err="1"/>
                  <a:t>Casadi</a:t>
                </a:r>
                <a:r>
                  <a:rPr lang="de-DE" sz="2000" dirty="0"/>
                  <a:t> (Python) formuliert und gelöst</a:t>
                </a:r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</p:txBody>
          </p:sp>
        </mc:Choice>
        <mc:Fallback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5121697A-3712-425A-888A-9BC28D320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51386" y="981075"/>
                <a:ext cx="8608466" cy="5472113"/>
              </a:xfrm>
              <a:blipFill>
                <a:blip r:embed="rId2"/>
                <a:stretch>
                  <a:fillRect l="-495" t="-668" r="-9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95475" y="189000"/>
            <a:ext cx="10104285" cy="502920"/>
          </a:xfrm>
        </p:spPr>
        <p:txBody>
          <a:bodyPr>
            <a:normAutofit fontScale="90000"/>
          </a:bodyPr>
          <a:lstStyle/>
          <a:p>
            <a:r>
              <a:rPr lang="de-DE" sz="3100" b="1" dirty="0" err="1"/>
              <a:t>Optimalsteuerung</a:t>
            </a:r>
            <a:endParaRPr lang="en-GB" b="1" dirty="0"/>
          </a:p>
        </p:txBody>
      </p:sp>
      <p:sp>
        <p:nvSpPr>
          <p:cNvPr id="47" name="Google Shape;62;p14">
            <a:extLst>
              <a:ext uri="{FF2B5EF4-FFF2-40B4-BE49-F238E27FC236}">
                <a16:creationId xmlns:a16="http://schemas.microsoft.com/office/drawing/2014/main" id="{A1A40792-9168-40AB-83BA-A06E23129519}"/>
              </a:ext>
            </a:extLst>
          </p:cNvPr>
          <p:cNvSpPr/>
          <p:nvPr/>
        </p:nvSpPr>
        <p:spPr>
          <a:xfrm>
            <a:off x="9993234" y="1526488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Optimierung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Google Shape;62;p14">
            <a:extLst>
              <a:ext uri="{FF2B5EF4-FFF2-40B4-BE49-F238E27FC236}">
                <a16:creationId xmlns:a16="http://schemas.microsoft.com/office/drawing/2014/main" id="{320CFD64-6A6C-452B-84A8-CAE755E50B84}"/>
              </a:ext>
            </a:extLst>
          </p:cNvPr>
          <p:cNvSpPr/>
          <p:nvPr/>
        </p:nvSpPr>
        <p:spPr>
          <a:xfrm>
            <a:off x="9993234" y="2304076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Qualitäts-modell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2DFF1D28-5B53-4B38-B3FE-0B883188E240}"/>
              </a:ext>
            </a:extLst>
          </p:cNvPr>
          <p:cNvCxnSpPr>
            <a:cxnSpLocks/>
            <a:stCxn id="47" idx="1"/>
            <a:endCxn id="48" idx="1"/>
          </p:cNvCxnSpPr>
          <p:nvPr/>
        </p:nvCxnSpPr>
        <p:spPr>
          <a:xfrm rot="10800000" flipV="1">
            <a:off x="9993234" y="1780138"/>
            <a:ext cx="12700" cy="777588"/>
          </a:xfrm>
          <a:prstGeom prst="bentConnector3">
            <a:avLst>
              <a:gd name="adj1" fmla="val 25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E79FF6A7-CAC7-4BEF-A2A8-3A3E9BCD0C56}"/>
              </a:ext>
            </a:extLst>
          </p:cNvPr>
          <p:cNvCxnSpPr>
            <a:cxnSpLocks/>
            <a:stCxn id="48" idx="3"/>
            <a:endCxn id="47" idx="3"/>
          </p:cNvCxnSpPr>
          <p:nvPr/>
        </p:nvCxnSpPr>
        <p:spPr>
          <a:xfrm flipV="1">
            <a:off x="10907634" y="1780138"/>
            <a:ext cx="12700" cy="777588"/>
          </a:xfrm>
          <a:prstGeom prst="bentConnector3">
            <a:avLst>
              <a:gd name="adj1" fmla="val 22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oogle Shape;104;p14">
            <a:extLst>
              <a:ext uri="{FF2B5EF4-FFF2-40B4-BE49-F238E27FC236}">
                <a16:creationId xmlns:a16="http://schemas.microsoft.com/office/drawing/2014/main" id="{A6721329-379E-404B-8369-F1A363F11F42}"/>
              </a:ext>
            </a:extLst>
          </p:cNvPr>
          <p:cNvCxnSpPr>
            <a:cxnSpLocks/>
          </p:cNvCxnSpPr>
          <p:nvPr/>
        </p:nvCxnSpPr>
        <p:spPr>
          <a:xfrm flipH="1">
            <a:off x="10919390" y="1623397"/>
            <a:ext cx="585160" cy="79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Google Shape;102;p14">
                <a:extLst>
                  <a:ext uri="{FF2B5EF4-FFF2-40B4-BE49-F238E27FC236}">
                    <a16:creationId xmlns:a16="http://schemas.microsoft.com/office/drawing/2014/main" id="{3DF9A3A5-BF3F-412B-8FEF-A6108DFC64C8}"/>
                  </a:ext>
                </a:extLst>
              </p:cNvPr>
              <p:cNvSpPr txBox="1"/>
              <p:nvPr/>
            </p:nvSpPr>
            <p:spPr>
              <a:xfrm>
                <a:off x="11370183" y="1296344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𝑸</m:t>
                          </m:r>
                        </m:e>
                        <m:sub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𝒓𝒆𝒇</m:t>
                          </m:r>
                        </m:sub>
                      </m:sSub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8" name="Google Shape;102;p14">
                <a:extLst>
                  <a:ext uri="{FF2B5EF4-FFF2-40B4-BE49-F238E27FC236}">
                    <a16:creationId xmlns:a16="http://schemas.microsoft.com/office/drawing/2014/main" id="{3DF9A3A5-BF3F-412B-8FEF-A6108DFC6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0183" y="1296344"/>
                <a:ext cx="344600" cy="322800"/>
              </a:xfrm>
              <a:prstGeom prst="rect">
                <a:avLst/>
              </a:prstGeom>
              <a:blipFill>
                <a:blip r:embed="rId3"/>
                <a:stretch>
                  <a:fillRect l="-17544" r="-1754"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Google Shape;104;p14">
            <a:extLst>
              <a:ext uri="{FF2B5EF4-FFF2-40B4-BE49-F238E27FC236}">
                <a16:creationId xmlns:a16="http://schemas.microsoft.com/office/drawing/2014/main" id="{F5EE9DE3-3577-466F-8631-5AEFC41327DC}"/>
              </a:ext>
            </a:extLst>
          </p:cNvPr>
          <p:cNvCxnSpPr>
            <a:cxnSpLocks/>
          </p:cNvCxnSpPr>
          <p:nvPr/>
        </p:nvCxnSpPr>
        <p:spPr>
          <a:xfrm>
            <a:off x="760105" y="3301643"/>
            <a:ext cx="11288713" cy="0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102;p14">
                <a:extLst>
                  <a:ext uri="{FF2B5EF4-FFF2-40B4-BE49-F238E27FC236}">
                    <a16:creationId xmlns:a16="http://schemas.microsoft.com/office/drawing/2014/main" id="{C7E3F47A-FE4D-4175-A7EA-A0F6119FB6D8}"/>
                  </a:ext>
                </a:extLst>
              </p:cNvPr>
              <p:cNvSpPr txBox="1"/>
              <p:nvPr/>
            </p:nvSpPr>
            <p:spPr>
              <a:xfrm>
                <a:off x="9370084" y="1974265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Google Shape;102;p14">
                <a:extLst>
                  <a:ext uri="{FF2B5EF4-FFF2-40B4-BE49-F238E27FC236}">
                    <a16:creationId xmlns:a16="http://schemas.microsoft.com/office/drawing/2014/main" id="{C7E3F47A-FE4D-4175-A7EA-A0F6119FB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084" y="1974265"/>
                <a:ext cx="344600" cy="322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Google Shape;102;p14">
                <a:extLst>
                  <a:ext uri="{FF2B5EF4-FFF2-40B4-BE49-F238E27FC236}">
                    <a16:creationId xmlns:a16="http://schemas.microsoft.com/office/drawing/2014/main" id="{0881C8BC-FA8D-4794-B2CA-A23090F5303F}"/>
                  </a:ext>
                </a:extLst>
              </p:cNvPr>
              <p:cNvSpPr txBox="1"/>
              <p:nvPr/>
            </p:nvSpPr>
            <p:spPr>
              <a:xfrm>
                <a:off x="11202758" y="1960022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𝑸</m:t>
                          </m:r>
                        </m:e>
                      </m:acc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" name="Google Shape;102;p14">
                <a:extLst>
                  <a:ext uri="{FF2B5EF4-FFF2-40B4-BE49-F238E27FC236}">
                    <a16:creationId xmlns:a16="http://schemas.microsoft.com/office/drawing/2014/main" id="{0881C8BC-FA8D-4794-B2CA-A23090F53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2758" y="1960022"/>
                <a:ext cx="344600" cy="322800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Google Shape;62;p14">
            <a:extLst>
              <a:ext uri="{FF2B5EF4-FFF2-40B4-BE49-F238E27FC236}">
                <a16:creationId xmlns:a16="http://schemas.microsoft.com/office/drawing/2014/main" id="{4C7AB223-878A-44EC-A8AB-F96C8F613CE6}"/>
              </a:ext>
            </a:extLst>
          </p:cNvPr>
          <p:cNvSpPr/>
          <p:nvPr/>
        </p:nvSpPr>
        <p:spPr>
          <a:xfrm>
            <a:off x="9984433" y="3578406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Optimierung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62;p14">
            <a:extLst>
              <a:ext uri="{FF2B5EF4-FFF2-40B4-BE49-F238E27FC236}">
                <a16:creationId xmlns:a16="http://schemas.microsoft.com/office/drawing/2014/main" id="{CD7822A8-68D8-4750-803C-C2A8C8D211E2}"/>
              </a:ext>
            </a:extLst>
          </p:cNvPr>
          <p:cNvSpPr/>
          <p:nvPr/>
        </p:nvSpPr>
        <p:spPr>
          <a:xfrm>
            <a:off x="9984433" y="4355994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Modell Spritzgieß-maschine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48D4C970-5928-47F4-88D2-D61FA14233A7}"/>
              </a:ext>
            </a:extLst>
          </p:cNvPr>
          <p:cNvCxnSpPr>
            <a:cxnSpLocks/>
            <a:stCxn id="66" idx="1"/>
            <a:endCxn id="67" idx="1"/>
          </p:cNvCxnSpPr>
          <p:nvPr/>
        </p:nvCxnSpPr>
        <p:spPr>
          <a:xfrm rot="10800000" flipV="1">
            <a:off x="9984433" y="3832056"/>
            <a:ext cx="12700" cy="777588"/>
          </a:xfrm>
          <a:prstGeom prst="bentConnector3">
            <a:avLst>
              <a:gd name="adj1" fmla="val 25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45AD7C16-126D-474C-AA9E-AFAC2AC98060}"/>
              </a:ext>
            </a:extLst>
          </p:cNvPr>
          <p:cNvCxnSpPr>
            <a:cxnSpLocks/>
            <a:stCxn id="67" idx="3"/>
            <a:endCxn id="66" idx="3"/>
          </p:cNvCxnSpPr>
          <p:nvPr/>
        </p:nvCxnSpPr>
        <p:spPr>
          <a:xfrm flipV="1">
            <a:off x="10898833" y="3832056"/>
            <a:ext cx="12700" cy="777588"/>
          </a:xfrm>
          <a:prstGeom prst="bentConnector3">
            <a:avLst>
              <a:gd name="adj1" fmla="val 22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oogle Shape;104;p14">
            <a:extLst>
              <a:ext uri="{FF2B5EF4-FFF2-40B4-BE49-F238E27FC236}">
                <a16:creationId xmlns:a16="http://schemas.microsoft.com/office/drawing/2014/main" id="{5F3303B2-0FB3-4DBB-9649-2D36DB466188}"/>
              </a:ext>
            </a:extLst>
          </p:cNvPr>
          <p:cNvCxnSpPr>
            <a:cxnSpLocks/>
          </p:cNvCxnSpPr>
          <p:nvPr/>
        </p:nvCxnSpPr>
        <p:spPr>
          <a:xfrm flipH="1">
            <a:off x="10910589" y="3675315"/>
            <a:ext cx="585160" cy="79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Google Shape;102;p14">
                <a:extLst>
                  <a:ext uri="{FF2B5EF4-FFF2-40B4-BE49-F238E27FC236}">
                    <a16:creationId xmlns:a16="http://schemas.microsoft.com/office/drawing/2014/main" id="{9AF2382A-7F4F-42A2-82E4-9BD78DD0352D}"/>
                  </a:ext>
                </a:extLst>
              </p:cNvPr>
              <p:cNvSpPr txBox="1"/>
              <p:nvPr/>
            </p:nvSpPr>
            <p:spPr>
              <a:xfrm>
                <a:off x="11361382" y="3348262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𝒐𝒑𝒕</m:t>
                          </m:r>
                        </m:sub>
                      </m:sSub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1" name="Google Shape;102;p14">
                <a:extLst>
                  <a:ext uri="{FF2B5EF4-FFF2-40B4-BE49-F238E27FC236}">
                    <a16:creationId xmlns:a16="http://schemas.microsoft.com/office/drawing/2014/main" id="{9AF2382A-7F4F-42A2-82E4-9BD78DD03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1382" y="3348262"/>
                <a:ext cx="344600" cy="322800"/>
              </a:xfrm>
              <a:prstGeom prst="rect">
                <a:avLst/>
              </a:prstGeom>
              <a:blipFill>
                <a:blip r:embed="rId6"/>
                <a:stretch>
                  <a:fillRect l="-7143" b="-56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Google Shape;102;p14">
                <a:extLst>
                  <a:ext uri="{FF2B5EF4-FFF2-40B4-BE49-F238E27FC236}">
                    <a16:creationId xmlns:a16="http://schemas.microsoft.com/office/drawing/2014/main" id="{403A141E-3543-4381-8D70-27EB38063F58}"/>
                  </a:ext>
                </a:extLst>
              </p:cNvPr>
              <p:cNvSpPr txBox="1"/>
              <p:nvPr/>
            </p:nvSpPr>
            <p:spPr>
              <a:xfrm>
                <a:off x="9361283" y="4026183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</m:t>
                      </m:r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2" name="Google Shape;102;p14">
                <a:extLst>
                  <a:ext uri="{FF2B5EF4-FFF2-40B4-BE49-F238E27FC236}">
                    <a16:creationId xmlns:a16="http://schemas.microsoft.com/office/drawing/2014/main" id="{403A141E-3543-4381-8D70-27EB38063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83" y="4026183"/>
                <a:ext cx="344600" cy="3228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Google Shape;102;p14">
                <a:extLst>
                  <a:ext uri="{FF2B5EF4-FFF2-40B4-BE49-F238E27FC236}">
                    <a16:creationId xmlns:a16="http://schemas.microsoft.com/office/drawing/2014/main" id="{29EE366D-5EF6-4131-8009-E5142E64CFA7}"/>
                  </a:ext>
                </a:extLst>
              </p:cNvPr>
              <p:cNvSpPr txBox="1"/>
              <p:nvPr/>
            </p:nvSpPr>
            <p:spPr>
              <a:xfrm>
                <a:off x="11193957" y="4011940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3" name="Google Shape;102;p14">
                <a:extLst>
                  <a:ext uri="{FF2B5EF4-FFF2-40B4-BE49-F238E27FC236}">
                    <a16:creationId xmlns:a16="http://schemas.microsoft.com/office/drawing/2014/main" id="{29EE366D-5EF6-4131-8009-E5142E64C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957" y="4011940"/>
                <a:ext cx="344600" cy="3228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Google Shape;104;p14">
            <a:extLst>
              <a:ext uri="{FF2B5EF4-FFF2-40B4-BE49-F238E27FC236}">
                <a16:creationId xmlns:a16="http://schemas.microsoft.com/office/drawing/2014/main" id="{9ACDD31E-DF34-47CF-9951-6E1A1A822F7A}"/>
              </a:ext>
            </a:extLst>
          </p:cNvPr>
          <p:cNvCxnSpPr>
            <a:cxnSpLocks/>
          </p:cNvCxnSpPr>
          <p:nvPr/>
        </p:nvCxnSpPr>
        <p:spPr>
          <a:xfrm>
            <a:off x="778429" y="5138056"/>
            <a:ext cx="11288713" cy="0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" name="TextShape 2">
            <a:extLst>
              <a:ext uri="{FF2B5EF4-FFF2-40B4-BE49-F238E27FC236}">
                <a16:creationId xmlns:a16="http://schemas.microsoft.com/office/drawing/2014/main" id="{3F593E53-79A5-426E-97FD-41769CD15CBF}"/>
              </a:ext>
            </a:extLst>
          </p:cNvPr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19.01.2021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26" name="TextShape 3">
            <a:extLst>
              <a:ext uri="{FF2B5EF4-FFF2-40B4-BE49-F238E27FC236}">
                <a16:creationId xmlns:a16="http://schemas.microsoft.com/office/drawing/2014/main" id="{D83771BD-5592-453D-AAF0-3994167B1901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27" name="TextShape 4">
            <a:extLst>
              <a:ext uri="{FF2B5EF4-FFF2-40B4-BE49-F238E27FC236}">
                <a16:creationId xmlns:a16="http://schemas.microsoft.com/office/drawing/2014/main" id="{432401BA-E0F5-4E28-91E9-814BB752FFCB}"/>
              </a:ext>
            </a:extLst>
          </p:cNvPr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16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2713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TextShape 1"/>
          <p:cNvSpPr txBox="1"/>
          <p:nvPr/>
        </p:nvSpPr>
        <p:spPr>
          <a:xfrm>
            <a:off x="192240" y="981000"/>
            <a:ext cx="11807640" cy="5471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pPr marL="285750" indent="-285750">
              <a:lnSpc>
                <a:spcPts val="24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Alle entwickelten und verwendeten Softwarebibliotheken dürfen entgeltfrei auch kommerziell genutzt  werden (LPGL oder BSD Lizenz)</a:t>
            </a:r>
          </a:p>
          <a:p>
            <a:pPr marL="285750" indent="-285750">
              <a:lnSpc>
                <a:spcPts val="24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Casadi</a:t>
            </a:r>
            <a:r>
              <a:rPr lang="de-DE" sz="20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ist in zahlreichen Embedded-Anwendungen bereits erprobt (Kräne, elektrische Antriebe, autonomes Fahren, Verbrennungsmotoren, …)</a:t>
            </a:r>
          </a:p>
          <a:p>
            <a:pPr marL="285750" indent="-285750">
              <a:lnSpc>
                <a:spcPts val="24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 Anlagenführer werden die optimierten Führungsgrößen zunächst lediglich vorgeschlagen, es besteht somit keine </a:t>
            </a:r>
            <a:r>
              <a:rPr lang="de-DE" sz="20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umittelbare</a:t>
            </a:r>
            <a:r>
              <a:rPr lang="de-DE" sz="20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Gefahr der Schädigung der Maschine</a:t>
            </a:r>
          </a:p>
          <a:p>
            <a:pPr marL="285750" indent="-285750">
              <a:lnSpc>
                <a:spcPts val="24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sz="20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24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weiteres ?</a:t>
            </a:r>
            <a:endParaRPr lang="de-DE" sz="200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24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sz="200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0" name="TextShape 2"/>
          <p:cNvSpPr txBox="1"/>
          <p:nvPr/>
        </p:nvSpPr>
        <p:spPr>
          <a:xfrm>
            <a:off x="186480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Anmerkungen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4A7CED7E-542B-43CF-A6B3-231C9EE59355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19.01.2021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42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643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AE72E24-E554-48BE-9DBD-C1488628F3C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17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TextShape 1"/>
          <p:cNvSpPr txBox="1"/>
          <p:nvPr/>
        </p:nvSpPr>
        <p:spPr>
          <a:xfrm>
            <a:off x="186480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sz="2800" b="1" strike="noStrike" spc="-1" dirty="0" err="1">
                <a:solidFill>
                  <a:srgbClr val="000000"/>
                </a:solidFill>
                <a:latin typeface="Calibri"/>
              </a:rPr>
              <a:t>Entwicklungsmaßnahmen</a:t>
            </a:r>
            <a:r>
              <a:rPr lang="en-GB" sz="2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800" b="1" strike="noStrike" spc="-1" dirty="0" err="1">
                <a:solidFill>
                  <a:srgbClr val="000000"/>
                </a:solidFill>
                <a:latin typeface="Calibri"/>
              </a:rPr>
              <a:t>im</a:t>
            </a:r>
            <a:r>
              <a:rPr lang="en-GB" sz="2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800" b="1" strike="noStrike" spc="-1" dirty="0" err="1">
                <a:solidFill>
                  <a:srgbClr val="000000"/>
                </a:solidFill>
                <a:latin typeface="Calibri"/>
              </a:rPr>
              <a:t>Überblick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TextShape 2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E055814-0653-4221-A55E-13DF90BED85F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19.01.2021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79" name="TextShape 3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680" name="TextShape 4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61CE2B5E-5C4E-470E-83E9-9DFB84EA8229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18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81" name="CustomShape 5"/>
          <p:cNvSpPr/>
          <p:nvPr/>
        </p:nvSpPr>
        <p:spPr>
          <a:xfrm>
            <a:off x="48754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3461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Daten-</a:t>
            </a:r>
            <a:br/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aufzeichnung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682" name="CustomShape 6"/>
          <p:cNvSpPr/>
          <p:nvPr/>
        </p:nvSpPr>
        <p:spPr>
          <a:xfrm>
            <a:off x="4988880" y="1708920"/>
            <a:ext cx="2067480" cy="213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>
            <a:noAutofit/>
          </a:bodyPr>
          <a:lstStyle/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Konzeption und Implementierung eines einheitlichen  Systems zur Messdatenaufzeichnung </a:t>
            </a:r>
            <a:endParaRPr lang="de-DE" sz="1400" b="0" strike="noStrike" spc="-1"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Anbindung aller Peripheriegeräte, der Maschinensensorik und der Qualitätsmesszelle das System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683" name="CustomShape 7"/>
          <p:cNvSpPr/>
          <p:nvPr/>
        </p:nvSpPr>
        <p:spPr>
          <a:xfrm>
            <a:off x="433080" y="1068480"/>
            <a:ext cx="2532600" cy="696240"/>
          </a:xfrm>
          <a:prstGeom prst="homePlate">
            <a:avLst>
              <a:gd name="adj" fmla="val 50000"/>
            </a:avLst>
          </a:prstGeom>
          <a:solidFill>
            <a:srgbClr val="1C458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Erfassung von Prozessgrößen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684" name="CustomShape 8"/>
          <p:cNvSpPr/>
          <p:nvPr/>
        </p:nvSpPr>
        <p:spPr>
          <a:xfrm>
            <a:off x="433080" y="1708920"/>
            <a:ext cx="2220840" cy="220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>
            <a:noAutofit/>
          </a:bodyPr>
          <a:lstStyle/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Identifikation aller (qualitäts-) relevanter Prozessgrößen</a:t>
            </a:r>
            <a:endParaRPr lang="de-DE" sz="1400" b="0" strike="noStrike" spc="-1" dirty="0"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Hochaufgelöste messtechnische Erfassung all dieser Größen</a:t>
            </a:r>
            <a:endParaRPr lang="de-DE" sz="1400" b="0" strike="noStrike" spc="-1" dirty="0"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Ggf. Nachrüsten von Peripheriegeräten, falls relevante Größen nicht durch die interne Sensorik der Maschine erfasst werden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685" name="CustomShape 9"/>
          <p:cNvSpPr/>
          <p:nvPr/>
        </p:nvSpPr>
        <p:spPr>
          <a:xfrm>
            <a:off x="26542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1F4E9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Aufbau einer Qualitätsmesszelle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686" name="CustomShape 10"/>
          <p:cNvSpPr/>
          <p:nvPr/>
        </p:nvSpPr>
        <p:spPr>
          <a:xfrm>
            <a:off x="2807640" y="1708920"/>
            <a:ext cx="2027520" cy="261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>
            <a:noAutofit/>
          </a:bodyPr>
          <a:lstStyle/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Definition der relevanten Qualitätsgrößen</a:t>
            </a:r>
            <a:endParaRPr lang="de-DE" sz="1400" b="0" strike="noStrike" spc="-1" dirty="0"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Erfassung dieser  Qualitätsgrößen im Prozesstakt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687" name="CustomShape 11"/>
          <p:cNvSpPr/>
          <p:nvPr/>
        </p:nvSpPr>
        <p:spPr>
          <a:xfrm>
            <a:off x="70966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4471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8288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Modellbildung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688" name="CustomShape 12"/>
          <p:cNvSpPr/>
          <p:nvPr/>
        </p:nvSpPr>
        <p:spPr>
          <a:xfrm>
            <a:off x="7210080" y="1708920"/>
            <a:ext cx="2104920" cy="261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>
            <a:noAutofit/>
          </a:bodyPr>
          <a:lstStyle/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Entwurf von Testsignalen</a:t>
            </a:r>
            <a:endParaRPr lang="de-DE" sz="1400" b="0" strike="noStrike" spc="-1"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Durchführung von Experimenten zur Erhebung von Identifikationsdaten</a:t>
            </a:r>
            <a:endParaRPr lang="de-DE" sz="1400" b="0" strike="noStrike" spc="-1"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Bildung dynamischer Modelle</a:t>
            </a:r>
            <a:endParaRPr lang="de-DE" sz="1400" b="0" strike="noStrike" spc="-1"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</p:txBody>
      </p:sp>
      <p:sp>
        <p:nvSpPr>
          <p:cNvPr id="689" name="CustomShape 13"/>
          <p:cNvSpPr/>
          <p:nvPr/>
        </p:nvSpPr>
        <p:spPr>
          <a:xfrm>
            <a:off x="93178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5E89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Prozess-</a:t>
            </a:r>
            <a:br/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optimierung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690" name="CustomShape 14"/>
          <p:cNvSpPr/>
          <p:nvPr/>
        </p:nvSpPr>
        <p:spPr>
          <a:xfrm>
            <a:off x="9468720" y="1708920"/>
            <a:ext cx="2104920" cy="220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>
            <a:noAutofit/>
          </a:bodyPr>
          <a:lstStyle/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Konzeption und Implementierung von Methoden zur Prozessoptimierung auf Basis des dynamischen Modells</a:t>
            </a:r>
            <a:endParaRPr lang="de-DE" sz="1400" b="0" strike="noStrike" spc="-1"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Konzeption und Implementierung  von Algorithmen zur Online-</a:t>
            </a:r>
            <a:br/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Adaption des dynamischen Modells</a:t>
            </a:r>
            <a:endParaRPr lang="de-DE" sz="1400" b="0" strike="noStrike" spc="-1"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Platz für Notizen</a:t>
            </a:r>
          </a:p>
        </p:txBody>
      </p:sp>
      <p:sp>
        <p:nvSpPr>
          <p:cNvPr id="692" name="TextShape 2"/>
          <p:cNvSpPr txBox="1"/>
          <p:nvPr/>
        </p:nvSpPr>
        <p:spPr>
          <a:xfrm>
            <a:off x="186480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Entwicklungskonzept – Feedback, Ideen, Anregungen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EA7B67EC-3B78-43B2-B237-82DB3949D66F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19.01.2021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94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695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5EA8778D-2DC7-426F-9202-0777E35A585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19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51520" y="769876"/>
            <a:ext cx="11088720" cy="5687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pPr marL="343080" indent="-159840">
              <a:lnSpc>
                <a:spcPts val="2401"/>
              </a:lnSpc>
              <a:buClr>
                <a:srgbClr val="000000"/>
              </a:buClr>
              <a:buFont typeface="Arial"/>
              <a:buChar char="•"/>
            </a:pPr>
            <a:r>
              <a:rPr lang="de-DE" b="1" spc="-1" dirty="0">
                <a:solidFill>
                  <a:srgbClr val="000000"/>
                </a:solidFill>
                <a:latin typeface="Calibri"/>
              </a:rPr>
              <a:t>Begrüßung</a:t>
            </a: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Selbstvorstellung der Fachgebiete MRT &amp; IfW</a:t>
            </a: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Selbstvorstellung des Projektbeirates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159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1" strike="noStrike" spc="-1" dirty="0">
                <a:solidFill>
                  <a:srgbClr val="000000"/>
                </a:solidFill>
                <a:latin typeface="Calibri"/>
              </a:rPr>
              <a:t>Vorstellung des Projektes DIM 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Motivation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Projektstruktur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Überblick über Entwicklungs- und Transfermaßnahmen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159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b="1" spc="-1" dirty="0">
                <a:solidFill>
                  <a:srgbClr val="000000"/>
                </a:solidFill>
                <a:latin typeface="Calibri"/>
              </a:rPr>
              <a:t>Technisch-methodische Entwicklung</a:t>
            </a: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Geplante Entwicklungsmaßnahmen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Fachliche Diskussion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159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b="1" spc="-1" dirty="0">
                <a:solidFill>
                  <a:srgbClr val="000000"/>
                </a:solidFill>
                <a:latin typeface="Calibri"/>
              </a:rPr>
              <a:t>Wissens- und Technologietransfer</a:t>
            </a: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Geplante Transfermaßnahmen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Diskussion und Verabschiedung des Transferkonzeptes</a:t>
            </a:r>
          </a:p>
          <a:p>
            <a:pPr marL="343080" indent="-159840">
              <a:lnSpc>
                <a:spcPct val="150000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</a:pPr>
            <a:r>
              <a:rPr lang="de-DE" b="1" spc="-1" dirty="0">
                <a:solidFill>
                  <a:srgbClr val="000000"/>
                </a:solidFill>
                <a:latin typeface="Calibri"/>
              </a:rPr>
              <a:t>Organisation der Zusammenarbeit und Abschlussdiskussion</a:t>
            </a: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Rolle des Projektbeirates und Modalitäten der Zusammenarbeit</a:t>
            </a: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spc="-1" dirty="0">
                <a:solidFill>
                  <a:srgbClr val="000000"/>
                </a:solidFill>
                <a:latin typeface="Calibri"/>
              </a:rPr>
              <a:t> Abschlussdiskussion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814286" y="189000"/>
            <a:ext cx="10185594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Agenda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142" name="TextShape 4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EFD8FF3-EB41-4035-8071-A65EDCF4C5D5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19.01.2021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43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6CCAD4ED-B260-4EE2-8080-364A3AEF558D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2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TextShape 1"/>
          <p:cNvSpPr txBox="1"/>
          <p:nvPr/>
        </p:nvSpPr>
        <p:spPr>
          <a:xfrm>
            <a:off x="186480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Konzept Wissens- und Technologietransfer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TextShape 2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C86B607C-C88B-43C7-ACC6-6E053C411793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19.01.2021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03" name="TextShape 3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704" name="TextShape 4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CF85B83E-14B0-4EC3-8176-797F7B88C9D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20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05" name="CustomShape 5"/>
          <p:cNvSpPr/>
          <p:nvPr/>
        </p:nvSpPr>
        <p:spPr>
          <a:xfrm>
            <a:off x="50788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3461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Daten-</a:t>
            </a:r>
            <a:br/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aufzeichnung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06" name="CustomShape 6"/>
          <p:cNvSpPr/>
          <p:nvPr/>
        </p:nvSpPr>
        <p:spPr>
          <a:xfrm>
            <a:off x="5192280" y="1830240"/>
            <a:ext cx="2067480" cy="12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1 Softwaremodul zur Datenaufzeichnung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07" name="CustomShape 7"/>
          <p:cNvSpPr/>
          <p:nvPr/>
        </p:nvSpPr>
        <p:spPr>
          <a:xfrm>
            <a:off x="636480" y="1068480"/>
            <a:ext cx="2532600" cy="696240"/>
          </a:xfrm>
          <a:prstGeom prst="homePlate">
            <a:avLst>
              <a:gd name="adj" fmla="val 50000"/>
            </a:avLst>
          </a:prstGeom>
          <a:solidFill>
            <a:srgbClr val="1C458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Erfassung von Prozessgrößen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08" name="CustomShape 8"/>
          <p:cNvSpPr/>
          <p:nvPr/>
        </p:nvSpPr>
        <p:spPr>
          <a:xfrm>
            <a:off x="636480" y="1830240"/>
            <a:ext cx="2220840" cy="12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Maschinenprotokolle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09" name="CustomShape 9"/>
          <p:cNvSpPr/>
          <p:nvPr/>
        </p:nvSpPr>
        <p:spPr>
          <a:xfrm>
            <a:off x="28576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1F4E9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Aufbau einer Qualitätsmesszelle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10" name="CustomShape 10"/>
          <p:cNvSpPr/>
          <p:nvPr/>
        </p:nvSpPr>
        <p:spPr>
          <a:xfrm>
            <a:off x="3011040" y="1830240"/>
            <a:ext cx="2027520" cy="12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Messgeräte zur Qualitätsüberwachung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11" name="CustomShape 11"/>
          <p:cNvSpPr/>
          <p:nvPr/>
        </p:nvSpPr>
        <p:spPr>
          <a:xfrm>
            <a:off x="73000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4471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8288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Modellbildung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12" name="CustomShape 12"/>
          <p:cNvSpPr/>
          <p:nvPr/>
        </p:nvSpPr>
        <p:spPr>
          <a:xfrm>
            <a:off x="7413480" y="1830240"/>
            <a:ext cx="2104920" cy="122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1 Softwaremodul zur datengetriebenen Modellbildung</a:t>
            </a:r>
            <a:endParaRPr lang="de-DE" sz="1400" b="0" strike="noStrike" spc="-1"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</p:txBody>
      </p:sp>
      <p:sp>
        <p:nvSpPr>
          <p:cNvPr id="713" name="CustomShape 13"/>
          <p:cNvSpPr/>
          <p:nvPr/>
        </p:nvSpPr>
        <p:spPr>
          <a:xfrm>
            <a:off x="95212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5E89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Prozess-</a:t>
            </a:r>
            <a:br/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optimierung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14" name="CustomShape 14"/>
          <p:cNvSpPr/>
          <p:nvPr/>
        </p:nvSpPr>
        <p:spPr>
          <a:xfrm>
            <a:off x="9672120" y="1830240"/>
            <a:ext cx="2104920" cy="122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1 Softwaremodul zur modellbasierten Prozessoptimierung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15" name="CustomShape 15"/>
          <p:cNvSpPr/>
          <p:nvPr/>
        </p:nvSpPr>
        <p:spPr>
          <a:xfrm rot="16200000">
            <a:off x="-1122480" y="4591080"/>
            <a:ext cx="2954520" cy="225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000" b="1" strike="noStrike" spc="-1">
                <a:solidFill>
                  <a:srgbClr val="FFFFFF"/>
                </a:solidFill>
                <a:latin typeface="Calibri"/>
                <a:ea typeface="Calibri"/>
              </a:rPr>
              <a:t> Wissen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716" name="CustomShape 16"/>
          <p:cNvSpPr/>
          <p:nvPr/>
        </p:nvSpPr>
        <p:spPr>
          <a:xfrm rot="16200000">
            <a:off x="-231120" y="2303640"/>
            <a:ext cx="1171440" cy="225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000" b="1" strike="noStrike" spc="-1">
                <a:solidFill>
                  <a:srgbClr val="FFFFFF"/>
                </a:solidFill>
                <a:latin typeface="Calibri"/>
                <a:ea typeface="Calibri"/>
              </a:rPr>
              <a:t>Technologien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717" name="CustomShape 17"/>
          <p:cNvSpPr/>
          <p:nvPr/>
        </p:nvSpPr>
        <p:spPr>
          <a:xfrm>
            <a:off x="5192280" y="3225600"/>
            <a:ext cx="2067480" cy="29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1 Seminar </a:t>
            </a:r>
            <a:r>
              <a:rPr lang="de-DE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zu den relevanten Kommunikationsprotokollen (z.B. OPC-UA)</a:t>
            </a:r>
            <a:endParaRPr lang="de-DE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de-DE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de-DE" sz="1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1 Workshop </a:t>
            </a:r>
            <a:r>
              <a:rPr lang="de-DE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zu den Themen:</a:t>
            </a:r>
            <a:endParaRPr lang="de-DE" sz="1400" b="0" strike="noStrike" spc="-1" dirty="0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Grundlagen der Programmierung mit Python</a:t>
            </a:r>
            <a:endParaRPr lang="de-DE" sz="1400" b="0" strike="noStrike" spc="-1" dirty="0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Datenaufzeichnung mit Python und OPC-UA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718" name="CustomShape 18"/>
          <p:cNvSpPr/>
          <p:nvPr/>
        </p:nvSpPr>
        <p:spPr>
          <a:xfrm>
            <a:off x="636480" y="3225960"/>
            <a:ext cx="2220840" cy="202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Seminar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 den Themen:</a:t>
            </a:r>
            <a:endParaRPr lang="de-DE" sz="1400" b="0" strike="noStrike" spc="-1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Prozessgrößenauswahl</a:t>
            </a:r>
            <a:endParaRPr lang="de-DE" sz="1400" b="0" strike="noStrike" spc="-1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Sensorapplikation</a:t>
            </a:r>
            <a:endParaRPr lang="de-DE" sz="1400" b="0" strike="noStrike" spc="-1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Auslesung der Daten aus der Maschinensteuerung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Leitfaden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in dem alle Entwicklungsschritte dokumentiert sind. 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19" name="CustomShape 19"/>
          <p:cNvSpPr/>
          <p:nvPr/>
        </p:nvSpPr>
        <p:spPr>
          <a:xfrm>
            <a:off x="3011040" y="3225960"/>
            <a:ext cx="2027520" cy="12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Seminar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 den Themen:</a:t>
            </a:r>
            <a:endParaRPr lang="de-DE" sz="1400" b="0" strike="noStrike" spc="-1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Aufbau Qualitätsmesszelle</a:t>
            </a:r>
            <a:endParaRPr lang="de-DE" sz="1400" b="0" strike="noStrike" spc="-1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Messung von Qualitätsgrößen im Prozesstakt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Leitfaden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in dem alle Entwicklungsschritte dokumentiert sind. 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de-DE" sz="1400" b="0" strike="noStrike" spc="-1">
              <a:latin typeface="Arial"/>
            </a:endParaRPr>
          </a:p>
        </p:txBody>
      </p:sp>
      <p:sp>
        <p:nvSpPr>
          <p:cNvPr id="720" name="CustomShape 20"/>
          <p:cNvSpPr/>
          <p:nvPr/>
        </p:nvSpPr>
        <p:spPr>
          <a:xfrm>
            <a:off x="7413480" y="3225960"/>
            <a:ext cx="2104920" cy="272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Seminar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zur datengetriebenen Modellbildung</a:t>
            </a:r>
            <a:endParaRPr lang="de-DE" sz="1400" b="0" strike="noStrike" spc="-1"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Workshop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zur Anwendung der entwickelten Software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Leitfaden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zur datengetriebenen Modellbildung des Spritzgießprozesses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21" name="CustomShape 21"/>
          <p:cNvSpPr/>
          <p:nvPr/>
        </p:nvSpPr>
        <p:spPr>
          <a:xfrm>
            <a:off x="9672120" y="3225600"/>
            <a:ext cx="2104920" cy="272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Seminar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zum Thema Optimalsteuerung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Workshop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zur Anwendung der entwickelten Software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Leitfaden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zur Optimierung des Spritzgießprozesses</a:t>
            </a:r>
            <a:endParaRPr lang="de-DE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Platz für Notizen</a:t>
            </a:r>
          </a:p>
        </p:txBody>
      </p:sp>
      <p:sp>
        <p:nvSpPr>
          <p:cNvPr id="723" name="TextShape 2"/>
          <p:cNvSpPr txBox="1"/>
          <p:nvPr/>
        </p:nvSpPr>
        <p:spPr>
          <a:xfrm>
            <a:off x="186480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Transferkonzept – Feedback, Ideen, Anregungen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A0FEEBB-26C3-4F2E-AB34-80F233AA4329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19.01.2021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25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726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2CB5C7CF-E7AE-45AE-A488-24F00ABB614D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21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TextShape 1"/>
          <p:cNvSpPr txBox="1"/>
          <p:nvPr/>
        </p:nvSpPr>
        <p:spPr>
          <a:xfrm>
            <a:off x="192240" y="981000"/>
            <a:ext cx="11807640" cy="5471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r>
              <a:rPr lang="de-DE" b="1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Aufgabe des Projektbeirates: 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Sicherstellung der Bedarfsgerechtigkeit der durchgeführten Entwicklungs- und Transfermaßnahmen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Erfassung des Entwicklungs- und Transferbedarfs in Zusammenarbeit mit dem Projektbeirat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Planung der Entwicklungs- und Transfermaßnahmen in Kooperation mit dem Projektbeirat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Regelmäßige Rückkopplung der </a:t>
            </a:r>
            <a:r>
              <a:rPr lang="de-D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Entwicklungs- und Transfertätigkeiten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Die Entwickelten Technologien und Transfermaßnahmen müssen aus Sicht der Unternehmen wertvoll sein!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de-DE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de-D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b="1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Nächste Schritte: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Erfassung des Entwicklungs- und Transferbedarfs in einer dedizierten Veranstaltung?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Planung der Entwicklungs- und Transfermaßnahmen in einer </a:t>
            </a:r>
            <a:r>
              <a:rPr lang="de-D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dedizierten Veranstaltung?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Regelmäßige Rückkopplung der </a:t>
            </a:r>
            <a:r>
              <a:rPr lang="de-D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durchgeführten Tätigkeiten in welchen Intervallen?</a:t>
            </a:r>
            <a:endParaRPr lang="de-DE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8" name="TextShape 2"/>
          <p:cNvSpPr txBox="1"/>
          <p:nvPr/>
        </p:nvSpPr>
        <p:spPr>
          <a:xfrm>
            <a:off x="186480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Organisation der Zusammenarbeit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9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1B4E59D-9A3A-44BA-8BF3-BDB1F9A15A23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19.01.2021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30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731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C1CDC8D3-4DF9-4365-B00E-0A3BAAA04262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22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92240" y="827314"/>
            <a:ext cx="11807640" cy="5625326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Marco</a:t>
            </a:r>
          </a:p>
        </p:txBody>
      </p:sp>
      <p:sp>
        <p:nvSpPr>
          <p:cNvPr id="145" name="TextShape 2"/>
          <p:cNvSpPr txBox="1"/>
          <p:nvPr/>
        </p:nvSpPr>
        <p:spPr>
          <a:xfrm>
            <a:off x="1857828" y="189000"/>
            <a:ext cx="9303971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Motivation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40D739C-5B2A-49C6-AC5E-CBF265CD67D3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19.01.2021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47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148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63044616-DF84-41B0-AC8D-C5366653DC82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3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>
            <a:noAutofit/>
          </a:bodyPr>
          <a:lstStyle/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567360" indent="-380520">
              <a:lnSpc>
                <a:spcPts val="2401"/>
              </a:lnSpc>
              <a:buClr>
                <a:srgbClr val="000000"/>
              </a:buClr>
              <a:buFont typeface="Arial"/>
              <a:buChar char="•"/>
            </a:pPr>
            <a:r>
              <a:rPr lang="en" sz="1800" b="0" strike="noStrike" spc="-1" dirty="0">
                <a:solidFill>
                  <a:srgbClr val="000000"/>
                </a:solidFill>
                <a:latin typeface="Calibri"/>
              </a:rPr>
              <a:t>Regelung von Prozessgrößen erlaubt nur indirekt eine Einstellung definierter Bauteileigenschaften (indirekte Regelung)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  <a:p>
            <a:pPr marL="567360" indent="-380520">
              <a:lnSpc>
                <a:spcPts val="2401"/>
              </a:lnSpc>
              <a:buClr>
                <a:srgbClr val="000000"/>
              </a:buClr>
              <a:buFont typeface="Arial"/>
              <a:buChar char="•"/>
            </a:pPr>
            <a:r>
              <a:rPr lang="en" sz="1800" b="0" strike="noStrike" spc="-1" dirty="0">
                <a:solidFill>
                  <a:srgbClr val="000000"/>
                </a:solidFill>
                <a:latin typeface="Calibri"/>
              </a:rPr>
              <a:t>Nicht messbare Störgrößen ändern das Übertragungsverhalten der Maschine und somit die resultierenden Bauteileigenschaften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  <a:p>
            <a:pPr marL="567360" indent="-380520">
              <a:lnSpc>
                <a:spcPts val="2401"/>
              </a:lnSpc>
              <a:buClr>
                <a:srgbClr val="000000"/>
              </a:buClr>
              <a:buFont typeface="Arial"/>
              <a:buChar char="•"/>
            </a:pPr>
            <a:r>
              <a:rPr lang="en" sz="1800" b="1" strike="noStrike" spc="-1" dirty="0">
                <a:solidFill>
                  <a:srgbClr val="000000"/>
                </a:solidFill>
                <a:latin typeface="Calibri"/>
              </a:rPr>
              <a:t>Ziel: </a:t>
            </a:r>
            <a:r>
              <a:rPr lang="en" sz="1800" b="0" strike="noStrike" spc="-1" dirty="0">
                <a:solidFill>
                  <a:srgbClr val="000000"/>
                </a:solidFill>
                <a:latin typeface="Calibri"/>
              </a:rPr>
              <a:t>Direkte Regelung der Bauteilqualität, Kompensation von nicht messbaren Störgrößen, einfache Integration des Verfahrens in den bestehenden Produktionsprozess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1787040" y="189000"/>
            <a:ext cx="1021284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Motivation? (für Marco?)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4" name="Group 3"/>
          <p:cNvGrpSpPr/>
          <p:nvPr/>
        </p:nvGrpSpPr>
        <p:grpSpPr>
          <a:xfrm>
            <a:off x="1176120" y="1153800"/>
            <a:ext cx="10185840" cy="3148560"/>
            <a:chOff x="1176120" y="1153800"/>
            <a:chExt cx="10185840" cy="3148560"/>
          </a:xfrm>
        </p:grpSpPr>
        <p:sp>
          <p:nvSpPr>
            <p:cNvPr id="175" name="CustomShape 4"/>
            <p:cNvSpPr/>
            <p:nvPr/>
          </p:nvSpPr>
          <p:spPr>
            <a:xfrm>
              <a:off x="4022640" y="2777040"/>
              <a:ext cx="1218960" cy="67608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Spritzgieß-</a:t>
              </a:r>
              <a:br/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maschine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176" name="CustomShape 5"/>
            <p:cNvSpPr/>
            <p:nvPr/>
          </p:nvSpPr>
          <p:spPr>
            <a:xfrm>
              <a:off x="7599960" y="2777040"/>
              <a:ext cx="1218960" cy="67608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Bauteil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177" name="CustomShape 6"/>
            <p:cNvSpPr/>
            <p:nvPr/>
          </p:nvSpPr>
          <p:spPr>
            <a:xfrm>
              <a:off x="1787040" y="231588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78" name="Group 7"/>
            <p:cNvGrpSpPr/>
            <p:nvPr/>
          </p:nvGrpSpPr>
          <p:grpSpPr>
            <a:xfrm>
              <a:off x="1857600" y="2354760"/>
              <a:ext cx="493560" cy="446040"/>
              <a:chOff x="1857600" y="2354760"/>
              <a:chExt cx="493560" cy="446040"/>
            </a:xfrm>
          </p:grpSpPr>
          <p:sp>
            <p:nvSpPr>
              <p:cNvPr id="179" name="CustomShape 8"/>
              <p:cNvSpPr/>
              <p:nvPr/>
            </p:nvSpPr>
            <p:spPr>
              <a:xfrm rot="10800000">
                <a:off x="1857600" y="2354760"/>
                <a:ext cx="360" cy="4456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0" name="CustomShape 9"/>
              <p:cNvSpPr/>
              <p:nvPr/>
            </p:nvSpPr>
            <p:spPr>
              <a:xfrm>
                <a:off x="1857960" y="2800440"/>
                <a:ext cx="49320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1" name="CustomShape 10"/>
              <p:cNvSpPr/>
              <p:nvPr/>
            </p:nvSpPr>
            <p:spPr>
              <a:xfrm>
                <a:off x="1863000" y="2518920"/>
                <a:ext cx="419040" cy="206640"/>
              </a:xfrm>
              <a:custGeom>
                <a:avLst/>
                <a:gdLst/>
                <a:ahLst/>
                <a:cxnLst/>
                <a:rect l="l" t="t" r="r" b="b"/>
                <a:pathLst>
                  <a:path w="23972" h="11835">
                    <a:moveTo>
                      <a:pt x="0" y="11835"/>
                    </a:moveTo>
                    <a:lnTo>
                      <a:pt x="6372" y="11835"/>
                    </a:lnTo>
                    <a:lnTo>
                      <a:pt x="6372" y="5462"/>
                    </a:lnTo>
                    <a:lnTo>
                      <a:pt x="15172" y="5462"/>
                    </a:lnTo>
                    <a:lnTo>
                      <a:pt x="15172" y="0"/>
                    </a:lnTo>
                    <a:lnTo>
                      <a:pt x="23972" y="0"/>
                    </a:lnTo>
                  </a:path>
                </a:pathLst>
              </a:custGeom>
              <a:noFill/>
              <a:ln w="9360">
                <a:solidFill>
                  <a:srgbClr val="4A86E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82" name="CustomShape 11"/>
            <p:cNvSpPr/>
            <p:nvPr/>
          </p:nvSpPr>
          <p:spPr>
            <a:xfrm>
              <a:off x="2268000" y="2606400"/>
              <a:ext cx="194400" cy="243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" sz="1200" b="0" strike="noStrike" spc="-1">
                  <a:solidFill>
                    <a:srgbClr val="000000"/>
                  </a:solidFill>
                  <a:latin typeface="Arial"/>
                </a:rPr>
                <a:t>t</a:t>
              </a:r>
              <a:endParaRPr lang="de-DE" sz="1200" b="0" strike="noStrike" spc="-1">
                <a:latin typeface="Arial"/>
              </a:endParaRPr>
            </a:p>
          </p:txBody>
        </p:sp>
        <p:sp>
          <p:nvSpPr>
            <p:cNvPr id="183" name="CustomShape 12"/>
            <p:cNvSpPr/>
            <p:nvPr/>
          </p:nvSpPr>
          <p:spPr>
            <a:xfrm>
              <a:off x="1935720" y="212976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84" name="Group 13"/>
            <p:cNvGrpSpPr/>
            <p:nvPr/>
          </p:nvGrpSpPr>
          <p:grpSpPr>
            <a:xfrm>
              <a:off x="2006280" y="2169000"/>
              <a:ext cx="618480" cy="488880"/>
              <a:chOff x="2006280" y="2169000"/>
              <a:chExt cx="618480" cy="488880"/>
            </a:xfrm>
          </p:grpSpPr>
          <p:grpSp>
            <p:nvGrpSpPr>
              <p:cNvPr id="185" name="Group 14"/>
              <p:cNvGrpSpPr/>
              <p:nvPr/>
            </p:nvGrpSpPr>
            <p:grpSpPr>
              <a:xfrm>
                <a:off x="2006280" y="2169000"/>
                <a:ext cx="493560" cy="446040"/>
                <a:chOff x="2006280" y="2169000"/>
                <a:chExt cx="493560" cy="446040"/>
              </a:xfrm>
            </p:grpSpPr>
            <p:sp>
              <p:nvSpPr>
                <p:cNvPr id="186" name="CustomShape 15"/>
                <p:cNvSpPr/>
                <p:nvPr/>
              </p:nvSpPr>
              <p:spPr>
                <a:xfrm rot="10800000">
                  <a:off x="2006280" y="2169000"/>
                  <a:ext cx="360" cy="445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87" name="CustomShape 16"/>
                <p:cNvSpPr/>
                <p:nvPr/>
              </p:nvSpPr>
              <p:spPr>
                <a:xfrm>
                  <a:off x="2006640" y="2614680"/>
                  <a:ext cx="49320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188" name="CustomShape 17"/>
              <p:cNvSpPr/>
              <p:nvPr/>
            </p:nvSpPr>
            <p:spPr>
              <a:xfrm>
                <a:off x="2430360" y="2414880"/>
                <a:ext cx="194400" cy="243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22040" tIns="122040" rIns="122040" bIns="12204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" sz="1200" b="0" strike="noStrike" spc="-1">
                    <a:solidFill>
                      <a:srgbClr val="000000"/>
                    </a:solidFill>
                    <a:latin typeface="Arial"/>
                  </a:rPr>
                  <a:t>t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189" name="CustomShape 18"/>
            <p:cNvSpPr/>
            <p:nvPr/>
          </p:nvSpPr>
          <p:spPr>
            <a:xfrm>
              <a:off x="2021400" y="2301120"/>
              <a:ext cx="389160" cy="272520"/>
            </a:xfrm>
            <a:custGeom>
              <a:avLst/>
              <a:gdLst/>
              <a:ahLst/>
              <a:cxnLst/>
              <a:rect l="l" t="t" r="r" b="b"/>
              <a:pathLst>
                <a:path w="13189" h="9232">
                  <a:moveTo>
                    <a:pt x="0" y="9232"/>
                  </a:moveTo>
                  <a:lnTo>
                    <a:pt x="2638" y="9232"/>
                  </a:lnTo>
                  <a:lnTo>
                    <a:pt x="2638" y="4748"/>
                  </a:lnTo>
                  <a:lnTo>
                    <a:pt x="6858" y="4748"/>
                  </a:lnTo>
                  <a:lnTo>
                    <a:pt x="6858" y="0"/>
                  </a:lnTo>
                  <a:lnTo>
                    <a:pt x="13189" y="0"/>
                  </a:lnTo>
                </a:path>
              </a:pathLst>
            </a:custGeom>
            <a:noFill/>
            <a:ln w="9360">
              <a:solidFill>
                <a:srgbClr val="6AA84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90" name="Group 19"/>
            <p:cNvGrpSpPr/>
            <p:nvPr/>
          </p:nvGrpSpPr>
          <p:grpSpPr>
            <a:xfrm>
              <a:off x="5842080" y="2315880"/>
              <a:ext cx="654840" cy="574200"/>
              <a:chOff x="5842080" y="2315880"/>
              <a:chExt cx="654840" cy="574200"/>
            </a:xfrm>
          </p:grpSpPr>
          <p:sp>
            <p:nvSpPr>
              <p:cNvPr id="191" name="CustomShape 20"/>
              <p:cNvSpPr/>
              <p:nvPr/>
            </p:nvSpPr>
            <p:spPr>
              <a:xfrm>
                <a:off x="5842080" y="2315880"/>
                <a:ext cx="654840" cy="574200"/>
              </a:xfrm>
              <a:prstGeom prst="rect">
                <a:avLst/>
              </a:prstGeom>
              <a:solidFill>
                <a:schemeClr val="bg1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92" name="Group 21"/>
              <p:cNvGrpSpPr/>
              <p:nvPr/>
            </p:nvGrpSpPr>
            <p:grpSpPr>
              <a:xfrm>
                <a:off x="5912640" y="2355120"/>
                <a:ext cx="520920" cy="446040"/>
                <a:chOff x="5912640" y="2355120"/>
                <a:chExt cx="520920" cy="446040"/>
              </a:xfrm>
            </p:grpSpPr>
            <p:grpSp>
              <p:nvGrpSpPr>
                <p:cNvPr id="193" name="Group 22"/>
                <p:cNvGrpSpPr/>
                <p:nvPr/>
              </p:nvGrpSpPr>
              <p:grpSpPr>
                <a:xfrm>
                  <a:off x="5912640" y="2355120"/>
                  <a:ext cx="493560" cy="446040"/>
                  <a:chOff x="5912640" y="2355120"/>
                  <a:chExt cx="493560" cy="446040"/>
                </a:xfrm>
              </p:grpSpPr>
              <p:sp>
                <p:nvSpPr>
                  <p:cNvPr id="194" name="CustomShape 23"/>
                  <p:cNvSpPr/>
                  <p:nvPr/>
                </p:nvSpPr>
                <p:spPr>
                  <a:xfrm rot="10800000">
                    <a:off x="5912640" y="2355120"/>
                    <a:ext cx="360" cy="4456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360">
                    <a:solidFill>
                      <a:schemeClr val="dk2"/>
                    </a:solidFill>
                    <a:round/>
                    <a:tailEnd type="triangl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95" name="CustomShape 24"/>
                  <p:cNvSpPr/>
                  <p:nvPr/>
                </p:nvSpPr>
                <p:spPr>
                  <a:xfrm>
                    <a:off x="5913000" y="2800800"/>
                    <a:ext cx="493200" cy="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360">
                    <a:solidFill>
                      <a:schemeClr val="dk2"/>
                    </a:solidFill>
                    <a:round/>
                    <a:tailEnd type="triangl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196" name="CustomShape 25"/>
                <p:cNvSpPr/>
                <p:nvPr/>
              </p:nvSpPr>
              <p:spPr>
                <a:xfrm>
                  <a:off x="6395760" y="2685240"/>
                  <a:ext cx="37800" cy="662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122040" tIns="122040" rIns="122040" bIns="122040">
                  <a:no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" sz="1200" b="0" strike="noStrike" spc="-1">
                      <a:solidFill>
                        <a:srgbClr val="000000"/>
                      </a:solidFill>
                      <a:latin typeface="Arial"/>
                    </a:rPr>
                    <a:t>t</a:t>
                  </a:r>
                  <a:endParaRPr lang="de-DE" sz="1200" b="0" strike="noStrike" spc="-1">
                    <a:latin typeface="Arial"/>
                  </a:endParaRPr>
                </a:p>
              </p:txBody>
            </p:sp>
          </p:grpSp>
        </p:grpSp>
        <p:sp>
          <p:nvSpPr>
            <p:cNvPr id="197" name="CustomShape 26"/>
            <p:cNvSpPr/>
            <p:nvPr/>
          </p:nvSpPr>
          <p:spPr>
            <a:xfrm>
              <a:off x="5912280" y="2441520"/>
              <a:ext cx="397440" cy="359640"/>
            </a:xfrm>
            <a:custGeom>
              <a:avLst/>
              <a:gdLst/>
              <a:ahLst/>
              <a:cxnLst/>
              <a:rect l="l" t="t" r="r" b="b"/>
              <a:pathLst>
                <a:path w="69635" h="63041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360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CustomShape 27"/>
            <p:cNvSpPr/>
            <p:nvPr/>
          </p:nvSpPr>
          <p:spPr>
            <a:xfrm>
              <a:off x="5999040" y="213156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CustomShape 28"/>
            <p:cNvSpPr/>
            <p:nvPr/>
          </p:nvSpPr>
          <p:spPr>
            <a:xfrm>
              <a:off x="6072120" y="2220480"/>
              <a:ext cx="235800" cy="392760"/>
            </a:xfrm>
            <a:custGeom>
              <a:avLst/>
              <a:gdLst/>
              <a:ahLst/>
              <a:cxnLst/>
              <a:rect l="l" t="t" r="r" b="b"/>
              <a:pathLst>
                <a:path w="54073" h="68844">
                  <a:moveTo>
                    <a:pt x="0" y="68844"/>
                  </a:moveTo>
                  <a:lnTo>
                    <a:pt x="17145" y="50380"/>
                  </a:lnTo>
                  <a:lnTo>
                    <a:pt x="20574" y="41412"/>
                  </a:lnTo>
                  <a:lnTo>
                    <a:pt x="35609" y="23739"/>
                  </a:lnTo>
                  <a:lnTo>
                    <a:pt x="41412" y="18464"/>
                  </a:lnTo>
                  <a:lnTo>
                    <a:pt x="43522" y="9232"/>
                  </a:lnTo>
                  <a:lnTo>
                    <a:pt x="54073" y="0"/>
                  </a:lnTo>
                </a:path>
              </a:pathLst>
            </a:custGeom>
            <a:noFill/>
            <a:ln w="9360">
              <a:solidFill>
                <a:srgbClr val="741B4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CustomShape 29"/>
            <p:cNvSpPr/>
            <p:nvPr/>
          </p:nvSpPr>
          <p:spPr>
            <a:xfrm>
              <a:off x="6309000" y="2214360"/>
              <a:ext cx="73440" cy="278280"/>
            </a:xfrm>
            <a:custGeom>
              <a:avLst/>
              <a:gdLst/>
              <a:ahLst/>
              <a:cxnLst/>
              <a:rect l="l" t="t" r="r" b="b"/>
              <a:pathLst>
                <a:path w="16882" h="48797">
                  <a:moveTo>
                    <a:pt x="0" y="791"/>
                  </a:moveTo>
                  <a:lnTo>
                    <a:pt x="2638" y="1846"/>
                  </a:lnTo>
                  <a:lnTo>
                    <a:pt x="5803" y="0"/>
                  </a:lnTo>
                  <a:lnTo>
                    <a:pt x="10287" y="17409"/>
                  </a:lnTo>
                  <a:lnTo>
                    <a:pt x="10815" y="28751"/>
                  </a:lnTo>
                  <a:lnTo>
                    <a:pt x="16882" y="48797"/>
                  </a:lnTo>
                </a:path>
              </a:pathLst>
            </a:custGeom>
            <a:noFill/>
            <a:ln w="9360">
              <a:solidFill>
                <a:srgbClr val="741B4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30"/>
            <p:cNvSpPr/>
            <p:nvPr/>
          </p:nvSpPr>
          <p:spPr>
            <a:xfrm>
              <a:off x="6383880" y="2482560"/>
              <a:ext cx="29880" cy="123120"/>
            </a:xfrm>
            <a:custGeom>
              <a:avLst/>
              <a:gdLst/>
              <a:ahLst/>
              <a:cxnLst/>
              <a:rect l="l" t="t" r="r" b="b"/>
              <a:pathLst>
                <a:path w="5275" h="21629">
                  <a:moveTo>
                    <a:pt x="0" y="0"/>
                  </a:moveTo>
                  <a:lnTo>
                    <a:pt x="5275" y="21629"/>
                  </a:lnTo>
                </a:path>
              </a:pathLst>
            </a:custGeom>
            <a:noFill/>
            <a:ln w="9360">
              <a:solidFill>
                <a:srgbClr val="741B4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02" name="Group 31"/>
            <p:cNvGrpSpPr/>
            <p:nvPr/>
          </p:nvGrpSpPr>
          <p:grpSpPr>
            <a:xfrm>
              <a:off x="6069600" y="2170800"/>
              <a:ext cx="512280" cy="446040"/>
              <a:chOff x="6069600" y="2170800"/>
              <a:chExt cx="512280" cy="446040"/>
            </a:xfrm>
          </p:grpSpPr>
          <p:grpSp>
            <p:nvGrpSpPr>
              <p:cNvPr id="203" name="Group 32"/>
              <p:cNvGrpSpPr/>
              <p:nvPr/>
            </p:nvGrpSpPr>
            <p:grpSpPr>
              <a:xfrm>
                <a:off x="6069600" y="2170800"/>
                <a:ext cx="493560" cy="446040"/>
                <a:chOff x="6069600" y="2170800"/>
                <a:chExt cx="493560" cy="446040"/>
              </a:xfrm>
            </p:grpSpPr>
            <p:sp>
              <p:nvSpPr>
                <p:cNvPr id="204" name="CustomShape 33"/>
                <p:cNvSpPr/>
                <p:nvPr/>
              </p:nvSpPr>
              <p:spPr>
                <a:xfrm rot="10800000">
                  <a:off x="6069600" y="2170800"/>
                  <a:ext cx="360" cy="445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5" name="CustomShape 34"/>
                <p:cNvSpPr/>
                <p:nvPr/>
              </p:nvSpPr>
              <p:spPr>
                <a:xfrm>
                  <a:off x="6069960" y="2616480"/>
                  <a:ext cx="49320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206" name="CustomShape 35"/>
              <p:cNvSpPr/>
              <p:nvPr/>
            </p:nvSpPr>
            <p:spPr>
              <a:xfrm>
                <a:off x="6553440" y="2496960"/>
                <a:ext cx="28440" cy="66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22040" tIns="122040" rIns="122040" bIns="12204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" sz="1200" b="0" strike="noStrike" spc="-1">
                    <a:solidFill>
                      <a:srgbClr val="000000"/>
                    </a:solidFill>
                    <a:latin typeface="Arial"/>
                  </a:rPr>
                  <a:t>t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207" name="CustomShape 36"/>
            <p:cNvSpPr/>
            <p:nvPr/>
          </p:nvSpPr>
          <p:spPr>
            <a:xfrm>
              <a:off x="6159600" y="191376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CustomShape 37"/>
            <p:cNvSpPr/>
            <p:nvPr/>
          </p:nvSpPr>
          <p:spPr>
            <a:xfrm rot="10800000">
              <a:off x="6230160" y="1953000"/>
              <a:ext cx="360" cy="445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CustomShape 38"/>
            <p:cNvSpPr/>
            <p:nvPr/>
          </p:nvSpPr>
          <p:spPr>
            <a:xfrm>
              <a:off x="6230520" y="2398680"/>
              <a:ext cx="4932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39"/>
            <p:cNvSpPr/>
            <p:nvPr/>
          </p:nvSpPr>
          <p:spPr>
            <a:xfrm>
              <a:off x="6717240" y="2268360"/>
              <a:ext cx="37440" cy="66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" sz="1200" b="0" strike="noStrike" spc="-1">
                  <a:solidFill>
                    <a:srgbClr val="000000"/>
                  </a:solidFill>
                  <a:latin typeface="Arial"/>
                </a:rPr>
                <a:t>t</a:t>
              </a:r>
              <a:endParaRPr lang="de-DE" sz="1200" b="0" strike="noStrike" spc="-1">
                <a:latin typeface="Arial"/>
              </a:endParaRPr>
            </a:p>
          </p:txBody>
        </p:sp>
        <p:sp>
          <p:nvSpPr>
            <p:cNvPr id="211" name="CustomShape 40"/>
            <p:cNvSpPr/>
            <p:nvPr/>
          </p:nvSpPr>
          <p:spPr>
            <a:xfrm>
              <a:off x="6229440" y="2039400"/>
              <a:ext cx="397440" cy="359640"/>
            </a:xfrm>
            <a:custGeom>
              <a:avLst/>
              <a:gdLst/>
              <a:ahLst/>
              <a:cxnLst/>
              <a:rect l="l" t="t" r="r" b="b"/>
              <a:pathLst>
                <a:path w="69635" h="63041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360">
              <a:solidFill>
                <a:srgbClr val="FF99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CustomShape 41"/>
            <p:cNvSpPr/>
            <p:nvPr/>
          </p:nvSpPr>
          <p:spPr>
            <a:xfrm>
              <a:off x="7076520" y="3115440"/>
              <a:ext cx="3340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42"/>
            <p:cNvSpPr/>
            <p:nvPr/>
          </p:nvSpPr>
          <p:spPr>
            <a:xfrm>
              <a:off x="1176120" y="2900160"/>
              <a:ext cx="2025720" cy="81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Prozessparameter</a:t>
              </a:r>
              <a:endParaRPr lang="de-DE" sz="134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(Sollwerte für Prozessgrößen)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14" name="CustomShape 43"/>
            <p:cNvSpPr/>
            <p:nvPr/>
          </p:nvSpPr>
          <p:spPr>
            <a:xfrm>
              <a:off x="5524200" y="2900160"/>
              <a:ext cx="160848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Prozessgrößen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15" name="CustomShape 44"/>
            <p:cNvSpPr/>
            <p:nvPr/>
          </p:nvSpPr>
          <p:spPr>
            <a:xfrm>
              <a:off x="9556560" y="2900160"/>
              <a:ext cx="180540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Bauteileigenschaften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16" name="CustomShape 45"/>
            <p:cNvSpPr/>
            <p:nvPr/>
          </p:nvSpPr>
          <p:spPr>
            <a:xfrm>
              <a:off x="8920440" y="3115440"/>
              <a:ext cx="708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CustomShape 46"/>
            <p:cNvSpPr/>
            <p:nvPr/>
          </p:nvSpPr>
          <p:spPr>
            <a:xfrm>
              <a:off x="3201840" y="3115440"/>
              <a:ext cx="708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47"/>
            <p:cNvSpPr/>
            <p:nvPr/>
          </p:nvSpPr>
          <p:spPr>
            <a:xfrm>
              <a:off x="5329080" y="3115440"/>
              <a:ext cx="267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48"/>
            <p:cNvSpPr/>
            <p:nvPr/>
          </p:nvSpPr>
          <p:spPr>
            <a:xfrm>
              <a:off x="4277520" y="2023920"/>
              <a:ext cx="219240" cy="500400"/>
            </a:xfrm>
            <a:prstGeom prst="lightningBolt">
              <a:avLst/>
            </a:prstGeom>
            <a:solidFill>
              <a:schemeClr val="lt2"/>
            </a:solidFill>
            <a:ln w="9360">
              <a:solidFill>
                <a:srgbClr val="99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49"/>
            <p:cNvSpPr/>
            <p:nvPr/>
          </p:nvSpPr>
          <p:spPr>
            <a:xfrm>
              <a:off x="4632120" y="2059920"/>
              <a:ext cx="360" cy="594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50"/>
            <p:cNvSpPr/>
            <p:nvPr/>
          </p:nvSpPr>
          <p:spPr>
            <a:xfrm>
              <a:off x="3358080" y="1172520"/>
              <a:ext cx="254772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Störgrößen</a:t>
              </a:r>
              <a:endParaRPr lang="de-DE" sz="134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(Verschleiß, Außentemp., Kühlwassertemp., ...)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22" name="CustomShape 51"/>
            <p:cNvSpPr/>
            <p:nvPr/>
          </p:nvSpPr>
          <p:spPr>
            <a:xfrm>
              <a:off x="7879320" y="2023920"/>
              <a:ext cx="219240" cy="500400"/>
            </a:xfrm>
            <a:prstGeom prst="lightningBolt">
              <a:avLst/>
            </a:prstGeom>
            <a:solidFill>
              <a:schemeClr val="lt2"/>
            </a:solidFill>
            <a:ln w="9360">
              <a:solidFill>
                <a:srgbClr val="99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52"/>
            <p:cNvSpPr/>
            <p:nvPr/>
          </p:nvSpPr>
          <p:spPr>
            <a:xfrm>
              <a:off x="8233920" y="2059920"/>
              <a:ext cx="360" cy="594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CustomShape 53"/>
            <p:cNvSpPr/>
            <p:nvPr/>
          </p:nvSpPr>
          <p:spPr>
            <a:xfrm>
              <a:off x="7156440" y="1153800"/>
              <a:ext cx="2154600" cy="617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Störgrößen</a:t>
              </a:r>
              <a:endParaRPr lang="de-DE" sz="134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(Materialeigenschaften)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25" name="CustomShape 54"/>
            <p:cNvSpPr/>
            <p:nvPr/>
          </p:nvSpPr>
          <p:spPr>
            <a:xfrm rot="5400000">
              <a:off x="4064760" y="1455120"/>
              <a:ext cx="388440" cy="4139280"/>
            </a:xfrm>
            <a:prstGeom prst="bentConnector3">
              <a:avLst>
                <a:gd name="adj1" fmla="val 237226"/>
              </a:avLst>
            </a:pr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CustomShape 55"/>
            <p:cNvSpPr/>
            <p:nvPr/>
          </p:nvSpPr>
          <p:spPr>
            <a:xfrm>
              <a:off x="2966760" y="3872160"/>
              <a:ext cx="258408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Regelung (maschinenintern)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27" name="CustomShape 56"/>
            <p:cNvSpPr/>
            <p:nvPr/>
          </p:nvSpPr>
          <p:spPr>
            <a:xfrm>
              <a:off x="9949680" y="2310480"/>
              <a:ext cx="671760" cy="5893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28" name="Group 57"/>
            <p:cNvGrpSpPr/>
            <p:nvPr/>
          </p:nvGrpSpPr>
          <p:grpSpPr>
            <a:xfrm>
              <a:off x="10022040" y="2350440"/>
              <a:ext cx="560880" cy="457920"/>
              <a:chOff x="10022040" y="2350440"/>
              <a:chExt cx="560880" cy="457920"/>
            </a:xfrm>
          </p:grpSpPr>
          <p:sp>
            <p:nvSpPr>
              <p:cNvPr id="229" name="CustomShape 58"/>
              <p:cNvSpPr/>
              <p:nvPr/>
            </p:nvSpPr>
            <p:spPr>
              <a:xfrm rot="10800000">
                <a:off x="10022040" y="2350440"/>
                <a:ext cx="360" cy="4575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0" name="CustomShape 59"/>
              <p:cNvSpPr/>
              <p:nvPr/>
            </p:nvSpPr>
            <p:spPr>
              <a:xfrm>
                <a:off x="10022400" y="2808000"/>
                <a:ext cx="56052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31" name="CustomShape 60"/>
            <p:cNvSpPr/>
            <p:nvPr/>
          </p:nvSpPr>
          <p:spPr>
            <a:xfrm>
              <a:off x="10071720" y="2482920"/>
              <a:ext cx="379800" cy="321840"/>
            </a:xfrm>
            <a:custGeom>
              <a:avLst/>
              <a:gdLst/>
              <a:ahLst/>
              <a:cxnLst/>
              <a:rect l="l" t="t" r="r" b="b"/>
              <a:pathLst>
                <a:path w="54337" h="39038">
                  <a:moveTo>
                    <a:pt x="0" y="39038"/>
                  </a:moveTo>
                  <a:cubicBezTo>
                    <a:pt x="2374" y="36741"/>
                    <a:pt x="9760" y="31762"/>
                    <a:pt x="14244" y="25256"/>
                  </a:cubicBezTo>
                  <a:cubicBezTo>
                    <a:pt x="18728" y="18750"/>
                    <a:pt x="22817" y="0"/>
                    <a:pt x="26905" y="0"/>
                  </a:cubicBezTo>
                  <a:cubicBezTo>
                    <a:pt x="30993" y="0"/>
                    <a:pt x="34202" y="18750"/>
                    <a:pt x="38774" y="25256"/>
                  </a:cubicBezTo>
                  <a:cubicBezTo>
                    <a:pt x="43346" y="31762"/>
                    <a:pt x="51743" y="36741"/>
                    <a:pt x="54337" y="39038"/>
                  </a:cubicBezTo>
                </a:path>
              </a:pathLst>
            </a:custGeom>
            <a:solidFill>
              <a:srgbClr val="B7B7B7"/>
            </a:solidFill>
            <a:ln w="9360">
              <a:solidFill>
                <a:srgbClr val="B7B7B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2" name="TextShape 61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233" name="TextShape 62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8A48D5D-617E-41D1-BBA0-220A94238B3A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19.01.2021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34" name="TextShape 63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871BF91C-ADA8-4826-994E-0968E1CACE94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4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857828" y="189000"/>
            <a:ext cx="10142052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Projektstruktur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19.01.2021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152" name="TextShape 4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5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6832440" y="752760"/>
            <a:ext cx="1839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br/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de-DE" sz="1800" b="0" strike="noStrike" spc="-1">
              <a:latin typeface="Arial"/>
            </a:endParaRPr>
          </a:p>
        </p:txBody>
      </p:sp>
      <p:sp>
        <p:nvSpPr>
          <p:cNvPr id="154" name="TextShape 6"/>
          <p:cNvSpPr txBox="1"/>
          <p:nvPr/>
        </p:nvSpPr>
        <p:spPr>
          <a:xfrm>
            <a:off x="551520" y="981000"/>
            <a:ext cx="5544360" cy="547272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pPr>
              <a:lnSpc>
                <a:spcPts val="2401"/>
              </a:lnSpc>
              <a:tabLst>
                <a:tab pos="0" algn="l"/>
              </a:tabLst>
            </a:pPr>
            <a:r>
              <a:rPr lang="de-DE" sz="2000" b="1" strike="noStrike" spc="-1" dirty="0">
                <a:solidFill>
                  <a:srgbClr val="000000"/>
                </a:solidFill>
                <a:latin typeface="Calibri"/>
              </a:rPr>
              <a:t>Projektziele: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ts val="2401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DE" b="0" strike="noStrike" spc="-1" dirty="0">
                <a:solidFill>
                  <a:srgbClr val="000000"/>
                </a:solidFill>
                <a:latin typeface="Calibri"/>
              </a:rPr>
              <a:t>Entwicklung eines digitalen Abbildes </a:t>
            </a:r>
            <a:r>
              <a:rPr lang="de-DE" b="0" strike="noStrike" spc="-1" dirty="0">
                <a:solidFill>
                  <a:srgbClr val="000000"/>
                </a:solidFill>
                <a:uFillTx/>
                <a:latin typeface="Calibri"/>
              </a:rPr>
              <a:t>des</a:t>
            </a:r>
            <a:r>
              <a:rPr lang="de-DE" b="0" strike="noStrike" spc="-1" dirty="0">
                <a:solidFill>
                  <a:srgbClr val="000000"/>
                </a:solidFill>
                <a:latin typeface="Calibri"/>
              </a:rPr>
              <a:t> Spritzgießprozesses und von Methoden zur modellbasierten Optimierung der Bauteilgüte</a:t>
            </a:r>
          </a:p>
          <a:p>
            <a:pPr marL="285840" indent="-285480">
              <a:lnSpc>
                <a:spcPts val="2401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Proof </a:t>
            </a:r>
            <a:r>
              <a:rPr lang="de-DE" spc="-1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pc="-1" dirty="0">
                <a:solidFill>
                  <a:srgbClr val="000000"/>
                </a:solidFill>
                <a:latin typeface="Calibri"/>
              </a:rPr>
              <a:t> Concept aller entwickelten Methoden durch Anwendung an einer Maschine des Fachgebietes IfW</a:t>
            </a:r>
            <a:endParaRPr lang="de-DE" b="1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ts val="2401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DE" b="0" strike="noStrike" spc="-1" dirty="0">
                <a:solidFill>
                  <a:srgbClr val="000000"/>
                </a:solidFill>
                <a:latin typeface="Calibri"/>
              </a:rPr>
              <a:t>Transfer der entwickelten Technologien und des erforderlichen Wissens für deren Anwendung und Adaption</a:t>
            </a:r>
            <a:endParaRPr lang="de-DE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r>
              <a:rPr lang="de-DE" sz="2000" b="1" strike="noStrike" spc="-1" dirty="0">
                <a:solidFill>
                  <a:srgbClr val="000000"/>
                </a:solidFill>
                <a:latin typeface="Calibri"/>
              </a:rPr>
              <a:t>Zeitplan und Meilensteine: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5" name="Group 7"/>
          <p:cNvGrpSpPr/>
          <p:nvPr/>
        </p:nvGrpSpPr>
        <p:grpSpPr>
          <a:xfrm>
            <a:off x="662760" y="4212720"/>
            <a:ext cx="9725400" cy="1891440"/>
            <a:chOff x="662760" y="4212720"/>
            <a:chExt cx="9725400" cy="1891440"/>
          </a:xfrm>
        </p:grpSpPr>
        <p:sp>
          <p:nvSpPr>
            <p:cNvPr id="156" name="CustomShape 8"/>
            <p:cNvSpPr/>
            <p:nvPr/>
          </p:nvSpPr>
          <p:spPr>
            <a:xfrm>
              <a:off x="7193880" y="4212720"/>
              <a:ext cx="3194280" cy="1891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de-DE" sz="1400" b="0" strike="noStrike" spc="-1">
                  <a:solidFill>
                    <a:srgbClr val="000000"/>
                  </a:solidFill>
                  <a:latin typeface="Calibri"/>
                </a:rPr>
                <a:t>AP1: Aufbau der Qualitätsmesszelle</a:t>
              </a:r>
              <a:br/>
              <a:r>
                <a:rPr lang="de-DE" sz="1400" b="0" strike="noStrike" spc="-1">
                  <a:solidFill>
                    <a:srgbClr val="000000"/>
                  </a:solidFill>
                  <a:latin typeface="Calibri"/>
                </a:rPr>
                <a:t>AP2: Datenaufzeichnung</a:t>
              </a:r>
              <a:endParaRPr lang="de-DE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de-DE" sz="1400" b="0" strike="noStrike" spc="-1">
                  <a:solidFill>
                    <a:srgbClr val="000000"/>
                  </a:solidFill>
                  <a:latin typeface="Calibri"/>
                </a:rPr>
                <a:t>AP3: Modellbildung Digitaler Zwilling</a:t>
              </a:r>
              <a:endParaRPr lang="de-DE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de-DE" sz="1400" b="0" strike="noStrike" spc="-1">
                  <a:solidFill>
                    <a:srgbClr val="000000"/>
                  </a:solidFill>
                  <a:latin typeface="Calibri"/>
                </a:rPr>
                <a:t>AP4: Prozessoptimierung</a:t>
              </a:r>
              <a:endParaRPr lang="de-DE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de-DE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de-DE" sz="1400" b="0" strike="noStrike" spc="-1">
                  <a:solidFill>
                    <a:srgbClr val="000000"/>
                  </a:solidFill>
                  <a:latin typeface="Calibri"/>
                </a:rPr>
                <a:t>MS1: Demonstratoranlage aufgebaut</a:t>
              </a:r>
              <a:endParaRPr lang="de-DE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de-DE" sz="1400" b="0" strike="noStrike" spc="-1">
                  <a:solidFill>
                    <a:srgbClr val="000000"/>
                  </a:solidFill>
                  <a:latin typeface="Calibri"/>
                </a:rPr>
                <a:t>MS2: Softwareentwicklung abgeschlossen</a:t>
              </a:r>
              <a:endParaRPr lang="de-DE" sz="1400" b="0" strike="noStrike" spc="-1">
                <a:latin typeface="Arial"/>
              </a:endParaRPr>
            </a:p>
          </p:txBody>
        </p:sp>
        <p:grpSp>
          <p:nvGrpSpPr>
            <p:cNvPr id="157" name="Group 9"/>
            <p:cNvGrpSpPr/>
            <p:nvPr/>
          </p:nvGrpSpPr>
          <p:grpSpPr>
            <a:xfrm>
              <a:off x="662760" y="4212720"/>
              <a:ext cx="6214320" cy="1891440"/>
              <a:chOff x="662760" y="4212720"/>
              <a:chExt cx="6214320" cy="1891440"/>
            </a:xfrm>
          </p:grpSpPr>
          <p:pic>
            <p:nvPicPr>
              <p:cNvPr id="158" name="Grafik 14"/>
              <p:cNvPicPr/>
              <p:nvPr/>
            </p:nvPicPr>
            <p:blipFill>
              <a:blip r:embed="rId2"/>
              <a:stretch/>
            </p:blipFill>
            <p:spPr>
              <a:xfrm>
                <a:off x="662760" y="4212720"/>
                <a:ext cx="6214320" cy="15681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59" name="Grafik 17"/>
              <p:cNvPicPr/>
              <p:nvPr/>
            </p:nvPicPr>
            <p:blipFill>
              <a:blip r:embed="rId3"/>
              <a:stretch/>
            </p:blipFill>
            <p:spPr>
              <a:xfrm>
                <a:off x="662760" y="5886720"/>
                <a:ext cx="6214320" cy="21744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160" name="Group 10"/>
          <p:cNvGrpSpPr/>
          <p:nvPr/>
        </p:nvGrpSpPr>
        <p:grpSpPr>
          <a:xfrm>
            <a:off x="6836760" y="1473120"/>
            <a:ext cx="1008360" cy="1761120"/>
            <a:chOff x="6836760" y="1473120"/>
            <a:chExt cx="1008360" cy="1761120"/>
          </a:xfrm>
        </p:grpSpPr>
        <p:pic>
          <p:nvPicPr>
            <p:cNvPr id="161" name="Grafik 21" descr="Ein Bild, das Mann, Person, Anzug, Kleidung enthält.&#10;&#10;Automatisch generierte Beschreibung"/>
            <p:cNvPicPr/>
            <p:nvPr/>
          </p:nvPicPr>
          <p:blipFill>
            <a:blip r:embed="rId4"/>
            <a:stretch/>
          </p:blipFill>
          <p:spPr>
            <a:xfrm>
              <a:off x="6860880" y="1473120"/>
              <a:ext cx="960120" cy="1442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2" name="CustomShape 11"/>
            <p:cNvSpPr/>
            <p:nvPr/>
          </p:nvSpPr>
          <p:spPr>
            <a:xfrm>
              <a:off x="6836760" y="2990520"/>
              <a:ext cx="1008360" cy="24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600" b="0" strike="noStrike" spc="-1" dirty="0">
                  <a:solidFill>
                    <a:srgbClr val="000000"/>
                  </a:solidFill>
                  <a:latin typeface="Calibri"/>
                </a:rPr>
                <a:t>Marco </a:t>
              </a:r>
              <a:r>
                <a:rPr lang="de-DE" sz="1600" b="0" strike="noStrike" spc="-1" dirty="0" err="1">
                  <a:solidFill>
                    <a:srgbClr val="000000"/>
                  </a:solidFill>
                  <a:latin typeface="Calibri"/>
                </a:rPr>
                <a:t>Klute</a:t>
              </a:r>
              <a:endParaRPr lang="de-DE" sz="1600" b="0" strike="noStrike" spc="-1" dirty="0">
                <a:latin typeface="Arial"/>
              </a:endParaRPr>
            </a:p>
          </p:txBody>
        </p:sp>
      </p:grpSp>
      <p:grpSp>
        <p:nvGrpSpPr>
          <p:cNvPr id="163" name="Group 12"/>
          <p:cNvGrpSpPr/>
          <p:nvPr/>
        </p:nvGrpSpPr>
        <p:grpSpPr>
          <a:xfrm>
            <a:off x="8170920" y="1467360"/>
            <a:ext cx="1528200" cy="1766880"/>
            <a:chOff x="8170920" y="1467360"/>
            <a:chExt cx="1528200" cy="1766880"/>
          </a:xfrm>
        </p:grpSpPr>
        <p:pic>
          <p:nvPicPr>
            <p:cNvPr id="164" name="Grafik 22" descr="Ein Bild, das Person, Wand, Mann, drinnen enthält.&#10;&#10;Automatisch generierte Beschreibung"/>
            <p:cNvPicPr/>
            <p:nvPr/>
          </p:nvPicPr>
          <p:blipFill>
            <a:blip r:embed="rId5"/>
            <a:stretch/>
          </p:blipFill>
          <p:spPr>
            <a:xfrm>
              <a:off x="8454960" y="1467360"/>
              <a:ext cx="960120" cy="1440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5" name="CustomShape 13"/>
            <p:cNvSpPr/>
            <p:nvPr/>
          </p:nvSpPr>
          <p:spPr>
            <a:xfrm>
              <a:off x="8170920" y="2990520"/>
              <a:ext cx="1528200" cy="24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600" b="0" strike="noStrike" spc="-1">
                  <a:solidFill>
                    <a:srgbClr val="000000"/>
                  </a:solidFill>
                  <a:latin typeface="Calibri"/>
                </a:rPr>
                <a:t>Alexander Rehmer</a:t>
              </a:r>
              <a:endParaRPr lang="de-DE" sz="1600" b="0" strike="noStrike" spc="-1">
                <a:latin typeface="Arial"/>
              </a:endParaRPr>
            </a:p>
          </p:txBody>
        </p:sp>
      </p:grpSp>
      <p:sp>
        <p:nvSpPr>
          <p:cNvPr id="166" name="CustomShape 14"/>
          <p:cNvSpPr/>
          <p:nvPr/>
        </p:nvSpPr>
        <p:spPr>
          <a:xfrm>
            <a:off x="6534000" y="981000"/>
            <a:ext cx="5544360" cy="547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72000" rIns="108000" bIns="72000">
            <a:noAutofit/>
          </a:bodyPr>
          <a:lstStyle/>
          <a:p>
            <a:pPr>
              <a:lnSpc>
                <a:spcPts val="2401"/>
              </a:lnSpc>
              <a:tabLst>
                <a:tab pos="0" algn="l"/>
              </a:tabLst>
            </a:pPr>
            <a:r>
              <a:rPr lang="de-DE" sz="1800" b="1" strike="noStrike" spc="-1">
                <a:solidFill>
                  <a:srgbClr val="000000"/>
                </a:solidFill>
                <a:latin typeface="Calibri"/>
              </a:rPr>
              <a:t>Projektbearbeiter:</a:t>
            </a:r>
            <a:endParaRPr lang="de-DE" sz="1800" b="0" strike="noStrike" spc="-1"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2"/>
          <p:cNvSpPr txBox="1"/>
          <p:nvPr/>
        </p:nvSpPr>
        <p:spPr>
          <a:xfrm>
            <a:off x="1843314" y="189000"/>
            <a:ext cx="10156566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Überblick über Entwicklungs- und Transfermaßnahmen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Google Shape;59;p13">
            <a:extLst>
              <a:ext uri="{FF2B5EF4-FFF2-40B4-BE49-F238E27FC236}">
                <a16:creationId xmlns:a16="http://schemas.microsoft.com/office/drawing/2014/main" id="{551AAB99-242E-4840-940C-F1E1BDEBE820}"/>
              </a:ext>
            </a:extLst>
          </p:cNvPr>
          <p:cNvSpPr/>
          <p:nvPr/>
        </p:nvSpPr>
        <p:spPr>
          <a:xfrm rot="-5400000">
            <a:off x="-123275" y="1930077"/>
            <a:ext cx="1051946" cy="225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Wissen</a:t>
            </a:r>
            <a:endParaRPr sz="1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60;p13">
            <a:extLst>
              <a:ext uri="{FF2B5EF4-FFF2-40B4-BE49-F238E27FC236}">
                <a16:creationId xmlns:a16="http://schemas.microsoft.com/office/drawing/2014/main" id="{6F66D4C9-7BC6-4799-B462-AE43811FF52D}"/>
              </a:ext>
            </a:extLst>
          </p:cNvPr>
          <p:cNvSpPr txBox="1"/>
          <p:nvPr/>
        </p:nvSpPr>
        <p:spPr>
          <a:xfrm>
            <a:off x="609748" y="1516655"/>
            <a:ext cx="2196452" cy="105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Verfahrenstechnik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 Spritzgießprozesses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Wechselwirkungen </a:t>
            </a: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der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Prozessparameter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Sensorik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61;p13">
            <a:extLst>
              <a:ext uri="{FF2B5EF4-FFF2-40B4-BE49-F238E27FC236}">
                <a16:creationId xmlns:a16="http://schemas.microsoft.com/office/drawing/2014/main" id="{7BD60FFA-74C3-4AF5-8746-1B3657150C0C}"/>
              </a:ext>
            </a:extLst>
          </p:cNvPr>
          <p:cNvSpPr txBox="1"/>
          <p:nvPr/>
        </p:nvSpPr>
        <p:spPr>
          <a:xfrm>
            <a:off x="2884378" y="1516655"/>
            <a:ext cx="2143022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Qualitätsüberwachung im Spritzgießprozess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Messtechniken für Quali-</a:t>
            </a:r>
            <a:b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tätskontrollen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62;p13">
            <a:extLst>
              <a:ext uri="{FF2B5EF4-FFF2-40B4-BE49-F238E27FC236}">
                <a16:creationId xmlns:a16="http://schemas.microsoft.com/office/drawing/2014/main" id="{ACACE472-5513-4493-A52C-360BDB3CC702}"/>
              </a:ext>
            </a:extLst>
          </p:cNvPr>
          <p:cNvSpPr txBox="1"/>
          <p:nvPr/>
        </p:nvSpPr>
        <p:spPr>
          <a:xfrm>
            <a:off x="5072736" y="1510009"/>
            <a:ext cx="2162224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Kommunikationsprotokolle 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Programmieren mit Python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63;p13">
            <a:extLst>
              <a:ext uri="{FF2B5EF4-FFF2-40B4-BE49-F238E27FC236}">
                <a16:creationId xmlns:a16="http://schemas.microsoft.com/office/drawing/2014/main" id="{D36BAA6C-BC8A-4EF4-87F9-A852D25755E8}"/>
              </a:ext>
            </a:extLst>
          </p:cNvPr>
          <p:cNvSpPr txBox="1"/>
          <p:nvPr/>
        </p:nvSpPr>
        <p:spPr>
          <a:xfrm>
            <a:off x="7300028" y="1516655"/>
            <a:ext cx="2169771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Systemidentifikation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Experimententwurf (Testsignalentwurf, DoE)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Nichtlineare Optimierung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64;p13">
            <a:extLst>
              <a:ext uri="{FF2B5EF4-FFF2-40B4-BE49-F238E27FC236}">
                <a16:creationId xmlns:a16="http://schemas.microsoft.com/office/drawing/2014/main" id="{7512512E-BA74-4239-9547-49B1AA5D692D}"/>
              </a:ext>
            </a:extLst>
          </p:cNvPr>
          <p:cNvSpPr txBox="1"/>
          <p:nvPr/>
        </p:nvSpPr>
        <p:spPr>
          <a:xfrm>
            <a:off x="9534732" y="1516655"/>
            <a:ext cx="2162224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Lösung von Optimalsteuerungsproblemen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Online-Parameterschätzung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65;p13">
            <a:extLst>
              <a:ext uri="{FF2B5EF4-FFF2-40B4-BE49-F238E27FC236}">
                <a16:creationId xmlns:a16="http://schemas.microsoft.com/office/drawing/2014/main" id="{4EBEC7FE-0B00-4B04-8F7B-171B8A70DC04}"/>
              </a:ext>
            </a:extLst>
          </p:cNvPr>
          <p:cNvSpPr/>
          <p:nvPr/>
        </p:nvSpPr>
        <p:spPr>
          <a:xfrm rot="-5400000">
            <a:off x="-8452" y="4386903"/>
            <a:ext cx="822300" cy="225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Technologien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66;p13">
            <a:extLst>
              <a:ext uri="{FF2B5EF4-FFF2-40B4-BE49-F238E27FC236}">
                <a16:creationId xmlns:a16="http://schemas.microsoft.com/office/drawing/2014/main" id="{9D7724CB-5F85-4859-B04C-FBB45AABEFAA}"/>
              </a:ext>
            </a:extLst>
          </p:cNvPr>
          <p:cNvSpPr txBox="1"/>
          <p:nvPr/>
        </p:nvSpPr>
        <p:spPr>
          <a:xfrm>
            <a:off x="5072736" y="4088403"/>
            <a:ext cx="2175864" cy="849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zur Datenauf-</a:t>
            </a:r>
            <a:b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zeichung und zum Daten-</a:t>
            </a:r>
            <a:b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export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67;p13">
            <a:extLst>
              <a:ext uri="{FF2B5EF4-FFF2-40B4-BE49-F238E27FC236}">
                <a16:creationId xmlns:a16="http://schemas.microsoft.com/office/drawing/2014/main" id="{8C2D2191-C604-4D18-8CBF-1B66B85EF593}"/>
              </a:ext>
            </a:extLst>
          </p:cNvPr>
          <p:cNvSpPr txBox="1"/>
          <p:nvPr/>
        </p:nvSpPr>
        <p:spPr>
          <a:xfrm>
            <a:off x="7293935" y="4088403"/>
            <a:ext cx="2175864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zur Generierung von Testsignalen</a:t>
            </a: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zur datengetriebenen Modellbildung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68;p13">
            <a:extLst>
              <a:ext uri="{FF2B5EF4-FFF2-40B4-BE49-F238E27FC236}">
                <a16:creationId xmlns:a16="http://schemas.microsoft.com/office/drawing/2014/main" id="{B5FE9C2C-66D8-460E-AE07-EC80C5D0505A}"/>
              </a:ext>
            </a:extLst>
          </p:cNvPr>
          <p:cNvSpPr txBox="1"/>
          <p:nvPr/>
        </p:nvSpPr>
        <p:spPr>
          <a:xfrm>
            <a:off x="2884378" y="4088403"/>
            <a:ext cx="2143022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Messgeräte zur Qualitätsüberwachung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69;p13">
            <a:extLst>
              <a:ext uri="{FF2B5EF4-FFF2-40B4-BE49-F238E27FC236}">
                <a16:creationId xmlns:a16="http://schemas.microsoft.com/office/drawing/2014/main" id="{59BBDB1F-BFE4-4804-98CC-1AA8F97E275D}"/>
              </a:ext>
            </a:extLst>
          </p:cNvPr>
          <p:cNvSpPr txBox="1"/>
          <p:nvPr/>
        </p:nvSpPr>
        <p:spPr>
          <a:xfrm>
            <a:off x="611592" y="4088403"/>
            <a:ext cx="2194608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Maschinenprotokolle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70;p13">
            <a:extLst>
              <a:ext uri="{FF2B5EF4-FFF2-40B4-BE49-F238E27FC236}">
                <a16:creationId xmlns:a16="http://schemas.microsoft.com/office/drawing/2014/main" id="{BD19C84C-384D-4103-AF02-54603A582CA3}"/>
              </a:ext>
            </a:extLst>
          </p:cNvPr>
          <p:cNvSpPr txBox="1"/>
          <p:nvPr/>
        </p:nvSpPr>
        <p:spPr>
          <a:xfrm>
            <a:off x="9534732" y="4088403"/>
            <a:ext cx="2156446" cy="849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zur Optimierung des Spritzgießprozesses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zur Online-Adaption des Digitalen Zwillings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71;p13">
            <a:extLst>
              <a:ext uri="{FF2B5EF4-FFF2-40B4-BE49-F238E27FC236}">
                <a16:creationId xmlns:a16="http://schemas.microsoft.com/office/drawing/2014/main" id="{D36FE9AE-5742-4C53-A723-A3841B1F6AD3}"/>
              </a:ext>
            </a:extLst>
          </p:cNvPr>
          <p:cNvSpPr/>
          <p:nvPr/>
        </p:nvSpPr>
        <p:spPr>
          <a:xfrm rot="-5400000">
            <a:off x="100748" y="2859134"/>
            <a:ext cx="603900" cy="225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Transfer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72;p13">
            <a:extLst>
              <a:ext uri="{FF2B5EF4-FFF2-40B4-BE49-F238E27FC236}">
                <a16:creationId xmlns:a16="http://schemas.microsoft.com/office/drawing/2014/main" id="{4F40F3E6-D9A2-4AEA-9F04-7512BCD0257E}"/>
              </a:ext>
            </a:extLst>
          </p:cNvPr>
          <p:cNvSpPr/>
          <p:nvPr/>
        </p:nvSpPr>
        <p:spPr>
          <a:xfrm>
            <a:off x="609747" y="2658834"/>
            <a:ext cx="11087238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/>
                <a:ea typeface="Calibri"/>
                <a:cs typeface="Calibri"/>
                <a:sym typeface="Calibri"/>
              </a:rPr>
              <a:t>Fachliche Vorträge, Webinare &amp; Seminare</a:t>
            </a:r>
            <a:endParaRPr sz="1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73;p13">
            <a:extLst>
              <a:ext uri="{FF2B5EF4-FFF2-40B4-BE49-F238E27FC236}">
                <a16:creationId xmlns:a16="http://schemas.microsoft.com/office/drawing/2014/main" id="{0F99EEA3-9493-48F2-90B7-F873D3D53D19}"/>
              </a:ext>
            </a:extLst>
          </p:cNvPr>
          <p:cNvSpPr/>
          <p:nvPr/>
        </p:nvSpPr>
        <p:spPr>
          <a:xfrm rot="-5400000">
            <a:off x="92954" y="3596991"/>
            <a:ext cx="619487" cy="225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Bereitst.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74;p13">
            <a:extLst>
              <a:ext uri="{FF2B5EF4-FFF2-40B4-BE49-F238E27FC236}">
                <a16:creationId xmlns:a16="http://schemas.microsoft.com/office/drawing/2014/main" id="{F54F86A5-E973-400C-8978-9AE337B98805}"/>
              </a:ext>
            </a:extLst>
          </p:cNvPr>
          <p:cNvSpPr/>
          <p:nvPr/>
        </p:nvSpPr>
        <p:spPr>
          <a:xfrm>
            <a:off x="4900027" y="3098784"/>
            <a:ext cx="6796929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Hands-on Workshops &amp; </a:t>
            </a: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Test@Machine</a:t>
            </a: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75;p13">
            <a:extLst>
              <a:ext uri="{FF2B5EF4-FFF2-40B4-BE49-F238E27FC236}">
                <a16:creationId xmlns:a16="http://schemas.microsoft.com/office/drawing/2014/main" id="{7E7BF9AB-46F5-471F-804C-72988A93ECC7}"/>
              </a:ext>
            </a:extLst>
          </p:cNvPr>
          <p:cNvSpPr/>
          <p:nvPr/>
        </p:nvSpPr>
        <p:spPr>
          <a:xfrm>
            <a:off x="611598" y="2878809"/>
            <a:ext cx="11085358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Durchführung von Fallstudien an der fachgebietseigenen Spritzgießmaschine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76;p13">
            <a:extLst>
              <a:ext uri="{FF2B5EF4-FFF2-40B4-BE49-F238E27FC236}">
                <a16:creationId xmlns:a16="http://schemas.microsoft.com/office/drawing/2014/main" id="{B8D3DB56-191E-4C73-A8A1-E1B9E865EEA1}"/>
              </a:ext>
            </a:extLst>
          </p:cNvPr>
          <p:cNvSpPr/>
          <p:nvPr/>
        </p:nvSpPr>
        <p:spPr>
          <a:xfrm>
            <a:off x="610673" y="3400022"/>
            <a:ext cx="11086312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Bereitstellung aller Schulungsunterlagen &amp; Aufzeichnungen von Veranstaltungen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77;p13">
            <a:extLst>
              <a:ext uri="{FF2B5EF4-FFF2-40B4-BE49-F238E27FC236}">
                <a16:creationId xmlns:a16="http://schemas.microsoft.com/office/drawing/2014/main" id="{ACA3B235-593D-48E1-8FDF-5C48FF95C412}"/>
              </a:ext>
            </a:extLst>
          </p:cNvPr>
          <p:cNvSpPr/>
          <p:nvPr/>
        </p:nvSpPr>
        <p:spPr>
          <a:xfrm>
            <a:off x="612522" y="3839984"/>
            <a:ext cx="11084433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Publikation wissenschaftlicher Erkenntnisse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78;p13">
            <a:extLst>
              <a:ext uri="{FF2B5EF4-FFF2-40B4-BE49-F238E27FC236}">
                <a16:creationId xmlns:a16="http://schemas.microsoft.com/office/drawing/2014/main" id="{DF0D987B-E0C1-4FA6-A1F4-46ECCC3EC29D}"/>
              </a:ext>
            </a:extLst>
          </p:cNvPr>
          <p:cNvSpPr/>
          <p:nvPr/>
        </p:nvSpPr>
        <p:spPr>
          <a:xfrm>
            <a:off x="612522" y="3619997"/>
            <a:ext cx="11084433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Erstellung digitaler Leitfäden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79;p13">
            <a:extLst>
              <a:ext uri="{FF2B5EF4-FFF2-40B4-BE49-F238E27FC236}">
                <a16:creationId xmlns:a16="http://schemas.microsoft.com/office/drawing/2014/main" id="{94863DFF-2EC8-42D8-BE40-DBA3D769F3F5}"/>
              </a:ext>
            </a:extLst>
          </p:cNvPr>
          <p:cNvSpPr/>
          <p:nvPr/>
        </p:nvSpPr>
        <p:spPr>
          <a:xfrm rot="-5400000">
            <a:off x="90398" y="5183535"/>
            <a:ext cx="624600" cy="225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Transfer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80;p13">
            <a:extLst>
              <a:ext uri="{FF2B5EF4-FFF2-40B4-BE49-F238E27FC236}">
                <a16:creationId xmlns:a16="http://schemas.microsoft.com/office/drawing/2014/main" id="{61392F5E-A912-45C9-A3F9-2829BFE4E9E8}"/>
              </a:ext>
            </a:extLst>
          </p:cNvPr>
          <p:cNvSpPr/>
          <p:nvPr/>
        </p:nvSpPr>
        <p:spPr>
          <a:xfrm rot="-5400000">
            <a:off x="61871" y="5923071"/>
            <a:ext cx="681652" cy="233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Bereitst.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81;p13">
            <a:extLst>
              <a:ext uri="{FF2B5EF4-FFF2-40B4-BE49-F238E27FC236}">
                <a16:creationId xmlns:a16="http://schemas.microsoft.com/office/drawing/2014/main" id="{1864FA1B-B642-470E-88AF-FD98EACE86E2}"/>
              </a:ext>
            </a:extLst>
          </p:cNvPr>
          <p:cNvSpPr/>
          <p:nvPr/>
        </p:nvSpPr>
        <p:spPr>
          <a:xfrm>
            <a:off x="3655247" y="5429410"/>
            <a:ext cx="8038808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Hands-on Workshops &amp; </a:t>
            </a: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Test@Machine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82;p13">
            <a:extLst>
              <a:ext uri="{FF2B5EF4-FFF2-40B4-BE49-F238E27FC236}">
                <a16:creationId xmlns:a16="http://schemas.microsoft.com/office/drawing/2014/main" id="{980E81D3-49F5-4908-92EB-0B420DBE08D3}"/>
              </a:ext>
            </a:extLst>
          </p:cNvPr>
          <p:cNvSpPr/>
          <p:nvPr/>
        </p:nvSpPr>
        <p:spPr>
          <a:xfrm>
            <a:off x="2159347" y="5209435"/>
            <a:ext cx="9534708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Durchführung</a:t>
            </a: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 von Fallstudien am Demonstrator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83;p13">
            <a:extLst>
              <a:ext uri="{FF2B5EF4-FFF2-40B4-BE49-F238E27FC236}">
                <a16:creationId xmlns:a16="http://schemas.microsoft.com/office/drawing/2014/main" id="{6B3B595D-4211-4B98-874A-B34B8448D303}"/>
              </a:ext>
            </a:extLst>
          </p:cNvPr>
          <p:cNvSpPr/>
          <p:nvPr/>
        </p:nvSpPr>
        <p:spPr>
          <a:xfrm>
            <a:off x="610672" y="5698945"/>
            <a:ext cx="11083383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Bereitstellung aller Schulungsunterlagen &amp; Aufzeichnungen von Veranstaltungen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84;p13">
            <a:extLst>
              <a:ext uri="{FF2B5EF4-FFF2-40B4-BE49-F238E27FC236}">
                <a16:creationId xmlns:a16="http://schemas.microsoft.com/office/drawing/2014/main" id="{7F654930-2E81-43B4-A38D-9CFD5FBAEF0B}"/>
              </a:ext>
            </a:extLst>
          </p:cNvPr>
          <p:cNvSpPr/>
          <p:nvPr/>
        </p:nvSpPr>
        <p:spPr>
          <a:xfrm>
            <a:off x="3633575" y="5918920"/>
            <a:ext cx="8060480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Öffentliche Bereitstellung der entwickelten Software in GitHub</a:t>
            </a:r>
            <a:endParaRPr sz="1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85;p13">
            <a:extLst>
              <a:ext uri="{FF2B5EF4-FFF2-40B4-BE49-F238E27FC236}">
                <a16:creationId xmlns:a16="http://schemas.microsoft.com/office/drawing/2014/main" id="{EC74BBC0-1211-42B4-BC68-6EF4DC3C6789}"/>
              </a:ext>
            </a:extLst>
          </p:cNvPr>
          <p:cNvSpPr/>
          <p:nvPr/>
        </p:nvSpPr>
        <p:spPr>
          <a:xfrm>
            <a:off x="609622" y="4983960"/>
            <a:ext cx="11084433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Fachliche Vorträge, Webinare &amp; Seminare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86;p13">
            <a:extLst>
              <a:ext uri="{FF2B5EF4-FFF2-40B4-BE49-F238E27FC236}">
                <a16:creationId xmlns:a16="http://schemas.microsoft.com/office/drawing/2014/main" id="{6519CCC1-487C-4B18-82DB-EFFA3DC7D43B}"/>
              </a:ext>
            </a:extLst>
          </p:cNvPr>
          <p:cNvSpPr/>
          <p:nvPr/>
        </p:nvSpPr>
        <p:spPr>
          <a:xfrm>
            <a:off x="3630699" y="6135841"/>
            <a:ext cx="8060479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Beispielgetriebenen Dokumentation der entwickelten Software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CustomShape 5">
            <a:extLst>
              <a:ext uri="{FF2B5EF4-FFF2-40B4-BE49-F238E27FC236}">
                <a16:creationId xmlns:a16="http://schemas.microsoft.com/office/drawing/2014/main" id="{CA74B20C-285B-4F4D-8218-1C7D0F5E85F3}"/>
              </a:ext>
            </a:extLst>
          </p:cNvPr>
          <p:cNvSpPr/>
          <p:nvPr/>
        </p:nvSpPr>
        <p:spPr>
          <a:xfrm>
            <a:off x="5027400" y="867898"/>
            <a:ext cx="2530080" cy="633583"/>
          </a:xfrm>
          <a:prstGeom prst="chevron">
            <a:avLst>
              <a:gd name="adj" fmla="val 50000"/>
            </a:avLst>
          </a:prstGeom>
          <a:solidFill>
            <a:srgbClr val="3461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Daten-</a:t>
            </a:r>
            <a:br/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aufzeichnung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41" name="CustomShape 7">
            <a:extLst>
              <a:ext uri="{FF2B5EF4-FFF2-40B4-BE49-F238E27FC236}">
                <a16:creationId xmlns:a16="http://schemas.microsoft.com/office/drawing/2014/main" id="{50ECCC5F-9B6B-4E52-ADB8-2E7A2F2B8EC7}"/>
              </a:ext>
            </a:extLst>
          </p:cNvPr>
          <p:cNvSpPr/>
          <p:nvPr/>
        </p:nvSpPr>
        <p:spPr>
          <a:xfrm>
            <a:off x="582480" y="867898"/>
            <a:ext cx="2532600" cy="628358"/>
          </a:xfrm>
          <a:prstGeom prst="homePlate">
            <a:avLst>
              <a:gd name="adj" fmla="val 50000"/>
            </a:avLst>
          </a:prstGeom>
          <a:solidFill>
            <a:srgbClr val="1C458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Erfassung von Prozessgrößen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42" name="CustomShape 9">
            <a:extLst>
              <a:ext uri="{FF2B5EF4-FFF2-40B4-BE49-F238E27FC236}">
                <a16:creationId xmlns:a16="http://schemas.microsoft.com/office/drawing/2014/main" id="{47BD7AB1-3270-46C2-A393-689204CB3CB4}"/>
              </a:ext>
            </a:extLst>
          </p:cNvPr>
          <p:cNvSpPr/>
          <p:nvPr/>
        </p:nvSpPr>
        <p:spPr>
          <a:xfrm>
            <a:off x="2806200" y="867898"/>
            <a:ext cx="2530080" cy="633583"/>
          </a:xfrm>
          <a:prstGeom prst="chevron">
            <a:avLst>
              <a:gd name="adj" fmla="val 50000"/>
            </a:avLst>
          </a:prstGeom>
          <a:solidFill>
            <a:srgbClr val="1F4E9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Aufbau einer Qualitätsmesszelle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43" name="CustomShape 11">
            <a:extLst>
              <a:ext uri="{FF2B5EF4-FFF2-40B4-BE49-F238E27FC236}">
                <a16:creationId xmlns:a16="http://schemas.microsoft.com/office/drawing/2014/main" id="{016C3CF9-AAC6-468E-9F13-BDD7422E710B}"/>
              </a:ext>
            </a:extLst>
          </p:cNvPr>
          <p:cNvSpPr/>
          <p:nvPr/>
        </p:nvSpPr>
        <p:spPr>
          <a:xfrm>
            <a:off x="7248600" y="867898"/>
            <a:ext cx="2530080" cy="633583"/>
          </a:xfrm>
          <a:prstGeom prst="chevron">
            <a:avLst>
              <a:gd name="adj" fmla="val 50000"/>
            </a:avLst>
          </a:prstGeom>
          <a:solidFill>
            <a:srgbClr val="4471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8288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Modellbildung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44" name="CustomShape 13">
            <a:extLst>
              <a:ext uri="{FF2B5EF4-FFF2-40B4-BE49-F238E27FC236}">
                <a16:creationId xmlns:a16="http://schemas.microsoft.com/office/drawing/2014/main" id="{2606D8D8-00CC-41D2-AFC2-C605A160E435}"/>
              </a:ext>
            </a:extLst>
          </p:cNvPr>
          <p:cNvSpPr/>
          <p:nvPr/>
        </p:nvSpPr>
        <p:spPr>
          <a:xfrm>
            <a:off x="9469800" y="867898"/>
            <a:ext cx="2530080" cy="633583"/>
          </a:xfrm>
          <a:prstGeom prst="chevron">
            <a:avLst>
              <a:gd name="adj" fmla="val 50000"/>
            </a:avLst>
          </a:prstGeom>
          <a:solidFill>
            <a:srgbClr val="5E89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Prozess-</a:t>
            </a:r>
            <a:br>
              <a:rPr dirty="0"/>
            </a:br>
            <a:r>
              <a:rPr lang="en" sz="1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optimierung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46" name="TextShape 2">
            <a:extLst>
              <a:ext uri="{FF2B5EF4-FFF2-40B4-BE49-F238E27FC236}">
                <a16:creationId xmlns:a16="http://schemas.microsoft.com/office/drawing/2014/main" id="{84DF3BB8-1F45-4689-B497-366A7CEC1B03}"/>
              </a:ext>
            </a:extLst>
          </p:cNvPr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19.01.2021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47" name="TextShape 3">
            <a:extLst>
              <a:ext uri="{FF2B5EF4-FFF2-40B4-BE49-F238E27FC236}">
                <a16:creationId xmlns:a16="http://schemas.microsoft.com/office/drawing/2014/main" id="{80E95540-DB7E-4032-BA14-E908C6891355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48" name="TextShape 4">
            <a:extLst>
              <a:ext uri="{FF2B5EF4-FFF2-40B4-BE49-F238E27FC236}">
                <a16:creationId xmlns:a16="http://schemas.microsoft.com/office/drawing/2014/main" id="{199066C6-D39D-4FD3-B310-60C1794F52F3}"/>
              </a:ext>
            </a:extLst>
          </p:cNvPr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6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>
            <a:noAutofit/>
          </a:bodyPr>
          <a:lstStyle/>
          <a:p>
            <a:pPr>
              <a:lnSpc>
                <a:spcPts val="2401"/>
              </a:lnSpc>
              <a:tabLst>
                <a:tab pos="0" algn="l"/>
              </a:tabLst>
            </a:pPr>
            <a:r>
              <a:rPr lang="en" sz="1870" b="1" strike="noStrike" spc="-1">
                <a:solidFill>
                  <a:srgbClr val="000000"/>
                </a:solidFill>
                <a:latin typeface="Calibri"/>
              </a:rPr>
              <a:t>Schließung des Regelkreises</a:t>
            </a:r>
            <a:endParaRPr lang="de-DE" sz="1870" b="1" strike="noStrike" spc="-1">
              <a:solidFill>
                <a:srgbClr val="000000"/>
              </a:solidFill>
              <a:latin typeface="Arial"/>
            </a:endParaRPr>
          </a:p>
          <a:p>
            <a:pPr indent="-341640">
              <a:lnSpc>
                <a:spcPts val="2401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" sz="1800" b="0" strike="noStrike" spc="-1">
                <a:solidFill>
                  <a:srgbClr val="000000"/>
                </a:solidFill>
                <a:latin typeface="Calibri"/>
              </a:rPr>
              <a:t>Erfordert eine Qualitätsmessung in Echtzeit</a:t>
            </a:r>
            <a:endParaRPr lang="de-DE" sz="1800" b="1" strike="noStrike" spc="-1">
              <a:solidFill>
                <a:srgbClr val="000000"/>
              </a:solidFill>
              <a:latin typeface="Arial"/>
            </a:endParaRPr>
          </a:p>
          <a:p>
            <a:pPr marL="864000" lvl="2" indent="-342720">
              <a:lnSpc>
                <a:spcPts val="2401"/>
              </a:lnSpc>
              <a:spcBef>
                <a:spcPts val="201"/>
              </a:spcBef>
              <a:buClr>
                <a:srgbClr val="C5005A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D</a:t>
            </a:r>
            <a:r>
              <a:rPr lang="en" sz="1600" b="0" strike="noStrike" spc="-1">
                <a:solidFill>
                  <a:srgbClr val="000000"/>
                </a:solidFill>
                <a:latin typeface="Calibri"/>
              </a:rPr>
              <a:t>irekte Messung nicht möglich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864000" lvl="2" indent="-342720">
              <a:lnSpc>
                <a:spcPts val="2401"/>
              </a:lnSpc>
              <a:spcBef>
                <a:spcPts val="201"/>
              </a:spcBef>
              <a:buClr>
                <a:srgbClr val="C5005A"/>
              </a:buClr>
              <a:buFont typeface="Arial"/>
              <a:buChar char="•"/>
              <a:tabLst>
                <a:tab pos="0" algn="l"/>
              </a:tabLst>
            </a:pPr>
            <a:r>
              <a:rPr lang="en" sz="1600" b="0" strike="noStrike" spc="-1">
                <a:solidFill>
                  <a:srgbClr val="000000"/>
                </a:solidFill>
                <a:latin typeface="Calibri"/>
              </a:rPr>
              <a:t>Indirekte Messung mit Soft-Sensor denkbar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indent="-342720">
              <a:lnSpc>
                <a:spcPts val="2401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" sz="1800" b="0" strike="noStrike" spc="-1">
                <a:solidFill>
                  <a:srgbClr val="000000"/>
                </a:solidFill>
                <a:latin typeface="Calibri"/>
              </a:rPr>
              <a:t>Erfordert eine Echzeit-Manipulation der Führungsgrößen </a:t>
            </a:r>
            <a:r>
              <a:rPr lang="en" sz="1800" b="0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en" sz="1800" b="0" strike="noStrike" spc="-1">
                <a:solidFill>
                  <a:srgbClr val="000000"/>
                </a:solidFill>
                <a:latin typeface="Calibri"/>
              </a:rPr>
              <a:t> nicht möglich!</a:t>
            </a:r>
            <a:endParaRPr lang="de-DE" sz="1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186480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Skizze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D6C53E6-8B45-411E-A981-99C8AF83CF97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19.01.2021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01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302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0C2531BF-2347-4046-BCB1-E5B09AD80DF2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7</a:t>
            </a:fld>
            <a:endParaRPr lang="de-DE" sz="1200" b="0" strike="noStrike" spc="-1">
              <a:latin typeface="Times New Roman"/>
            </a:endParaRPr>
          </a:p>
        </p:txBody>
      </p:sp>
      <p:grpSp>
        <p:nvGrpSpPr>
          <p:cNvPr id="303" name="Group 6"/>
          <p:cNvGrpSpPr/>
          <p:nvPr/>
        </p:nvGrpSpPr>
        <p:grpSpPr>
          <a:xfrm>
            <a:off x="1933200" y="3010320"/>
            <a:ext cx="8322120" cy="2866320"/>
            <a:chOff x="1933200" y="3010320"/>
            <a:chExt cx="8322120" cy="2866320"/>
          </a:xfrm>
        </p:grpSpPr>
        <p:sp>
          <p:nvSpPr>
            <p:cNvPr id="304" name="CustomShape 7"/>
            <p:cNvSpPr/>
            <p:nvPr/>
          </p:nvSpPr>
          <p:spPr>
            <a:xfrm>
              <a:off x="5986800" y="3393360"/>
              <a:ext cx="914040" cy="50688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Optimierung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05" name="CustomShape 8"/>
            <p:cNvSpPr/>
            <p:nvPr/>
          </p:nvSpPr>
          <p:spPr>
            <a:xfrm>
              <a:off x="2158200" y="4795200"/>
              <a:ext cx="4490640" cy="1081440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CustomShape 9"/>
            <p:cNvSpPr/>
            <p:nvPr/>
          </p:nvSpPr>
          <p:spPr>
            <a:xfrm>
              <a:off x="3384000" y="4859640"/>
              <a:ext cx="914040" cy="50688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Spritzgieß-</a:t>
              </a:r>
              <a:br/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maschine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07" name="CustomShape 10"/>
            <p:cNvSpPr/>
            <p:nvPr/>
          </p:nvSpPr>
          <p:spPr>
            <a:xfrm>
              <a:off x="5598720" y="4859640"/>
              <a:ext cx="914040" cy="50688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Bauteil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08" name="CustomShape 11"/>
            <p:cNvSpPr/>
            <p:nvPr/>
          </p:nvSpPr>
          <p:spPr>
            <a:xfrm>
              <a:off x="5306400" y="5113440"/>
              <a:ext cx="2505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CustomShape 12"/>
            <p:cNvSpPr/>
            <p:nvPr/>
          </p:nvSpPr>
          <p:spPr>
            <a:xfrm>
              <a:off x="4262040" y="4885200"/>
              <a:ext cx="1346040" cy="442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1" strike="noStrike" spc="-1">
                  <a:solidFill>
                    <a:srgbClr val="000000"/>
                  </a:solidFill>
                  <a:latin typeface="Calibri"/>
                </a:rPr>
                <a:t>Prozess-</a:t>
              </a:r>
              <a:endParaRPr lang="de-DE" sz="1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1" strike="noStrike" spc="-1">
                  <a:solidFill>
                    <a:srgbClr val="000000"/>
                  </a:solidFill>
                  <a:latin typeface="Calibri"/>
                </a:rPr>
                <a:t>größen 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10" name="CustomShape 13"/>
            <p:cNvSpPr/>
            <p:nvPr/>
          </p:nvSpPr>
          <p:spPr>
            <a:xfrm>
              <a:off x="2768760" y="5113440"/>
              <a:ext cx="5310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" name="CustomShape 14"/>
            <p:cNvSpPr/>
            <p:nvPr/>
          </p:nvSpPr>
          <p:spPr>
            <a:xfrm>
              <a:off x="4363920" y="5113440"/>
              <a:ext cx="2005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" name="CustomShape 15"/>
            <p:cNvSpPr/>
            <p:nvPr/>
          </p:nvSpPr>
          <p:spPr>
            <a:xfrm>
              <a:off x="2993040" y="5506920"/>
              <a:ext cx="1937880" cy="322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1" strike="noStrike" spc="-1">
                  <a:solidFill>
                    <a:srgbClr val="000000"/>
                  </a:solidFill>
                  <a:latin typeface="Calibri"/>
                </a:rPr>
                <a:t>Regelung (maschinenintern)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13" name="CustomShape 16"/>
            <p:cNvSpPr/>
            <p:nvPr/>
          </p:nvSpPr>
          <p:spPr>
            <a:xfrm rot="5400000" flipH="1">
              <a:off x="3697560" y="4091040"/>
              <a:ext cx="70920" cy="2402280"/>
            </a:xfrm>
            <a:prstGeom prst="bentConnector3">
              <a:avLst>
                <a:gd name="adj1" fmla="val -319984"/>
              </a:avLst>
            </a:pr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" name="CustomShape 17"/>
            <p:cNvSpPr/>
            <p:nvPr/>
          </p:nvSpPr>
          <p:spPr>
            <a:xfrm>
              <a:off x="1933200" y="5222880"/>
              <a:ext cx="45360" cy="453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" name="CustomShape 18"/>
            <p:cNvSpPr/>
            <p:nvPr/>
          </p:nvSpPr>
          <p:spPr>
            <a:xfrm>
              <a:off x="2039040" y="5222880"/>
              <a:ext cx="45360" cy="453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" name="CustomShape 19"/>
            <p:cNvSpPr/>
            <p:nvPr/>
          </p:nvSpPr>
          <p:spPr>
            <a:xfrm>
              <a:off x="5274000" y="4098240"/>
              <a:ext cx="914040" cy="50688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Modell Spritzgieß-</a:t>
              </a:r>
              <a:br/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maschine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17" name="CustomShape 20"/>
            <p:cNvSpPr/>
            <p:nvPr/>
          </p:nvSpPr>
          <p:spPr>
            <a:xfrm>
              <a:off x="6764040" y="4098240"/>
              <a:ext cx="914040" cy="50688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Modell Bauteil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18" name="CustomShape 21"/>
            <p:cNvSpPr/>
            <p:nvPr/>
          </p:nvSpPr>
          <p:spPr>
            <a:xfrm>
              <a:off x="4482360" y="3010320"/>
              <a:ext cx="45360" cy="453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9" name="CustomShape 22"/>
            <p:cNvSpPr/>
            <p:nvPr/>
          </p:nvSpPr>
          <p:spPr>
            <a:xfrm rot="16200000" flipV="1">
              <a:off x="8603280" y="3776400"/>
              <a:ext cx="1256040" cy="9403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Formula 23"/>
                <p:cNvSpPr txBox="1"/>
                <p:nvPr/>
              </p:nvSpPr>
              <p:spPr>
                <a:xfrm>
                  <a:off x="4640760" y="4179960"/>
                  <a:ext cx="325440" cy="322560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^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/>
                </a:p>
              </p:txBody>
            </p:sp>
          </mc:Choice>
          <mc:Fallback xmlns:p15="http://schemas.microsoft.com/office/powerpoint/2012/main" xmlns:p14="http://schemas.microsoft.com/office/powerpoint/2010/main" xmlns=""/>
        </mc:AlternateContent>
        <p:sp>
          <p:nvSpPr>
            <p:cNvPr id="321" name="CustomShape 24"/>
            <p:cNvSpPr/>
            <p:nvPr/>
          </p:nvSpPr>
          <p:spPr>
            <a:xfrm>
              <a:off x="6188400" y="4351680"/>
              <a:ext cx="5749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Formula 25"/>
                <p:cNvSpPr txBox="1"/>
                <p:nvPr/>
              </p:nvSpPr>
              <p:spPr>
                <a:xfrm>
                  <a:off x="2369880" y="4933440"/>
                  <a:ext cx="325440" cy="322560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^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</m:acc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𝒐𝒑𝒕</m:t>
                            </m:r>
                          </m:sub>
                        </m:sSub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/>
                </a:p>
              </p:txBody>
            </p:sp>
          </mc:Choice>
          <mc:Fallback xmlns:p15="http://schemas.microsoft.com/office/powerpoint/2012/main" xmlns:p14="http://schemas.microsoft.com/office/powerpoint/2010/main" xmlns=""/>
        </mc:AlternateContent>
        <p:sp>
          <p:nvSpPr>
            <p:cNvPr id="323" name="CustomShape 26"/>
            <p:cNvSpPr/>
            <p:nvPr/>
          </p:nvSpPr>
          <p:spPr>
            <a:xfrm rot="10800000" flipV="1">
              <a:off x="2533320" y="4341240"/>
              <a:ext cx="2107440" cy="591480"/>
            </a:xfrm>
            <a:prstGeom prst="bentConnector2">
              <a:avLst/>
            </a:pr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" name="CustomShape 27"/>
            <p:cNvSpPr/>
            <p:nvPr/>
          </p:nvSpPr>
          <p:spPr>
            <a:xfrm rot="10800000" flipV="1">
              <a:off x="4803480" y="3646800"/>
              <a:ext cx="1183320" cy="532440"/>
            </a:xfrm>
            <a:prstGeom prst="bentConnector2">
              <a:avLst/>
            </a:pr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" name="CustomShape 28"/>
            <p:cNvSpPr/>
            <p:nvPr/>
          </p:nvSpPr>
          <p:spPr>
            <a:xfrm flipH="1" flipV="1">
              <a:off x="6900480" y="3764160"/>
              <a:ext cx="776520" cy="586440"/>
            </a:xfrm>
            <a:prstGeom prst="bentConnector3">
              <a:avLst>
                <a:gd name="adj1" fmla="val -58848"/>
              </a:avLst>
            </a:pr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Formula 29"/>
                <p:cNvSpPr txBox="1"/>
                <p:nvPr/>
              </p:nvSpPr>
              <p:spPr>
                <a:xfrm>
                  <a:off x="7814160" y="4066920"/>
                  <a:ext cx="344160" cy="322560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^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</m:acc>
                      </m:oMath>
                    </m:oMathPara>
                  </a14:m>
                  <a:endParaRPr/>
                </a:p>
              </p:txBody>
            </p:sp>
          </mc:Choice>
          <mc:Fallback xmlns:p15="http://schemas.microsoft.com/office/powerpoint/2012/main" xmlns:p14="http://schemas.microsoft.com/office/powerpoint/2010/main" xmlns=""/>
        </mc:AlternateContent>
        <p:sp>
          <p:nvSpPr>
            <p:cNvPr id="327" name="CustomShape 30"/>
            <p:cNvSpPr/>
            <p:nvPr/>
          </p:nvSpPr>
          <p:spPr>
            <a:xfrm>
              <a:off x="6855480" y="3742200"/>
              <a:ext cx="45360" cy="453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28" name="Group 31"/>
            <p:cNvGrpSpPr/>
            <p:nvPr/>
          </p:nvGrpSpPr>
          <p:grpSpPr>
            <a:xfrm>
              <a:off x="8841960" y="3222360"/>
              <a:ext cx="795240" cy="322560"/>
              <a:chOff x="8841960" y="3222360"/>
              <a:chExt cx="795240" cy="322560"/>
            </a:xfrm>
          </p:grpSpPr>
          <p:sp>
            <p:nvSpPr>
              <p:cNvPr id="329" name="CustomShape 32"/>
              <p:cNvSpPr/>
              <p:nvPr/>
            </p:nvSpPr>
            <p:spPr>
              <a:xfrm flipH="1">
                <a:off x="8841960" y="3530160"/>
                <a:ext cx="584640" cy="75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0" name="Formula 33"/>
                  <p:cNvSpPr txBox="1"/>
                  <p:nvPr/>
                </p:nvSpPr>
                <p:spPr>
                  <a:xfrm>
                    <a:off x="9293040" y="3222360"/>
                    <a:ext cx="344160" cy="322560"/>
                  </a:xfrm>
                  <a:prstGeom prst="rect">
                    <a:avLst/>
                  </a:prstGeom>
                </p:spPr>
                <p:txBody>
                  <a:bodyPr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𝒓𝒆𝒇</m:t>
                              </m:r>
                            </m:sub>
                          </m:sSub>
                        </m:oMath>
                      </m:oMathPara>
                    </a14:m>
                    <a:endParaRPr/>
                  </a:p>
                </p:txBody>
              </p:sp>
            </mc:Choice>
            <mc:Fallback xmlns:p15="http://schemas.microsoft.com/office/powerpoint/2012/main" xmlns:p14="http://schemas.microsoft.com/office/powerpoint/2010/main" xmlns=""/>
          </mc:AlternateContent>
        </p:grpSp>
        <p:sp>
          <p:nvSpPr>
            <p:cNvPr id="331" name="CustomShape 34"/>
            <p:cNvSpPr/>
            <p:nvPr/>
          </p:nvSpPr>
          <p:spPr>
            <a:xfrm>
              <a:off x="9148320" y="4875480"/>
              <a:ext cx="1107000" cy="447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1" strike="noStrike" spc="-1">
                  <a:solidFill>
                    <a:srgbClr val="000000"/>
                  </a:solidFill>
                  <a:latin typeface="Arial"/>
                </a:rPr>
                <a:t>Bauteil-</a:t>
              </a:r>
              <a:endParaRPr lang="de-DE" sz="1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000" b="1" strike="noStrike" spc="-1">
                  <a:solidFill>
                    <a:srgbClr val="000000"/>
                  </a:solidFill>
                  <a:latin typeface="Arial"/>
                </a:rPr>
                <a:t>q</a:t>
              </a:r>
              <a:r>
                <a:rPr lang="en" sz="1000" b="1" strike="noStrike" spc="-1">
                  <a:solidFill>
                    <a:srgbClr val="000000"/>
                  </a:solidFill>
                  <a:latin typeface="Arial"/>
                </a:rPr>
                <a:t>ualität 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32" name="CustomShape 35"/>
            <p:cNvSpPr/>
            <p:nvPr/>
          </p:nvSpPr>
          <p:spPr>
            <a:xfrm>
              <a:off x="7681320" y="5106240"/>
              <a:ext cx="348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CustomShape 36"/>
            <p:cNvSpPr/>
            <p:nvPr/>
          </p:nvSpPr>
          <p:spPr>
            <a:xfrm>
              <a:off x="8043840" y="4850640"/>
              <a:ext cx="924840" cy="51336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Qualitäts-messzelle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34" name="CustomShape 37"/>
            <p:cNvSpPr/>
            <p:nvPr/>
          </p:nvSpPr>
          <p:spPr>
            <a:xfrm>
              <a:off x="6662160" y="4868280"/>
              <a:ext cx="1107000" cy="447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1" strike="noStrike" spc="-1">
                  <a:solidFill>
                    <a:srgbClr val="000000"/>
                  </a:solidFill>
                  <a:latin typeface="Arial"/>
                </a:rPr>
                <a:t>Bauteileigen-schaften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35" name="CustomShape 38"/>
            <p:cNvSpPr/>
            <p:nvPr/>
          </p:nvSpPr>
          <p:spPr>
            <a:xfrm>
              <a:off x="6562080" y="5108760"/>
              <a:ext cx="2023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39"/>
            <p:cNvSpPr/>
            <p:nvPr/>
          </p:nvSpPr>
          <p:spPr>
            <a:xfrm>
              <a:off x="9025200" y="5106240"/>
              <a:ext cx="348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37" name="Group 40"/>
            <p:cNvGrpSpPr/>
            <p:nvPr/>
          </p:nvGrpSpPr>
          <p:grpSpPr>
            <a:xfrm>
              <a:off x="8679960" y="3457080"/>
              <a:ext cx="162000" cy="162000"/>
              <a:chOff x="8679960" y="3457080"/>
              <a:chExt cx="162000" cy="162000"/>
            </a:xfrm>
          </p:grpSpPr>
          <p:sp>
            <p:nvSpPr>
              <p:cNvPr id="338" name="CustomShape 41"/>
              <p:cNvSpPr/>
              <p:nvPr/>
            </p:nvSpPr>
            <p:spPr>
              <a:xfrm>
                <a:off x="8679960" y="3457080"/>
                <a:ext cx="162000" cy="162000"/>
              </a:xfrm>
              <a:prstGeom prst="ellipse">
                <a:avLst/>
              </a:prstGeom>
              <a:solidFill>
                <a:schemeClr val="bg1"/>
              </a:solidFill>
              <a:ln w="19080">
                <a:solidFill>
                  <a:srgbClr val="99999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9" name="CustomShape 42"/>
              <p:cNvSpPr/>
              <p:nvPr/>
            </p:nvSpPr>
            <p:spPr>
              <a:xfrm>
                <a:off x="8717760" y="3538080"/>
                <a:ext cx="8604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chemeClr val="dk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40" name="CustomShape 43"/>
            <p:cNvSpPr/>
            <p:nvPr/>
          </p:nvSpPr>
          <p:spPr>
            <a:xfrm>
              <a:off x="6858720" y="3511440"/>
              <a:ext cx="45360" cy="453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1" name="CustomShape 44"/>
            <p:cNvSpPr/>
            <p:nvPr/>
          </p:nvSpPr>
          <p:spPr>
            <a:xfrm flipH="1" flipV="1">
              <a:off x="6903720" y="3534120"/>
              <a:ext cx="1775160" cy="3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45"/>
            <p:cNvSpPr/>
            <p:nvPr/>
          </p:nvSpPr>
          <p:spPr>
            <a:xfrm>
              <a:off x="4997520" y="4351680"/>
              <a:ext cx="276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nhaltsplatzhalter 96">
            <a:extLst>
              <a:ext uri="{FF2B5EF4-FFF2-40B4-BE49-F238E27FC236}">
                <a16:creationId xmlns:a16="http://schemas.microsoft.com/office/drawing/2014/main" id="{A9546AF8-4713-40AA-8A85-7CD150282C8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240" y="818764"/>
            <a:ext cx="11807640" cy="2208285"/>
          </a:xfrm>
        </p:spPr>
        <p:txBody>
          <a:bodyPr/>
          <a:lstStyle/>
          <a:p>
            <a:pPr marL="0" indent="0">
              <a:buNone/>
            </a:pPr>
            <a:r>
              <a:rPr lang="de-DE" sz="2000" dirty="0"/>
              <a:t>Anforderung an das zu entwickelnde System: Integrierbarkeit in den bestehenden Produktionsprozess</a:t>
            </a:r>
          </a:p>
          <a:p>
            <a:r>
              <a:rPr lang="de-DE" sz="2000" dirty="0"/>
              <a:t>Keine Software-Veränderungen an der Spritzgießmaschine möglich</a:t>
            </a:r>
          </a:p>
          <a:p>
            <a:r>
              <a:rPr lang="de-DE" sz="2000" dirty="0"/>
              <a:t>Modulares Baukastensystem, falls nicht alle Bestandteile des Systems umsetzbar sind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Lösungskonzept: </a:t>
            </a:r>
            <a:r>
              <a:rPr lang="de-DE" sz="2000" b="1" dirty="0" err="1"/>
              <a:t>Optimalsteuerung</a:t>
            </a:r>
            <a:r>
              <a:rPr lang="de-DE" sz="2000" b="1" dirty="0"/>
              <a:t> mit Modelladaption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96" name="Titel 95">
            <a:extLst>
              <a:ext uri="{FF2B5EF4-FFF2-40B4-BE49-F238E27FC236}">
                <a16:creationId xmlns:a16="http://schemas.microsoft.com/office/drawing/2014/main" id="{35AA0661-B586-414E-81EF-663A454216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95475" y="189000"/>
            <a:ext cx="10104285" cy="502920"/>
          </a:xfrm>
        </p:spPr>
        <p:txBody>
          <a:bodyPr>
            <a:normAutofit/>
          </a:bodyPr>
          <a:lstStyle/>
          <a:p>
            <a:r>
              <a:rPr lang="de-DE" sz="2800" b="1" dirty="0"/>
              <a:t>Konzept zur Steuerung der Bauteilqualität</a:t>
            </a:r>
            <a:endParaRPr lang="en-GB" sz="2800" b="1"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1807656-4EB9-447A-B506-9081A0ABF8BC}"/>
              </a:ext>
            </a:extLst>
          </p:cNvPr>
          <p:cNvGrpSpPr/>
          <p:nvPr/>
        </p:nvGrpSpPr>
        <p:grpSpPr>
          <a:xfrm>
            <a:off x="192240" y="2900655"/>
            <a:ext cx="8522663" cy="3296245"/>
            <a:chOff x="1642439" y="3096414"/>
            <a:chExt cx="8522663" cy="3296245"/>
          </a:xfrm>
        </p:grpSpPr>
        <p:sp>
          <p:nvSpPr>
            <p:cNvPr id="9" name="Google Shape;278;p16">
              <a:extLst>
                <a:ext uri="{FF2B5EF4-FFF2-40B4-BE49-F238E27FC236}">
                  <a16:creationId xmlns:a16="http://schemas.microsoft.com/office/drawing/2014/main" id="{8E1FDA2E-CD94-4607-B1EE-63ECB73D8820}"/>
                </a:ext>
              </a:extLst>
            </p:cNvPr>
            <p:cNvSpPr/>
            <p:nvPr/>
          </p:nvSpPr>
          <p:spPr>
            <a:xfrm>
              <a:off x="2305408" y="3096414"/>
              <a:ext cx="3647141" cy="818322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Google Shape;333;p16">
                  <a:extLst>
                    <a:ext uri="{FF2B5EF4-FFF2-40B4-BE49-F238E27FC236}">
                      <a16:creationId xmlns:a16="http://schemas.microsoft.com/office/drawing/2014/main" id="{B07AEA30-3520-4FB0-871B-236031117429}"/>
                    </a:ext>
                  </a:extLst>
                </p:cNvPr>
                <p:cNvSpPr txBox="1"/>
                <p:nvPr/>
              </p:nvSpPr>
              <p:spPr>
                <a:xfrm>
                  <a:off x="3478295" y="3282387"/>
                  <a:ext cx="1221000" cy="4201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Prozess-</a:t>
                  </a: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größen </a:t>
                  </a:r>
                  <a14:m>
                    <m:oMath xmlns:m="http://schemas.openxmlformats.org/officeDocument/2006/math"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</m:oMath>
                  </a14:m>
                  <a:endParaRPr sz="1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0" name="Google Shape;333;p16">
                  <a:extLst>
                    <a:ext uri="{FF2B5EF4-FFF2-40B4-BE49-F238E27FC236}">
                      <a16:creationId xmlns:a16="http://schemas.microsoft.com/office/drawing/2014/main" id="{B07AEA30-3520-4FB0-871B-2360311174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8295" y="3282387"/>
                  <a:ext cx="1221000" cy="420103"/>
                </a:xfrm>
                <a:prstGeom prst="rect">
                  <a:avLst/>
                </a:prstGeom>
                <a:blipFill>
                  <a:blip r:embed="rId2"/>
                  <a:stretch>
                    <a:fillRect b="-1449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Google Shape;283;p16">
              <a:extLst>
                <a:ext uri="{FF2B5EF4-FFF2-40B4-BE49-F238E27FC236}">
                  <a16:creationId xmlns:a16="http://schemas.microsoft.com/office/drawing/2014/main" id="{6C209643-C526-4733-A6A4-80641AC572EF}"/>
                </a:ext>
              </a:extLst>
            </p:cNvPr>
            <p:cNvSpPr/>
            <p:nvPr/>
          </p:nvSpPr>
          <p:spPr>
            <a:xfrm>
              <a:off x="2632385" y="3250635"/>
              <a:ext cx="925200" cy="513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Spritzgieß-</a:t>
              </a:r>
              <a:b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284;p16">
              <a:extLst>
                <a:ext uri="{FF2B5EF4-FFF2-40B4-BE49-F238E27FC236}">
                  <a16:creationId xmlns:a16="http://schemas.microsoft.com/office/drawing/2014/main" id="{08839720-1F24-4430-A203-6342BF9025F8}"/>
                </a:ext>
              </a:extLst>
            </p:cNvPr>
            <p:cNvSpPr/>
            <p:nvPr/>
          </p:nvSpPr>
          <p:spPr>
            <a:xfrm>
              <a:off x="4852744" y="3231826"/>
              <a:ext cx="925200" cy="513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Bauteil</a:t>
              </a:r>
              <a:endParaRPr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Google Shape;332;p16">
              <a:extLst>
                <a:ext uri="{FF2B5EF4-FFF2-40B4-BE49-F238E27FC236}">
                  <a16:creationId xmlns:a16="http://schemas.microsoft.com/office/drawing/2014/main" id="{CF6B6CD6-FA89-4412-8E19-64946E2DCAF5}"/>
                </a:ext>
              </a:extLst>
            </p:cNvPr>
            <p:cNvCxnSpPr>
              <a:cxnSpLocks/>
            </p:cNvCxnSpPr>
            <p:nvPr/>
          </p:nvCxnSpPr>
          <p:spPr>
            <a:xfrm>
              <a:off x="4438710" y="3492439"/>
              <a:ext cx="33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Google Shape;334;p16">
                  <a:extLst>
                    <a:ext uri="{FF2B5EF4-FFF2-40B4-BE49-F238E27FC236}">
                      <a16:creationId xmlns:a16="http://schemas.microsoft.com/office/drawing/2014/main" id="{192B465C-BE89-4C25-9765-4B12D097D0AC}"/>
                    </a:ext>
                  </a:extLst>
                </p:cNvPr>
                <p:cNvSpPr txBox="1"/>
                <p:nvPr/>
              </p:nvSpPr>
              <p:spPr>
                <a:xfrm>
                  <a:off x="9057802" y="3257802"/>
                  <a:ext cx="1107300" cy="447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/>
                    <a:t>Bauteil-</a:t>
                  </a:r>
                  <a:endParaRPr sz="1000" b="1" dirty="0"/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000" b="1" dirty="0"/>
                    <a:t>Q</a:t>
                  </a:r>
                  <a:r>
                    <a:rPr lang="en" sz="1000" b="1" dirty="0"/>
                    <a:t>ualität </a:t>
                  </a:r>
                  <a14:m>
                    <m:oMath xmlns:m="http://schemas.openxmlformats.org/officeDocument/2006/math"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𝑸</m:t>
                      </m:r>
                    </m:oMath>
                  </a14:m>
                  <a:endParaRPr sz="1000" dirty="0"/>
                </a:p>
              </p:txBody>
            </p:sp>
          </mc:Choice>
          <mc:Fallback>
            <p:sp>
              <p:nvSpPr>
                <p:cNvPr id="14" name="Google Shape;334;p16">
                  <a:extLst>
                    <a:ext uri="{FF2B5EF4-FFF2-40B4-BE49-F238E27FC236}">
                      <a16:creationId xmlns:a16="http://schemas.microsoft.com/office/drawing/2014/main" id="{192B465C-BE89-4C25-9765-4B12D097D0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7802" y="3257802"/>
                  <a:ext cx="1107300" cy="447600"/>
                </a:xfrm>
                <a:prstGeom prst="rect">
                  <a:avLst/>
                </a:prstGeom>
                <a:blipFill>
                  <a:blip r:embed="rId3"/>
                  <a:stretch>
                    <a:fillRect b="-67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Google Shape;335;p16">
              <a:extLst>
                <a:ext uri="{FF2B5EF4-FFF2-40B4-BE49-F238E27FC236}">
                  <a16:creationId xmlns:a16="http://schemas.microsoft.com/office/drawing/2014/main" id="{4065BAD9-4BE4-44F2-A34A-9BC965FDEF8A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6929015" y="3488626"/>
              <a:ext cx="303599" cy="9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Google Shape;337;p16">
              <a:extLst>
                <a:ext uri="{FF2B5EF4-FFF2-40B4-BE49-F238E27FC236}">
                  <a16:creationId xmlns:a16="http://schemas.microsoft.com/office/drawing/2014/main" id="{8B64296A-E8B5-44D1-AC59-EFFF5E15B2E8}"/>
                </a:ext>
              </a:extLst>
            </p:cNvPr>
            <p:cNvCxnSpPr/>
            <p:nvPr/>
          </p:nvCxnSpPr>
          <p:spPr>
            <a:xfrm>
              <a:off x="3576988" y="3499690"/>
              <a:ext cx="20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428;p16">
              <a:extLst>
                <a:ext uri="{FF2B5EF4-FFF2-40B4-BE49-F238E27FC236}">
                  <a16:creationId xmlns:a16="http://schemas.microsoft.com/office/drawing/2014/main" id="{497A9D2A-A709-485D-B1F4-C74D08CFBD6D}"/>
                </a:ext>
              </a:extLst>
            </p:cNvPr>
            <p:cNvCxnSpPr/>
            <p:nvPr/>
          </p:nvCxnSpPr>
          <p:spPr>
            <a:xfrm rot="10800000">
              <a:off x="3099921" y="4676639"/>
              <a:ext cx="0" cy="28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" name="Google Shape;442;p16">
              <a:extLst>
                <a:ext uri="{FF2B5EF4-FFF2-40B4-BE49-F238E27FC236}">
                  <a16:creationId xmlns:a16="http://schemas.microsoft.com/office/drawing/2014/main" id="{1636FFD8-810C-44B0-9D40-4307A5BBADF1}"/>
                </a:ext>
              </a:extLst>
            </p:cNvPr>
            <p:cNvCxnSpPr/>
            <p:nvPr/>
          </p:nvCxnSpPr>
          <p:spPr>
            <a:xfrm rot="10800000">
              <a:off x="6907822" y="4660600"/>
              <a:ext cx="0" cy="28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" name="Google Shape;443;p16">
              <a:extLst>
                <a:ext uri="{FF2B5EF4-FFF2-40B4-BE49-F238E27FC236}">
                  <a16:creationId xmlns:a16="http://schemas.microsoft.com/office/drawing/2014/main" id="{7BD9A663-B667-454B-A3B2-E11DF1D6A71A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66" y="4355770"/>
              <a:ext cx="180768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445;p16">
              <a:extLst>
                <a:ext uri="{FF2B5EF4-FFF2-40B4-BE49-F238E27FC236}">
                  <a16:creationId xmlns:a16="http://schemas.microsoft.com/office/drawing/2014/main" id="{95AF3C66-D80D-4200-B6C7-181823AB4984}"/>
                </a:ext>
              </a:extLst>
            </p:cNvPr>
            <p:cNvCxnSpPr>
              <a:cxnSpLocks/>
              <a:stCxn id="34" idx="4"/>
              <a:endCxn id="94" idx="0"/>
            </p:cNvCxnSpPr>
            <p:nvPr/>
          </p:nvCxnSpPr>
          <p:spPr>
            <a:xfrm>
              <a:off x="4507509" y="3518804"/>
              <a:ext cx="15186" cy="190005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21" name="Google Shape;447;p16">
              <a:extLst>
                <a:ext uri="{FF2B5EF4-FFF2-40B4-BE49-F238E27FC236}">
                  <a16:creationId xmlns:a16="http://schemas.microsoft.com/office/drawing/2014/main" id="{688153FE-5553-4241-AA23-470E24317079}"/>
                </a:ext>
              </a:extLst>
            </p:cNvPr>
            <p:cNvGrpSpPr/>
            <p:nvPr/>
          </p:nvGrpSpPr>
          <p:grpSpPr>
            <a:xfrm>
              <a:off x="4441579" y="5418863"/>
              <a:ext cx="162231" cy="162231"/>
              <a:chOff x="8157975" y="3853800"/>
              <a:chExt cx="180900" cy="180900"/>
            </a:xfrm>
            <a:solidFill>
              <a:schemeClr val="bg1"/>
            </a:solidFill>
          </p:grpSpPr>
          <p:sp>
            <p:nvSpPr>
              <p:cNvPr id="94" name="Google Shape;446;p16">
                <a:extLst>
                  <a:ext uri="{FF2B5EF4-FFF2-40B4-BE49-F238E27FC236}">
                    <a16:creationId xmlns:a16="http://schemas.microsoft.com/office/drawing/2014/main" id="{13512C82-9754-4EEE-B5E0-1B0F08634143}"/>
                  </a:ext>
                </a:extLst>
              </p:cNvPr>
              <p:cNvSpPr/>
              <p:nvPr/>
            </p:nvSpPr>
            <p:spPr>
              <a:xfrm>
                <a:off x="8157975" y="3853800"/>
                <a:ext cx="180900" cy="180900"/>
              </a:xfrm>
              <a:prstGeom prst="ellipse">
                <a:avLst/>
              </a:prstGeom>
              <a:grp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95" name="Google Shape;448;p16">
                <a:extLst>
                  <a:ext uri="{FF2B5EF4-FFF2-40B4-BE49-F238E27FC236}">
                    <a16:creationId xmlns:a16="http://schemas.microsoft.com/office/drawing/2014/main" id="{5F421A89-95EB-40C6-B3F7-880925B70453}"/>
                  </a:ext>
                </a:extLst>
              </p:cNvPr>
              <p:cNvCxnSpPr/>
              <p:nvPr/>
            </p:nvCxnSpPr>
            <p:spPr>
              <a:xfrm>
                <a:off x="8200275" y="3944250"/>
                <a:ext cx="96300" cy="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2" name="Google Shape;449;p16">
              <a:extLst>
                <a:ext uri="{FF2B5EF4-FFF2-40B4-BE49-F238E27FC236}">
                  <a16:creationId xmlns:a16="http://schemas.microsoft.com/office/drawing/2014/main" id="{81DE42D4-5B1B-4DF0-806C-1230FE3DBAD9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 flipV="1">
              <a:off x="3719701" y="4354095"/>
              <a:ext cx="2638735" cy="154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1AAAE01-9167-4F9A-8067-08D48AE909A0}"/>
                </a:ext>
              </a:extLst>
            </p:cNvPr>
            <p:cNvGrpSpPr/>
            <p:nvPr/>
          </p:nvGrpSpPr>
          <p:grpSpPr>
            <a:xfrm>
              <a:off x="2423507" y="5011682"/>
              <a:ext cx="1352700" cy="970258"/>
              <a:chOff x="1435553" y="4145290"/>
              <a:chExt cx="1352700" cy="970258"/>
            </a:xfrm>
          </p:grpSpPr>
          <p:sp>
            <p:nvSpPr>
              <p:cNvPr id="79" name="Google Shape;277;p16">
                <a:extLst>
                  <a:ext uri="{FF2B5EF4-FFF2-40B4-BE49-F238E27FC236}">
                    <a16:creationId xmlns:a16="http://schemas.microsoft.com/office/drawing/2014/main" id="{586B8089-16F1-4531-A639-08EA3B197D93}"/>
                  </a:ext>
                </a:extLst>
              </p:cNvPr>
              <p:cNvSpPr/>
              <p:nvPr/>
            </p:nvSpPr>
            <p:spPr>
              <a:xfrm>
                <a:off x="1541319" y="4145290"/>
                <a:ext cx="1127794" cy="970258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" name="Google Shape;415;p16">
                <a:extLst>
                  <a:ext uri="{FF2B5EF4-FFF2-40B4-BE49-F238E27FC236}">
                    <a16:creationId xmlns:a16="http://schemas.microsoft.com/office/drawing/2014/main" id="{56DC5186-6ECA-4549-9A47-710D24D34446}"/>
                  </a:ext>
                </a:extLst>
              </p:cNvPr>
              <p:cNvGrpSpPr/>
              <p:nvPr/>
            </p:nvGrpSpPr>
            <p:grpSpPr>
              <a:xfrm>
                <a:off x="1875570" y="4145298"/>
                <a:ext cx="472941" cy="473003"/>
                <a:chOff x="6981937" y="2940155"/>
                <a:chExt cx="909503" cy="909621"/>
              </a:xfrm>
            </p:grpSpPr>
            <p:sp>
              <p:nvSpPr>
                <p:cNvPr id="82" name="Google Shape;416;p16">
                  <a:extLst>
                    <a:ext uri="{FF2B5EF4-FFF2-40B4-BE49-F238E27FC236}">
                      <a16:creationId xmlns:a16="http://schemas.microsoft.com/office/drawing/2014/main" id="{91B15CD0-5116-4C65-8341-F8BF93389EE8}"/>
                    </a:ext>
                  </a:extLst>
                </p:cNvPr>
                <p:cNvSpPr/>
                <p:nvPr/>
              </p:nvSpPr>
              <p:spPr>
                <a:xfrm>
                  <a:off x="7181850" y="3006975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417;p16">
                  <a:extLst>
                    <a:ext uri="{FF2B5EF4-FFF2-40B4-BE49-F238E27FC236}">
                      <a16:creationId xmlns:a16="http://schemas.microsoft.com/office/drawing/2014/main" id="{22019733-5083-44D2-B826-558D91A36A36}"/>
                    </a:ext>
                  </a:extLst>
                </p:cNvPr>
                <p:cNvSpPr/>
                <p:nvPr/>
              </p:nvSpPr>
              <p:spPr>
                <a:xfrm rot="2700000">
                  <a:off x="7181816" y="3006924"/>
                  <a:ext cx="509541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418;p16">
                  <a:extLst>
                    <a:ext uri="{FF2B5EF4-FFF2-40B4-BE49-F238E27FC236}">
                      <a16:creationId xmlns:a16="http://schemas.microsoft.com/office/drawing/2014/main" id="{EB724765-3E08-4672-8479-F9F64416E21F}"/>
                    </a:ext>
                  </a:extLst>
                </p:cNvPr>
                <p:cNvSpPr/>
                <p:nvPr/>
              </p:nvSpPr>
              <p:spPr>
                <a:xfrm rot="-2701431">
                  <a:off x="7181913" y="3006753"/>
                  <a:ext cx="509753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419;p16">
                  <a:extLst>
                    <a:ext uri="{FF2B5EF4-FFF2-40B4-BE49-F238E27FC236}">
                      <a16:creationId xmlns:a16="http://schemas.microsoft.com/office/drawing/2014/main" id="{3938ADA7-E4D2-4EF3-8FF2-64DD336F7EB7}"/>
                    </a:ext>
                  </a:extLst>
                </p:cNvPr>
                <p:cNvSpPr/>
                <p:nvPr/>
              </p:nvSpPr>
              <p:spPr>
                <a:xfrm rot="-5402023">
                  <a:off x="7181870" y="3006762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420;p16">
                  <a:extLst>
                    <a:ext uri="{FF2B5EF4-FFF2-40B4-BE49-F238E27FC236}">
                      <a16:creationId xmlns:a16="http://schemas.microsoft.com/office/drawing/2014/main" id="{DCF34AD7-9CA0-4EC2-9505-BB279D20B899}"/>
                    </a:ext>
                  </a:extLst>
                </p:cNvPr>
                <p:cNvSpPr/>
                <p:nvPr/>
              </p:nvSpPr>
              <p:spPr>
                <a:xfrm>
                  <a:off x="7150638" y="3109037"/>
                  <a:ext cx="572700" cy="572700"/>
                </a:xfrm>
                <a:prstGeom prst="ellipse">
                  <a:avLst/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421;p16">
                  <a:extLst>
                    <a:ext uri="{FF2B5EF4-FFF2-40B4-BE49-F238E27FC236}">
                      <a16:creationId xmlns:a16="http://schemas.microsoft.com/office/drawing/2014/main" id="{7C149B4F-6675-40E8-B053-B6E9909BCE75}"/>
                    </a:ext>
                  </a:extLst>
                </p:cNvPr>
                <p:cNvSpPr/>
                <p:nvPr/>
              </p:nvSpPr>
              <p:spPr>
                <a:xfrm>
                  <a:off x="7209888" y="3168277"/>
                  <a:ext cx="454200" cy="454200"/>
                </a:xfrm>
                <a:prstGeom prst="ellipse">
                  <a:avLst/>
                </a:prstGeom>
                <a:solidFill>
                  <a:srgbClr val="EFEFE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422;p16">
                  <a:extLst>
                    <a:ext uri="{FF2B5EF4-FFF2-40B4-BE49-F238E27FC236}">
                      <a16:creationId xmlns:a16="http://schemas.microsoft.com/office/drawing/2014/main" id="{EF9CD835-7360-4A30-BEDE-ED65E735D55A}"/>
                    </a:ext>
                  </a:extLst>
                </p:cNvPr>
                <p:cNvSpPr/>
                <p:nvPr/>
              </p:nvSpPr>
              <p:spPr>
                <a:xfrm>
                  <a:off x="7276525" y="3264408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423;p16">
                  <a:extLst>
                    <a:ext uri="{FF2B5EF4-FFF2-40B4-BE49-F238E27FC236}">
                      <a16:creationId xmlns:a16="http://schemas.microsoft.com/office/drawing/2014/main" id="{516910CB-D635-4296-9237-545845C14061}"/>
                    </a:ext>
                  </a:extLst>
                </p:cNvPr>
                <p:cNvSpPr/>
                <p:nvPr/>
              </p:nvSpPr>
              <p:spPr>
                <a:xfrm>
                  <a:off x="7443550" y="324610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424;p16">
                  <a:extLst>
                    <a:ext uri="{FF2B5EF4-FFF2-40B4-BE49-F238E27FC236}">
                      <a16:creationId xmlns:a16="http://schemas.microsoft.com/office/drawing/2014/main" id="{23949DD3-7F85-4C25-8DCF-970B998AE970}"/>
                    </a:ext>
                  </a:extLst>
                </p:cNvPr>
                <p:cNvSpPr/>
                <p:nvPr/>
              </p:nvSpPr>
              <p:spPr>
                <a:xfrm>
                  <a:off x="7276525" y="3372575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425;p16">
                  <a:extLst>
                    <a:ext uri="{FF2B5EF4-FFF2-40B4-BE49-F238E27FC236}">
                      <a16:creationId xmlns:a16="http://schemas.microsoft.com/office/drawing/2014/main" id="{00999CAD-E296-411E-84BF-3D6A7A569C43}"/>
                    </a:ext>
                  </a:extLst>
                </p:cNvPr>
                <p:cNvSpPr/>
                <p:nvPr/>
              </p:nvSpPr>
              <p:spPr>
                <a:xfrm>
                  <a:off x="7276950" y="3480750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426;p16">
                  <a:extLst>
                    <a:ext uri="{FF2B5EF4-FFF2-40B4-BE49-F238E27FC236}">
                      <a16:creationId xmlns:a16="http://schemas.microsoft.com/office/drawing/2014/main" id="{26E7EFA5-5CB5-48E8-BBAC-BFE61A86A9FA}"/>
                    </a:ext>
                  </a:extLst>
                </p:cNvPr>
                <p:cNvSpPr/>
                <p:nvPr/>
              </p:nvSpPr>
              <p:spPr>
                <a:xfrm>
                  <a:off x="7357825" y="3355848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427;p16">
                  <a:extLst>
                    <a:ext uri="{FF2B5EF4-FFF2-40B4-BE49-F238E27FC236}">
                      <a16:creationId xmlns:a16="http://schemas.microsoft.com/office/drawing/2014/main" id="{70F186E0-89BD-4F35-9964-F571FCF9FF37}"/>
                    </a:ext>
                  </a:extLst>
                </p:cNvPr>
                <p:cNvSpPr/>
                <p:nvPr/>
              </p:nvSpPr>
              <p:spPr>
                <a:xfrm>
                  <a:off x="7538800" y="346245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1" name="Google Shape;451;p16">
                <a:extLst>
                  <a:ext uri="{FF2B5EF4-FFF2-40B4-BE49-F238E27FC236}">
                    <a16:creationId xmlns:a16="http://schemas.microsoft.com/office/drawing/2014/main" id="{614D375B-44B5-4D6F-A202-0689D79F4A44}"/>
                  </a:ext>
                </a:extLst>
              </p:cNvPr>
              <p:cNvSpPr txBox="1"/>
              <p:nvPr/>
            </p:nvSpPr>
            <p:spPr>
              <a:xfrm>
                <a:off x="1435553" y="4664067"/>
                <a:ext cx="1352700" cy="3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/>
                  <a:t>Batch to Batch Adaption</a:t>
                </a:r>
                <a:endParaRPr sz="1000" dirty="0"/>
              </a:p>
            </p:txBody>
          </p:sp>
        </p:grpSp>
        <p:cxnSp>
          <p:nvCxnSpPr>
            <p:cNvPr id="24" name="Google Shape;456;p16">
              <a:extLst>
                <a:ext uri="{FF2B5EF4-FFF2-40B4-BE49-F238E27FC236}">
                  <a16:creationId xmlns:a16="http://schemas.microsoft.com/office/drawing/2014/main" id="{6CAC499C-F119-4405-BD1C-4A2878B746A9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728888" y="4353596"/>
              <a:ext cx="2584791" cy="222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" name="Google Shape;63;p14">
              <a:extLst>
                <a:ext uri="{FF2B5EF4-FFF2-40B4-BE49-F238E27FC236}">
                  <a16:creationId xmlns:a16="http://schemas.microsoft.com/office/drawing/2014/main" id="{642A3AD4-9D38-4502-B472-A38159C2889F}"/>
                </a:ext>
              </a:extLst>
            </p:cNvPr>
            <p:cNvSpPr/>
            <p:nvPr/>
          </p:nvSpPr>
          <p:spPr>
            <a:xfrm>
              <a:off x="6358436" y="4100445"/>
              <a:ext cx="1098770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Modell Bauteilqualität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62;p14">
              <a:extLst>
                <a:ext uri="{FF2B5EF4-FFF2-40B4-BE49-F238E27FC236}">
                  <a16:creationId xmlns:a16="http://schemas.microsoft.com/office/drawing/2014/main" id="{2412C63C-DB81-4818-93C9-35153F8DACA2}"/>
                </a:ext>
              </a:extLst>
            </p:cNvPr>
            <p:cNvSpPr/>
            <p:nvPr/>
          </p:nvSpPr>
          <p:spPr>
            <a:xfrm>
              <a:off x="2634858" y="4102120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Modell Spritzgieß-</a:t>
              </a:r>
              <a:b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Google Shape;102;p14">
                  <a:extLst>
                    <a:ext uri="{FF2B5EF4-FFF2-40B4-BE49-F238E27FC236}">
                      <a16:creationId xmlns:a16="http://schemas.microsoft.com/office/drawing/2014/main" id="{682EA106-FFF8-4806-8940-E695139A1781}"/>
                    </a:ext>
                  </a:extLst>
                </p:cNvPr>
                <p:cNvSpPr txBox="1"/>
                <p:nvPr/>
              </p:nvSpPr>
              <p:spPr>
                <a:xfrm>
                  <a:off x="9313679" y="4192196"/>
                  <a:ext cx="344600" cy="32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𝑸</m:t>
                            </m:r>
                          </m:e>
                        </m:acc>
                      </m:oMath>
                    </m:oMathPara>
                  </a14:m>
                  <a:endParaRPr sz="1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7" name="Google Shape;102;p14">
                  <a:extLst>
                    <a:ext uri="{FF2B5EF4-FFF2-40B4-BE49-F238E27FC236}">
                      <a16:creationId xmlns:a16="http://schemas.microsoft.com/office/drawing/2014/main" id="{682EA106-FFF8-4806-8940-E695139A17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3679" y="4192196"/>
                  <a:ext cx="344600" cy="3228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Google Shape;100;p14">
                  <a:extLst>
                    <a:ext uri="{FF2B5EF4-FFF2-40B4-BE49-F238E27FC236}">
                      <a16:creationId xmlns:a16="http://schemas.microsoft.com/office/drawing/2014/main" id="{D0903090-E080-4C73-B060-A3C30A41EAB6}"/>
                    </a:ext>
                  </a:extLst>
                </p:cNvPr>
                <p:cNvSpPr txBox="1"/>
                <p:nvPr/>
              </p:nvSpPr>
              <p:spPr>
                <a:xfrm>
                  <a:off x="4092133" y="4080431"/>
                  <a:ext cx="325648" cy="3227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sz="10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8" name="Google Shape;100;p14">
                  <a:extLst>
                    <a:ext uri="{FF2B5EF4-FFF2-40B4-BE49-F238E27FC236}">
                      <a16:creationId xmlns:a16="http://schemas.microsoft.com/office/drawing/2014/main" id="{D0903090-E080-4C73-B060-A3C30A41E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2133" y="4080431"/>
                  <a:ext cx="325648" cy="3227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Google Shape;284;p16">
              <a:extLst>
                <a:ext uri="{FF2B5EF4-FFF2-40B4-BE49-F238E27FC236}">
                  <a16:creationId xmlns:a16="http://schemas.microsoft.com/office/drawing/2014/main" id="{DE4A24DE-8ECF-45E2-8C09-5FA355A6A7C0}"/>
                </a:ext>
              </a:extLst>
            </p:cNvPr>
            <p:cNvSpPr/>
            <p:nvPr/>
          </p:nvSpPr>
          <p:spPr>
            <a:xfrm>
              <a:off x="7232614" y="3232747"/>
              <a:ext cx="925200" cy="5136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Qualitäts-messzelle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334;p16">
              <a:extLst>
                <a:ext uri="{FF2B5EF4-FFF2-40B4-BE49-F238E27FC236}">
                  <a16:creationId xmlns:a16="http://schemas.microsoft.com/office/drawing/2014/main" id="{ED33A614-FB9C-4213-894C-07AFB5B28405}"/>
                </a:ext>
              </a:extLst>
            </p:cNvPr>
            <p:cNvSpPr txBox="1"/>
            <p:nvPr/>
          </p:nvSpPr>
          <p:spPr>
            <a:xfrm>
              <a:off x="5945171" y="3250635"/>
              <a:ext cx="1107300" cy="4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/>
                <a:t>Bauteileigen-schaften</a:t>
              </a:r>
              <a:endParaRPr sz="1000" dirty="0"/>
            </a:p>
          </p:txBody>
        </p:sp>
        <p:cxnSp>
          <p:nvCxnSpPr>
            <p:cNvPr id="31" name="Google Shape;337;p16">
              <a:extLst>
                <a:ext uri="{FF2B5EF4-FFF2-40B4-BE49-F238E27FC236}">
                  <a16:creationId xmlns:a16="http://schemas.microsoft.com/office/drawing/2014/main" id="{F547168D-853E-43A6-908A-0A536431C867}"/>
                </a:ext>
              </a:extLst>
            </p:cNvPr>
            <p:cNvCxnSpPr/>
            <p:nvPr/>
          </p:nvCxnSpPr>
          <p:spPr>
            <a:xfrm>
              <a:off x="5809897" y="3490852"/>
              <a:ext cx="20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35;p16">
              <a:extLst>
                <a:ext uri="{FF2B5EF4-FFF2-40B4-BE49-F238E27FC236}">
                  <a16:creationId xmlns:a16="http://schemas.microsoft.com/office/drawing/2014/main" id="{05D280C4-1102-4B10-A9CD-4A60E6E6A759}"/>
                </a:ext>
              </a:extLst>
            </p:cNvPr>
            <p:cNvCxnSpPr>
              <a:cxnSpLocks/>
            </p:cNvCxnSpPr>
            <p:nvPr/>
          </p:nvCxnSpPr>
          <p:spPr>
            <a:xfrm>
              <a:off x="8184707" y="3488626"/>
              <a:ext cx="108433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" name="Google Shape;445;p16">
              <a:extLst>
                <a:ext uri="{FF2B5EF4-FFF2-40B4-BE49-F238E27FC236}">
                  <a16:creationId xmlns:a16="http://schemas.microsoft.com/office/drawing/2014/main" id="{FCCABE34-7E32-4860-89C3-53BBBF7FA79C}"/>
                </a:ext>
              </a:extLst>
            </p:cNvPr>
            <p:cNvCxnSpPr>
              <a:cxnSpLocks/>
              <a:stCxn id="94" idx="2"/>
              <a:endCxn id="79" idx="3"/>
            </p:cNvCxnSpPr>
            <p:nvPr/>
          </p:nvCxnSpPr>
          <p:spPr>
            <a:xfrm flipH="1" flipV="1">
              <a:off x="3657067" y="5496811"/>
              <a:ext cx="784512" cy="316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E2161E80-A3FF-439A-8BE7-4748473C6FAC}"/>
                </a:ext>
              </a:extLst>
            </p:cNvPr>
            <p:cNvSpPr/>
            <p:nvPr/>
          </p:nvSpPr>
          <p:spPr>
            <a:xfrm>
              <a:off x="4484649" y="347308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B5900E9-0008-4C76-84C3-5B907593C5C3}"/>
                </a:ext>
              </a:extLst>
            </p:cNvPr>
            <p:cNvSpPr/>
            <p:nvPr/>
          </p:nvSpPr>
          <p:spPr>
            <a:xfrm>
              <a:off x="4879570" y="433123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Google Shape;279;p16">
              <a:extLst>
                <a:ext uri="{FF2B5EF4-FFF2-40B4-BE49-F238E27FC236}">
                  <a16:creationId xmlns:a16="http://schemas.microsoft.com/office/drawing/2014/main" id="{1DF382A5-EB9B-48E3-A6BA-8B5B43822DDC}"/>
                </a:ext>
              </a:extLst>
            </p:cNvPr>
            <p:cNvCxnSpPr>
              <a:cxnSpLocks/>
              <a:stCxn id="35" idx="4"/>
              <a:endCxn id="94" idx="6"/>
            </p:cNvCxnSpPr>
            <p:nvPr/>
          </p:nvCxnSpPr>
          <p:spPr>
            <a:xfrm rot="5400000">
              <a:off x="4191608" y="4789156"/>
              <a:ext cx="1123025" cy="29862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6EF6FEC0-69E8-47C3-A6F7-4231B32C3417}"/>
                </a:ext>
              </a:extLst>
            </p:cNvPr>
            <p:cNvGrpSpPr/>
            <p:nvPr/>
          </p:nvGrpSpPr>
          <p:grpSpPr>
            <a:xfrm>
              <a:off x="6230738" y="4999493"/>
              <a:ext cx="1352700" cy="970258"/>
              <a:chOff x="5242784" y="4133071"/>
              <a:chExt cx="1352700" cy="970258"/>
            </a:xfrm>
          </p:grpSpPr>
          <p:sp>
            <p:nvSpPr>
              <p:cNvPr id="64" name="Google Shape;277;p16">
                <a:extLst>
                  <a:ext uri="{FF2B5EF4-FFF2-40B4-BE49-F238E27FC236}">
                    <a16:creationId xmlns:a16="http://schemas.microsoft.com/office/drawing/2014/main" id="{630B7BD4-7701-4C7F-A1E3-26FAB5827709}"/>
                  </a:ext>
                </a:extLst>
              </p:cNvPr>
              <p:cNvSpPr/>
              <p:nvPr/>
            </p:nvSpPr>
            <p:spPr>
              <a:xfrm>
                <a:off x="5364036" y="4133071"/>
                <a:ext cx="1127794" cy="970258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" name="Google Shape;415;p16">
                <a:extLst>
                  <a:ext uri="{FF2B5EF4-FFF2-40B4-BE49-F238E27FC236}">
                    <a16:creationId xmlns:a16="http://schemas.microsoft.com/office/drawing/2014/main" id="{566A6551-87F5-46B4-855B-007E8742A838}"/>
                  </a:ext>
                </a:extLst>
              </p:cNvPr>
              <p:cNvGrpSpPr/>
              <p:nvPr/>
            </p:nvGrpSpPr>
            <p:grpSpPr>
              <a:xfrm>
                <a:off x="5682801" y="4145268"/>
                <a:ext cx="472941" cy="473003"/>
                <a:chOff x="6981937" y="2940155"/>
                <a:chExt cx="909503" cy="909621"/>
              </a:xfrm>
            </p:grpSpPr>
            <p:sp>
              <p:nvSpPr>
                <p:cNvPr id="67" name="Google Shape;416;p16">
                  <a:extLst>
                    <a:ext uri="{FF2B5EF4-FFF2-40B4-BE49-F238E27FC236}">
                      <a16:creationId xmlns:a16="http://schemas.microsoft.com/office/drawing/2014/main" id="{BC90CF8E-04D0-4E20-B618-D245F3BA47B1}"/>
                    </a:ext>
                  </a:extLst>
                </p:cNvPr>
                <p:cNvSpPr/>
                <p:nvPr/>
              </p:nvSpPr>
              <p:spPr>
                <a:xfrm>
                  <a:off x="7181850" y="3006975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417;p16">
                  <a:extLst>
                    <a:ext uri="{FF2B5EF4-FFF2-40B4-BE49-F238E27FC236}">
                      <a16:creationId xmlns:a16="http://schemas.microsoft.com/office/drawing/2014/main" id="{6D3DCB95-E546-4CA7-9F94-7440C5D35C7F}"/>
                    </a:ext>
                  </a:extLst>
                </p:cNvPr>
                <p:cNvSpPr/>
                <p:nvPr/>
              </p:nvSpPr>
              <p:spPr>
                <a:xfrm rot="2700000">
                  <a:off x="7181816" y="3006924"/>
                  <a:ext cx="509541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418;p16">
                  <a:extLst>
                    <a:ext uri="{FF2B5EF4-FFF2-40B4-BE49-F238E27FC236}">
                      <a16:creationId xmlns:a16="http://schemas.microsoft.com/office/drawing/2014/main" id="{112BCB3B-F59A-40CB-A396-B95FFB86C52F}"/>
                    </a:ext>
                  </a:extLst>
                </p:cNvPr>
                <p:cNvSpPr/>
                <p:nvPr/>
              </p:nvSpPr>
              <p:spPr>
                <a:xfrm rot="-2701431">
                  <a:off x="7181913" y="3006753"/>
                  <a:ext cx="509753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419;p16">
                  <a:extLst>
                    <a:ext uri="{FF2B5EF4-FFF2-40B4-BE49-F238E27FC236}">
                      <a16:creationId xmlns:a16="http://schemas.microsoft.com/office/drawing/2014/main" id="{D17C48D9-8393-492B-9713-D37E22C51D5D}"/>
                    </a:ext>
                  </a:extLst>
                </p:cNvPr>
                <p:cNvSpPr/>
                <p:nvPr/>
              </p:nvSpPr>
              <p:spPr>
                <a:xfrm rot="-5402023">
                  <a:off x="7181870" y="3006762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420;p16">
                  <a:extLst>
                    <a:ext uri="{FF2B5EF4-FFF2-40B4-BE49-F238E27FC236}">
                      <a16:creationId xmlns:a16="http://schemas.microsoft.com/office/drawing/2014/main" id="{5F042FBE-6976-4A09-A6AB-745152083A0B}"/>
                    </a:ext>
                  </a:extLst>
                </p:cNvPr>
                <p:cNvSpPr/>
                <p:nvPr/>
              </p:nvSpPr>
              <p:spPr>
                <a:xfrm>
                  <a:off x="7150638" y="3109037"/>
                  <a:ext cx="572700" cy="572700"/>
                </a:xfrm>
                <a:prstGeom prst="ellipse">
                  <a:avLst/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421;p16">
                  <a:extLst>
                    <a:ext uri="{FF2B5EF4-FFF2-40B4-BE49-F238E27FC236}">
                      <a16:creationId xmlns:a16="http://schemas.microsoft.com/office/drawing/2014/main" id="{3980C8CC-ECB4-4B76-9CCB-DB1555745656}"/>
                    </a:ext>
                  </a:extLst>
                </p:cNvPr>
                <p:cNvSpPr/>
                <p:nvPr/>
              </p:nvSpPr>
              <p:spPr>
                <a:xfrm>
                  <a:off x="7209888" y="3168277"/>
                  <a:ext cx="454200" cy="454200"/>
                </a:xfrm>
                <a:prstGeom prst="ellipse">
                  <a:avLst/>
                </a:prstGeom>
                <a:solidFill>
                  <a:srgbClr val="EFEFE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422;p16">
                  <a:extLst>
                    <a:ext uri="{FF2B5EF4-FFF2-40B4-BE49-F238E27FC236}">
                      <a16:creationId xmlns:a16="http://schemas.microsoft.com/office/drawing/2014/main" id="{2266F60C-D65C-4401-9619-C3373A68FAB1}"/>
                    </a:ext>
                  </a:extLst>
                </p:cNvPr>
                <p:cNvSpPr/>
                <p:nvPr/>
              </p:nvSpPr>
              <p:spPr>
                <a:xfrm>
                  <a:off x="7276525" y="3264408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423;p16">
                  <a:extLst>
                    <a:ext uri="{FF2B5EF4-FFF2-40B4-BE49-F238E27FC236}">
                      <a16:creationId xmlns:a16="http://schemas.microsoft.com/office/drawing/2014/main" id="{8E159383-5483-43F9-818D-F6B51E34CF79}"/>
                    </a:ext>
                  </a:extLst>
                </p:cNvPr>
                <p:cNvSpPr/>
                <p:nvPr/>
              </p:nvSpPr>
              <p:spPr>
                <a:xfrm>
                  <a:off x="7443550" y="324610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424;p16">
                  <a:extLst>
                    <a:ext uri="{FF2B5EF4-FFF2-40B4-BE49-F238E27FC236}">
                      <a16:creationId xmlns:a16="http://schemas.microsoft.com/office/drawing/2014/main" id="{6FB19FA7-4FA6-4BD8-8B35-9DB1E6A86C69}"/>
                    </a:ext>
                  </a:extLst>
                </p:cNvPr>
                <p:cNvSpPr/>
                <p:nvPr/>
              </p:nvSpPr>
              <p:spPr>
                <a:xfrm>
                  <a:off x="7276525" y="3372575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425;p16">
                  <a:extLst>
                    <a:ext uri="{FF2B5EF4-FFF2-40B4-BE49-F238E27FC236}">
                      <a16:creationId xmlns:a16="http://schemas.microsoft.com/office/drawing/2014/main" id="{A5E478D9-B0FD-4DE7-8E9F-5FAC32FEACB2}"/>
                    </a:ext>
                  </a:extLst>
                </p:cNvPr>
                <p:cNvSpPr/>
                <p:nvPr/>
              </p:nvSpPr>
              <p:spPr>
                <a:xfrm>
                  <a:off x="7276950" y="3480750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426;p16">
                  <a:extLst>
                    <a:ext uri="{FF2B5EF4-FFF2-40B4-BE49-F238E27FC236}">
                      <a16:creationId xmlns:a16="http://schemas.microsoft.com/office/drawing/2014/main" id="{90583349-D88D-4D46-9551-AE99D33F8543}"/>
                    </a:ext>
                  </a:extLst>
                </p:cNvPr>
                <p:cNvSpPr/>
                <p:nvPr/>
              </p:nvSpPr>
              <p:spPr>
                <a:xfrm>
                  <a:off x="7357825" y="3355848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427;p16">
                  <a:extLst>
                    <a:ext uri="{FF2B5EF4-FFF2-40B4-BE49-F238E27FC236}">
                      <a16:creationId xmlns:a16="http://schemas.microsoft.com/office/drawing/2014/main" id="{95177AC5-46F4-4CD3-BF71-9CBEED3D22AF}"/>
                    </a:ext>
                  </a:extLst>
                </p:cNvPr>
                <p:cNvSpPr/>
                <p:nvPr/>
              </p:nvSpPr>
              <p:spPr>
                <a:xfrm>
                  <a:off x="7538800" y="346245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6" name="Google Shape;451;p16">
                <a:extLst>
                  <a:ext uri="{FF2B5EF4-FFF2-40B4-BE49-F238E27FC236}">
                    <a16:creationId xmlns:a16="http://schemas.microsoft.com/office/drawing/2014/main" id="{476EB496-DC55-45AF-91E2-5119F227CB79}"/>
                  </a:ext>
                </a:extLst>
              </p:cNvPr>
              <p:cNvSpPr txBox="1"/>
              <p:nvPr/>
            </p:nvSpPr>
            <p:spPr>
              <a:xfrm>
                <a:off x="5242784" y="4664037"/>
                <a:ext cx="1352700" cy="3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/>
                  <a:t>Batch to Batch Adaption</a:t>
                </a:r>
                <a:endParaRPr sz="1000" dirty="0"/>
              </a:p>
            </p:txBody>
          </p:sp>
        </p:grp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9B8E7B95-80B8-4419-B71E-34CCAC58E6E0}"/>
                </a:ext>
              </a:extLst>
            </p:cNvPr>
            <p:cNvSpPr/>
            <p:nvPr/>
          </p:nvSpPr>
          <p:spPr>
            <a:xfrm>
              <a:off x="8477025" y="346576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Google Shape;455;p16">
              <a:extLst>
                <a:ext uri="{FF2B5EF4-FFF2-40B4-BE49-F238E27FC236}">
                  <a16:creationId xmlns:a16="http://schemas.microsoft.com/office/drawing/2014/main" id="{9157F7FA-8C64-457E-845E-65125E9727D9}"/>
                </a:ext>
              </a:extLst>
            </p:cNvPr>
            <p:cNvCxnSpPr>
              <a:cxnSpLocks/>
              <a:stCxn id="41" idx="4"/>
              <a:endCxn id="62" idx="0"/>
            </p:cNvCxnSpPr>
            <p:nvPr/>
          </p:nvCxnSpPr>
          <p:spPr>
            <a:xfrm flipH="1">
              <a:off x="8264219" y="4376954"/>
              <a:ext cx="1" cy="102512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8C6AF9EF-1FD3-43EB-A0A4-D5A57BDFEA6B}"/>
                </a:ext>
              </a:extLst>
            </p:cNvPr>
            <p:cNvSpPr/>
            <p:nvPr/>
          </p:nvSpPr>
          <p:spPr>
            <a:xfrm>
              <a:off x="8241360" y="433123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2" name="Google Shape;458;p16">
              <a:extLst>
                <a:ext uri="{FF2B5EF4-FFF2-40B4-BE49-F238E27FC236}">
                  <a16:creationId xmlns:a16="http://schemas.microsoft.com/office/drawing/2014/main" id="{2B70D6D5-93C0-49F1-8270-F16E184BCB25}"/>
                </a:ext>
              </a:extLst>
            </p:cNvPr>
            <p:cNvGrpSpPr/>
            <p:nvPr/>
          </p:nvGrpSpPr>
          <p:grpSpPr>
            <a:xfrm>
              <a:off x="8183103" y="5402076"/>
              <a:ext cx="162231" cy="162231"/>
              <a:chOff x="8157975" y="3853800"/>
              <a:chExt cx="180900" cy="180900"/>
            </a:xfrm>
          </p:grpSpPr>
          <p:sp>
            <p:nvSpPr>
              <p:cNvPr id="62" name="Google Shape;459;p16">
                <a:extLst>
                  <a:ext uri="{FF2B5EF4-FFF2-40B4-BE49-F238E27FC236}">
                    <a16:creationId xmlns:a16="http://schemas.microsoft.com/office/drawing/2014/main" id="{A6354EC0-DB8B-4D58-A49A-DDD34F591417}"/>
                  </a:ext>
                </a:extLst>
              </p:cNvPr>
              <p:cNvSpPr/>
              <p:nvPr/>
            </p:nvSpPr>
            <p:spPr>
              <a:xfrm>
                <a:off x="8157975" y="3853800"/>
                <a:ext cx="180900" cy="180900"/>
              </a:xfrm>
              <a:prstGeom prst="ellipse">
                <a:avLst/>
              </a:pr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63" name="Google Shape;460;p16">
                <a:extLst>
                  <a:ext uri="{FF2B5EF4-FFF2-40B4-BE49-F238E27FC236}">
                    <a16:creationId xmlns:a16="http://schemas.microsoft.com/office/drawing/2014/main" id="{0C4D62A6-AB38-41A1-BF19-A5C32349401C}"/>
                  </a:ext>
                </a:extLst>
              </p:cNvPr>
              <p:cNvCxnSpPr/>
              <p:nvPr/>
            </p:nvCxnSpPr>
            <p:spPr>
              <a:xfrm>
                <a:off x="8200275" y="3944250"/>
                <a:ext cx="96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3" name="Google Shape;455;p16">
              <a:extLst>
                <a:ext uri="{FF2B5EF4-FFF2-40B4-BE49-F238E27FC236}">
                  <a16:creationId xmlns:a16="http://schemas.microsoft.com/office/drawing/2014/main" id="{8991C367-E0AA-4A50-8206-FA418B6948F4}"/>
                </a:ext>
              </a:extLst>
            </p:cNvPr>
            <p:cNvCxnSpPr>
              <a:cxnSpLocks/>
              <a:stCxn id="62" idx="2"/>
              <a:endCxn id="64" idx="3"/>
            </p:cNvCxnSpPr>
            <p:nvPr/>
          </p:nvCxnSpPr>
          <p:spPr>
            <a:xfrm flipH="1">
              <a:off x="7479784" y="5483192"/>
              <a:ext cx="703319" cy="143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" name="Google Shape;279;p16">
              <a:extLst>
                <a:ext uri="{FF2B5EF4-FFF2-40B4-BE49-F238E27FC236}">
                  <a16:creationId xmlns:a16="http://schemas.microsoft.com/office/drawing/2014/main" id="{0FE28DDF-E5E3-45D7-A718-68082AF5E87E}"/>
                </a:ext>
              </a:extLst>
            </p:cNvPr>
            <p:cNvCxnSpPr>
              <a:cxnSpLocks/>
              <a:stCxn id="39" idx="4"/>
              <a:endCxn id="62" idx="6"/>
            </p:cNvCxnSpPr>
            <p:nvPr/>
          </p:nvCxnSpPr>
          <p:spPr>
            <a:xfrm rot="5400000">
              <a:off x="7436757" y="4420063"/>
              <a:ext cx="1971707" cy="154551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5" name="Google Shape;62;p14">
              <a:extLst>
                <a:ext uri="{FF2B5EF4-FFF2-40B4-BE49-F238E27FC236}">
                  <a16:creationId xmlns:a16="http://schemas.microsoft.com/office/drawing/2014/main" id="{72AB3EDB-5DEC-456C-9C9F-A26882A09229}"/>
                </a:ext>
              </a:extLst>
            </p:cNvPr>
            <p:cNvSpPr/>
            <p:nvPr/>
          </p:nvSpPr>
          <p:spPr>
            <a:xfrm>
              <a:off x="4959260" y="5885359"/>
              <a:ext cx="1038158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Batch to Batch Optimization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38A888E8-0AB1-4551-8F35-FAB46C99C8CD}"/>
                </a:ext>
              </a:extLst>
            </p:cNvPr>
            <p:cNvSpPr/>
            <p:nvPr/>
          </p:nvSpPr>
          <p:spPr>
            <a:xfrm>
              <a:off x="8686879" y="433123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Google Shape;279;p16">
              <a:extLst>
                <a:ext uri="{FF2B5EF4-FFF2-40B4-BE49-F238E27FC236}">
                  <a16:creationId xmlns:a16="http://schemas.microsoft.com/office/drawing/2014/main" id="{DFA14DE9-3B1F-4F73-9CDF-CC7237C85F0A}"/>
                </a:ext>
              </a:extLst>
            </p:cNvPr>
            <p:cNvCxnSpPr>
              <a:cxnSpLocks/>
              <a:stCxn id="46" idx="4"/>
              <a:endCxn id="53" idx="6"/>
            </p:cNvCxnSpPr>
            <p:nvPr/>
          </p:nvCxnSpPr>
          <p:spPr>
            <a:xfrm rot="5400000">
              <a:off x="6516950" y="3855244"/>
              <a:ext cx="1671078" cy="27145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" name="Google Shape;279;p16">
              <a:extLst>
                <a:ext uri="{FF2B5EF4-FFF2-40B4-BE49-F238E27FC236}">
                  <a16:creationId xmlns:a16="http://schemas.microsoft.com/office/drawing/2014/main" id="{F456E890-EF46-4471-B5CE-8504882CD929}"/>
                </a:ext>
              </a:extLst>
            </p:cNvPr>
            <p:cNvCxnSpPr>
              <a:cxnSpLocks/>
              <a:stCxn id="45" idx="1"/>
            </p:cNvCxnSpPr>
            <p:nvPr/>
          </p:nvCxnSpPr>
          <p:spPr>
            <a:xfrm rot="10800000">
              <a:off x="1805264" y="4512873"/>
              <a:ext cx="3153997" cy="1626137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" name="Google Shape;449;p16">
              <a:extLst>
                <a:ext uri="{FF2B5EF4-FFF2-40B4-BE49-F238E27FC236}">
                  <a16:creationId xmlns:a16="http://schemas.microsoft.com/office/drawing/2014/main" id="{80BB3F61-15AF-480C-A31B-1253BDF1B37B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1968087" y="4351474"/>
              <a:ext cx="666771" cy="429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" name="Google Shape;279;p16">
              <a:extLst>
                <a:ext uri="{FF2B5EF4-FFF2-40B4-BE49-F238E27FC236}">
                  <a16:creationId xmlns:a16="http://schemas.microsoft.com/office/drawing/2014/main" id="{ED075A20-1141-48D5-AFEE-EB49CB3CDAFC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rot="5400000" flipH="1" flipV="1">
              <a:off x="1877504" y="3435194"/>
              <a:ext cx="682640" cy="827122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64D79EB6-4614-4F06-B1BA-FDA2FDB3A537}"/>
                </a:ext>
              </a:extLst>
            </p:cNvPr>
            <p:cNvGrpSpPr/>
            <p:nvPr/>
          </p:nvGrpSpPr>
          <p:grpSpPr>
            <a:xfrm>
              <a:off x="9109067" y="5956022"/>
              <a:ext cx="674685" cy="322800"/>
              <a:chOff x="6240643" y="3567822"/>
              <a:chExt cx="674685" cy="322800"/>
            </a:xfrm>
          </p:grpSpPr>
          <p:cxnSp>
            <p:nvCxnSpPr>
              <p:cNvPr id="60" name="Google Shape;104;p14">
                <a:extLst>
                  <a:ext uri="{FF2B5EF4-FFF2-40B4-BE49-F238E27FC236}">
                    <a16:creationId xmlns:a16="http://schemas.microsoft.com/office/drawing/2014/main" id="{189C7A3B-B464-49FA-A0BF-BBE86C285C81}"/>
                  </a:ext>
                </a:extLst>
              </p:cNvPr>
              <p:cNvCxnSpPr>
                <a:cxnSpLocks/>
                <a:endCxn id="58" idx="6"/>
              </p:cNvCxnSpPr>
              <p:nvPr/>
            </p:nvCxnSpPr>
            <p:spPr>
              <a:xfrm flipH="1">
                <a:off x="6240643" y="3867762"/>
                <a:ext cx="583622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Google Shape;102;p14">
                    <a:extLst>
                      <a:ext uri="{FF2B5EF4-FFF2-40B4-BE49-F238E27FC236}">
                        <a16:creationId xmlns:a16="http://schemas.microsoft.com/office/drawing/2014/main" id="{9FCF4A55-2C9C-4A81-86FE-0CF85BB4B46E}"/>
                      </a:ext>
                    </a:extLst>
                  </p:cNvPr>
                  <p:cNvSpPr txBox="1"/>
                  <p:nvPr/>
                </p:nvSpPr>
                <p:spPr>
                  <a:xfrm>
                    <a:off x="6570728" y="3567822"/>
                    <a:ext cx="344600" cy="322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𝒓𝒆𝒇</m:t>
                              </m:r>
                            </m:sub>
                          </m:sSub>
                        </m:oMath>
                      </m:oMathPara>
                    </a14:m>
                    <a:endParaRPr sz="1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61" name="Google Shape;102;p14">
                    <a:extLst>
                      <a:ext uri="{FF2B5EF4-FFF2-40B4-BE49-F238E27FC236}">
                        <a16:creationId xmlns:a16="http://schemas.microsoft.com/office/drawing/2014/main" id="{9FCF4A55-2C9C-4A81-86FE-0CF85BB4B4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0728" y="3567822"/>
                    <a:ext cx="344600" cy="3228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92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F2F8FCD3-AA7A-4C7A-BCAD-CDEEBE18C49D}"/>
                </a:ext>
              </a:extLst>
            </p:cNvPr>
            <p:cNvSpPr/>
            <p:nvPr/>
          </p:nvSpPr>
          <p:spPr>
            <a:xfrm>
              <a:off x="5946414" y="6255963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B7D1A05-CA98-4107-B301-ACD356A6BCAD}"/>
                </a:ext>
              </a:extLst>
            </p:cNvPr>
            <p:cNvSpPr/>
            <p:nvPr/>
          </p:nvSpPr>
          <p:spPr>
            <a:xfrm>
              <a:off x="5949520" y="6025173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94D4BECC-E078-4BC9-99B2-38F81A12B32A}"/>
                </a:ext>
              </a:extLst>
            </p:cNvPr>
            <p:cNvSpPr/>
            <p:nvPr/>
          </p:nvSpPr>
          <p:spPr>
            <a:xfrm>
              <a:off x="9005093" y="346576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5" name="Google Shape;458;p16">
              <a:extLst>
                <a:ext uri="{FF2B5EF4-FFF2-40B4-BE49-F238E27FC236}">
                  <a16:creationId xmlns:a16="http://schemas.microsoft.com/office/drawing/2014/main" id="{EEF6A53A-34FB-4AD4-B7D8-CA084F03DEAA}"/>
                </a:ext>
              </a:extLst>
            </p:cNvPr>
            <p:cNvGrpSpPr/>
            <p:nvPr/>
          </p:nvGrpSpPr>
          <p:grpSpPr>
            <a:xfrm>
              <a:off x="8946836" y="6174847"/>
              <a:ext cx="162231" cy="162231"/>
              <a:chOff x="8157975" y="3853800"/>
              <a:chExt cx="180900" cy="180900"/>
            </a:xfrm>
          </p:grpSpPr>
          <p:sp>
            <p:nvSpPr>
              <p:cNvPr id="58" name="Google Shape;459;p16">
                <a:extLst>
                  <a:ext uri="{FF2B5EF4-FFF2-40B4-BE49-F238E27FC236}">
                    <a16:creationId xmlns:a16="http://schemas.microsoft.com/office/drawing/2014/main" id="{47EC2F1F-75BF-44DE-BDE9-AB5CDDAABF4C}"/>
                  </a:ext>
                </a:extLst>
              </p:cNvPr>
              <p:cNvSpPr/>
              <p:nvPr/>
            </p:nvSpPr>
            <p:spPr>
              <a:xfrm>
                <a:off x="8157975" y="3853800"/>
                <a:ext cx="180900" cy="180900"/>
              </a:xfrm>
              <a:prstGeom prst="ellipse">
                <a:avLst/>
              </a:pr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59" name="Google Shape;460;p16">
                <a:extLst>
                  <a:ext uri="{FF2B5EF4-FFF2-40B4-BE49-F238E27FC236}">
                    <a16:creationId xmlns:a16="http://schemas.microsoft.com/office/drawing/2014/main" id="{417CF897-171C-4390-8771-B5987E0514E0}"/>
                  </a:ext>
                </a:extLst>
              </p:cNvPr>
              <p:cNvCxnSpPr/>
              <p:nvPr/>
            </p:nvCxnSpPr>
            <p:spPr>
              <a:xfrm>
                <a:off x="8200275" y="3944250"/>
                <a:ext cx="96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6" name="Google Shape;455;p16">
              <a:extLst>
                <a:ext uri="{FF2B5EF4-FFF2-40B4-BE49-F238E27FC236}">
                  <a16:creationId xmlns:a16="http://schemas.microsoft.com/office/drawing/2014/main" id="{E072E32A-6054-4534-ABE2-6103896C3B1D}"/>
                </a:ext>
              </a:extLst>
            </p:cNvPr>
            <p:cNvCxnSpPr>
              <a:cxnSpLocks/>
              <a:stCxn id="54" idx="4"/>
              <a:endCxn id="58" idx="0"/>
            </p:cNvCxnSpPr>
            <p:nvPr/>
          </p:nvCxnSpPr>
          <p:spPr>
            <a:xfrm flipH="1">
              <a:off x="9027952" y="3511485"/>
              <a:ext cx="1" cy="266336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" name="Google Shape;455;p16">
              <a:extLst>
                <a:ext uri="{FF2B5EF4-FFF2-40B4-BE49-F238E27FC236}">
                  <a16:creationId xmlns:a16="http://schemas.microsoft.com/office/drawing/2014/main" id="{EB60904B-1196-4E1F-B625-A8716BDDAE5F}"/>
                </a:ext>
              </a:extLst>
            </p:cNvPr>
            <p:cNvCxnSpPr>
              <a:cxnSpLocks/>
              <a:stCxn id="58" idx="2"/>
              <a:endCxn id="52" idx="6"/>
            </p:cNvCxnSpPr>
            <p:nvPr/>
          </p:nvCxnSpPr>
          <p:spPr>
            <a:xfrm flipH="1">
              <a:off x="5992133" y="6255963"/>
              <a:ext cx="2954703" cy="228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Google Shape;100;p14">
                  <a:extLst>
                    <a:ext uri="{FF2B5EF4-FFF2-40B4-BE49-F238E27FC236}">
                      <a16:creationId xmlns:a16="http://schemas.microsoft.com/office/drawing/2014/main" id="{2A8BBF58-0BCE-4A46-847A-0BB6E58BAB9F}"/>
                    </a:ext>
                  </a:extLst>
                </p:cNvPr>
                <p:cNvSpPr txBox="1"/>
                <p:nvPr/>
              </p:nvSpPr>
              <p:spPr>
                <a:xfrm>
                  <a:off x="1642439" y="4165356"/>
                  <a:ext cx="325648" cy="3227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0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0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𝑾</m:t>
                                </m:r>
                              </m:e>
                            </m:acc>
                          </m:e>
                          <m:sub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𝒐𝒑𝒕</m:t>
                            </m:r>
                          </m:sub>
                        </m:sSub>
                      </m:oMath>
                    </m:oMathPara>
                  </a14:m>
                  <a:endParaRPr sz="10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98" name="Google Shape;100;p14">
                  <a:extLst>
                    <a:ext uri="{FF2B5EF4-FFF2-40B4-BE49-F238E27FC236}">
                      <a16:creationId xmlns:a16="http://schemas.microsoft.com/office/drawing/2014/main" id="{2A8BBF58-0BCE-4A46-847A-0BB6E58BAB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2439" y="4165356"/>
                  <a:ext cx="325648" cy="322797"/>
                </a:xfrm>
                <a:prstGeom prst="rect">
                  <a:avLst/>
                </a:prstGeom>
                <a:blipFill>
                  <a:blip r:embed="rId7"/>
                  <a:stretch>
                    <a:fillRect l="-1320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1" name="TextShape 2">
            <a:extLst>
              <a:ext uri="{FF2B5EF4-FFF2-40B4-BE49-F238E27FC236}">
                <a16:creationId xmlns:a16="http://schemas.microsoft.com/office/drawing/2014/main" id="{D1429635-BCD5-4DB3-B137-BA0CBA452209}"/>
              </a:ext>
            </a:extLst>
          </p:cNvPr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19.01.2021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102" name="TextShape 3">
            <a:extLst>
              <a:ext uri="{FF2B5EF4-FFF2-40B4-BE49-F238E27FC236}">
                <a16:creationId xmlns:a16="http://schemas.microsoft.com/office/drawing/2014/main" id="{7EA5926B-E44F-4FDC-BB96-90A6C62DBC1B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103" name="TextShape 4">
            <a:extLst>
              <a:ext uri="{FF2B5EF4-FFF2-40B4-BE49-F238E27FC236}">
                <a16:creationId xmlns:a16="http://schemas.microsoft.com/office/drawing/2014/main" id="{55589D34-9125-40C8-A8FA-766B54E824EF}"/>
              </a:ext>
            </a:extLst>
          </p:cNvPr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8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99" name="Inhaltsplatzhalter 96">
            <a:extLst>
              <a:ext uri="{FF2B5EF4-FFF2-40B4-BE49-F238E27FC236}">
                <a16:creationId xmlns:a16="http://schemas.microsoft.com/office/drawing/2014/main" id="{7EE01533-FF20-4620-B64D-BC4AB1057684}"/>
              </a:ext>
            </a:extLst>
          </p:cNvPr>
          <p:cNvSpPr txBox="1">
            <a:spLocks/>
          </p:cNvSpPr>
          <p:nvPr/>
        </p:nvSpPr>
        <p:spPr>
          <a:xfrm>
            <a:off x="8602992" y="2900655"/>
            <a:ext cx="3442273" cy="329623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 err="1">
                <a:latin typeface="+mn-lt"/>
                <a:cs typeface="+mn-cs"/>
              </a:rPr>
              <a:t>Prozesstaktnahe</a:t>
            </a:r>
            <a:r>
              <a:rPr lang="en-GB" sz="2000" b="0" dirty="0">
                <a:latin typeface="+mn-lt"/>
                <a:cs typeface="+mn-cs"/>
              </a:rPr>
              <a:t> </a:t>
            </a:r>
            <a:r>
              <a:rPr lang="en-GB" sz="2000" b="0" dirty="0" err="1">
                <a:latin typeface="+mn-lt"/>
                <a:cs typeface="+mn-cs"/>
              </a:rPr>
              <a:t>Messung</a:t>
            </a:r>
            <a:r>
              <a:rPr lang="en-GB" sz="2000" b="0" dirty="0">
                <a:latin typeface="+mn-lt"/>
                <a:cs typeface="+mn-cs"/>
              </a:rPr>
              <a:t> der </a:t>
            </a:r>
            <a:r>
              <a:rPr lang="en-GB" sz="2000" b="0" dirty="0" err="1">
                <a:latin typeface="+mn-lt"/>
                <a:cs typeface="+mn-cs"/>
              </a:rPr>
              <a:t>Bauteilqualität</a:t>
            </a:r>
            <a:endParaRPr lang="en-GB" sz="2000" b="0" dirty="0">
              <a:latin typeface="+mn-lt"/>
              <a:cs typeface="+mn-cs"/>
            </a:endParaRPr>
          </a:p>
          <a:p>
            <a:r>
              <a:rPr lang="en-GB" sz="2000" b="0" dirty="0" err="1">
                <a:latin typeface="+mn-lt"/>
                <a:cs typeface="+mn-cs"/>
              </a:rPr>
              <a:t>Modellbasierte</a:t>
            </a:r>
            <a:r>
              <a:rPr lang="en-GB" sz="2000" b="0" dirty="0">
                <a:latin typeface="+mn-lt"/>
                <a:cs typeface="+mn-cs"/>
              </a:rPr>
              <a:t> </a:t>
            </a:r>
            <a:r>
              <a:rPr lang="en-GB" sz="2000" b="0" dirty="0" err="1">
                <a:latin typeface="+mn-lt"/>
                <a:cs typeface="+mn-cs"/>
              </a:rPr>
              <a:t>Optimierung</a:t>
            </a:r>
            <a:r>
              <a:rPr lang="en-GB" sz="2000" b="0" dirty="0">
                <a:latin typeface="+mn-lt"/>
                <a:cs typeface="+mn-cs"/>
              </a:rPr>
              <a:t> der </a:t>
            </a:r>
            <a:r>
              <a:rPr lang="en-GB" sz="2000" b="0" dirty="0" err="1">
                <a:latin typeface="+mn-lt"/>
                <a:cs typeface="+mn-cs"/>
              </a:rPr>
              <a:t>Führungsgrößen</a:t>
            </a:r>
            <a:r>
              <a:rPr lang="en-GB" sz="2000" b="0" dirty="0">
                <a:latin typeface="+mn-lt"/>
                <a:cs typeface="+mn-cs"/>
              </a:rPr>
              <a:t> (</a:t>
            </a:r>
            <a:r>
              <a:rPr lang="en-GB" sz="2000" b="0" dirty="0" err="1">
                <a:latin typeface="+mn-lt"/>
                <a:cs typeface="+mn-cs"/>
              </a:rPr>
              <a:t>batchweise</a:t>
            </a:r>
            <a:r>
              <a:rPr lang="en-GB" sz="2000" b="0" dirty="0">
                <a:latin typeface="+mn-lt"/>
                <a:cs typeface="+mn-cs"/>
              </a:rPr>
              <a:t>)</a:t>
            </a:r>
          </a:p>
          <a:p>
            <a:r>
              <a:rPr lang="en-GB" sz="2000" b="0" dirty="0" err="1">
                <a:latin typeface="+mn-lt"/>
                <a:cs typeface="+mn-cs"/>
              </a:rPr>
              <a:t>Kompensation</a:t>
            </a:r>
            <a:r>
              <a:rPr lang="en-GB" sz="2000" b="0" dirty="0">
                <a:latin typeface="+mn-lt"/>
                <a:cs typeface="+mn-cs"/>
              </a:rPr>
              <a:t> von </a:t>
            </a:r>
            <a:r>
              <a:rPr lang="en-GB" sz="2000" b="0" dirty="0" err="1">
                <a:latin typeface="+mn-lt"/>
                <a:cs typeface="+mn-cs"/>
              </a:rPr>
              <a:t>Störgrößen</a:t>
            </a:r>
            <a:r>
              <a:rPr lang="en-GB" sz="2000" b="0" dirty="0">
                <a:latin typeface="+mn-lt"/>
                <a:cs typeface="+mn-cs"/>
              </a:rPr>
              <a:t> und </a:t>
            </a:r>
            <a:r>
              <a:rPr lang="en-GB" sz="2000" b="0" dirty="0" err="1">
                <a:latin typeface="+mn-lt"/>
                <a:cs typeface="+mn-cs"/>
              </a:rPr>
              <a:t>Modellfehlern</a:t>
            </a:r>
            <a:r>
              <a:rPr lang="en-GB" sz="2000" b="0" dirty="0">
                <a:latin typeface="+mn-lt"/>
                <a:cs typeface="+mn-cs"/>
              </a:rPr>
              <a:t> </a:t>
            </a:r>
            <a:r>
              <a:rPr lang="en-GB" sz="2000" b="0" dirty="0" err="1">
                <a:latin typeface="+mn-lt"/>
                <a:cs typeface="+mn-cs"/>
              </a:rPr>
              <a:t>durch</a:t>
            </a:r>
            <a:r>
              <a:rPr lang="en-GB" sz="2000" b="0" dirty="0">
                <a:latin typeface="+mn-lt"/>
                <a:cs typeface="+mn-cs"/>
              </a:rPr>
              <a:t> </a:t>
            </a:r>
            <a:r>
              <a:rPr lang="en-GB" sz="2000" b="0" dirty="0" err="1">
                <a:latin typeface="+mn-lt"/>
                <a:cs typeface="+mn-cs"/>
              </a:rPr>
              <a:t>regelmäßige</a:t>
            </a:r>
            <a:r>
              <a:rPr lang="en-GB" sz="2000" b="0" dirty="0">
                <a:latin typeface="+mn-lt"/>
                <a:cs typeface="+mn-cs"/>
              </a:rPr>
              <a:t> (</a:t>
            </a:r>
            <a:r>
              <a:rPr lang="en-GB" sz="2000" b="0" dirty="0" err="1">
                <a:latin typeface="+mn-lt"/>
                <a:cs typeface="+mn-cs"/>
              </a:rPr>
              <a:t>z.B.</a:t>
            </a:r>
            <a:r>
              <a:rPr lang="en-GB" sz="2000" b="0" dirty="0">
                <a:latin typeface="+mn-lt"/>
                <a:cs typeface="+mn-cs"/>
              </a:rPr>
              <a:t> </a:t>
            </a:r>
            <a:r>
              <a:rPr lang="en-GB" sz="2000" b="0" dirty="0" err="1">
                <a:latin typeface="+mn-lt"/>
                <a:cs typeface="+mn-cs"/>
              </a:rPr>
              <a:t>batchweise</a:t>
            </a:r>
            <a:r>
              <a:rPr lang="en-GB" sz="2000" b="0" dirty="0">
                <a:latin typeface="+mn-lt"/>
                <a:cs typeface="+mn-cs"/>
              </a:rPr>
              <a:t>) </a:t>
            </a:r>
            <a:r>
              <a:rPr lang="en-GB" sz="2000" b="0" dirty="0" err="1">
                <a:latin typeface="+mn-lt"/>
                <a:cs typeface="+mn-cs"/>
              </a:rPr>
              <a:t>Modelladaption</a:t>
            </a:r>
            <a:endParaRPr lang="en-GB" sz="2000" b="0" dirty="0">
              <a:latin typeface="+mn-lt"/>
              <a:cs typeface="+mn-cs"/>
            </a:endParaRPr>
          </a:p>
          <a:p>
            <a:pPr marL="342900" indent="-342900"/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3787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BCC7E99-D4BE-4FF0-8388-B5DE3C6B6B7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95475" y="189000"/>
            <a:ext cx="10104285" cy="502920"/>
          </a:xfrm>
        </p:spPr>
        <p:txBody>
          <a:bodyPr>
            <a:noAutofit/>
          </a:bodyPr>
          <a:lstStyle/>
          <a:p>
            <a:r>
              <a:rPr lang="de-DE" sz="2800" b="1" dirty="0"/>
              <a:t>Durchzuführende Entwicklungsmaßnahmen</a:t>
            </a:r>
            <a:endParaRPr lang="en-GB" sz="2800" b="1" dirty="0"/>
          </a:p>
        </p:txBody>
      </p:sp>
      <p:sp>
        <p:nvSpPr>
          <p:cNvPr id="95" name="Google Shape;102;p14">
            <a:extLst>
              <a:ext uri="{FF2B5EF4-FFF2-40B4-BE49-F238E27FC236}">
                <a16:creationId xmlns:a16="http://schemas.microsoft.com/office/drawing/2014/main" id="{3EC2AF34-AA01-4227-B342-F44BC41FF24A}"/>
              </a:ext>
            </a:extLst>
          </p:cNvPr>
          <p:cNvSpPr txBox="1"/>
          <p:nvPr/>
        </p:nvSpPr>
        <p:spPr>
          <a:xfrm>
            <a:off x="8839442" y="1636284"/>
            <a:ext cx="2801883" cy="3585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Entwicklungsschritte: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①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Qualitätsmesszelle aufbauen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Maschine mit zusätzlicher Sensorik ausrüsten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③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Echtzeit-Datenexport implementieren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④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Datengetriebene Modellbildung des Spritzgießprozesses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⑤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 : Prozessoptimierung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⑥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Online-Modelladaption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DD356CD-A130-4FCA-886B-A2F243081497}"/>
              </a:ext>
            </a:extLst>
          </p:cNvPr>
          <p:cNvGrpSpPr/>
          <p:nvPr/>
        </p:nvGrpSpPr>
        <p:grpSpPr>
          <a:xfrm>
            <a:off x="478104" y="1640556"/>
            <a:ext cx="8522663" cy="3888936"/>
            <a:chOff x="192088" y="2069219"/>
            <a:chExt cx="8522663" cy="3888936"/>
          </a:xfrm>
        </p:grpSpPr>
        <p:sp>
          <p:nvSpPr>
            <p:cNvPr id="7" name="Google Shape;278;p16">
              <a:extLst>
                <a:ext uri="{FF2B5EF4-FFF2-40B4-BE49-F238E27FC236}">
                  <a16:creationId xmlns:a16="http://schemas.microsoft.com/office/drawing/2014/main" id="{B93DF3DD-7F6F-45EA-A733-7990894F9582}"/>
                </a:ext>
              </a:extLst>
            </p:cNvPr>
            <p:cNvSpPr/>
            <p:nvPr/>
          </p:nvSpPr>
          <p:spPr>
            <a:xfrm>
              <a:off x="855057" y="2164930"/>
              <a:ext cx="3647141" cy="818322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Google Shape;333;p16">
                  <a:extLst>
                    <a:ext uri="{FF2B5EF4-FFF2-40B4-BE49-F238E27FC236}">
                      <a16:creationId xmlns:a16="http://schemas.microsoft.com/office/drawing/2014/main" id="{3483FE92-29B9-40C3-9CB3-1E78C3F23511}"/>
                    </a:ext>
                  </a:extLst>
                </p:cNvPr>
                <p:cNvSpPr txBox="1"/>
                <p:nvPr/>
              </p:nvSpPr>
              <p:spPr>
                <a:xfrm>
                  <a:off x="2027944" y="2350903"/>
                  <a:ext cx="1221000" cy="4201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Prozess-</a:t>
                  </a: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größen </a:t>
                  </a:r>
                  <a14:m>
                    <m:oMath xmlns:m="http://schemas.openxmlformats.org/officeDocument/2006/math"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</m:oMath>
                  </a14:m>
                  <a:endParaRPr sz="1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8" name="Google Shape;333;p16">
                  <a:extLst>
                    <a:ext uri="{FF2B5EF4-FFF2-40B4-BE49-F238E27FC236}">
                      <a16:creationId xmlns:a16="http://schemas.microsoft.com/office/drawing/2014/main" id="{3483FE92-29B9-40C3-9CB3-1E78C3F23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7944" y="2350903"/>
                  <a:ext cx="1221000" cy="420103"/>
                </a:xfrm>
                <a:prstGeom prst="rect">
                  <a:avLst/>
                </a:prstGeom>
                <a:blipFill>
                  <a:blip r:embed="rId2"/>
                  <a:stretch>
                    <a:fillRect b="-1449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Google Shape;283;p16">
              <a:extLst>
                <a:ext uri="{FF2B5EF4-FFF2-40B4-BE49-F238E27FC236}">
                  <a16:creationId xmlns:a16="http://schemas.microsoft.com/office/drawing/2014/main" id="{61C5FC46-20A8-4CDA-88E4-7CBC7CD10D01}"/>
                </a:ext>
              </a:extLst>
            </p:cNvPr>
            <p:cNvSpPr/>
            <p:nvPr/>
          </p:nvSpPr>
          <p:spPr>
            <a:xfrm>
              <a:off x="1182034" y="2319151"/>
              <a:ext cx="925200" cy="513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Spritzgieß-</a:t>
              </a:r>
              <a:b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284;p16">
              <a:extLst>
                <a:ext uri="{FF2B5EF4-FFF2-40B4-BE49-F238E27FC236}">
                  <a16:creationId xmlns:a16="http://schemas.microsoft.com/office/drawing/2014/main" id="{FEDC1B53-D2E9-4168-9F0B-1E7462F38DF4}"/>
                </a:ext>
              </a:extLst>
            </p:cNvPr>
            <p:cNvSpPr/>
            <p:nvPr/>
          </p:nvSpPr>
          <p:spPr>
            <a:xfrm>
              <a:off x="3402393" y="2300342"/>
              <a:ext cx="925200" cy="513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Bauteil</a:t>
              </a:r>
              <a:endParaRPr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" name="Google Shape;332;p16">
              <a:extLst>
                <a:ext uri="{FF2B5EF4-FFF2-40B4-BE49-F238E27FC236}">
                  <a16:creationId xmlns:a16="http://schemas.microsoft.com/office/drawing/2014/main" id="{5BB447C3-73A7-4C2F-B33A-2CE1F5A159F1}"/>
                </a:ext>
              </a:extLst>
            </p:cNvPr>
            <p:cNvCxnSpPr>
              <a:cxnSpLocks/>
            </p:cNvCxnSpPr>
            <p:nvPr/>
          </p:nvCxnSpPr>
          <p:spPr>
            <a:xfrm>
              <a:off x="2919413" y="2560955"/>
              <a:ext cx="399146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Google Shape;334;p16">
                  <a:extLst>
                    <a:ext uri="{FF2B5EF4-FFF2-40B4-BE49-F238E27FC236}">
                      <a16:creationId xmlns:a16="http://schemas.microsoft.com/office/drawing/2014/main" id="{AA40CA3D-F492-4232-A135-C5336F7A816A}"/>
                    </a:ext>
                  </a:extLst>
                </p:cNvPr>
                <p:cNvSpPr txBox="1"/>
                <p:nvPr/>
              </p:nvSpPr>
              <p:spPr>
                <a:xfrm>
                  <a:off x="7607451" y="2326318"/>
                  <a:ext cx="1107300" cy="447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/>
                    <a:t>Bauteil-</a:t>
                  </a:r>
                  <a:endParaRPr sz="1000" b="1" dirty="0"/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000" b="1" dirty="0"/>
                    <a:t>Q</a:t>
                  </a:r>
                  <a:r>
                    <a:rPr lang="en" sz="1000" b="1" dirty="0"/>
                    <a:t>ualität </a:t>
                  </a:r>
                  <a14:m>
                    <m:oMath xmlns:m="http://schemas.openxmlformats.org/officeDocument/2006/math"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𝑸</m:t>
                      </m:r>
                    </m:oMath>
                  </a14:m>
                  <a:endParaRPr sz="1000" dirty="0"/>
                </a:p>
              </p:txBody>
            </p:sp>
          </mc:Choice>
          <mc:Fallback>
            <p:sp>
              <p:nvSpPr>
                <p:cNvPr id="12" name="Google Shape;334;p16">
                  <a:extLst>
                    <a:ext uri="{FF2B5EF4-FFF2-40B4-BE49-F238E27FC236}">
                      <a16:creationId xmlns:a16="http://schemas.microsoft.com/office/drawing/2014/main" id="{AA40CA3D-F492-4232-A135-C5336F7A81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7451" y="2326318"/>
                  <a:ext cx="1107300" cy="447600"/>
                </a:xfrm>
                <a:prstGeom prst="rect">
                  <a:avLst/>
                </a:prstGeom>
                <a:blipFill>
                  <a:blip r:embed="rId3"/>
                  <a:stretch>
                    <a:fillRect b="-67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Google Shape;335;p16">
              <a:extLst>
                <a:ext uri="{FF2B5EF4-FFF2-40B4-BE49-F238E27FC236}">
                  <a16:creationId xmlns:a16="http://schemas.microsoft.com/office/drawing/2014/main" id="{888030A1-E39C-4056-ABE7-BC0B236D0A90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5478664" y="2557142"/>
              <a:ext cx="303599" cy="9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" name="Google Shape;337;p16">
              <a:extLst>
                <a:ext uri="{FF2B5EF4-FFF2-40B4-BE49-F238E27FC236}">
                  <a16:creationId xmlns:a16="http://schemas.microsoft.com/office/drawing/2014/main" id="{DF63C039-11D4-4DFF-91B7-FAA0D6FE76A8}"/>
                </a:ext>
              </a:extLst>
            </p:cNvPr>
            <p:cNvCxnSpPr/>
            <p:nvPr/>
          </p:nvCxnSpPr>
          <p:spPr>
            <a:xfrm>
              <a:off x="2126637" y="2568206"/>
              <a:ext cx="20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428;p16">
              <a:extLst>
                <a:ext uri="{FF2B5EF4-FFF2-40B4-BE49-F238E27FC236}">
                  <a16:creationId xmlns:a16="http://schemas.microsoft.com/office/drawing/2014/main" id="{E5C499A1-C739-4AE2-8198-DB11892014B6}"/>
                </a:ext>
              </a:extLst>
            </p:cNvPr>
            <p:cNvCxnSpPr/>
            <p:nvPr/>
          </p:nvCxnSpPr>
          <p:spPr>
            <a:xfrm rot="10800000">
              <a:off x="1649570" y="4078362"/>
              <a:ext cx="0" cy="28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Google Shape;442;p16">
              <a:extLst>
                <a:ext uri="{FF2B5EF4-FFF2-40B4-BE49-F238E27FC236}">
                  <a16:creationId xmlns:a16="http://schemas.microsoft.com/office/drawing/2014/main" id="{2961241D-A6BC-4CB4-A93E-141AAEBAA219}"/>
                </a:ext>
              </a:extLst>
            </p:cNvPr>
            <p:cNvCxnSpPr/>
            <p:nvPr/>
          </p:nvCxnSpPr>
          <p:spPr>
            <a:xfrm rot="10800000">
              <a:off x="5457471" y="4062323"/>
              <a:ext cx="0" cy="28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" name="Google Shape;443;p16">
              <a:extLst>
                <a:ext uri="{FF2B5EF4-FFF2-40B4-BE49-F238E27FC236}">
                  <a16:creationId xmlns:a16="http://schemas.microsoft.com/office/drawing/2014/main" id="{5522FF5C-5AE9-42E1-98AF-98B583A0139F}"/>
                </a:ext>
              </a:extLst>
            </p:cNvPr>
            <p:cNvCxnSpPr>
              <a:cxnSpLocks/>
            </p:cNvCxnSpPr>
            <p:nvPr/>
          </p:nvCxnSpPr>
          <p:spPr>
            <a:xfrm>
              <a:off x="2206715" y="3757493"/>
              <a:ext cx="180768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445;p16">
              <a:extLst>
                <a:ext uri="{FF2B5EF4-FFF2-40B4-BE49-F238E27FC236}">
                  <a16:creationId xmlns:a16="http://schemas.microsoft.com/office/drawing/2014/main" id="{0EB16B56-37E3-428A-B9BF-E9E746171C5C}"/>
                </a:ext>
              </a:extLst>
            </p:cNvPr>
            <p:cNvCxnSpPr>
              <a:cxnSpLocks/>
              <a:stCxn id="49" idx="4"/>
              <a:endCxn id="20" idx="0"/>
            </p:cNvCxnSpPr>
            <p:nvPr/>
          </p:nvCxnSpPr>
          <p:spPr>
            <a:xfrm>
              <a:off x="3057158" y="2587320"/>
              <a:ext cx="15186" cy="22332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9" name="Google Shape;447;p16">
              <a:extLst>
                <a:ext uri="{FF2B5EF4-FFF2-40B4-BE49-F238E27FC236}">
                  <a16:creationId xmlns:a16="http://schemas.microsoft.com/office/drawing/2014/main" id="{F8494805-87D1-482D-9E2C-5D2E487E2773}"/>
                </a:ext>
              </a:extLst>
            </p:cNvPr>
            <p:cNvGrpSpPr/>
            <p:nvPr/>
          </p:nvGrpSpPr>
          <p:grpSpPr>
            <a:xfrm>
              <a:off x="2991228" y="4820586"/>
              <a:ext cx="162231" cy="162231"/>
              <a:chOff x="8157975" y="3853800"/>
              <a:chExt cx="180900" cy="180900"/>
            </a:xfrm>
            <a:solidFill>
              <a:schemeClr val="bg1"/>
            </a:solidFill>
          </p:grpSpPr>
          <p:sp>
            <p:nvSpPr>
              <p:cNvPr id="20" name="Google Shape;446;p16">
                <a:extLst>
                  <a:ext uri="{FF2B5EF4-FFF2-40B4-BE49-F238E27FC236}">
                    <a16:creationId xmlns:a16="http://schemas.microsoft.com/office/drawing/2014/main" id="{2594B440-A8B4-49C8-B3B7-233FE90EF356}"/>
                  </a:ext>
                </a:extLst>
              </p:cNvPr>
              <p:cNvSpPr/>
              <p:nvPr/>
            </p:nvSpPr>
            <p:spPr>
              <a:xfrm>
                <a:off x="8157975" y="3853800"/>
                <a:ext cx="180900" cy="180900"/>
              </a:xfrm>
              <a:prstGeom prst="ellipse">
                <a:avLst/>
              </a:prstGeom>
              <a:grp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21" name="Google Shape;448;p16">
                <a:extLst>
                  <a:ext uri="{FF2B5EF4-FFF2-40B4-BE49-F238E27FC236}">
                    <a16:creationId xmlns:a16="http://schemas.microsoft.com/office/drawing/2014/main" id="{9050DE4D-65E8-441B-9B94-38BD833D86F9}"/>
                  </a:ext>
                </a:extLst>
              </p:cNvPr>
              <p:cNvCxnSpPr/>
              <p:nvPr/>
            </p:nvCxnSpPr>
            <p:spPr>
              <a:xfrm>
                <a:off x="8200275" y="3944250"/>
                <a:ext cx="96300" cy="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2" name="Google Shape;449;p16">
              <a:extLst>
                <a:ext uri="{FF2B5EF4-FFF2-40B4-BE49-F238E27FC236}">
                  <a16:creationId xmlns:a16="http://schemas.microsoft.com/office/drawing/2014/main" id="{F744139A-B054-46FC-8BE0-1F3889B70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9350" y="3755818"/>
              <a:ext cx="2638735" cy="154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6521569B-3D8E-4B2F-B268-759553E39714}"/>
                </a:ext>
              </a:extLst>
            </p:cNvPr>
            <p:cNvGrpSpPr/>
            <p:nvPr/>
          </p:nvGrpSpPr>
          <p:grpSpPr>
            <a:xfrm>
              <a:off x="973156" y="4413405"/>
              <a:ext cx="1352700" cy="970258"/>
              <a:chOff x="1435553" y="4145290"/>
              <a:chExt cx="1352700" cy="970258"/>
            </a:xfrm>
          </p:grpSpPr>
          <p:sp>
            <p:nvSpPr>
              <p:cNvPr id="24" name="Google Shape;277;p16">
                <a:extLst>
                  <a:ext uri="{FF2B5EF4-FFF2-40B4-BE49-F238E27FC236}">
                    <a16:creationId xmlns:a16="http://schemas.microsoft.com/office/drawing/2014/main" id="{D67ACC85-6740-491D-93D7-F51BA3EC21B4}"/>
                  </a:ext>
                </a:extLst>
              </p:cNvPr>
              <p:cNvSpPr/>
              <p:nvPr/>
            </p:nvSpPr>
            <p:spPr>
              <a:xfrm>
                <a:off x="1541319" y="4145290"/>
                <a:ext cx="1127794" cy="970258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415;p16">
                <a:extLst>
                  <a:ext uri="{FF2B5EF4-FFF2-40B4-BE49-F238E27FC236}">
                    <a16:creationId xmlns:a16="http://schemas.microsoft.com/office/drawing/2014/main" id="{7DD9DAA1-6FE4-4158-8153-6FE5165D517A}"/>
                  </a:ext>
                </a:extLst>
              </p:cNvPr>
              <p:cNvGrpSpPr/>
              <p:nvPr/>
            </p:nvGrpSpPr>
            <p:grpSpPr>
              <a:xfrm>
                <a:off x="1875570" y="4145298"/>
                <a:ext cx="472941" cy="473003"/>
                <a:chOff x="6981937" y="2940155"/>
                <a:chExt cx="909503" cy="909621"/>
              </a:xfrm>
            </p:grpSpPr>
            <p:sp>
              <p:nvSpPr>
                <p:cNvPr id="27" name="Google Shape;416;p16">
                  <a:extLst>
                    <a:ext uri="{FF2B5EF4-FFF2-40B4-BE49-F238E27FC236}">
                      <a16:creationId xmlns:a16="http://schemas.microsoft.com/office/drawing/2014/main" id="{CA4564A5-D162-457B-BD43-86ACFC649F2E}"/>
                    </a:ext>
                  </a:extLst>
                </p:cNvPr>
                <p:cNvSpPr/>
                <p:nvPr/>
              </p:nvSpPr>
              <p:spPr>
                <a:xfrm>
                  <a:off x="7181850" y="3006975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417;p16">
                  <a:extLst>
                    <a:ext uri="{FF2B5EF4-FFF2-40B4-BE49-F238E27FC236}">
                      <a16:creationId xmlns:a16="http://schemas.microsoft.com/office/drawing/2014/main" id="{9A0DF6B1-BA9D-47E9-A1B4-12286B86DADB}"/>
                    </a:ext>
                  </a:extLst>
                </p:cNvPr>
                <p:cNvSpPr/>
                <p:nvPr/>
              </p:nvSpPr>
              <p:spPr>
                <a:xfrm rot="2700000">
                  <a:off x="7181816" y="3006924"/>
                  <a:ext cx="509541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418;p16">
                  <a:extLst>
                    <a:ext uri="{FF2B5EF4-FFF2-40B4-BE49-F238E27FC236}">
                      <a16:creationId xmlns:a16="http://schemas.microsoft.com/office/drawing/2014/main" id="{FD85BF32-B469-46BA-9AE0-139A44DC3AE9}"/>
                    </a:ext>
                  </a:extLst>
                </p:cNvPr>
                <p:cNvSpPr/>
                <p:nvPr/>
              </p:nvSpPr>
              <p:spPr>
                <a:xfrm rot="-2701431">
                  <a:off x="7181913" y="3006753"/>
                  <a:ext cx="509753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419;p16">
                  <a:extLst>
                    <a:ext uri="{FF2B5EF4-FFF2-40B4-BE49-F238E27FC236}">
                      <a16:creationId xmlns:a16="http://schemas.microsoft.com/office/drawing/2014/main" id="{23177E7E-AC88-4E31-B364-5FE5BD742C05}"/>
                    </a:ext>
                  </a:extLst>
                </p:cNvPr>
                <p:cNvSpPr/>
                <p:nvPr/>
              </p:nvSpPr>
              <p:spPr>
                <a:xfrm rot="-5402023">
                  <a:off x="7181870" y="3006762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420;p16">
                  <a:extLst>
                    <a:ext uri="{FF2B5EF4-FFF2-40B4-BE49-F238E27FC236}">
                      <a16:creationId xmlns:a16="http://schemas.microsoft.com/office/drawing/2014/main" id="{45DB9519-21E8-40BA-A5D2-19BD07EDB6FC}"/>
                    </a:ext>
                  </a:extLst>
                </p:cNvPr>
                <p:cNvSpPr/>
                <p:nvPr/>
              </p:nvSpPr>
              <p:spPr>
                <a:xfrm>
                  <a:off x="7150638" y="3109037"/>
                  <a:ext cx="572700" cy="572700"/>
                </a:xfrm>
                <a:prstGeom prst="ellipse">
                  <a:avLst/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421;p16">
                  <a:extLst>
                    <a:ext uri="{FF2B5EF4-FFF2-40B4-BE49-F238E27FC236}">
                      <a16:creationId xmlns:a16="http://schemas.microsoft.com/office/drawing/2014/main" id="{7187A3CA-EDF3-4E29-B906-3202E213EAF1}"/>
                    </a:ext>
                  </a:extLst>
                </p:cNvPr>
                <p:cNvSpPr/>
                <p:nvPr/>
              </p:nvSpPr>
              <p:spPr>
                <a:xfrm>
                  <a:off x="7209888" y="3168277"/>
                  <a:ext cx="454200" cy="454200"/>
                </a:xfrm>
                <a:prstGeom prst="ellipse">
                  <a:avLst/>
                </a:prstGeom>
                <a:solidFill>
                  <a:srgbClr val="EFEFE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422;p16">
                  <a:extLst>
                    <a:ext uri="{FF2B5EF4-FFF2-40B4-BE49-F238E27FC236}">
                      <a16:creationId xmlns:a16="http://schemas.microsoft.com/office/drawing/2014/main" id="{9F366C15-5D45-4A43-B55F-130AD8ED6412}"/>
                    </a:ext>
                  </a:extLst>
                </p:cNvPr>
                <p:cNvSpPr/>
                <p:nvPr/>
              </p:nvSpPr>
              <p:spPr>
                <a:xfrm>
                  <a:off x="7276525" y="3264408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423;p16">
                  <a:extLst>
                    <a:ext uri="{FF2B5EF4-FFF2-40B4-BE49-F238E27FC236}">
                      <a16:creationId xmlns:a16="http://schemas.microsoft.com/office/drawing/2014/main" id="{2FCB7EE3-DA76-4195-BB38-73F03FF7849E}"/>
                    </a:ext>
                  </a:extLst>
                </p:cNvPr>
                <p:cNvSpPr/>
                <p:nvPr/>
              </p:nvSpPr>
              <p:spPr>
                <a:xfrm>
                  <a:off x="7443550" y="324610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424;p16">
                  <a:extLst>
                    <a:ext uri="{FF2B5EF4-FFF2-40B4-BE49-F238E27FC236}">
                      <a16:creationId xmlns:a16="http://schemas.microsoft.com/office/drawing/2014/main" id="{E7BF83FB-FFE4-4885-8137-6A1D5A42E0A6}"/>
                    </a:ext>
                  </a:extLst>
                </p:cNvPr>
                <p:cNvSpPr/>
                <p:nvPr/>
              </p:nvSpPr>
              <p:spPr>
                <a:xfrm>
                  <a:off x="7276525" y="3372575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425;p16">
                  <a:extLst>
                    <a:ext uri="{FF2B5EF4-FFF2-40B4-BE49-F238E27FC236}">
                      <a16:creationId xmlns:a16="http://schemas.microsoft.com/office/drawing/2014/main" id="{AC7E3616-CB1D-4970-861B-A45FCC2D75EF}"/>
                    </a:ext>
                  </a:extLst>
                </p:cNvPr>
                <p:cNvSpPr/>
                <p:nvPr/>
              </p:nvSpPr>
              <p:spPr>
                <a:xfrm>
                  <a:off x="7276950" y="3480750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426;p16">
                  <a:extLst>
                    <a:ext uri="{FF2B5EF4-FFF2-40B4-BE49-F238E27FC236}">
                      <a16:creationId xmlns:a16="http://schemas.microsoft.com/office/drawing/2014/main" id="{A7487418-AEF8-418B-B09E-6546BD297533}"/>
                    </a:ext>
                  </a:extLst>
                </p:cNvPr>
                <p:cNvSpPr/>
                <p:nvPr/>
              </p:nvSpPr>
              <p:spPr>
                <a:xfrm>
                  <a:off x="7357825" y="3355848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427;p16">
                  <a:extLst>
                    <a:ext uri="{FF2B5EF4-FFF2-40B4-BE49-F238E27FC236}">
                      <a16:creationId xmlns:a16="http://schemas.microsoft.com/office/drawing/2014/main" id="{663244D0-5604-465F-AAD1-4C022C449019}"/>
                    </a:ext>
                  </a:extLst>
                </p:cNvPr>
                <p:cNvSpPr/>
                <p:nvPr/>
              </p:nvSpPr>
              <p:spPr>
                <a:xfrm>
                  <a:off x="7538800" y="346245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" name="Google Shape;451;p16">
                <a:extLst>
                  <a:ext uri="{FF2B5EF4-FFF2-40B4-BE49-F238E27FC236}">
                    <a16:creationId xmlns:a16="http://schemas.microsoft.com/office/drawing/2014/main" id="{D329AAE9-C8BE-4085-BF11-4CD78D5F3BCB}"/>
                  </a:ext>
                </a:extLst>
              </p:cNvPr>
              <p:cNvSpPr txBox="1"/>
              <p:nvPr/>
            </p:nvSpPr>
            <p:spPr>
              <a:xfrm>
                <a:off x="1435553" y="4664067"/>
                <a:ext cx="1352700" cy="3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/>
                  <a:t>Batch to Batch Adaption</a:t>
                </a:r>
                <a:endParaRPr sz="1000" dirty="0"/>
              </a:p>
            </p:txBody>
          </p:sp>
        </p:grpSp>
        <p:cxnSp>
          <p:nvCxnSpPr>
            <p:cNvPr id="39" name="Google Shape;456;p16">
              <a:extLst>
                <a:ext uri="{FF2B5EF4-FFF2-40B4-BE49-F238E27FC236}">
                  <a16:creationId xmlns:a16="http://schemas.microsoft.com/office/drawing/2014/main" id="{F15D455F-D6A4-442A-9CF4-C458F5714B71}"/>
                </a:ext>
              </a:extLst>
            </p:cNvPr>
            <p:cNvCxnSpPr>
              <a:cxnSpLocks/>
              <a:stCxn id="40" idx="3"/>
              <a:endCxn id="42" idx="1"/>
            </p:cNvCxnSpPr>
            <p:nvPr/>
          </p:nvCxnSpPr>
          <p:spPr>
            <a:xfrm flipV="1">
              <a:off x="6006855" y="3755319"/>
              <a:ext cx="1856473" cy="21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0" name="Google Shape;63;p14">
              <a:extLst>
                <a:ext uri="{FF2B5EF4-FFF2-40B4-BE49-F238E27FC236}">
                  <a16:creationId xmlns:a16="http://schemas.microsoft.com/office/drawing/2014/main" id="{CA5C84D1-0A2D-4A09-BF39-94E5757E39C6}"/>
                </a:ext>
              </a:extLst>
            </p:cNvPr>
            <p:cNvSpPr/>
            <p:nvPr/>
          </p:nvSpPr>
          <p:spPr>
            <a:xfrm>
              <a:off x="4908085" y="3503843"/>
              <a:ext cx="1098770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Modell Bauteilqualität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62;p14">
              <a:extLst>
                <a:ext uri="{FF2B5EF4-FFF2-40B4-BE49-F238E27FC236}">
                  <a16:creationId xmlns:a16="http://schemas.microsoft.com/office/drawing/2014/main" id="{DD2B64D4-4629-4E64-84F2-2515285DE735}"/>
                </a:ext>
              </a:extLst>
            </p:cNvPr>
            <p:cNvSpPr/>
            <p:nvPr/>
          </p:nvSpPr>
          <p:spPr>
            <a:xfrm>
              <a:off x="1184507" y="3503843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Modell Spritzgieß-</a:t>
              </a:r>
              <a:b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Google Shape;102;p14">
                  <a:extLst>
                    <a:ext uri="{FF2B5EF4-FFF2-40B4-BE49-F238E27FC236}">
                      <a16:creationId xmlns:a16="http://schemas.microsoft.com/office/drawing/2014/main" id="{FE7ACD73-EA59-4DA5-B5A6-E54FC61F86AE}"/>
                    </a:ext>
                  </a:extLst>
                </p:cNvPr>
                <p:cNvSpPr txBox="1"/>
                <p:nvPr/>
              </p:nvSpPr>
              <p:spPr>
                <a:xfrm>
                  <a:off x="7863328" y="3593919"/>
                  <a:ext cx="344600" cy="32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𝑸</m:t>
                            </m:r>
                          </m:e>
                        </m:acc>
                      </m:oMath>
                    </m:oMathPara>
                  </a14:m>
                  <a:endParaRPr sz="1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2" name="Google Shape;102;p14">
                  <a:extLst>
                    <a:ext uri="{FF2B5EF4-FFF2-40B4-BE49-F238E27FC236}">
                      <a16:creationId xmlns:a16="http://schemas.microsoft.com/office/drawing/2014/main" id="{FE7ACD73-EA59-4DA5-B5A6-E54FC61F86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3328" y="3593919"/>
                  <a:ext cx="344600" cy="3228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Google Shape;100;p14">
                  <a:extLst>
                    <a:ext uri="{FF2B5EF4-FFF2-40B4-BE49-F238E27FC236}">
                      <a16:creationId xmlns:a16="http://schemas.microsoft.com/office/drawing/2014/main" id="{EEA3874A-6AA8-4393-9E72-32E37B349A1B}"/>
                    </a:ext>
                  </a:extLst>
                </p:cNvPr>
                <p:cNvSpPr txBox="1"/>
                <p:nvPr/>
              </p:nvSpPr>
              <p:spPr>
                <a:xfrm>
                  <a:off x="2641782" y="3482154"/>
                  <a:ext cx="325648" cy="3227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sz="10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3" name="Google Shape;100;p14">
                  <a:extLst>
                    <a:ext uri="{FF2B5EF4-FFF2-40B4-BE49-F238E27FC236}">
                      <a16:creationId xmlns:a16="http://schemas.microsoft.com/office/drawing/2014/main" id="{EEA3874A-6AA8-4393-9E72-32E37B349A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1782" y="3482154"/>
                  <a:ext cx="325648" cy="3227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Google Shape;284;p16">
              <a:extLst>
                <a:ext uri="{FF2B5EF4-FFF2-40B4-BE49-F238E27FC236}">
                  <a16:creationId xmlns:a16="http://schemas.microsoft.com/office/drawing/2014/main" id="{1F647B1B-9166-4E78-9EFC-E2D46CF48FEB}"/>
                </a:ext>
              </a:extLst>
            </p:cNvPr>
            <p:cNvSpPr/>
            <p:nvPr/>
          </p:nvSpPr>
          <p:spPr>
            <a:xfrm>
              <a:off x="5782263" y="2301263"/>
              <a:ext cx="925200" cy="5136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Qualitäts-messzelle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334;p16">
              <a:extLst>
                <a:ext uri="{FF2B5EF4-FFF2-40B4-BE49-F238E27FC236}">
                  <a16:creationId xmlns:a16="http://schemas.microsoft.com/office/drawing/2014/main" id="{3EE1F9CD-99CC-4AC7-A509-35B75D329AB7}"/>
                </a:ext>
              </a:extLst>
            </p:cNvPr>
            <p:cNvSpPr txBox="1"/>
            <p:nvPr/>
          </p:nvSpPr>
          <p:spPr>
            <a:xfrm>
              <a:off x="4494820" y="2319151"/>
              <a:ext cx="1107300" cy="4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/>
                <a:t>Bauteileigen-schaften</a:t>
              </a:r>
              <a:endParaRPr sz="1000" dirty="0"/>
            </a:p>
          </p:txBody>
        </p:sp>
        <p:cxnSp>
          <p:nvCxnSpPr>
            <p:cNvPr id="46" name="Google Shape;337;p16">
              <a:extLst>
                <a:ext uri="{FF2B5EF4-FFF2-40B4-BE49-F238E27FC236}">
                  <a16:creationId xmlns:a16="http://schemas.microsoft.com/office/drawing/2014/main" id="{E7580E20-628D-44DB-96F5-55A9900AFF8C}"/>
                </a:ext>
              </a:extLst>
            </p:cNvPr>
            <p:cNvCxnSpPr/>
            <p:nvPr/>
          </p:nvCxnSpPr>
          <p:spPr>
            <a:xfrm>
              <a:off x="4359546" y="2559368"/>
              <a:ext cx="20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335;p16">
              <a:extLst>
                <a:ext uri="{FF2B5EF4-FFF2-40B4-BE49-F238E27FC236}">
                  <a16:creationId xmlns:a16="http://schemas.microsoft.com/office/drawing/2014/main" id="{CA3FBA35-EA9C-4A72-9C48-FA542684166D}"/>
                </a:ext>
              </a:extLst>
            </p:cNvPr>
            <p:cNvCxnSpPr>
              <a:cxnSpLocks/>
            </p:cNvCxnSpPr>
            <p:nvPr/>
          </p:nvCxnSpPr>
          <p:spPr>
            <a:xfrm>
              <a:off x="6734356" y="2557142"/>
              <a:ext cx="108433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" name="Google Shape;445;p16">
              <a:extLst>
                <a:ext uri="{FF2B5EF4-FFF2-40B4-BE49-F238E27FC236}">
                  <a16:creationId xmlns:a16="http://schemas.microsoft.com/office/drawing/2014/main" id="{381114BB-7875-4024-887E-D892C3F4E7B3}"/>
                </a:ext>
              </a:extLst>
            </p:cNvPr>
            <p:cNvCxnSpPr>
              <a:cxnSpLocks/>
              <a:stCxn id="20" idx="2"/>
              <a:endCxn id="24" idx="3"/>
            </p:cNvCxnSpPr>
            <p:nvPr/>
          </p:nvCxnSpPr>
          <p:spPr>
            <a:xfrm flipH="1" flipV="1">
              <a:off x="2206716" y="4898534"/>
              <a:ext cx="784512" cy="316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97348A30-F46D-45BA-9FB5-19F364CECF24}"/>
                </a:ext>
              </a:extLst>
            </p:cNvPr>
            <p:cNvSpPr/>
            <p:nvPr/>
          </p:nvSpPr>
          <p:spPr>
            <a:xfrm>
              <a:off x="3034298" y="2541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81CA315-40A5-4738-985A-5447BABA3502}"/>
                </a:ext>
              </a:extLst>
            </p:cNvPr>
            <p:cNvSpPr/>
            <p:nvPr/>
          </p:nvSpPr>
          <p:spPr>
            <a:xfrm>
              <a:off x="3429219" y="373295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Google Shape;279;p16">
              <a:extLst>
                <a:ext uri="{FF2B5EF4-FFF2-40B4-BE49-F238E27FC236}">
                  <a16:creationId xmlns:a16="http://schemas.microsoft.com/office/drawing/2014/main" id="{B5B3C3DA-7B9C-486B-B8EF-5FB2964B3E68}"/>
                </a:ext>
              </a:extLst>
            </p:cNvPr>
            <p:cNvCxnSpPr>
              <a:cxnSpLocks/>
              <a:stCxn id="50" idx="4"/>
              <a:endCxn id="20" idx="6"/>
            </p:cNvCxnSpPr>
            <p:nvPr/>
          </p:nvCxnSpPr>
          <p:spPr>
            <a:xfrm rot="5400000">
              <a:off x="2741257" y="4190879"/>
              <a:ext cx="1123025" cy="29862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25397E20-25A5-4CD5-9827-DF5E52C1A059}"/>
                </a:ext>
              </a:extLst>
            </p:cNvPr>
            <p:cNvGrpSpPr/>
            <p:nvPr/>
          </p:nvGrpSpPr>
          <p:grpSpPr>
            <a:xfrm>
              <a:off x="4780387" y="4401216"/>
              <a:ext cx="1352700" cy="970258"/>
              <a:chOff x="5242784" y="4133071"/>
              <a:chExt cx="1352700" cy="970258"/>
            </a:xfrm>
          </p:grpSpPr>
          <p:sp>
            <p:nvSpPr>
              <p:cNvPr id="53" name="Google Shape;277;p16">
                <a:extLst>
                  <a:ext uri="{FF2B5EF4-FFF2-40B4-BE49-F238E27FC236}">
                    <a16:creationId xmlns:a16="http://schemas.microsoft.com/office/drawing/2014/main" id="{D388D911-5B1F-4323-8376-73A1D20ADD00}"/>
                  </a:ext>
                </a:extLst>
              </p:cNvPr>
              <p:cNvSpPr/>
              <p:nvPr/>
            </p:nvSpPr>
            <p:spPr>
              <a:xfrm>
                <a:off x="5364036" y="4133071"/>
                <a:ext cx="1127794" cy="970258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4" name="Google Shape;415;p16">
                <a:extLst>
                  <a:ext uri="{FF2B5EF4-FFF2-40B4-BE49-F238E27FC236}">
                    <a16:creationId xmlns:a16="http://schemas.microsoft.com/office/drawing/2014/main" id="{AA4A39D9-0847-4ED0-A88C-FB0020CCEE04}"/>
                  </a:ext>
                </a:extLst>
              </p:cNvPr>
              <p:cNvGrpSpPr/>
              <p:nvPr/>
            </p:nvGrpSpPr>
            <p:grpSpPr>
              <a:xfrm>
                <a:off x="5682801" y="4145268"/>
                <a:ext cx="472941" cy="473003"/>
                <a:chOff x="6981937" y="2940155"/>
                <a:chExt cx="909503" cy="909621"/>
              </a:xfrm>
            </p:grpSpPr>
            <p:sp>
              <p:nvSpPr>
                <p:cNvPr id="56" name="Google Shape;416;p16">
                  <a:extLst>
                    <a:ext uri="{FF2B5EF4-FFF2-40B4-BE49-F238E27FC236}">
                      <a16:creationId xmlns:a16="http://schemas.microsoft.com/office/drawing/2014/main" id="{B756CC87-FD41-44BF-8090-9603CCB54170}"/>
                    </a:ext>
                  </a:extLst>
                </p:cNvPr>
                <p:cNvSpPr/>
                <p:nvPr/>
              </p:nvSpPr>
              <p:spPr>
                <a:xfrm>
                  <a:off x="7181850" y="3006975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417;p16">
                  <a:extLst>
                    <a:ext uri="{FF2B5EF4-FFF2-40B4-BE49-F238E27FC236}">
                      <a16:creationId xmlns:a16="http://schemas.microsoft.com/office/drawing/2014/main" id="{D3451377-71CB-47D0-AE02-F7C1692971F0}"/>
                    </a:ext>
                  </a:extLst>
                </p:cNvPr>
                <p:cNvSpPr/>
                <p:nvPr/>
              </p:nvSpPr>
              <p:spPr>
                <a:xfrm rot="2700000">
                  <a:off x="7181816" y="3006924"/>
                  <a:ext cx="509541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418;p16">
                  <a:extLst>
                    <a:ext uri="{FF2B5EF4-FFF2-40B4-BE49-F238E27FC236}">
                      <a16:creationId xmlns:a16="http://schemas.microsoft.com/office/drawing/2014/main" id="{8056CEF7-1090-47DC-B411-52DF126FBCDA}"/>
                    </a:ext>
                  </a:extLst>
                </p:cNvPr>
                <p:cNvSpPr/>
                <p:nvPr/>
              </p:nvSpPr>
              <p:spPr>
                <a:xfrm rot="-2701431">
                  <a:off x="7181913" y="3006753"/>
                  <a:ext cx="509753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419;p16">
                  <a:extLst>
                    <a:ext uri="{FF2B5EF4-FFF2-40B4-BE49-F238E27FC236}">
                      <a16:creationId xmlns:a16="http://schemas.microsoft.com/office/drawing/2014/main" id="{0FE63691-410E-490F-A2D6-35930158B792}"/>
                    </a:ext>
                  </a:extLst>
                </p:cNvPr>
                <p:cNvSpPr/>
                <p:nvPr/>
              </p:nvSpPr>
              <p:spPr>
                <a:xfrm rot="-5402023">
                  <a:off x="7181870" y="3006762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420;p16">
                  <a:extLst>
                    <a:ext uri="{FF2B5EF4-FFF2-40B4-BE49-F238E27FC236}">
                      <a16:creationId xmlns:a16="http://schemas.microsoft.com/office/drawing/2014/main" id="{7096F6EB-F768-4110-89ED-B2B493CB8993}"/>
                    </a:ext>
                  </a:extLst>
                </p:cNvPr>
                <p:cNvSpPr/>
                <p:nvPr/>
              </p:nvSpPr>
              <p:spPr>
                <a:xfrm>
                  <a:off x="7150638" y="3109037"/>
                  <a:ext cx="572700" cy="572700"/>
                </a:xfrm>
                <a:prstGeom prst="ellipse">
                  <a:avLst/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421;p16">
                  <a:extLst>
                    <a:ext uri="{FF2B5EF4-FFF2-40B4-BE49-F238E27FC236}">
                      <a16:creationId xmlns:a16="http://schemas.microsoft.com/office/drawing/2014/main" id="{E7406A04-8EE2-4048-AF0C-32FDE13C1819}"/>
                    </a:ext>
                  </a:extLst>
                </p:cNvPr>
                <p:cNvSpPr/>
                <p:nvPr/>
              </p:nvSpPr>
              <p:spPr>
                <a:xfrm>
                  <a:off x="7209888" y="3168277"/>
                  <a:ext cx="454200" cy="454200"/>
                </a:xfrm>
                <a:prstGeom prst="ellipse">
                  <a:avLst/>
                </a:prstGeom>
                <a:solidFill>
                  <a:srgbClr val="EFEFE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422;p16">
                  <a:extLst>
                    <a:ext uri="{FF2B5EF4-FFF2-40B4-BE49-F238E27FC236}">
                      <a16:creationId xmlns:a16="http://schemas.microsoft.com/office/drawing/2014/main" id="{D5F8B5CE-21FA-4506-9421-834133EB2A5C}"/>
                    </a:ext>
                  </a:extLst>
                </p:cNvPr>
                <p:cNvSpPr/>
                <p:nvPr/>
              </p:nvSpPr>
              <p:spPr>
                <a:xfrm>
                  <a:off x="7276525" y="3264408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423;p16">
                  <a:extLst>
                    <a:ext uri="{FF2B5EF4-FFF2-40B4-BE49-F238E27FC236}">
                      <a16:creationId xmlns:a16="http://schemas.microsoft.com/office/drawing/2014/main" id="{6F337F39-911A-4F85-B30F-BED4E07476E8}"/>
                    </a:ext>
                  </a:extLst>
                </p:cNvPr>
                <p:cNvSpPr/>
                <p:nvPr/>
              </p:nvSpPr>
              <p:spPr>
                <a:xfrm>
                  <a:off x="7443550" y="324610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424;p16">
                  <a:extLst>
                    <a:ext uri="{FF2B5EF4-FFF2-40B4-BE49-F238E27FC236}">
                      <a16:creationId xmlns:a16="http://schemas.microsoft.com/office/drawing/2014/main" id="{7EF36B11-4B13-4D12-8B29-D2F672C4EED8}"/>
                    </a:ext>
                  </a:extLst>
                </p:cNvPr>
                <p:cNvSpPr/>
                <p:nvPr/>
              </p:nvSpPr>
              <p:spPr>
                <a:xfrm>
                  <a:off x="7276525" y="3372575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425;p16">
                  <a:extLst>
                    <a:ext uri="{FF2B5EF4-FFF2-40B4-BE49-F238E27FC236}">
                      <a16:creationId xmlns:a16="http://schemas.microsoft.com/office/drawing/2014/main" id="{7050A885-2229-437B-9178-F363A0503ECD}"/>
                    </a:ext>
                  </a:extLst>
                </p:cNvPr>
                <p:cNvSpPr/>
                <p:nvPr/>
              </p:nvSpPr>
              <p:spPr>
                <a:xfrm>
                  <a:off x="7276950" y="3480750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426;p16">
                  <a:extLst>
                    <a:ext uri="{FF2B5EF4-FFF2-40B4-BE49-F238E27FC236}">
                      <a16:creationId xmlns:a16="http://schemas.microsoft.com/office/drawing/2014/main" id="{AEB0ADEE-E0E0-416A-810E-D81569F23138}"/>
                    </a:ext>
                  </a:extLst>
                </p:cNvPr>
                <p:cNvSpPr/>
                <p:nvPr/>
              </p:nvSpPr>
              <p:spPr>
                <a:xfrm>
                  <a:off x="7357825" y="3355848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427;p16">
                  <a:extLst>
                    <a:ext uri="{FF2B5EF4-FFF2-40B4-BE49-F238E27FC236}">
                      <a16:creationId xmlns:a16="http://schemas.microsoft.com/office/drawing/2014/main" id="{6B387845-F9C7-4A98-93CF-11A3D2914C1F}"/>
                    </a:ext>
                  </a:extLst>
                </p:cNvPr>
                <p:cNvSpPr/>
                <p:nvPr/>
              </p:nvSpPr>
              <p:spPr>
                <a:xfrm>
                  <a:off x="7538800" y="346245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" name="Google Shape;451;p16">
                <a:extLst>
                  <a:ext uri="{FF2B5EF4-FFF2-40B4-BE49-F238E27FC236}">
                    <a16:creationId xmlns:a16="http://schemas.microsoft.com/office/drawing/2014/main" id="{7B01D5AF-6871-47AD-A510-F01871574441}"/>
                  </a:ext>
                </a:extLst>
              </p:cNvPr>
              <p:cNvSpPr txBox="1"/>
              <p:nvPr/>
            </p:nvSpPr>
            <p:spPr>
              <a:xfrm>
                <a:off x="5242784" y="4664037"/>
                <a:ext cx="1352700" cy="3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/>
                  <a:t>Batch to Batch Adaption</a:t>
                </a:r>
                <a:endParaRPr sz="1000" dirty="0"/>
              </a:p>
            </p:txBody>
          </p:sp>
        </p:grp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5AFE947C-7CDB-4029-9796-EE059AAC61FC}"/>
                </a:ext>
              </a:extLst>
            </p:cNvPr>
            <p:cNvSpPr/>
            <p:nvPr/>
          </p:nvSpPr>
          <p:spPr>
            <a:xfrm>
              <a:off x="7026674" y="253428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9" name="Google Shape;455;p16">
              <a:extLst>
                <a:ext uri="{FF2B5EF4-FFF2-40B4-BE49-F238E27FC236}">
                  <a16:creationId xmlns:a16="http://schemas.microsoft.com/office/drawing/2014/main" id="{252B9450-4EFA-420C-A765-57549F79DC22}"/>
                </a:ext>
              </a:extLst>
            </p:cNvPr>
            <p:cNvCxnSpPr>
              <a:cxnSpLocks/>
              <a:stCxn id="70" idx="4"/>
              <a:endCxn id="72" idx="0"/>
            </p:cNvCxnSpPr>
            <p:nvPr/>
          </p:nvCxnSpPr>
          <p:spPr>
            <a:xfrm flipH="1">
              <a:off x="6813868" y="3778677"/>
              <a:ext cx="1" cy="102512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3BE04757-F83C-44CB-9B95-E79EC6B7C9E3}"/>
                </a:ext>
              </a:extLst>
            </p:cNvPr>
            <p:cNvSpPr/>
            <p:nvPr/>
          </p:nvSpPr>
          <p:spPr>
            <a:xfrm>
              <a:off x="6791009" y="373295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1" name="Google Shape;458;p16">
              <a:extLst>
                <a:ext uri="{FF2B5EF4-FFF2-40B4-BE49-F238E27FC236}">
                  <a16:creationId xmlns:a16="http://schemas.microsoft.com/office/drawing/2014/main" id="{0166118B-8E37-4038-B780-4C55BDCFCD58}"/>
                </a:ext>
              </a:extLst>
            </p:cNvPr>
            <p:cNvGrpSpPr/>
            <p:nvPr/>
          </p:nvGrpSpPr>
          <p:grpSpPr>
            <a:xfrm>
              <a:off x="6732752" y="4803799"/>
              <a:ext cx="162231" cy="162231"/>
              <a:chOff x="8157975" y="3853800"/>
              <a:chExt cx="180900" cy="180900"/>
            </a:xfrm>
          </p:grpSpPr>
          <p:sp>
            <p:nvSpPr>
              <p:cNvPr id="72" name="Google Shape;459;p16">
                <a:extLst>
                  <a:ext uri="{FF2B5EF4-FFF2-40B4-BE49-F238E27FC236}">
                    <a16:creationId xmlns:a16="http://schemas.microsoft.com/office/drawing/2014/main" id="{7B0E656F-02A6-4C19-97B8-278AE1322309}"/>
                  </a:ext>
                </a:extLst>
              </p:cNvPr>
              <p:cNvSpPr/>
              <p:nvPr/>
            </p:nvSpPr>
            <p:spPr>
              <a:xfrm>
                <a:off x="8157975" y="3853800"/>
                <a:ext cx="180900" cy="180900"/>
              </a:xfrm>
              <a:prstGeom prst="ellipse">
                <a:avLst/>
              </a:pr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73" name="Google Shape;460;p16">
                <a:extLst>
                  <a:ext uri="{FF2B5EF4-FFF2-40B4-BE49-F238E27FC236}">
                    <a16:creationId xmlns:a16="http://schemas.microsoft.com/office/drawing/2014/main" id="{AEFB47FE-AA2B-4F3A-ABF5-27B63ACEACAB}"/>
                  </a:ext>
                </a:extLst>
              </p:cNvPr>
              <p:cNvCxnSpPr/>
              <p:nvPr/>
            </p:nvCxnSpPr>
            <p:spPr>
              <a:xfrm>
                <a:off x="8200275" y="3944250"/>
                <a:ext cx="96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4" name="Google Shape;455;p16">
              <a:extLst>
                <a:ext uri="{FF2B5EF4-FFF2-40B4-BE49-F238E27FC236}">
                  <a16:creationId xmlns:a16="http://schemas.microsoft.com/office/drawing/2014/main" id="{94910A81-44C5-4AE9-85AD-E4021CD42F07}"/>
                </a:ext>
              </a:extLst>
            </p:cNvPr>
            <p:cNvCxnSpPr>
              <a:cxnSpLocks/>
              <a:stCxn id="72" idx="2"/>
              <a:endCxn id="53" idx="3"/>
            </p:cNvCxnSpPr>
            <p:nvPr/>
          </p:nvCxnSpPr>
          <p:spPr>
            <a:xfrm flipH="1">
              <a:off x="6029433" y="4884915"/>
              <a:ext cx="703319" cy="143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" name="Google Shape;279;p16">
              <a:extLst>
                <a:ext uri="{FF2B5EF4-FFF2-40B4-BE49-F238E27FC236}">
                  <a16:creationId xmlns:a16="http://schemas.microsoft.com/office/drawing/2014/main" id="{1D8E90CC-7310-4C28-8038-FE9F3CA51744}"/>
                </a:ext>
              </a:extLst>
            </p:cNvPr>
            <p:cNvCxnSpPr>
              <a:cxnSpLocks/>
              <a:stCxn id="68" idx="4"/>
              <a:endCxn id="72" idx="6"/>
            </p:cNvCxnSpPr>
            <p:nvPr/>
          </p:nvCxnSpPr>
          <p:spPr>
            <a:xfrm rot="5400000">
              <a:off x="5819802" y="3655183"/>
              <a:ext cx="2304914" cy="154551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6" name="Google Shape;62;p14">
              <a:extLst>
                <a:ext uri="{FF2B5EF4-FFF2-40B4-BE49-F238E27FC236}">
                  <a16:creationId xmlns:a16="http://schemas.microsoft.com/office/drawing/2014/main" id="{A910CA4E-E11C-4401-A72D-E3771BE720A4}"/>
                </a:ext>
              </a:extLst>
            </p:cNvPr>
            <p:cNvSpPr/>
            <p:nvPr/>
          </p:nvSpPr>
          <p:spPr>
            <a:xfrm>
              <a:off x="3508909" y="5287082"/>
              <a:ext cx="1038158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Batch to Batch Optimization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9F315D19-04D3-4CF7-83E1-2C177CF4AF25}"/>
                </a:ext>
              </a:extLst>
            </p:cNvPr>
            <p:cNvSpPr/>
            <p:nvPr/>
          </p:nvSpPr>
          <p:spPr>
            <a:xfrm>
              <a:off x="7236528" y="373295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8" name="Google Shape;279;p16">
              <a:extLst>
                <a:ext uri="{FF2B5EF4-FFF2-40B4-BE49-F238E27FC236}">
                  <a16:creationId xmlns:a16="http://schemas.microsoft.com/office/drawing/2014/main" id="{C3ED07D1-1375-4A83-B8EA-7B2595AA1374}"/>
                </a:ext>
              </a:extLst>
            </p:cNvPr>
            <p:cNvCxnSpPr>
              <a:cxnSpLocks/>
              <a:stCxn id="77" idx="4"/>
              <a:endCxn id="86" idx="6"/>
            </p:cNvCxnSpPr>
            <p:nvPr/>
          </p:nvCxnSpPr>
          <p:spPr>
            <a:xfrm rot="5400000">
              <a:off x="5066599" y="3256967"/>
              <a:ext cx="1671078" cy="27145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9" name="Google Shape;279;p16">
              <a:extLst>
                <a:ext uri="{FF2B5EF4-FFF2-40B4-BE49-F238E27FC236}">
                  <a16:creationId xmlns:a16="http://schemas.microsoft.com/office/drawing/2014/main" id="{5A59AC86-CC4D-477B-86FC-F8E9830134BE}"/>
                </a:ext>
              </a:extLst>
            </p:cNvPr>
            <p:cNvCxnSpPr>
              <a:cxnSpLocks/>
              <a:stCxn id="76" idx="1"/>
            </p:cNvCxnSpPr>
            <p:nvPr/>
          </p:nvCxnSpPr>
          <p:spPr>
            <a:xfrm rot="10800000">
              <a:off x="354913" y="3914596"/>
              <a:ext cx="3153997" cy="1626137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0" name="Google Shape;449;p16">
              <a:extLst>
                <a:ext uri="{FF2B5EF4-FFF2-40B4-BE49-F238E27FC236}">
                  <a16:creationId xmlns:a16="http://schemas.microsoft.com/office/drawing/2014/main" id="{C1199309-F2A1-4885-B381-11F0E9FC9FAF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517736" y="3753197"/>
              <a:ext cx="666771" cy="429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" name="Google Shape;279;p16">
              <a:extLst>
                <a:ext uri="{FF2B5EF4-FFF2-40B4-BE49-F238E27FC236}">
                  <a16:creationId xmlns:a16="http://schemas.microsoft.com/office/drawing/2014/main" id="{1937CA18-6863-4ABE-A908-642F8527B6D5}"/>
                </a:ext>
              </a:extLst>
            </p:cNvPr>
            <p:cNvCxnSpPr>
              <a:cxnSpLocks/>
              <a:stCxn id="93" idx="0"/>
              <a:endCxn id="9" idx="1"/>
            </p:cNvCxnSpPr>
            <p:nvPr/>
          </p:nvCxnSpPr>
          <p:spPr>
            <a:xfrm rot="5400000" flipH="1" flipV="1">
              <a:off x="282538" y="2648325"/>
              <a:ext cx="971870" cy="827122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82" name="Gruppieren 81">
              <a:extLst>
                <a:ext uri="{FF2B5EF4-FFF2-40B4-BE49-F238E27FC236}">
                  <a16:creationId xmlns:a16="http://schemas.microsoft.com/office/drawing/2014/main" id="{E64EB505-0515-4E34-9E09-5DD7D8558E3D}"/>
                </a:ext>
              </a:extLst>
            </p:cNvPr>
            <p:cNvGrpSpPr/>
            <p:nvPr/>
          </p:nvGrpSpPr>
          <p:grpSpPr>
            <a:xfrm>
              <a:off x="7658716" y="5379332"/>
              <a:ext cx="740746" cy="322800"/>
              <a:chOff x="6240643" y="3589409"/>
              <a:chExt cx="740746" cy="322800"/>
            </a:xfrm>
          </p:grpSpPr>
          <p:cxnSp>
            <p:nvCxnSpPr>
              <p:cNvPr id="83" name="Google Shape;104;p14">
                <a:extLst>
                  <a:ext uri="{FF2B5EF4-FFF2-40B4-BE49-F238E27FC236}">
                    <a16:creationId xmlns:a16="http://schemas.microsoft.com/office/drawing/2014/main" id="{A9FD1AE5-A3FE-4AA8-9DE7-4EB799A20156}"/>
                  </a:ext>
                </a:extLst>
              </p:cNvPr>
              <p:cNvCxnSpPr>
                <a:cxnSpLocks/>
                <a:endCxn id="89" idx="6"/>
              </p:cNvCxnSpPr>
              <p:nvPr/>
            </p:nvCxnSpPr>
            <p:spPr>
              <a:xfrm flipH="1">
                <a:off x="6240643" y="3867763"/>
                <a:ext cx="603184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Google Shape;102;p14">
                    <a:extLst>
                      <a:ext uri="{FF2B5EF4-FFF2-40B4-BE49-F238E27FC236}">
                        <a16:creationId xmlns:a16="http://schemas.microsoft.com/office/drawing/2014/main" id="{C71F7994-3404-4E2B-8B1F-C98B697CE406}"/>
                      </a:ext>
                    </a:extLst>
                  </p:cNvPr>
                  <p:cNvSpPr txBox="1"/>
                  <p:nvPr/>
                </p:nvSpPr>
                <p:spPr>
                  <a:xfrm>
                    <a:off x="6636789" y="3589409"/>
                    <a:ext cx="344600" cy="322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𝒓𝒆𝒇</m:t>
                              </m:r>
                            </m:sub>
                          </m:sSub>
                        </m:oMath>
                      </m:oMathPara>
                    </a14:m>
                    <a:endParaRPr sz="1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4" name="Google Shape;102;p14">
                    <a:extLst>
                      <a:ext uri="{FF2B5EF4-FFF2-40B4-BE49-F238E27FC236}">
                        <a16:creationId xmlns:a16="http://schemas.microsoft.com/office/drawing/2014/main" id="{C71F7994-3404-4E2B-8B1F-C98B697CE4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6789" y="3589409"/>
                    <a:ext cx="344600" cy="3228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701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5D3A865-B010-49EE-801A-F93C2A954931}"/>
                </a:ext>
              </a:extLst>
            </p:cNvPr>
            <p:cNvSpPr/>
            <p:nvPr/>
          </p:nvSpPr>
          <p:spPr>
            <a:xfrm>
              <a:off x="4496063" y="5657686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FD8B9F78-AD32-4D29-9C85-28D5E169497B}"/>
                </a:ext>
              </a:extLst>
            </p:cNvPr>
            <p:cNvSpPr/>
            <p:nvPr/>
          </p:nvSpPr>
          <p:spPr>
            <a:xfrm>
              <a:off x="4499169" y="5426896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EEEFB3E0-073B-464C-BF1C-2118BD30AB49}"/>
                </a:ext>
              </a:extLst>
            </p:cNvPr>
            <p:cNvSpPr/>
            <p:nvPr/>
          </p:nvSpPr>
          <p:spPr>
            <a:xfrm>
              <a:off x="7554742" y="253428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8" name="Google Shape;458;p16">
              <a:extLst>
                <a:ext uri="{FF2B5EF4-FFF2-40B4-BE49-F238E27FC236}">
                  <a16:creationId xmlns:a16="http://schemas.microsoft.com/office/drawing/2014/main" id="{CABB7876-C252-4CC6-AB9E-4BE1AB476ADC}"/>
                </a:ext>
              </a:extLst>
            </p:cNvPr>
            <p:cNvGrpSpPr/>
            <p:nvPr/>
          </p:nvGrpSpPr>
          <p:grpSpPr>
            <a:xfrm>
              <a:off x="7496485" y="5576570"/>
              <a:ext cx="162231" cy="162231"/>
              <a:chOff x="8157975" y="3853800"/>
              <a:chExt cx="180900" cy="180900"/>
            </a:xfrm>
          </p:grpSpPr>
          <p:sp>
            <p:nvSpPr>
              <p:cNvPr id="89" name="Google Shape;459;p16">
                <a:extLst>
                  <a:ext uri="{FF2B5EF4-FFF2-40B4-BE49-F238E27FC236}">
                    <a16:creationId xmlns:a16="http://schemas.microsoft.com/office/drawing/2014/main" id="{55C17C36-CD5A-4B05-A405-E253970DFADC}"/>
                  </a:ext>
                </a:extLst>
              </p:cNvPr>
              <p:cNvSpPr/>
              <p:nvPr/>
            </p:nvSpPr>
            <p:spPr>
              <a:xfrm>
                <a:off x="8157975" y="3853800"/>
                <a:ext cx="180900" cy="180900"/>
              </a:xfrm>
              <a:prstGeom prst="ellipse">
                <a:avLst/>
              </a:pr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90" name="Google Shape;460;p16">
                <a:extLst>
                  <a:ext uri="{FF2B5EF4-FFF2-40B4-BE49-F238E27FC236}">
                    <a16:creationId xmlns:a16="http://schemas.microsoft.com/office/drawing/2014/main" id="{52343FA9-531D-42F6-9CA2-3C98C8462458}"/>
                  </a:ext>
                </a:extLst>
              </p:cNvPr>
              <p:cNvCxnSpPr/>
              <p:nvPr/>
            </p:nvCxnSpPr>
            <p:spPr>
              <a:xfrm>
                <a:off x="8200275" y="3944250"/>
                <a:ext cx="96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91" name="Google Shape;455;p16">
              <a:extLst>
                <a:ext uri="{FF2B5EF4-FFF2-40B4-BE49-F238E27FC236}">
                  <a16:creationId xmlns:a16="http://schemas.microsoft.com/office/drawing/2014/main" id="{8E2B2D43-56DD-481E-9D65-6614756ED7F8}"/>
                </a:ext>
              </a:extLst>
            </p:cNvPr>
            <p:cNvCxnSpPr>
              <a:cxnSpLocks/>
              <a:stCxn id="87" idx="4"/>
              <a:endCxn id="89" idx="0"/>
            </p:cNvCxnSpPr>
            <p:nvPr/>
          </p:nvCxnSpPr>
          <p:spPr>
            <a:xfrm flipH="1">
              <a:off x="7577601" y="2580001"/>
              <a:ext cx="1" cy="299656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2" name="Google Shape;455;p16">
              <a:extLst>
                <a:ext uri="{FF2B5EF4-FFF2-40B4-BE49-F238E27FC236}">
                  <a16:creationId xmlns:a16="http://schemas.microsoft.com/office/drawing/2014/main" id="{32236A40-8C84-46D9-88EF-191030BAEEF4}"/>
                </a:ext>
              </a:extLst>
            </p:cNvPr>
            <p:cNvCxnSpPr>
              <a:cxnSpLocks/>
              <a:stCxn id="89" idx="2"/>
              <a:endCxn id="85" idx="6"/>
            </p:cNvCxnSpPr>
            <p:nvPr/>
          </p:nvCxnSpPr>
          <p:spPr>
            <a:xfrm flipH="1">
              <a:off x="4541782" y="5657686"/>
              <a:ext cx="2954703" cy="228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Google Shape;100;p14">
                  <a:extLst>
                    <a:ext uri="{FF2B5EF4-FFF2-40B4-BE49-F238E27FC236}">
                      <a16:creationId xmlns:a16="http://schemas.microsoft.com/office/drawing/2014/main" id="{953ECF85-09E3-4073-A922-CD09D16307AC}"/>
                    </a:ext>
                  </a:extLst>
                </p:cNvPr>
                <p:cNvSpPr txBox="1"/>
                <p:nvPr/>
              </p:nvSpPr>
              <p:spPr>
                <a:xfrm>
                  <a:off x="192088" y="3547821"/>
                  <a:ext cx="325648" cy="3227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0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0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𝑾</m:t>
                                </m:r>
                              </m:e>
                            </m:acc>
                          </m:e>
                          <m:sub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𝒐𝒑𝒕</m:t>
                            </m:r>
                          </m:sub>
                        </m:sSub>
                      </m:oMath>
                    </m:oMathPara>
                  </a14:m>
                  <a:endParaRPr sz="10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93" name="Google Shape;100;p14">
                  <a:extLst>
                    <a:ext uri="{FF2B5EF4-FFF2-40B4-BE49-F238E27FC236}">
                      <a16:creationId xmlns:a16="http://schemas.microsoft.com/office/drawing/2014/main" id="{953ECF85-09E3-4073-A922-CD09D16307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088" y="3547821"/>
                  <a:ext cx="325648" cy="322797"/>
                </a:xfrm>
                <a:prstGeom prst="rect">
                  <a:avLst/>
                </a:prstGeom>
                <a:blipFill>
                  <a:blip r:embed="rId7"/>
                  <a:stretch>
                    <a:fillRect l="-111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4C73C371-6A50-49F5-90AE-F390603029BD}"/>
                </a:ext>
              </a:extLst>
            </p:cNvPr>
            <p:cNvSpPr txBox="1"/>
            <p:nvPr/>
          </p:nvSpPr>
          <p:spPr>
            <a:xfrm>
              <a:off x="6637675" y="2069219"/>
              <a:ext cx="48901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①</a:t>
              </a:r>
              <a:endParaRPr lang="en-GB" sz="1400" b="1" dirty="0"/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D271E808-2C8F-41A6-8484-36C715A319E8}"/>
                </a:ext>
              </a:extLst>
            </p:cNvPr>
            <p:cNvSpPr txBox="1"/>
            <p:nvPr/>
          </p:nvSpPr>
          <p:spPr>
            <a:xfrm>
              <a:off x="2027944" y="2678862"/>
              <a:ext cx="4776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②</a:t>
              </a:r>
              <a:endParaRPr lang="en-GB" b="1" dirty="0"/>
            </a:p>
          </p:txBody>
        </p:sp>
        <p:sp>
          <p:nvSpPr>
            <p:cNvPr id="100" name="Google Shape;284;p16">
              <a:extLst>
                <a:ext uri="{FF2B5EF4-FFF2-40B4-BE49-F238E27FC236}">
                  <a16:creationId xmlns:a16="http://schemas.microsoft.com/office/drawing/2014/main" id="{7DBF5B8A-442D-4CEF-B114-3953C8192340}"/>
                </a:ext>
              </a:extLst>
            </p:cNvPr>
            <p:cNvSpPr/>
            <p:nvPr/>
          </p:nvSpPr>
          <p:spPr>
            <a:xfrm>
              <a:off x="1182034" y="2843515"/>
              <a:ext cx="925200" cy="380693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Sensorik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Google Shape;284;p16">
              <a:extLst>
                <a:ext uri="{FF2B5EF4-FFF2-40B4-BE49-F238E27FC236}">
                  <a16:creationId xmlns:a16="http://schemas.microsoft.com/office/drawing/2014/main" id="{A84CAEF9-B829-40B9-99DE-5D6D040157F7}"/>
                </a:ext>
              </a:extLst>
            </p:cNvPr>
            <p:cNvSpPr/>
            <p:nvPr/>
          </p:nvSpPr>
          <p:spPr>
            <a:xfrm>
              <a:off x="2583709" y="3058930"/>
              <a:ext cx="925200" cy="380693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Datenexport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Google Shape;284;p16">
              <a:extLst>
                <a:ext uri="{FF2B5EF4-FFF2-40B4-BE49-F238E27FC236}">
                  <a16:creationId xmlns:a16="http://schemas.microsoft.com/office/drawing/2014/main" id="{B3D64E5B-7D66-4AD9-8494-62E75825986C}"/>
                </a:ext>
              </a:extLst>
            </p:cNvPr>
            <p:cNvSpPr/>
            <p:nvPr/>
          </p:nvSpPr>
          <p:spPr>
            <a:xfrm>
              <a:off x="6821433" y="3054159"/>
              <a:ext cx="925200" cy="380693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Datenexport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93C242A1-0F2F-4B83-8EE4-4D6E14BC5A51}"/>
                </a:ext>
              </a:extLst>
            </p:cNvPr>
            <p:cNvSpPr txBox="1"/>
            <p:nvPr/>
          </p:nvSpPr>
          <p:spPr>
            <a:xfrm>
              <a:off x="3429219" y="2988617"/>
              <a:ext cx="40408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③</a:t>
              </a:r>
              <a:endParaRPr lang="en-GB" sz="1400" b="1" dirty="0"/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2F47E3A5-D0F8-44A2-891F-3CA78833610D}"/>
                </a:ext>
              </a:extLst>
            </p:cNvPr>
            <p:cNvSpPr txBox="1"/>
            <p:nvPr/>
          </p:nvSpPr>
          <p:spPr>
            <a:xfrm>
              <a:off x="7688650" y="3005016"/>
              <a:ext cx="40408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③</a:t>
              </a:r>
              <a:endParaRPr lang="en-GB" sz="1400" b="1" dirty="0"/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20DFF45B-9045-4FFF-8FBA-4773486A6F6B}"/>
                </a:ext>
              </a:extLst>
            </p:cNvPr>
            <p:cNvSpPr txBox="1"/>
            <p:nvPr/>
          </p:nvSpPr>
          <p:spPr>
            <a:xfrm>
              <a:off x="2055643" y="3443723"/>
              <a:ext cx="46160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④</a:t>
              </a:r>
              <a:endParaRPr lang="en-GB" sz="1400" b="1" dirty="0"/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860FFC85-660B-4DA8-BFC6-2D544CFED894}"/>
                </a:ext>
              </a:extLst>
            </p:cNvPr>
            <p:cNvSpPr txBox="1"/>
            <p:nvPr/>
          </p:nvSpPr>
          <p:spPr>
            <a:xfrm>
              <a:off x="5963044" y="3445420"/>
              <a:ext cx="46160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④</a:t>
              </a:r>
              <a:endParaRPr lang="en-GB" sz="1400" b="1" dirty="0"/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5D28D308-52B5-41E1-974A-4F22782B2B8C}"/>
                </a:ext>
              </a:extLst>
            </p:cNvPr>
            <p:cNvSpPr txBox="1"/>
            <p:nvPr/>
          </p:nvSpPr>
          <p:spPr>
            <a:xfrm>
              <a:off x="3170163" y="5650378"/>
              <a:ext cx="38178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⑤</a:t>
              </a:r>
              <a:endParaRPr lang="en-GB" sz="1400" b="1" dirty="0"/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B9B8BAE2-F9C1-46D0-A3B5-5DEAA0E43BAA}"/>
                </a:ext>
              </a:extLst>
            </p:cNvPr>
            <p:cNvSpPr txBox="1"/>
            <p:nvPr/>
          </p:nvSpPr>
          <p:spPr>
            <a:xfrm>
              <a:off x="2106726" y="4302791"/>
              <a:ext cx="4516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⑥</a:t>
              </a:r>
              <a:endParaRPr lang="en-GB" sz="1400" b="1" dirty="0"/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AA709764-77D2-47AD-A8D6-5F0FE7436DF9}"/>
                </a:ext>
              </a:extLst>
            </p:cNvPr>
            <p:cNvSpPr txBox="1"/>
            <p:nvPr/>
          </p:nvSpPr>
          <p:spPr>
            <a:xfrm>
              <a:off x="5975698" y="4304788"/>
              <a:ext cx="4516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⑥</a:t>
              </a:r>
              <a:endParaRPr lang="en-GB" sz="1400" b="1" dirty="0"/>
            </a:p>
          </p:txBody>
        </p:sp>
      </p:grpSp>
      <p:sp>
        <p:nvSpPr>
          <p:cNvPr id="106" name="TextShape 2">
            <a:extLst>
              <a:ext uri="{FF2B5EF4-FFF2-40B4-BE49-F238E27FC236}">
                <a16:creationId xmlns:a16="http://schemas.microsoft.com/office/drawing/2014/main" id="{36EBF2BE-7C11-4B11-9A57-203A7086C82C}"/>
              </a:ext>
            </a:extLst>
          </p:cNvPr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19.01.2021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109" name="TextShape 3">
            <a:extLst>
              <a:ext uri="{FF2B5EF4-FFF2-40B4-BE49-F238E27FC236}">
                <a16:creationId xmlns:a16="http://schemas.microsoft.com/office/drawing/2014/main" id="{5A03C65A-8626-4746-883C-9FB63A71DA2A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111" name="TextShape 4">
            <a:extLst>
              <a:ext uri="{FF2B5EF4-FFF2-40B4-BE49-F238E27FC236}">
                <a16:creationId xmlns:a16="http://schemas.microsoft.com/office/drawing/2014/main" id="{983CC38D-F143-485B-AE60-B248C869723B}"/>
              </a:ext>
            </a:extLst>
          </p:cNvPr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9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4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1641</Words>
  <Application>Microsoft Office PowerPoint</Application>
  <PresentationFormat>Breitbild</PresentationFormat>
  <Paragraphs>489</Paragraphs>
  <Slides>22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Konzept zur Steuerung der Bauteilqualität</vt:lpstr>
      <vt:lpstr>Durchzuführende Entwicklungsmaßnahmen</vt:lpstr>
      <vt:lpstr>PowerPoint-Präsentation</vt:lpstr>
      <vt:lpstr>PowerPoint-Präsentation</vt:lpstr>
      <vt:lpstr>PowerPoint-Präsentation</vt:lpstr>
      <vt:lpstr>Skizze</vt:lpstr>
      <vt:lpstr>Datengetriebene Modellbildung - Spritzgießprozess</vt:lpstr>
      <vt:lpstr>Datengetriebene Modellbildung - Qualitätsmodell</vt:lpstr>
      <vt:lpstr>Optimalsteuerung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Universität Kassel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Kick-Off Digital Twin of Injection Molding</dc:title>
  <dc:subject/>
  <dc:creator>Marco Klute</dc:creator>
  <dc:description/>
  <cp:lastModifiedBy>Alexander Rehmer</cp:lastModifiedBy>
  <cp:revision>104</cp:revision>
  <dcterms:created xsi:type="dcterms:W3CDTF">2021-01-08T11:15:22Z</dcterms:created>
  <dcterms:modified xsi:type="dcterms:W3CDTF">2021-01-19T13:44:50Z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Universität Kassel</vt:lpwstr>
  </property>
  <property fmtid="{D5CDD505-2E9C-101B-9397-08002B2CF9AE}" pid="4" name="HiddenSlides">
    <vt:i4>1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Breitbild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25</vt:i4>
  </property>
</Properties>
</file>