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81" r:id="rId9"/>
    <p:sldId id="282" r:id="rId10"/>
    <p:sldId id="266" r:id="rId11"/>
    <p:sldId id="267" r:id="rId12"/>
    <p:sldId id="262" r:id="rId13"/>
    <p:sldId id="286" r:id="rId14"/>
    <p:sldId id="283" r:id="rId15"/>
    <p:sldId id="284" r:id="rId16"/>
    <p:sldId id="289" r:id="rId17"/>
    <p:sldId id="285" r:id="rId18"/>
    <p:sldId id="291" r:id="rId19"/>
    <p:sldId id="287" r:id="rId20"/>
    <p:sldId id="288" r:id="rId21"/>
    <p:sldId id="270" r:id="rId22"/>
    <p:sldId id="274" r:id="rId23"/>
    <p:sldId id="275" r:id="rId24"/>
    <p:sldId id="277" r:id="rId25"/>
    <p:sldId id="292" r:id="rId26"/>
    <p:sldId id="293" r:id="rId27"/>
    <p:sldId id="294" r:id="rId28"/>
    <p:sldId id="278" r:id="rId29"/>
    <p:sldId id="279" r:id="rId3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34A"/>
    <a:srgbClr val="50D050"/>
    <a:srgbClr val="41DF54"/>
    <a:srgbClr val="FF5050"/>
    <a:srgbClr val="C50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75" d="100"/>
          <a:sy n="75" d="100"/>
        </p:scale>
        <p:origin x="18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843D6-3E8F-4E05-B1E6-82FEC8E3BA2E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0757-D464-4A32-9C24-E9EA927DBF3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04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01484B9-EA2B-457B-B0FC-4A570ABF82E2}"/>
              </a:ext>
            </a:extLst>
          </p:cNvPr>
          <p:cNvSpPr/>
          <p:nvPr userDrawn="1"/>
        </p:nvSpPr>
        <p:spPr>
          <a:xfrm>
            <a:off x="9182160" y="762000"/>
            <a:ext cx="2537640" cy="6095640"/>
          </a:xfrm>
          <a:prstGeom prst="rect">
            <a:avLst/>
          </a:prstGeom>
          <a:solidFill>
            <a:srgbClr val="C5025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2FA2C498-9BA9-456C-91D8-02AB9D3D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20" y="2853000"/>
            <a:ext cx="8217360" cy="575640"/>
          </a:xfrm>
          <a:prstGeom prst="rect">
            <a:avLst/>
          </a:prstGeom>
        </p:spPr>
        <p:txBody>
          <a:bodyPr anchor="b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Calibri"/>
              </a:rPr>
              <a:t>Titel des Vortrags</a:t>
            </a: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>
            <a:extLst>
              <a:ext uri="{FF2B5EF4-FFF2-40B4-BE49-F238E27FC236}">
                <a16:creationId xmlns:a16="http://schemas.microsoft.com/office/drawing/2014/main" id="{37073B07-EF54-4F3B-9E4C-F699EF64BC5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11680" y="3716280"/>
            <a:ext cx="7240680" cy="107162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 algn="ctr">
              <a:lnSpc>
                <a:spcPts val="2401"/>
              </a:lnSpc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Name des Autors</a:t>
            </a:r>
            <a:br>
              <a:rPr dirty="0"/>
            </a:br>
            <a:r>
              <a:rPr lang="de-DE" sz="1800" b="0" strike="noStrike" spc="-1" dirty="0">
                <a:solidFill>
                  <a:srgbClr val="000000"/>
                </a:solidFill>
                <a:latin typeface="Calibri"/>
              </a:rPr>
              <a:t>Veranstaltung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Grafik 13" descr="Ein Bild, das Text, Uhr, Messanzeige enthält.&#10;&#10;Automatisch generierte Beschreibung">
            <a:extLst>
              <a:ext uri="{FF2B5EF4-FFF2-40B4-BE49-F238E27FC236}">
                <a16:creationId xmlns:a16="http://schemas.microsoft.com/office/drawing/2014/main" id="{E9D2BC0D-FB32-4473-A095-5E7E8D16D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8" y="239288"/>
            <a:ext cx="1742562" cy="3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92240" y="841829"/>
            <a:ext cx="11796560" cy="55299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704950C-FFEA-4FB3-A5E4-7D8149484F4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7BC8988F-2876-4D81-997E-93E8E9C5E596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" name="PlaceHolder 3">
            <a:extLst>
              <a:ext uri="{FF2B5EF4-FFF2-40B4-BE49-F238E27FC236}">
                <a16:creationId xmlns:a16="http://schemas.microsoft.com/office/drawing/2014/main" id="{FD082F62-1EEF-4B05-95DF-CABCDA3DB17E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5">
            <a:extLst>
              <a:ext uri="{FF2B5EF4-FFF2-40B4-BE49-F238E27FC236}">
                <a16:creationId xmlns:a16="http://schemas.microsoft.com/office/drawing/2014/main" id="{E9A18B67-1C94-4752-84BC-8B89433722FD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2"/>
          <p:cNvSpPr>
            <a:spLocks noGrp="1"/>
          </p:cNvSpPr>
          <p:nvPr>
            <p:ph type="body" hasCustomPrompt="1"/>
          </p:nvPr>
        </p:nvSpPr>
        <p:spPr>
          <a:xfrm>
            <a:off x="192240" y="914401"/>
            <a:ext cx="577152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Text hinzufügen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914401"/>
            <a:ext cx="5756840" cy="5457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>
            <a:extLst>
              <a:ext uri="{FF2B5EF4-FFF2-40B4-BE49-F238E27FC236}">
                <a16:creationId xmlns:a16="http://schemas.microsoft.com/office/drawing/2014/main" id="{807C671C-6233-432A-8271-E31D3E8D8D6D}"/>
              </a:ext>
            </a:extLst>
          </p:cNvPr>
          <p:cNvSpPr>
            <a:spLocks noGrp="1"/>
          </p:cNvSpPr>
          <p:nvPr>
            <p:ph type="title" idx="10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702727F8-2B73-4F78-BB80-0EC4095D626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21E0C82-B827-41FC-BE2F-6500ECE9C9B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PlaceHolder 6">
            <a:extLst>
              <a:ext uri="{FF2B5EF4-FFF2-40B4-BE49-F238E27FC236}">
                <a16:creationId xmlns:a16="http://schemas.microsoft.com/office/drawing/2014/main" id="{58AC45DA-9EB0-4726-A9E3-4B3FE528969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" name="PlaceHolder 5">
            <a:extLst>
              <a:ext uri="{FF2B5EF4-FFF2-40B4-BE49-F238E27FC236}">
                <a16:creationId xmlns:a16="http://schemas.microsoft.com/office/drawing/2014/main" id="{8381D734-285E-49DC-8764-D0AAC207BF18}"/>
              </a:ext>
            </a:extLst>
          </p:cNvPr>
          <p:cNvSpPr>
            <a:spLocks noGrp="1"/>
          </p:cNvSpPr>
          <p:nvPr>
            <p:ph type="ftr" idx="14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3">
            <a:extLst>
              <a:ext uri="{FF2B5EF4-FFF2-40B4-BE49-F238E27FC236}">
                <a16:creationId xmlns:a16="http://schemas.microsoft.com/office/drawing/2014/main" id="{2108E769-4AC8-43A2-AF85-1575FE202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Titel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6785BEC3-470B-4E7E-810A-8F9E6FE292F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216526E-EBD5-44AC-9DC8-363037FE055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PlaceHolder 6">
            <a:extLst>
              <a:ext uri="{FF2B5EF4-FFF2-40B4-BE49-F238E27FC236}">
                <a16:creationId xmlns:a16="http://schemas.microsoft.com/office/drawing/2014/main" id="{F0A2B750-9633-4107-8A54-BA7CDF81CE6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3F74A8AC-D195-4431-A702-D5FB1F916726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06A5FE-CACA-4091-BEAC-B49067C18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9C7D1F0-79E3-4DE3-93A9-48DBB10476A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E430B7-29BF-4838-9F96-CB62CFD60B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BFB00-EC11-49E1-98FD-9E2C05AA9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6380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2240" y="719280"/>
            <a:ext cx="11807640" cy="45360"/>
          </a:xfrm>
          <a:prstGeom prst="rect">
            <a:avLst/>
          </a:prstGeom>
          <a:solidFill>
            <a:srgbClr val="C50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7" descr="ifw-logo"/>
          <p:cNvPicPr/>
          <p:nvPr/>
        </p:nvPicPr>
        <p:blipFill>
          <a:blip r:embed="rId7"/>
          <a:stretch/>
        </p:blipFill>
        <p:spPr>
          <a:xfrm>
            <a:off x="1229751" y="239288"/>
            <a:ext cx="505790" cy="368241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92240" y="981000"/>
            <a:ext cx="11807640" cy="5471640"/>
          </a:xfrm>
          <a:prstGeom prst="rect">
            <a:avLst/>
          </a:prstGeom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Mastertextformat bearbeiten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6000" lvl="1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Zweite Ebene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000" lvl="2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</a:rPr>
              <a:t>Dritte Ebene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720000" lvl="3" indent="18000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&gt;"/>
              <a:tabLst>
                <a:tab pos="0" algn="l"/>
              </a:tabLst>
            </a:pPr>
            <a:r>
              <a:rPr lang="de-DE" sz="1200" b="0" strike="noStrike" spc="-1" dirty="0">
                <a:solidFill>
                  <a:srgbClr val="000000"/>
                </a:solidFill>
                <a:latin typeface="Calibri"/>
              </a:rPr>
              <a:t>Vierte Ebene</a:t>
            </a: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895475" y="189000"/>
            <a:ext cx="10104285" cy="5029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Mastertitelformat bearbeiten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19224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21E05E8-E928-4AFF-A34B-A7DF793012F7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2207520" y="6489000"/>
            <a:ext cx="7776360" cy="3596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10056600" y="6489000"/>
            <a:ext cx="1943280" cy="3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5803D0-8E6B-4AD7-87D5-A4B41971F35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240" y="239288"/>
            <a:ext cx="994989" cy="3718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4" r:id="rId2"/>
    <p:sldLayoutId id="2147483665" r:id="rId3"/>
    <p:sldLayoutId id="2147483662" r:id="rId4"/>
    <p:sldLayoutId id="214748368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21" Type="http://schemas.openxmlformats.org/officeDocument/2006/relationships/image" Target="../media/image38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280.png"/><Relationship Id="rId24" Type="http://schemas.openxmlformats.org/officeDocument/2006/relationships/image" Target="../media/image41.png"/><Relationship Id="rId5" Type="http://schemas.openxmlformats.org/officeDocument/2006/relationships/image" Target="../media/image26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0.png"/><Relationship Id="rId19" Type="http://schemas.openxmlformats.org/officeDocument/2006/relationships/image" Target="../media/image36.png"/><Relationship Id="rId4" Type="http://schemas.openxmlformats.org/officeDocument/2006/relationships/image" Target="../media/image25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9.png"/><Relationship Id="rId18" Type="http://schemas.openxmlformats.org/officeDocument/2006/relationships/image" Target="../media/image470.png"/><Relationship Id="rId3" Type="http://schemas.openxmlformats.org/officeDocument/2006/relationships/image" Target="../media/image43.png"/><Relationship Id="rId7" Type="http://schemas.openxmlformats.org/officeDocument/2006/relationships/image" Target="../media/image370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20" Type="http://schemas.openxmlformats.org/officeDocument/2006/relationships/image" Target="../media/image4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5" Type="http://schemas.openxmlformats.org/officeDocument/2006/relationships/image" Target="../media/image440.png"/><Relationship Id="rId10" Type="http://schemas.openxmlformats.org/officeDocument/2006/relationships/image" Target="../media/image400.png"/><Relationship Id="rId19" Type="http://schemas.openxmlformats.org/officeDocument/2006/relationships/image" Target="../media/image480.png"/><Relationship Id="rId4" Type="http://schemas.openxmlformats.org/officeDocument/2006/relationships/image" Target="../media/image44.png"/><Relationship Id="rId9" Type="http://schemas.openxmlformats.org/officeDocument/2006/relationships/image" Target="../media/image390.png"/><Relationship Id="rId14" Type="http://schemas.openxmlformats.org/officeDocument/2006/relationships/image" Target="../media/image4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34" Type="http://schemas.openxmlformats.org/officeDocument/2006/relationships/image" Target="../media/image8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0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23520" y="2544896"/>
            <a:ext cx="8217360" cy="88374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Kick-Off</a:t>
            </a:r>
            <a:br>
              <a:rPr sz="2900" dirty="0"/>
            </a:b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Digital Twin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Injection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e-DE" sz="2900" b="1" strike="noStrike" spc="-1" dirty="0" err="1">
                <a:solidFill>
                  <a:srgbClr val="000000"/>
                </a:solidFill>
                <a:latin typeface="Calibri"/>
              </a:rPr>
              <a:t>Molding</a:t>
            </a:r>
            <a:r>
              <a:rPr lang="de-DE" sz="2900" b="1" strike="noStrike" spc="-1" dirty="0">
                <a:solidFill>
                  <a:srgbClr val="000000"/>
                </a:solidFill>
                <a:latin typeface="Calibri"/>
              </a:rPr>
              <a:t> (DIM)</a:t>
            </a:r>
            <a:endParaRPr lang="de-DE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111680" y="3716280"/>
            <a:ext cx="7240680" cy="76068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endParaRPr lang="de-DE" sz="2000" b="1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TextShape 1"/>
              <p:cNvSpPr txBox="1"/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08000" tIns="72000" rIns="108000" bIns="72000">
                <a:noAutofit/>
              </a:bodyPr>
              <a:lstStyle/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strike="noStrike" spc="-1" dirty="0">
                    <a:solidFill>
                      <a:srgbClr val="000000"/>
                    </a:solidFill>
                  </a:rPr>
                  <a:t>Ist wichtig, 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ar-A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𝑐𝑎𝑣</m:t>
                        </m:r>
                      </m:sub>
                    </m:sSub>
                    <m:d>
                      <m:dPr>
                        <m:ctrlPr>
                          <a:rPr lang="ar-AE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000" dirty="0">
                    <a:cs typeface="Calibri" panose="020F0502020204030204" pitchFamily="34" charset="0"/>
                  </a:rPr>
                  <a:t> gemessen werden?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DE" sz="2000" dirty="0">
                    <a:cs typeface="Calibri" panose="020F0502020204030204" pitchFamily="34" charset="0"/>
                  </a:rPr>
                  <a:t>Sind dynamische Eigenschaften der zusätzlichen Sensoren wichtig? Welche Abtastrate ist bspw. möglich?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ar-AE" sz="2000" dirty="0"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2000" dirty="0">
                    <a:cs typeface="Calibri" panose="020F0502020204030204" pitchFamily="34" charset="0"/>
                  </a:rPr>
                  <a:t> </a:t>
                </a:r>
                <a:endParaRPr lang="ar-AE" sz="2000" dirty="0"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ar-AE" sz="2000" dirty="0"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sz="2000" strike="noStrike" spc="-1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39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20" y="981000"/>
                <a:ext cx="11088720" cy="5471640"/>
              </a:xfrm>
              <a:prstGeom prst="rect">
                <a:avLst/>
              </a:prstGeom>
              <a:blipFill>
                <a:blip r:embed="rId2"/>
                <a:stretch>
                  <a:fillRect l="-385" t="-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Qualitätsmesszelle &amp; Sensorik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205732-06A4-4BEC-8D54-0B4079568830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94971270-D7DA-45D9-B530-8B3EFC4057C0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92AC2A7F-BF3C-471C-AB20-0FC5ABF0895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BDFCED-9473-4D1E-86E7-5BBBF61BAF8D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1EAFF0-A968-4A76-8EF4-00A4BA39D4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A4EBB4-E773-4CD3-8026-A575BDF84B3E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CFA80E-B866-4970-B295-A35F009E8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Lars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Datenaufzeichnung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9F60259-3037-4E57-B672-71EBF3EFFD1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C1F9DF3-1BBA-4681-BC50-11281AC0F218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EC1CFA4F-DC29-4235-9D3B-24061D35F7E2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D52E051-3CE9-44BD-B1BF-A443330B1ABA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B0484B-B18F-434F-BDAA-CE21B56B76F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C365B1B-9C05-40E5-81DB-2477380F52F7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F47283-539A-436B-BACC-95C415ED7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6">
            <a:extLst>
              <a:ext uri="{FF2B5EF4-FFF2-40B4-BE49-F238E27FC236}">
                <a16:creationId xmlns:a16="http://schemas.microsoft.com/office/drawing/2014/main" id="{E9EB9931-6BF3-4789-807D-1BB48881CD1A}"/>
              </a:ext>
            </a:extLst>
          </p:cNvPr>
          <p:cNvSpPr txBox="1"/>
          <p:nvPr/>
        </p:nvSpPr>
        <p:spPr>
          <a:xfrm>
            <a:off x="195604" y="959040"/>
            <a:ext cx="5966839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Spritzgießprozess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Grundlegende Modellvorstellung (Hopmann et al. 2013):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Prozess kann prinzipiell durch zwei verbundene Druckkammern beschrieben werden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Alle Zustände hängen von den obigen Prozessgrößen ab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Physikalische Beschreibung aller Phänomene (Materialschwund, Wärmeübergang, Drücke aus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-Diagramm) extrem schwierig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Datengetriebenes adaptives Prozessmodell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7C599A-C101-4B78-8B03-1A52EF40B454}"/>
              </a:ext>
            </a:extLst>
          </p:cNvPr>
          <p:cNvGrpSpPr/>
          <p:nvPr/>
        </p:nvGrpSpPr>
        <p:grpSpPr>
          <a:xfrm>
            <a:off x="768956" y="1133873"/>
            <a:ext cx="4506026" cy="2663700"/>
            <a:chOff x="768956" y="815040"/>
            <a:chExt cx="4506026" cy="266370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0495960-2CCF-4311-A465-70DC08C2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6" y="1113120"/>
              <a:ext cx="4493127" cy="23656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/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9954119A-C183-453F-9191-812E37A03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289" y="2841349"/>
                  <a:ext cx="577808" cy="492443"/>
                </a:xfrm>
                <a:prstGeom prst="rect">
                  <a:avLst/>
                </a:prstGeom>
                <a:blipFill>
                  <a:blip r:embed="rId3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/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2" name="Google Shape;100;p14">
                  <a:extLst>
                    <a:ext uri="{FF2B5EF4-FFF2-40B4-BE49-F238E27FC236}">
                      <a16:creationId xmlns:a16="http://schemas.microsoft.com/office/drawing/2014/main" id="{9464516E-24CD-40D3-A314-2C864B532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143" y="2029024"/>
                  <a:ext cx="600838" cy="260340"/>
                </a:xfrm>
                <a:prstGeom prst="rect">
                  <a:avLst/>
                </a:prstGeom>
                <a:blipFill>
                  <a:blip r:embed="rId4"/>
                  <a:stretch>
                    <a:fillRect l="-11224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/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3" name="Google Shape;100;p14">
                  <a:extLst>
                    <a:ext uri="{FF2B5EF4-FFF2-40B4-BE49-F238E27FC236}">
                      <a16:creationId xmlns:a16="http://schemas.microsoft.com/office/drawing/2014/main" id="{3582639C-D2B7-40B3-B336-FDA356D0F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7" y="2197218"/>
                  <a:ext cx="608760" cy="502920"/>
                </a:xfrm>
                <a:prstGeom prst="rect">
                  <a:avLst/>
                </a:prstGeom>
                <a:blipFill>
                  <a:blip r:embed="rId5"/>
                  <a:stretch>
                    <a:fillRect l="-11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/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100;p14">
                  <a:extLst>
                    <a:ext uri="{FF2B5EF4-FFF2-40B4-BE49-F238E27FC236}">
                      <a16:creationId xmlns:a16="http://schemas.microsoft.com/office/drawing/2014/main" id="{CCEBAB38-8B73-4ACF-BD2B-0E5414D48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65" y="2201189"/>
                  <a:ext cx="596160" cy="437102"/>
                </a:xfrm>
                <a:prstGeom prst="rect">
                  <a:avLst/>
                </a:prstGeom>
                <a:blipFill>
                  <a:blip r:embed="rId6"/>
                  <a:stretch>
                    <a:fillRect l="-10204" r="-1020" b="-69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Google Shape;62;p14">
              <a:extLst>
                <a:ext uri="{FF2B5EF4-FFF2-40B4-BE49-F238E27FC236}">
                  <a16:creationId xmlns:a16="http://schemas.microsoft.com/office/drawing/2014/main" id="{BBB2A5A2-7C08-49CD-9BB9-FE4CD476DB2F}"/>
                </a:ext>
              </a:extLst>
            </p:cNvPr>
            <p:cNvSpPr/>
            <p:nvPr/>
          </p:nvSpPr>
          <p:spPr>
            <a:xfrm>
              <a:off x="4529511" y="1542242"/>
              <a:ext cx="745471" cy="32103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Regler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/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60B309DF-A733-4A1E-A92E-E39F4CC55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453" y="815040"/>
                  <a:ext cx="577808" cy="492443"/>
                </a:xfrm>
                <a:prstGeom prst="rect">
                  <a:avLst/>
                </a:prstGeom>
                <a:blipFill>
                  <a:blip r:embed="rId7"/>
                  <a:stretch>
                    <a:fillRect r="-26596" b="-4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Google Shape;104;p14">
              <a:extLst>
                <a:ext uri="{FF2B5EF4-FFF2-40B4-BE49-F238E27FC236}">
                  <a16:creationId xmlns:a16="http://schemas.microsoft.com/office/drawing/2014/main" id="{7A8201A1-619D-4550-BF70-6906270CDF7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4902246" y="1153249"/>
              <a:ext cx="1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92" name="Google Shape;104;p14">
              <a:extLst>
                <a:ext uri="{FF2B5EF4-FFF2-40B4-BE49-F238E27FC236}">
                  <a16:creationId xmlns:a16="http://schemas.microsoft.com/office/drawing/2014/main" id="{4C98A03C-8322-4C9E-869F-2F123657DAD8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4902247" y="1863272"/>
              <a:ext cx="0" cy="38899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294" name="CustomShape 59"/>
          <p:cNvSpPr/>
          <p:nvPr/>
        </p:nvSpPr>
        <p:spPr>
          <a:xfrm>
            <a:off x="1790603" y="189000"/>
            <a:ext cx="10969676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 der Technik/Forschung – Optimierung des Spritzgießprozesses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TextShape 61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FA533B-C6D2-427A-A99A-53F3BABC0ED1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97" name="TextShape 62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72B7A86-7A04-4EE8-BD0A-46732F7ED3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5" name="TextShape 6">
            <a:extLst>
              <a:ext uri="{FF2B5EF4-FFF2-40B4-BE49-F238E27FC236}">
                <a16:creationId xmlns:a16="http://schemas.microsoft.com/office/drawing/2014/main" id="{5E1AC4C0-6C85-4CFE-9AA6-8AC747D2EE00}"/>
              </a:ext>
            </a:extLst>
          </p:cNvPr>
          <p:cNvSpPr txBox="1"/>
          <p:nvPr/>
        </p:nvSpPr>
        <p:spPr>
          <a:xfrm>
            <a:off x="6123023" y="964620"/>
            <a:ext cx="5873373" cy="5526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z="2000" b="1" spc="-1" dirty="0">
                <a:solidFill>
                  <a:srgbClr val="000000"/>
                </a:solidFill>
                <a:latin typeface="Calibri"/>
              </a:rPr>
              <a:t>Modell für Bauteilqualität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Stand der Technik: Ableitung einer Referenztrajektorie für den Bauteilinnendruck basierend auf dem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pvT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-Diagramm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Aufwändig zu generieren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Berücksichtigt nur den Werkzeuginnendruck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Setzt konstante Materialeigenschaften voraus</a:t>
            </a:r>
          </a:p>
          <a:p>
            <a:pPr marL="286110" indent="-285750">
              <a:lnSpc>
                <a:spcPts val="2401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Maschine muss in der Lage sein den Bauteilinnendruck zu regeln</a:t>
            </a: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Datengetriebenes adaptives Qualitätsmodell zur Bestimmung der Referenztrajektorien der Prozessgrößen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401"/>
              </a:lnSpc>
              <a:buClr>
                <a:srgbClr val="000000"/>
              </a:buClr>
              <a:tabLst>
                <a:tab pos="0" algn="l"/>
              </a:tabLst>
            </a:pPr>
            <a:endParaRPr lang="de-D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816B978E-8EDA-45D3-84D2-AFE4221F7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4099" y="1431953"/>
            <a:ext cx="3000344" cy="1934354"/>
          </a:xfrm>
          <a:prstGeom prst="rect">
            <a:avLst/>
          </a:prstGeom>
        </p:spPr>
      </p:pic>
      <p:sp>
        <p:nvSpPr>
          <p:cNvPr id="20" name="TextShape 3">
            <a:extLst>
              <a:ext uri="{FF2B5EF4-FFF2-40B4-BE49-F238E27FC236}">
                <a16:creationId xmlns:a16="http://schemas.microsoft.com/office/drawing/2014/main" id="{DAF74DAD-C3F7-4B01-BD03-4A01983EBBC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D0B83D-37C0-4748-A6B4-2264C0487AA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51335E-4066-4FDD-A1A5-5050DA6FCD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8D9677C-CE71-40D4-AF5F-302887DFDE9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1A6AE-7FC8-44B4-93D1-785062435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7C15-AC33-433A-B3FB-20F3763F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Skizze</a:t>
            </a:r>
            <a:endParaRPr lang="en-GB" dirty="0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B3C8EF7C-D6AA-45ED-9F99-F6F7F9C5D38D}"/>
              </a:ext>
            </a:extLst>
          </p:cNvPr>
          <p:cNvGrpSpPr/>
          <p:nvPr/>
        </p:nvGrpSpPr>
        <p:grpSpPr>
          <a:xfrm>
            <a:off x="725664" y="2476928"/>
            <a:ext cx="10168920" cy="3148560"/>
            <a:chOff x="1176120" y="3429000"/>
            <a:chExt cx="10168920" cy="3148560"/>
          </a:xfrm>
        </p:grpSpPr>
        <p:sp>
          <p:nvSpPr>
            <p:cNvPr id="4" name="CustomShape 2">
              <a:extLst>
                <a:ext uri="{FF2B5EF4-FFF2-40B4-BE49-F238E27FC236}">
                  <a16:creationId xmlns:a16="http://schemas.microsoft.com/office/drawing/2014/main" id="{56F2FF64-E343-4F93-843E-2414D8F2FEC8}"/>
                </a:ext>
              </a:extLst>
            </p:cNvPr>
            <p:cNvSpPr/>
            <p:nvPr/>
          </p:nvSpPr>
          <p:spPr>
            <a:xfrm>
              <a:off x="402264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5" name="CustomShape 3">
              <a:extLst>
                <a:ext uri="{FF2B5EF4-FFF2-40B4-BE49-F238E27FC236}">
                  <a16:creationId xmlns:a16="http://schemas.microsoft.com/office/drawing/2014/main" id="{11AB27F1-0CBB-4212-8441-A17E21B14EE8}"/>
                </a:ext>
              </a:extLst>
            </p:cNvPr>
            <p:cNvSpPr/>
            <p:nvPr/>
          </p:nvSpPr>
          <p:spPr>
            <a:xfrm>
              <a:off x="7599960" y="50522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6" name="CustomShape 4">
              <a:extLst>
                <a:ext uri="{FF2B5EF4-FFF2-40B4-BE49-F238E27FC236}">
                  <a16:creationId xmlns:a16="http://schemas.microsoft.com/office/drawing/2014/main" id="{F9969662-50FE-4361-B164-4B27097B9382}"/>
                </a:ext>
              </a:extLst>
            </p:cNvPr>
            <p:cNvSpPr/>
            <p:nvPr/>
          </p:nvSpPr>
          <p:spPr>
            <a:xfrm>
              <a:off x="1787040" y="4591440"/>
              <a:ext cx="654840" cy="574200"/>
            </a:xfrm>
            <a:prstGeom prst="rect">
              <a:avLst/>
            </a:pr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8155D01B-7EC6-4DEE-9810-CBEDD5FE87DB}"/>
                </a:ext>
              </a:extLst>
            </p:cNvPr>
            <p:cNvGrpSpPr/>
            <p:nvPr/>
          </p:nvGrpSpPr>
          <p:grpSpPr>
            <a:xfrm>
              <a:off x="1857600" y="4629960"/>
              <a:ext cx="493560" cy="446040"/>
              <a:chOff x="1857600" y="4629960"/>
              <a:chExt cx="493560" cy="446040"/>
            </a:xfrm>
          </p:grpSpPr>
          <p:sp>
            <p:nvSpPr>
              <p:cNvPr id="58" name="CustomShape 6">
                <a:extLst>
                  <a:ext uri="{FF2B5EF4-FFF2-40B4-BE49-F238E27FC236}">
                    <a16:creationId xmlns:a16="http://schemas.microsoft.com/office/drawing/2014/main" id="{C5BA127D-366D-4225-A22B-2E01DB77F3A4}"/>
                  </a:ext>
                </a:extLst>
              </p:cNvPr>
              <p:cNvSpPr/>
              <p:nvPr/>
            </p:nvSpPr>
            <p:spPr>
              <a:xfrm rot="10800000">
                <a:off x="1857600" y="46299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CustomShape 7">
                <a:extLst>
                  <a:ext uri="{FF2B5EF4-FFF2-40B4-BE49-F238E27FC236}">
                    <a16:creationId xmlns:a16="http://schemas.microsoft.com/office/drawing/2014/main" id="{3CBE10D0-1864-4211-BD65-90C9F068A2FC}"/>
                  </a:ext>
                </a:extLst>
              </p:cNvPr>
              <p:cNvSpPr/>
              <p:nvPr/>
            </p:nvSpPr>
            <p:spPr>
              <a:xfrm>
                <a:off x="1857960" y="50756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8">
                <a:extLst>
                  <a:ext uri="{FF2B5EF4-FFF2-40B4-BE49-F238E27FC236}">
                    <a16:creationId xmlns:a16="http://schemas.microsoft.com/office/drawing/2014/main" id="{ED8B28A4-783F-4F69-9630-40E5EBA9F23D}"/>
                  </a:ext>
                </a:extLst>
              </p:cNvPr>
              <p:cNvSpPr/>
              <p:nvPr/>
            </p:nvSpPr>
            <p:spPr>
              <a:xfrm>
                <a:off x="1863000" y="47941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" name="CustomShape 9">
              <a:extLst>
                <a:ext uri="{FF2B5EF4-FFF2-40B4-BE49-F238E27FC236}">
                  <a16:creationId xmlns:a16="http://schemas.microsoft.com/office/drawing/2014/main" id="{D5D5CDD8-9EDA-4F0A-8509-255238B60E6C}"/>
                </a:ext>
              </a:extLst>
            </p:cNvPr>
            <p:cNvSpPr/>
            <p:nvPr/>
          </p:nvSpPr>
          <p:spPr>
            <a:xfrm>
              <a:off x="2268000" y="48816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9" name="CustomShape 10">
              <a:extLst>
                <a:ext uri="{FF2B5EF4-FFF2-40B4-BE49-F238E27FC236}">
                  <a16:creationId xmlns:a16="http://schemas.microsoft.com/office/drawing/2014/main" id="{BE91CC02-ED21-452F-A5D1-9E529E6F74E6}"/>
                </a:ext>
              </a:extLst>
            </p:cNvPr>
            <p:cNvSpPr/>
            <p:nvPr/>
          </p:nvSpPr>
          <p:spPr>
            <a:xfrm>
              <a:off x="1935720" y="4404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8B91B1CD-8A49-430A-BFA7-4A7A8EBA037B}"/>
                </a:ext>
              </a:extLst>
            </p:cNvPr>
            <p:cNvGrpSpPr/>
            <p:nvPr/>
          </p:nvGrpSpPr>
          <p:grpSpPr>
            <a:xfrm>
              <a:off x="2006280" y="4444200"/>
              <a:ext cx="618480" cy="488880"/>
              <a:chOff x="2006280" y="4444200"/>
              <a:chExt cx="618480" cy="488880"/>
            </a:xfrm>
          </p:grpSpPr>
          <p:grpSp>
            <p:nvGrpSpPr>
              <p:cNvPr id="54" name="Group 12">
                <a:extLst>
                  <a:ext uri="{FF2B5EF4-FFF2-40B4-BE49-F238E27FC236}">
                    <a16:creationId xmlns:a16="http://schemas.microsoft.com/office/drawing/2014/main" id="{9EA7FA65-771D-44EC-AE59-7BAE5FB49302}"/>
                  </a:ext>
                </a:extLst>
              </p:cNvPr>
              <p:cNvGrpSpPr/>
              <p:nvPr/>
            </p:nvGrpSpPr>
            <p:grpSpPr>
              <a:xfrm>
                <a:off x="2006280" y="4444200"/>
                <a:ext cx="493560" cy="446040"/>
                <a:chOff x="2006280" y="4444200"/>
                <a:chExt cx="493560" cy="446040"/>
              </a:xfrm>
            </p:grpSpPr>
            <p:sp>
              <p:nvSpPr>
                <p:cNvPr id="56" name="CustomShape 13">
                  <a:extLst>
                    <a:ext uri="{FF2B5EF4-FFF2-40B4-BE49-F238E27FC236}">
                      <a16:creationId xmlns:a16="http://schemas.microsoft.com/office/drawing/2014/main" id="{349AA57C-69E7-4BA0-9825-4C705544FCC2}"/>
                    </a:ext>
                  </a:extLst>
                </p:cNvPr>
                <p:cNvSpPr/>
                <p:nvPr/>
              </p:nvSpPr>
              <p:spPr>
                <a:xfrm rot="10800000">
                  <a:off x="2006280" y="44442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CustomShape 14">
                  <a:extLst>
                    <a:ext uri="{FF2B5EF4-FFF2-40B4-BE49-F238E27FC236}">
                      <a16:creationId xmlns:a16="http://schemas.microsoft.com/office/drawing/2014/main" id="{A20D38C1-D521-484A-8F82-4B127C21B15C}"/>
                    </a:ext>
                  </a:extLst>
                </p:cNvPr>
                <p:cNvSpPr/>
                <p:nvPr/>
              </p:nvSpPr>
              <p:spPr>
                <a:xfrm>
                  <a:off x="2006640" y="48898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" name="CustomShape 15">
                <a:extLst>
                  <a:ext uri="{FF2B5EF4-FFF2-40B4-BE49-F238E27FC236}">
                    <a16:creationId xmlns:a16="http://schemas.microsoft.com/office/drawing/2014/main" id="{A2C53855-1CB0-41F4-AF35-6DFB10656505}"/>
                  </a:ext>
                </a:extLst>
              </p:cNvPr>
              <p:cNvSpPr/>
              <p:nvPr/>
            </p:nvSpPr>
            <p:spPr>
              <a:xfrm>
                <a:off x="2430360" y="46900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1" name="CustomShape 16">
              <a:extLst>
                <a:ext uri="{FF2B5EF4-FFF2-40B4-BE49-F238E27FC236}">
                  <a16:creationId xmlns:a16="http://schemas.microsoft.com/office/drawing/2014/main" id="{2FE28802-361B-4401-BA55-4EA036759085}"/>
                </a:ext>
              </a:extLst>
            </p:cNvPr>
            <p:cNvSpPr/>
            <p:nvPr/>
          </p:nvSpPr>
          <p:spPr>
            <a:xfrm>
              <a:off x="2021400" y="45763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49D47D3A-224D-4EE6-BCB8-0977E500738B}"/>
                </a:ext>
              </a:extLst>
            </p:cNvPr>
            <p:cNvGrpSpPr/>
            <p:nvPr/>
          </p:nvGrpSpPr>
          <p:grpSpPr>
            <a:xfrm>
              <a:off x="5842080" y="4591080"/>
              <a:ext cx="654840" cy="574200"/>
              <a:chOff x="5842080" y="4591080"/>
              <a:chExt cx="654840" cy="574200"/>
            </a:xfrm>
          </p:grpSpPr>
          <p:sp>
            <p:nvSpPr>
              <p:cNvPr id="48" name="CustomShape 18">
                <a:extLst>
                  <a:ext uri="{FF2B5EF4-FFF2-40B4-BE49-F238E27FC236}">
                    <a16:creationId xmlns:a16="http://schemas.microsoft.com/office/drawing/2014/main" id="{1B7301DE-CF73-4029-9156-326FACBB9017}"/>
                  </a:ext>
                </a:extLst>
              </p:cNvPr>
              <p:cNvSpPr/>
              <p:nvPr/>
            </p:nvSpPr>
            <p:spPr>
              <a:xfrm>
                <a:off x="5842080" y="45910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9" name="Group 19">
                <a:extLst>
                  <a:ext uri="{FF2B5EF4-FFF2-40B4-BE49-F238E27FC236}">
                    <a16:creationId xmlns:a16="http://schemas.microsoft.com/office/drawing/2014/main" id="{60058B93-B576-47A8-9F7D-8810A9F8B6E8}"/>
                  </a:ext>
                </a:extLst>
              </p:cNvPr>
              <p:cNvGrpSpPr/>
              <p:nvPr/>
            </p:nvGrpSpPr>
            <p:grpSpPr>
              <a:xfrm>
                <a:off x="5912640" y="4630680"/>
                <a:ext cx="520920" cy="446040"/>
                <a:chOff x="5912640" y="4630680"/>
                <a:chExt cx="520920" cy="446040"/>
              </a:xfrm>
            </p:grpSpPr>
            <p:grpSp>
              <p:nvGrpSpPr>
                <p:cNvPr id="50" name="Group 20">
                  <a:extLst>
                    <a:ext uri="{FF2B5EF4-FFF2-40B4-BE49-F238E27FC236}">
                      <a16:creationId xmlns:a16="http://schemas.microsoft.com/office/drawing/2014/main" id="{F93CC4BB-0F82-4A90-9C93-E62AD9B4B6D3}"/>
                    </a:ext>
                  </a:extLst>
                </p:cNvPr>
                <p:cNvGrpSpPr/>
                <p:nvPr/>
              </p:nvGrpSpPr>
              <p:grpSpPr>
                <a:xfrm>
                  <a:off x="5912640" y="4630680"/>
                  <a:ext cx="493560" cy="446040"/>
                  <a:chOff x="5912640" y="4630680"/>
                  <a:chExt cx="493560" cy="446040"/>
                </a:xfrm>
              </p:grpSpPr>
              <p:sp>
                <p:nvSpPr>
                  <p:cNvPr id="52" name="CustomShape 21">
                    <a:extLst>
                      <a:ext uri="{FF2B5EF4-FFF2-40B4-BE49-F238E27FC236}">
                        <a16:creationId xmlns:a16="http://schemas.microsoft.com/office/drawing/2014/main" id="{0E06D421-D1F7-4CAF-89B3-65737A087B1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912640" y="463068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53" name="CustomShape 22">
                    <a:extLst>
                      <a:ext uri="{FF2B5EF4-FFF2-40B4-BE49-F238E27FC236}">
                        <a16:creationId xmlns:a16="http://schemas.microsoft.com/office/drawing/2014/main" id="{AC9AC06F-CB70-4A8C-BF2E-17D3E38AF07D}"/>
                      </a:ext>
                    </a:extLst>
                  </p:cNvPr>
                  <p:cNvSpPr/>
                  <p:nvPr/>
                </p:nvSpPr>
                <p:spPr>
                  <a:xfrm>
                    <a:off x="5913000" y="507636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51" name="CustomShape 23">
                  <a:extLst>
                    <a:ext uri="{FF2B5EF4-FFF2-40B4-BE49-F238E27FC236}">
                      <a16:creationId xmlns:a16="http://schemas.microsoft.com/office/drawing/2014/main" id="{393C2701-21E8-48CF-BB73-6F9A7448BEC1}"/>
                    </a:ext>
                  </a:extLst>
                </p:cNvPr>
                <p:cNvSpPr/>
                <p:nvPr/>
              </p:nvSpPr>
              <p:spPr>
                <a:xfrm>
                  <a:off x="6395760" y="49604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3" name="CustomShape 24">
              <a:extLst>
                <a:ext uri="{FF2B5EF4-FFF2-40B4-BE49-F238E27FC236}">
                  <a16:creationId xmlns:a16="http://schemas.microsoft.com/office/drawing/2014/main" id="{8ECC307E-3F21-4A87-89EF-C0B53BA054D4}"/>
                </a:ext>
              </a:extLst>
            </p:cNvPr>
            <p:cNvSpPr/>
            <p:nvPr/>
          </p:nvSpPr>
          <p:spPr>
            <a:xfrm>
              <a:off x="5912280" y="47167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25">
              <a:extLst>
                <a:ext uri="{FF2B5EF4-FFF2-40B4-BE49-F238E27FC236}">
                  <a16:creationId xmlns:a16="http://schemas.microsoft.com/office/drawing/2014/main" id="{0C921DAD-4DA9-4DF4-858A-127393A93F7A}"/>
                </a:ext>
              </a:extLst>
            </p:cNvPr>
            <p:cNvSpPr/>
            <p:nvPr/>
          </p:nvSpPr>
          <p:spPr>
            <a:xfrm>
              <a:off x="5999040" y="4406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26">
              <a:extLst>
                <a:ext uri="{FF2B5EF4-FFF2-40B4-BE49-F238E27FC236}">
                  <a16:creationId xmlns:a16="http://schemas.microsoft.com/office/drawing/2014/main" id="{7FFABE05-B043-4824-983B-A19E1C4132CC}"/>
                </a:ext>
              </a:extLst>
            </p:cNvPr>
            <p:cNvSpPr/>
            <p:nvPr/>
          </p:nvSpPr>
          <p:spPr>
            <a:xfrm>
              <a:off x="6072120" y="44956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27">
              <a:extLst>
                <a:ext uri="{FF2B5EF4-FFF2-40B4-BE49-F238E27FC236}">
                  <a16:creationId xmlns:a16="http://schemas.microsoft.com/office/drawing/2014/main" id="{C77A26E8-A535-43A4-A470-AF5E84D0B9B2}"/>
                </a:ext>
              </a:extLst>
            </p:cNvPr>
            <p:cNvSpPr/>
            <p:nvPr/>
          </p:nvSpPr>
          <p:spPr>
            <a:xfrm>
              <a:off x="6309000" y="44895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28">
              <a:extLst>
                <a:ext uri="{FF2B5EF4-FFF2-40B4-BE49-F238E27FC236}">
                  <a16:creationId xmlns:a16="http://schemas.microsoft.com/office/drawing/2014/main" id="{F03560DA-C22A-4D1F-90BC-8FBCD7F96BE9}"/>
                </a:ext>
              </a:extLst>
            </p:cNvPr>
            <p:cNvSpPr/>
            <p:nvPr/>
          </p:nvSpPr>
          <p:spPr>
            <a:xfrm>
              <a:off x="6383880" y="47577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" name="Group 29">
              <a:extLst>
                <a:ext uri="{FF2B5EF4-FFF2-40B4-BE49-F238E27FC236}">
                  <a16:creationId xmlns:a16="http://schemas.microsoft.com/office/drawing/2014/main" id="{D395EACE-5CC7-4EF1-8539-E48B7BEE5533}"/>
                </a:ext>
              </a:extLst>
            </p:cNvPr>
            <p:cNvGrpSpPr/>
            <p:nvPr/>
          </p:nvGrpSpPr>
          <p:grpSpPr>
            <a:xfrm>
              <a:off x="6069600" y="4446000"/>
              <a:ext cx="512280" cy="446040"/>
              <a:chOff x="6069600" y="4446000"/>
              <a:chExt cx="512280" cy="446040"/>
            </a:xfrm>
          </p:grpSpPr>
          <p:grpSp>
            <p:nvGrpSpPr>
              <p:cNvPr id="44" name="Group 30">
                <a:extLst>
                  <a:ext uri="{FF2B5EF4-FFF2-40B4-BE49-F238E27FC236}">
                    <a16:creationId xmlns:a16="http://schemas.microsoft.com/office/drawing/2014/main" id="{E8357744-8000-42CF-9B03-806E4EFED60B}"/>
                  </a:ext>
                </a:extLst>
              </p:cNvPr>
              <p:cNvGrpSpPr/>
              <p:nvPr/>
            </p:nvGrpSpPr>
            <p:grpSpPr>
              <a:xfrm>
                <a:off x="6069600" y="4446000"/>
                <a:ext cx="493560" cy="446040"/>
                <a:chOff x="6069600" y="4446000"/>
                <a:chExt cx="493560" cy="446040"/>
              </a:xfrm>
            </p:grpSpPr>
            <p:sp>
              <p:nvSpPr>
                <p:cNvPr id="46" name="CustomShape 31">
                  <a:extLst>
                    <a:ext uri="{FF2B5EF4-FFF2-40B4-BE49-F238E27FC236}">
                      <a16:creationId xmlns:a16="http://schemas.microsoft.com/office/drawing/2014/main" id="{9993279F-DCC4-4495-9C7F-E8D04224FAEE}"/>
                    </a:ext>
                  </a:extLst>
                </p:cNvPr>
                <p:cNvSpPr/>
                <p:nvPr/>
              </p:nvSpPr>
              <p:spPr>
                <a:xfrm rot="10800000">
                  <a:off x="6069600" y="4446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32">
                  <a:extLst>
                    <a:ext uri="{FF2B5EF4-FFF2-40B4-BE49-F238E27FC236}">
                      <a16:creationId xmlns:a16="http://schemas.microsoft.com/office/drawing/2014/main" id="{7E8CF17A-41A1-44AF-9BB0-227085AA7429}"/>
                    </a:ext>
                  </a:extLst>
                </p:cNvPr>
                <p:cNvSpPr/>
                <p:nvPr/>
              </p:nvSpPr>
              <p:spPr>
                <a:xfrm>
                  <a:off x="6069960" y="4891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45" name="CustomShape 33">
                <a:extLst>
                  <a:ext uri="{FF2B5EF4-FFF2-40B4-BE49-F238E27FC236}">
                    <a16:creationId xmlns:a16="http://schemas.microsoft.com/office/drawing/2014/main" id="{5AF83F65-E948-4AA0-B470-F98EDB10F839}"/>
                  </a:ext>
                </a:extLst>
              </p:cNvPr>
              <p:cNvSpPr/>
              <p:nvPr/>
            </p:nvSpPr>
            <p:spPr>
              <a:xfrm>
                <a:off x="6553440" y="47721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9" name="CustomShape 34">
              <a:extLst>
                <a:ext uri="{FF2B5EF4-FFF2-40B4-BE49-F238E27FC236}">
                  <a16:creationId xmlns:a16="http://schemas.microsoft.com/office/drawing/2014/main" id="{2A6DD725-B6EC-478D-81C3-32DA1D9A81B0}"/>
                </a:ext>
              </a:extLst>
            </p:cNvPr>
            <p:cNvSpPr/>
            <p:nvPr/>
          </p:nvSpPr>
          <p:spPr>
            <a:xfrm>
              <a:off x="6159600" y="41889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35">
              <a:extLst>
                <a:ext uri="{FF2B5EF4-FFF2-40B4-BE49-F238E27FC236}">
                  <a16:creationId xmlns:a16="http://schemas.microsoft.com/office/drawing/2014/main" id="{1DDB13AD-66DA-430E-A31C-C60F0BE13F59}"/>
                </a:ext>
              </a:extLst>
            </p:cNvPr>
            <p:cNvSpPr/>
            <p:nvPr/>
          </p:nvSpPr>
          <p:spPr>
            <a:xfrm rot="10800000">
              <a:off x="6230160" y="42282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36">
              <a:extLst>
                <a:ext uri="{FF2B5EF4-FFF2-40B4-BE49-F238E27FC236}">
                  <a16:creationId xmlns:a16="http://schemas.microsoft.com/office/drawing/2014/main" id="{AE30FC80-697F-4B19-BC91-16BD00392882}"/>
                </a:ext>
              </a:extLst>
            </p:cNvPr>
            <p:cNvSpPr/>
            <p:nvPr/>
          </p:nvSpPr>
          <p:spPr>
            <a:xfrm>
              <a:off x="6230520" y="46738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37">
              <a:extLst>
                <a:ext uri="{FF2B5EF4-FFF2-40B4-BE49-F238E27FC236}">
                  <a16:creationId xmlns:a16="http://schemas.microsoft.com/office/drawing/2014/main" id="{0E3AB195-D1D5-44FB-BFBE-C6990CF3F94F}"/>
                </a:ext>
              </a:extLst>
            </p:cNvPr>
            <p:cNvSpPr/>
            <p:nvPr/>
          </p:nvSpPr>
          <p:spPr>
            <a:xfrm>
              <a:off x="6717240" y="4543560"/>
              <a:ext cx="3780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3" name="CustomShape 38">
              <a:extLst>
                <a:ext uri="{FF2B5EF4-FFF2-40B4-BE49-F238E27FC236}">
                  <a16:creationId xmlns:a16="http://schemas.microsoft.com/office/drawing/2014/main" id="{5FB134CD-E22F-473C-9886-A828283268B1}"/>
                </a:ext>
              </a:extLst>
            </p:cNvPr>
            <p:cNvSpPr/>
            <p:nvPr/>
          </p:nvSpPr>
          <p:spPr>
            <a:xfrm>
              <a:off x="6229440" y="43146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39">
              <a:extLst>
                <a:ext uri="{FF2B5EF4-FFF2-40B4-BE49-F238E27FC236}">
                  <a16:creationId xmlns:a16="http://schemas.microsoft.com/office/drawing/2014/main" id="{09345214-2351-4849-8425-E8110105299D}"/>
                </a:ext>
              </a:extLst>
            </p:cNvPr>
            <p:cNvSpPr/>
            <p:nvPr/>
          </p:nvSpPr>
          <p:spPr>
            <a:xfrm>
              <a:off x="7076520" y="53906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40">
              <a:extLst>
                <a:ext uri="{FF2B5EF4-FFF2-40B4-BE49-F238E27FC236}">
                  <a16:creationId xmlns:a16="http://schemas.microsoft.com/office/drawing/2014/main" id="{148555B8-C148-40E7-88FF-80C0B89BEB8C}"/>
                </a:ext>
              </a:extLst>
            </p:cNvPr>
            <p:cNvSpPr/>
            <p:nvPr/>
          </p:nvSpPr>
          <p:spPr>
            <a:xfrm>
              <a:off x="1176120" y="51753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6" name="CustomShape 41">
              <a:extLst>
                <a:ext uri="{FF2B5EF4-FFF2-40B4-BE49-F238E27FC236}">
                  <a16:creationId xmlns:a16="http://schemas.microsoft.com/office/drawing/2014/main" id="{FB99C5B2-E9C9-48D7-BF47-2900612440D3}"/>
                </a:ext>
              </a:extLst>
            </p:cNvPr>
            <p:cNvSpPr/>
            <p:nvPr/>
          </p:nvSpPr>
          <p:spPr>
            <a:xfrm>
              <a:off x="5524200" y="51753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7" name="CustomShape 42">
              <a:extLst>
                <a:ext uri="{FF2B5EF4-FFF2-40B4-BE49-F238E27FC236}">
                  <a16:creationId xmlns:a16="http://schemas.microsoft.com/office/drawing/2014/main" id="{A40E0F99-A94A-4D0D-A948-1F6ABFFF0AC3}"/>
                </a:ext>
              </a:extLst>
            </p:cNvPr>
            <p:cNvSpPr/>
            <p:nvPr/>
          </p:nvSpPr>
          <p:spPr>
            <a:xfrm>
              <a:off x="9556560" y="5175360"/>
              <a:ext cx="178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8" name="CustomShape 43">
              <a:extLst>
                <a:ext uri="{FF2B5EF4-FFF2-40B4-BE49-F238E27FC236}">
                  <a16:creationId xmlns:a16="http://schemas.microsoft.com/office/drawing/2014/main" id="{702DFAC5-76C1-4F7E-86AF-5713ABB1797F}"/>
                </a:ext>
              </a:extLst>
            </p:cNvPr>
            <p:cNvSpPr/>
            <p:nvPr/>
          </p:nvSpPr>
          <p:spPr>
            <a:xfrm>
              <a:off x="89204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44">
              <a:extLst>
                <a:ext uri="{FF2B5EF4-FFF2-40B4-BE49-F238E27FC236}">
                  <a16:creationId xmlns:a16="http://schemas.microsoft.com/office/drawing/2014/main" id="{FF6A5C9C-F7B9-4332-BC02-6078ABEB5F88}"/>
                </a:ext>
              </a:extLst>
            </p:cNvPr>
            <p:cNvSpPr/>
            <p:nvPr/>
          </p:nvSpPr>
          <p:spPr>
            <a:xfrm>
              <a:off x="3201840" y="53906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45">
              <a:extLst>
                <a:ext uri="{FF2B5EF4-FFF2-40B4-BE49-F238E27FC236}">
                  <a16:creationId xmlns:a16="http://schemas.microsoft.com/office/drawing/2014/main" id="{7037106B-5CF2-4F7A-BDD7-F293664A7CA1}"/>
                </a:ext>
              </a:extLst>
            </p:cNvPr>
            <p:cNvSpPr/>
            <p:nvPr/>
          </p:nvSpPr>
          <p:spPr>
            <a:xfrm>
              <a:off x="5329080" y="53906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46">
              <a:extLst>
                <a:ext uri="{FF2B5EF4-FFF2-40B4-BE49-F238E27FC236}">
                  <a16:creationId xmlns:a16="http://schemas.microsoft.com/office/drawing/2014/main" id="{860AD7F7-E688-4246-9074-CB5E79276169}"/>
                </a:ext>
              </a:extLst>
            </p:cNvPr>
            <p:cNvSpPr/>
            <p:nvPr/>
          </p:nvSpPr>
          <p:spPr>
            <a:xfrm>
              <a:off x="42775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47">
              <a:extLst>
                <a:ext uri="{FF2B5EF4-FFF2-40B4-BE49-F238E27FC236}">
                  <a16:creationId xmlns:a16="http://schemas.microsoft.com/office/drawing/2014/main" id="{419ACE2D-03A2-4A9F-9CFA-FE12D851D60C}"/>
                </a:ext>
              </a:extLst>
            </p:cNvPr>
            <p:cNvSpPr/>
            <p:nvPr/>
          </p:nvSpPr>
          <p:spPr>
            <a:xfrm>
              <a:off x="46321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48">
              <a:extLst>
                <a:ext uri="{FF2B5EF4-FFF2-40B4-BE49-F238E27FC236}">
                  <a16:creationId xmlns:a16="http://schemas.microsoft.com/office/drawing/2014/main" id="{1C37540B-13FB-4729-A65C-E4D886D9BF3F}"/>
                </a:ext>
              </a:extLst>
            </p:cNvPr>
            <p:cNvSpPr/>
            <p:nvPr/>
          </p:nvSpPr>
          <p:spPr>
            <a:xfrm>
              <a:off x="3358080" y="34477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4" name="CustomShape 49">
              <a:extLst>
                <a:ext uri="{FF2B5EF4-FFF2-40B4-BE49-F238E27FC236}">
                  <a16:creationId xmlns:a16="http://schemas.microsoft.com/office/drawing/2014/main" id="{98357FC9-D42B-44B9-87CC-4B256DA0B34A}"/>
                </a:ext>
              </a:extLst>
            </p:cNvPr>
            <p:cNvSpPr/>
            <p:nvPr/>
          </p:nvSpPr>
          <p:spPr>
            <a:xfrm>
              <a:off x="7879320" y="42991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50">
              <a:extLst>
                <a:ext uri="{FF2B5EF4-FFF2-40B4-BE49-F238E27FC236}">
                  <a16:creationId xmlns:a16="http://schemas.microsoft.com/office/drawing/2014/main" id="{C856700C-39CB-45C9-9AB2-EFE26CFA4551}"/>
                </a:ext>
              </a:extLst>
            </p:cNvPr>
            <p:cNvSpPr/>
            <p:nvPr/>
          </p:nvSpPr>
          <p:spPr>
            <a:xfrm>
              <a:off x="8233920" y="43351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51">
              <a:extLst>
                <a:ext uri="{FF2B5EF4-FFF2-40B4-BE49-F238E27FC236}">
                  <a16:creationId xmlns:a16="http://schemas.microsoft.com/office/drawing/2014/main" id="{F7955CC1-968D-4B08-95CE-EF39C1EC36D9}"/>
                </a:ext>
              </a:extLst>
            </p:cNvPr>
            <p:cNvSpPr/>
            <p:nvPr/>
          </p:nvSpPr>
          <p:spPr>
            <a:xfrm>
              <a:off x="7156440" y="34290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7" name="CustomShape 52">
              <a:extLst>
                <a:ext uri="{FF2B5EF4-FFF2-40B4-BE49-F238E27FC236}">
                  <a16:creationId xmlns:a16="http://schemas.microsoft.com/office/drawing/2014/main" id="{D52051BF-1781-44AE-A1E8-C549D90E84D4}"/>
                </a:ext>
              </a:extLst>
            </p:cNvPr>
            <p:cNvSpPr/>
            <p:nvPr/>
          </p:nvSpPr>
          <p:spPr>
            <a:xfrm rot="5400000">
              <a:off x="4064760" y="37303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53">
              <a:extLst>
                <a:ext uri="{FF2B5EF4-FFF2-40B4-BE49-F238E27FC236}">
                  <a16:creationId xmlns:a16="http://schemas.microsoft.com/office/drawing/2014/main" id="{732EBF9A-CDF0-494C-A1C9-CF0285B0E60A}"/>
                </a:ext>
              </a:extLst>
            </p:cNvPr>
            <p:cNvSpPr/>
            <p:nvPr/>
          </p:nvSpPr>
          <p:spPr>
            <a:xfrm>
              <a:off x="2966760" y="61473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39" name="CustomShape 54">
              <a:extLst>
                <a:ext uri="{FF2B5EF4-FFF2-40B4-BE49-F238E27FC236}">
                  <a16:creationId xmlns:a16="http://schemas.microsoft.com/office/drawing/2014/main" id="{FC177FF5-5ED4-4A17-AF12-DAE0A10E871C}"/>
                </a:ext>
              </a:extLst>
            </p:cNvPr>
            <p:cNvSpPr/>
            <p:nvPr/>
          </p:nvSpPr>
          <p:spPr>
            <a:xfrm>
              <a:off x="9949680" y="45856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F10C587C-8B0B-41C7-AF80-D5FBCB91BAD5}"/>
                </a:ext>
              </a:extLst>
            </p:cNvPr>
            <p:cNvGrpSpPr/>
            <p:nvPr/>
          </p:nvGrpSpPr>
          <p:grpSpPr>
            <a:xfrm>
              <a:off x="10022040" y="4626000"/>
              <a:ext cx="560880" cy="457920"/>
              <a:chOff x="10022040" y="4626000"/>
              <a:chExt cx="560880" cy="457920"/>
            </a:xfrm>
          </p:grpSpPr>
          <p:sp>
            <p:nvSpPr>
              <p:cNvPr id="42" name="CustomShape 56">
                <a:extLst>
                  <a:ext uri="{FF2B5EF4-FFF2-40B4-BE49-F238E27FC236}">
                    <a16:creationId xmlns:a16="http://schemas.microsoft.com/office/drawing/2014/main" id="{229A09FA-2925-472A-ACA3-0D59CC1547D9}"/>
                  </a:ext>
                </a:extLst>
              </p:cNvPr>
              <p:cNvSpPr/>
              <p:nvPr/>
            </p:nvSpPr>
            <p:spPr>
              <a:xfrm rot="10800000">
                <a:off x="10022040" y="462600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" name="CustomShape 57">
                <a:extLst>
                  <a:ext uri="{FF2B5EF4-FFF2-40B4-BE49-F238E27FC236}">
                    <a16:creationId xmlns:a16="http://schemas.microsoft.com/office/drawing/2014/main" id="{162BEC47-56FD-4AA3-8EBB-20FF911B1CC8}"/>
                  </a:ext>
                </a:extLst>
              </p:cNvPr>
              <p:cNvSpPr/>
              <p:nvPr/>
            </p:nvSpPr>
            <p:spPr>
              <a:xfrm>
                <a:off x="10022400" y="508356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" name="CustomShape 58">
              <a:extLst>
                <a:ext uri="{FF2B5EF4-FFF2-40B4-BE49-F238E27FC236}">
                  <a16:creationId xmlns:a16="http://schemas.microsoft.com/office/drawing/2014/main" id="{732A8296-AC16-439D-9B6B-F3366C5DC798}"/>
                </a:ext>
              </a:extLst>
            </p:cNvPr>
            <p:cNvSpPr/>
            <p:nvPr/>
          </p:nvSpPr>
          <p:spPr>
            <a:xfrm>
              <a:off x="10071720" y="47581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/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</m:acc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𝒉𝒚𝒅</m:t>
                          </m:r>
                        </m:sub>
                      </m:sSub>
                      <m:d>
                        <m:d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𝒁𝒚𝒍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de-DE" sz="1333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𝒄𝒂𝒗</m:t>
                          </m:r>
                        </m:sub>
                      </m:sSub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𝒕</m:t>
                      </m:r>
                      <m:r>
                        <a:rPr lang="de-DE" sz="1333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lang="de-DE"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endParaRPr sz="1333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Google Shape;100;p14">
                <a:extLst>
                  <a:ext uri="{FF2B5EF4-FFF2-40B4-BE49-F238E27FC236}">
                    <a16:creationId xmlns:a16="http://schemas.microsoft.com/office/drawing/2014/main" id="{72218D2E-AB69-4035-BAE4-94AF91D1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06" y="2471001"/>
                <a:ext cx="748076" cy="1293082"/>
              </a:xfrm>
              <a:prstGeom prst="rect">
                <a:avLst/>
              </a:prstGeom>
              <a:blipFill>
                <a:blip r:embed="rId2"/>
                <a:stretch>
                  <a:fillRect l="-8943" t="-472" b="-3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ußzeilenplatzhalter 61">
            <a:extLst>
              <a:ext uri="{FF2B5EF4-FFF2-40B4-BE49-F238E27FC236}">
                <a16:creationId xmlns:a16="http://schemas.microsoft.com/office/drawing/2014/main" id="{D0E865B4-C580-4358-A3EE-DB3E3BAB53C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3" name="Datumsplatzhalter 62">
            <a:extLst>
              <a:ext uri="{FF2B5EF4-FFF2-40B4-BE49-F238E27FC236}">
                <a16:creationId xmlns:a16="http://schemas.microsoft.com/office/drawing/2014/main" id="{C0803CBA-E6A9-4726-BB0C-D8D40D109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617183B-1324-41FB-A6A9-E00B26FE186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" name="Foliennummernplatzhalter 63">
            <a:extLst>
              <a:ext uri="{FF2B5EF4-FFF2-40B4-BE49-F238E27FC236}">
                <a16:creationId xmlns:a16="http://schemas.microsoft.com/office/drawing/2014/main" id="{EF4566C0-4351-49EF-8F39-4153B30226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13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120" y="981076"/>
            <a:ext cx="11807793" cy="819200"/>
          </a:xfrm>
        </p:spPr>
        <p:txBody>
          <a:bodyPr/>
          <a:lstStyle/>
          <a:p>
            <a:r>
              <a:rPr lang="de-DE" sz="1800" dirty="0"/>
              <a:t>Da die maschineninterne Regelung mitmodelliert werden muss, handelt es sich beim geregelten Spritzgießprozess um einen schaltenden Prozess</a:t>
            </a:r>
            <a:endParaRPr lang="en-GB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Spritzgießprozess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6944416" y="2283508"/>
            <a:ext cx="701919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/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Einspritzphase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𝐸𝑖𝑛𝑠𝑝𝑟𝑖𝑡𝑧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Google Shape;62;p14">
                <a:extLst>
                  <a:ext uri="{FF2B5EF4-FFF2-40B4-BE49-F238E27FC236}">
                    <a16:creationId xmlns:a16="http://schemas.microsoft.com/office/drawing/2014/main" id="{9BA22776-6276-410B-BE0E-E2D08189C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67" y="3955307"/>
                <a:ext cx="2320573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/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1333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Modell Nachdruckphase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𝑁𝑎𝑐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𝑑𝑟𝑢𝑐𝑘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de-DE" sz="1333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de-DE" sz="1333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de-DE" sz="1333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" sz="1333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6" name="Google Shape;62;p14">
                <a:extLst>
                  <a:ext uri="{FF2B5EF4-FFF2-40B4-BE49-F238E27FC236}">
                    <a16:creationId xmlns:a16="http://schemas.microsoft.com/office/drawing/2014/main" id="{3C08D695-594D-4EE4-B0E5-1D5180C46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16" y="3955307"/>
                <a:ext cx="2476650" cy="631417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Inhaltsplatzhalter 64">
            <a:extLst>
              <a:ext uri="{FF2B5EF4-FFF2-40B4-BE49-F238E27FC236}">
                <a16:creationId xmlns:a16="http://schemas.microsoft.com/office/drawing/2014/main" id="{C3B3D748-E082-4AFE-8564-D22BEF65E0B7}"/>
              </a:ext>
            </a:extLst>
          </p:cNvPr>
          <p:cNvSpPr txBox="1">
            <a:spLocks/>
          </p:cNvSpPr>
          <p:nvPr/>
        </p:nvSpPr>
        <p:spPr>
          <a:xfrm>
            <a:off x="10609507" y="4033227"/>
            <a:ext cx="1627800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Prozessmodell</a:t>
            </a:r>
            <a:endParaRPr lang="en-GB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8" name="Inhaltsplatzhalter 64">
                <a:extLst>
                  <a:ext uri="{FF2B5EF4-FFF2-40B4-BE49-F238E27FC236}">
                    <a16:creationId xmlns:a16="http://schemas.microsoft.com/office/drawing/2014/main" id="{41F60AA2-EAE9-430D-AC15-E8827C32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37" y="4612393"/>
                <a:ext cx="2259049" cy="48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de-DE" sz="133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de-DE" sz="1330" b="1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133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𝑼𝒎𝒔𝒄𝒉𝒂𝒍𝒕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133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330" i="1" ker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de-DE" sz="1330" b="1" i="1" kern="0" smtClean="0">
                              <a:latin typeface="Cambria Math" panose="02040503050406030204" pitchFamily="18" charset="0"/>
                            </a:rPr>
                            <m:t>𝑨𝒖𝒔𝒘𝒖𝒓𝒇</m:t>
                          </m:r>
                        </m:sub>
                      </m:sSub>
                      <m:r>
                        <a:rPr lang="de-DE" sz="1330" b="1" i="1" kern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330" kern="0" dirty="0"/>
              </a:p>
            </p:txBody>
          </p:sp>
        </mc:Choice>
        <mc:Fallback xmlns="">
          <p:sp>
            <p:nvSpPr>
              <p:cNvPr id="99" name="Inhaltsplatzhalter 64">
                <a:extLst>
                  <a:ext uri="{FF2B5EF4-FFF2-40B4-BE49-F238E27FC236}">
                    <a16:creationId xmlns:a16="http://schemas.microsoft.com/office/drawing/2014/main" id="{9E08E5BA-992C-4D1E-A07D-45827BF7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80" y="4622611"/>
                <a:ext cx="2271992" cy="487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Google Shape;104;p14">
            <a:extLst>
              <a:ext uri="{FF2B5EF4-FFF2-40B4-BE49-F238E27FC236}">
                <a16:creationId xmlns:a16="http://schemas.microsoft.com/office/drawing/2014/main" id="{53134419-F57C-494E-A5E5-2276E918A5BE}"/>
              </a:ext>
            </a:extLst>
          </p:cNvPr>
          <p:cNvCxnSpPr>
            <a:cxnSpLocks/>
            <a:stCxn id="92" idx="3"/>
            <a:endCxn id="54" idx="2"/>
          </p:cNvCxnSpPr>
          <p:nvPr/>
        </p:nvCxnSpPr>
        <p:spPr>
          <a:xfrm flipV="1">
            <a:off x="4128640" y="4271015"/>
            <a:ext cx="62621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4">
            <a:extLst>
              <a:ext uri="{FF2B5EF4-FFF2-40B4-BE49-F238E27FC236}">
                <a16:creationId xmlns:a16="http://schemas.microsoft.com/office/drawing/2014/main" id="{76B6437F-10F0-4A73-B530-72B875920661}"/>
              </a:ext>
            </a:extLst>
          </p:cNvPr>
          <p:cNvCxnSpPr>
            <a:cxnSpLocks/>
          </p:cNvCxnSpPr>
          <p:nvPr/>
        </p:nvCxnSpPr>
        <p:spPr>
          <a:xfrm>
            <a:off x="1285073" y="4119814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4;p14">
            <a:extLst>
              <a:ext uri="{FF2B5EF4-FFF2-40B4-BE49-F238E27FC236}">
                <a16:creationId xmlns:a16="http://schemas.microsoft.com/office/drawing/2014/main" id="{BB5DF7EA-32AC-4258-9DEE-81DA2DBD58F6}"/>
              </a:ext>
            </a:extLst>
          </p:cNvPr>
          <p:cNvCxnSpPr>
            <a:cxnSpLocks/>
            <a:stCxn id="96" idx="3"/>
            <a:endCxn id="71" idx="2"/>
          </p:cNvCxnSpPr>
          <p:nvPr/>
        </p:nvCxnSpPr>
        <p:spPr>
          <a:xfrm>
            <a:off x="9421066" y="4271016"/>
            <a:ext cx="550556" cy="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/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2AEFFCD8-5D4B-4F3E-8513-991F40922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3883779"/>
                <a:ext cx="5229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/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CAC37A99-A299-4358-9815-184E3DBD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29" y="3904656"/>
                <a:ext cx="522994" cy="369332"/>
              </a:xfrm>
              <a:prstGeom prst="rect">
                <a:avLst/>
              </a:prstGeom>
              <a:blipFill>
                <a:blip r:embed="rId7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BBBA3384-4CC7-4EF3-968E-8ED6E5CEA137}"/>
              </a:ext>
            </a:extLst>
          </p:cNvPr>
          <p:cNvGrpSpPr/>
          <p:nvPr/>
        </p:nvGrpSpPr>
        <p:grpSpPr>
          <a:xfrm>
            <a:off x="557496" y="1911505"/>
            <a:ext cx="5825585" cy="1174354"/>
            <a:chOff x="1163824" y="1911505"/>
            <a:chExt cx="5825585" cy="1174354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DE368F2B-1C37-475D-A12B-37ABFD705CA7}"/>
                </a:ext>
              </a:extLst>
            </p:cNvPr>
            <p:cNvSpPr/>
            <p:nvPr/>
          </p:nvSpPr>
          <p:spPr>
            <a:xfrm>
              <a:off x="4738240" y="2160324"/>
              <a:ext cx="1219200" cy="676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333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Google Shape;104;p14">
              <a:extLst>
                <a:ext uri="{FF2B5EF4-FFF2-40B4-BE49-F238E27FC236}">
                  <a16:creationId xmlns:a16="http://schemas.microsoft.com/office/drawing/2014/main" id="{2F74CDE4-7B4C-4C41-B7F1-1FC8440A752E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0" y="2498682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62;p14">
              <a:extLst>
                <a:ext uri="{FF2B5EF4-FFF2-40B4-BE49-F238E27FC236}">
                  <a16:creationId xmlns:a16="http://schemas.microsoft.com/office/drawing/2014/main" id="{115FE1D2-DE39-49AE-BE4E-C5777934693C}"/>
                </a:ext>
              </a:extLst>
            </p:cNvPr>
            <p:cNvSpPr/>
            <p:nvPr/>
          </p:nvSpPr>
          <p:spPr>
            <a:xfrm>
              <a:off x="2575342" y="1911505"/>
              <a:ext cx="1219200" cy="51687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Geschwindigkeitsregler</a:t>
              </a:r>
            </a:p>
          </p:txBody>
        </p:sp>
        <p:sp>
          <p:nvSpPr>
            <p:cNvPr id="70" name="Google Shape;62;p14">
              <a:extLst>
                <a:ext uri="{FF2B5EF4-FFF2-40B4-BE49-F238E27FC236}">
                  <a16:creationId xmlns:a16="http://schemas.microsoft.com/office/drawing/2014/main" id="{C20DD8A9-B96F-48CB-AF67-A62AECDBB67C}"/>
                </a:ext>
              </a:extLst>
            </p:cNvPr>
            <p:cNvSpPr/>
            <p:nvPr/>
          </p:nvSpPr>
          <p:spPr>
            <a:xfrm>
              <a:off x="2577578" y="2580047"/>
              <a:ext cx="1219200" cy="50581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" sz="1333" dirty="0">
                  <a:latin typeface="Calibri" panose="020F0502020204030204" pitchFamily="34" charset="0"/>
                  <a:cs typeface="Calibri" panose="020F0502020204030204" pitchFamily="34" charset="0"/>
                </a:rPr>
                <a:t>Druckregler</a:t>
              </a:r>
            </a:p>
          </p:txBody>
        </p:sp>
        <p:sp>
          <p:nvSpPr>
            <p:cNvPr id="84" name="Geschweifte Klammer rechts 83">
              <a:extLst>
                <a:ext uri="{FF2B5EF4-FFF2-40B4-BE49-F238E27FC236}">
                  <a16:creationId xmlns:a16="http://schemas.microsoft.com/office/drawing/2014/main" id="{F7EB017F-7CEC-4BFD-BC02-A17E341820E3}"/>
                </a:ext>
              </a:extLst>
            </p:cNvPr>
            <p:cNvSpPr/>
            <p:nvPr/>
          </p:nvSpPr>
          <p:spPr>
            <a:xfrm>
              <a:off x="3940934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Geschweifte Klammer rechts 88">
              <a:extLst>
                <a:ext uri="{FF2B5EF4-FFF2-40B4-BE49-F238E27FC236}">
                  <a16:creationId xmlns:a16="http://schemas.microsoft.com/office/drawing/2014/main" id="{D25C027C-69FD-4A04-ACD3-7C9322EBD113}"/>
                </a:ext>
              </a:extLst>
            </p:cNvPr>
            <p:cNvSpPr/>
            <p:nvPr/>
          </p:nvSpPr>
          <p:spPr>
            <a:xfrm rot="10800000">
              <a:off x="2242120" y="1911505"/>
              <a:ext cx="235693" cy="1174354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Google Shape;104;p14">
              <a:extLst>
                <a:ext uri="{FF2B5EF4-FFF2-40B4-BE49-F238E27FC236}">
                  <a16:creationId xmlns:a16="http://schemas.microsoft.com/office/drawing/2014/main" id="{BC88D510-F6BA-4C93-A833-8D9095222D0F}"/>
                </a:ext>
              </a:extLst>
            </p:cNvPr>
            <p:cNvCxnSpPr>
              <a:cxnSpLocks/>
            </p:cNvCxnSpPr>
            <p:nvPr/>
          </p:nvCxnSpPr>
          <p:spPr>
            <a:xfrm>
              <a:off x="1750760" y="2505311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07EBB8DF-B09D-43BD-8441-EE19CEEE93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10" y="2497898"/>
              <a:ext cx="41137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/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7" name="Textfeld 116">
                  <a:extLst>
                    <a:ext uri="{FF2B5EF4-FFF2-40B4-BE49-F238E27FC236}">
                      <a16:creationId xmlns:a16="http://schemas.microsoft.com/office/drawing/2014/main" id="{51E4ECDF-4C8B-49B6-A85B-91BB0FD9A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824" y="2272457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7907"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/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8" name="Textfeld 117">
                  <a:extLst>
                    <a:ext uri="{FF2B5EF4-FFF2-40B4-BE49-F238E27FC236}">
                      <a16:creationId xmlns:a16="http://schemas.microsoft.com/office/drawing/2014/main" id="{69C20A1A-FC70-4032-907D-5D61830CA6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415" y="2288985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8605" b="-147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120" y="5149496"/>
                <a:ext cx="11807793" cy="1349721"/>
              </a:xfrm>
              <a:prstGeom prst="rect">
                <a:avLst/>
              </a:prstGeom>
            </p:spPr>
            <p:txBody>
              <a:bodyPr vert="horz" lIns="108000" tIns="72000" rIns="108000" bIns="72000" rtlCol="0">
                <a:noAutofit/>
              </a:bodyPr>
              <a:lstStyle>
                <a:lvl1pPr marL="0" indent="0" algn="l" rtl="0" eaLnBrk="1" fontAlgn="base" hangingPunct="1">
                  <a:lnSpc>
                    <a:spcPts val="2400"/>
                  </a:lnSpc>
                  <a:spcBef>
                    <a:spcPts val="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36000" indent="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2pPr>
                <a:lvl3pPr marL="36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Font typeface="Symbol" panose="05050102010706020507" pitchFamily="18" charset="2"/>
                  <a:buChar char="-"/>
                  <a:defRPr sz="1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3pPr>
                <a:lvl4pPr marL="720000" indent="180000" algn="l" rtl="0" eaLnBrk="1" fontAlgn="base" hangingPunct="1">
                  <a:lnSpc>
                    <a:spcPts val="2400"/>
                  </a:lnSpc>
                  <a:spcBef>
                    <a:spcPts val="200"/>
                  </a:spcBef>
                  <a:spcAft>
                    <a:spcPct val="0"/>
                  </a:spcAft>
                  <a:buClr>
                    <a:srgbClr val="C5005A"/>
                  </a:buClr>
                  <a:buSzPct val="100000"/>
                  <a:buFont typeface="Arial" panose="020B0604020202020204" pitchFamily="34" charset="0"/>
                  <a:buChar char="&gt;"/>
                  <a:defRPr sz="1200" i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de-DE" b="0" kern="0" dirty="0"/>
                  <a:t>Kopplungbedingung: Kontinuität der Zustände im Umschaltpunkt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𝐸𝑖𝑛𝑠𝑝𝑟𝑖𝑡𝑧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𝑁𝑎𝑐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𝑑𝑟𝑢𝑐𝑘</m:t>
                          </m:r>
                        </m:sub>
                      </m:sSub>
                      <m:d>
                        <m:dPr>
                          <m:ctrlPr>
                            <a:rPr lang="de-DE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𝑈𝑚𝑠𝑐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kern="0" dirty="0"/>
              </a:p>
              <a:p>
                <a:r>
                  <a:rPr lang="en-GB" b="0" kern="0" dirty="0" err="1"/>
                  <a:t>Modellansätze</a:t>
                </a:r>
                <a:r>
                  <a:rPr lang="en-GB" b="0" kern="0" dirty="0"/>
                  <a:t>: </a:t>
                </a:r>
                <a:r>
                  <a:rPr lang="en-GB" b="0" kern="0" dirty="0" err="1"/>
                  <a:t>nichtlinear</a:t>
                </a:r>
                <a:r>
                  <a:rPr lang="en-GB" b="0" kern="0" dirty="0"/>
                  <a:t>, </a:t>
                </a:r>
                <a:r>
                  <a:rPr lang="en-GB" b="0" kern="0" dirty="0" err="1"/>
                  <a:t>physikalisch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motiviert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oder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bspw</a:t>
                </a:r>
                <a:r>
                  <a:rPr lang="en-GB" b="0" kern="0" dirty="0"/>
                  <a:t>. </a:t>
                </a:r>
                <a:r>
                  <a:rPr lang="en-GB" b="0" kern="0" dirty="0" err="1"/>
                  <a:t>Neuronales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Netz</a:t>
                </a:r>
                <a:endParaRPr lang="en-GB" b="0" kern="0" dirty="0"/>
              </a:p>
              <a:p>
                <a:r>
                  <a:rPr lang="en-GB" b="0" kern="0" dirty="0" err="1"/>
                  <a:t>Parameterschätzung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erfolgt</a:t>
                </a:r>
                <a:r>
                  <a:rPr lang="en-GB" b="0" kern="0" dirty="0"/>
                  <a:t> offline, </a:t>
                </a:r>
                <a:r>
                  <a:rPr lang="en-GB" b="0" kern="0" dirty="0" err="1"/>
                  <a:t>aufgezeichnete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Daten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aus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Einrichtungsvorgang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als</a:t>
                </a:r>
                <a:r>
                  <a:rPr lang="en-GB" b="0" kern="0" dirty="0"/>
                  <a:t> </a:t>
                </a:r>
                <a:r>
                  <a:rPr lang="en-GB" b="0" kern="0" dirty="0" err="1"/>
                  <a:t>Trainingsdaten</a:t>
                </a:r>
                <a:endParaRPr lang="en-GB" b="0" kern="0" dirty="0"/>
              </a:p>
            </p:txBody>
          </p:sp>
        </mc:Choice>
        <mc:Fallback>
          <p:sp>
            <p:nvSpPr>
              <p:cNvPr id="119" name="Inhaltsplatzhalter 64">
                <a:extLst>
                  <a:ext uri="{FF2B5EF4-FFF2-40B4-BE49-F238E27FC236}">
                    <a16:creationId xmlns:a16="http://schemas.microsoft.com/office/drawing/2014/main" id="{9753FC00-C3BF-4CBF-A038-49850FAC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20" y="5149496"/>
                <a:ext cx="11807793" cy="1349721"/>
              </a:xfrm>
              <a:prstGeom prst="rect">
                <a:avLst/>
              </a:prstGeom>
              <a:blipFill>
                <a:blip r:embed="rId12"/>
                <a:stretch>
                  <a:fillRect l="-310" b="-54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oogle Shape;104;p14">
            <a:extLst>
              <a:ext uri="{FF2B5EF4-FFF2-40B4-BE49-F238E27FC236}">
                <a16:creationId xmlns:a16="http://schemas.microsoft.com/office/drawing/2014/main" id="{8862D852-B82D-4754-ABE8-71EF27509A72}"/>
              </a:ext>
            </a:extLst>
          </p:cNvPr>
          <p:cNvCxnSpPr>
            <a:cxnSpLocks/>
          </p:cNvCxnSpPr>
          <p:nvPr/>
        </p:nvCxnSpPr>
        <p:spPr>
          <a:xfrm>
            <a:off x="809419" y="3459279"/>
            <a:ext cx="112564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761642F-D0E1-4B9B-9C1E-077B7C345208}"/>
              </a:ext>
            </a:extLst>
          </p:cNvPr>
          <p:cNvGrpSpPr/>
          <p:nvPr/>
        </p:nvGrpSpPr>
        <p:grpSpPr>
          <a:xfrm>
            <a:off x="7184497" y="2160324"/>
            <a:ext cx="1793931" cy="677594"/>
            <a:chOff x="7184497" y="2160324"/>
            <a:chExt cx="1793931" cy="6775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/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𝒛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𝒔𝒐𝒍𝒍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Google Shape;100;p14">
                  <a:extLst>
                    <a:ext uri="{FF2B5EF4-FFF2-40B4-BE49-F238E27FC236}">
                      <a16:creationId xmlns:a16="http://schemas.microsoft.com/office/drawing/2014/main" id="{D96B03C2-BF4B-487F-9988-FFDCDD561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723" y="2160324"/>
                  <a:ext cx="847705" cy="677594"/>
                </a:xfrm>
                <a:prstGeom prst="rect">
                  <a:avLst/>
                </a:prstGeom>
                <a:blipFill>
                  <a:blip r:embed="rId13"/>
                  <a:stretch>
                    <a:fillRect l="-7914" t="-893" r="-5036"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/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𝒘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7" name="Textfeld 126">
                  <a:extLst>
                    <a:ext uri="{FF2B5EF4-FFF2-40B4-BE49-F238E27FC236}">
                      <a16:creationId xmlns:a16="http://schemas.microsoft.com/office/drawing/2014/main" id="{3D82FF63-0BE3-42B8-BF00-F3B74EC3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497" y="2348792"/>
                  <a:ext cx="979656" cy="29700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Geschweifte Klammer rechts 127">
              <a:extLst>
                <a:ext uri="{FF2B5EF4-FFF2-40B4-BE49-F238E27FC236}">
                  <a16:creationId xmlns:a16="http://schemas.microsoft.com/office/drawing/2014/main" id="{DD941EBC-122A-4125-AB09-6DD33F7BFB41}"/>
                </a:ext>
              </a:extLst>
            </p:cNvPr>
            <p:cNvSpPr/>
            <p:nvPr/>
          </p:nvSpPr>
          <p:spPr>
            <a:xfrm rot="10800000">
              <a:off x="7976386" y="2173693"/>
              <a:ext cx="102304" cy="664223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15D0C4C-080A-4BAD-93B3-3E268BD3FCC4}"/>
              </a:ext>
            </a:extLst>
          </p:cNvPr>
          <p:cNvGrpSpPr/>
          <p:nvPr/>
        </p:nvGrpSpPr>
        <p:grpSpPr>
          <a:xfrm>
            <a:off x="8879479" y="1851983"/>
            <a:ext cx="1678141" cy="1293082"/>
            <a:chOff x="9133995" y="1851983"/>
            <a:chExt cx="1678141" cy="129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/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𝒛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𝒛</m:t>
                            </m:r>
                          </m:e>
                        </m:acc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𝒉𝒚𝒅</m:t>
                            </m:r>
                          </m:sub>
                        </m:sSub>
                        <m:d>
                          <m:d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𝒁𝒚𝒍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de-DE" sz="1333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𝒄𝒂𝒗</m:t>
                            </m:r>
                          </m:sub>
                        </m:sSub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  <m:r>
                          <a:rPr lang="de-DE" sz="1333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lang="de-DE"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endParaRPr sz="1333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Google Shape;100;p14">
                  <a:extLst>
                    <a:ext uri="{FF2B5EF4-FFF2-40B4-BE49-F238E27FC236}">
                      <a16:creationId xmlns:a16="http://schemas.microsoft.com/office/drawing/2014/main" id="{E25D7C93-DE71-446F-8996-88F55216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060" y="1851983"/>
                  <a:ext cx="748076" cy="1293082"/>
                </a:xfrm>
                <a:prstGeom prst="rect">
                  <a:avLst/>
                </a:prstGeom>
                <a:blipFill>
                  <a:blip r:embed="rId15"/>
                  <a:stretch>
                    <a:fillRect l="-8130" t="-472" b="-28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/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d>
                          <m:d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9" name="Textfeld 128">
                  <a:extLst>
                    <a:ext uri="{FF2B5EF4-FFF2-40B4-BE49-F238E27FC236}">
                      <a16:creationId xmlns:a16="http://schemas.microsoft.com/office/drawing/2014/main" id="{E69322AB-1912-4C50-8727-0E19ED008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995" y="2338325"/>
                  <a:ext cx="979656" cy="2970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Geschweifte Klammer rechts 129">
              <a:extLst>
                <a:ext uri="{FF2B5EF4-FFF2-40B4-BE49-F238E27FC236}">
                  <a16:creationId xmlns:a16="http://schemas.microsoft.com/office/drawing/2014/main" id="{6698FAD6-9852-4FD1-85D3-75E5E89AEA3A}"/>
                </a:ext>
              </a:extLst>
            </p:cNvPr>
            <p:cNvSpPr/>
            <p:nvPr/>
          </p:nvSpPr>
          <p:spPr>
            <a:xfrm rot="10800000">
              <a:off x="9900988" y="1882701"/>
              <a:ext cx="102304" cy="1231645"/>
            </a:xfrm>
            <a:prstGeom prst="rightBrace">
              <a:avLst>
                <a:gd name="adj1" fmla="val 51440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1" name="Inhaltsplatzhalter 64">
            <a:extLst>
              <a:ext uri="{FF2B5EF4-FFF2-40B4-BE49-F238E27FC236}">
                <a16:creationId xmlns:a16="http://schemas.microsoft.com/office/drawing/2014/main" id="{0B7070BB-30C7-42F0-842C-9443C014EF82}"/>
              </a:ext>
            </a:extLst>
          </p:cNvPr>
          <p:cNvSpPr txBox="1">
            <a:spLocks/>
          </p:cNvSpPr>
          <p:nvPr/>
        </p:nvSpPr>
        <p:spPr>
          <a:xfrm>
            <a:off x="6860050" y="2255620"/>
            <a:ext cx="629389" cy="37927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mit</a:t>
            </a:r>
            <a:endParaRPr lang="en-GB" kern="0" dirty="0"/>
          </a:p>
        </p:txBody>
      </p:sp>
      <p:sp>
        <p:nvSpPr>
          <p:cNvPr id="44" name="TextShape 2">
            <a:extLst>
              <a:ext uri="{FF2B5EF4-FFF2-40B4-BE49-F238E27FC236}">
                <a16:creationId xmlns:a16="http://schemas.microsoft.com/office/drawing/2014/main" id="{4FF864E2-9A20-4CA9-9329-93DD380BBD72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6" name="TextShape 4">
            <a:extLst>
              <a:ext uri="{FF2B5EF4-FFF2-40B4-BE49-F238E27FC236}">
                <a16:creationId xmlns:a16="http://schemas.microsoft.com/office/drawing/2014/main" id="{66D37A0C-01EB-4A4C-A1CC-5BFB240E9F3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7" name="TextShape 3">
            <a:extLst>
              <a:ext uri="{FF2B5EF4-FFF2-40B4-BE49-F238E27FC236}">
                <a16:creationId xmlns:a16="http://schemas.microsoft.com/office/drawing/2014/main" id="{906628EE-5523-46B0-B5F1-F50D1DB3020B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cxnSp>
        <p:nvCxnSpPr>
          <p:cNvPr id="48" name="Google Shape;104;p14">
            <a:extLst>
              <a:ext uri="{FF2B5EF4-FFF2-40B4-BE49-F238E27FC236}">
                <a16:creationId xmlns:a16="http://schemas.microsoft.com/office/drawing/2014/main" id="{8A07E2E9-2AC7-4F8B-9A44-F7DB0912B181}"/>
              </a:ext>
            </a:extLst>
          </p:cNvPr>
          <p:cNvCxnSpPr>
            <a:cxnSpLocks/>
          </p:cNvCxnSpPr>
          <p:nvPr/>
        </p:nvCxnSpPr>
        <p:spPr>
          <a:xfrm>
            <a:off x="1285073" y="4441638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/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AA90DDDB-7545-4425-9445-5316228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9" y="4205603"/>
                <a:ext cx="52299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oogle Shape;104;p14">
            <a:extLst>
              <a:ext uri="{FF2B5EF4-FFF2-40B4-BE49-F238E27FC236}">
                <a16:creationId xmlns:a16="http://schemas.microsoft.com/office/drawing/2014/main" id="{7143C8E3-0C06-40C4-822F-93F4CA8FB450}"/>
              </a:ext>
            </a:extLst>
          </p:cNvPr>
          <p:cNvCxnSpPr>
            <a:cxnSpLocks/>
          </p:cNvCxnSpPr>
          <p:nvPr/>
        </p:nvCxnSpPr>
        <p:spPr>
          <a:xfrm>
            <a:off x="6423813" y="4130032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/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𝒘</m:t>
                          </m:r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6452D48-590A-4BD5-973C-2ACC1557E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3893997"/>
                <a:ext cx="52299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Google Shape;104;p14">
            <a:extLst>
              <a:ext uri="{FF2B5EF4-FFF2-40B4-BE49-F238E27FC236}">
                <a16:creationId xmlns:a16="http://schemas.microsoft.com/office/drawing/2014/main" id="{13551621-7D4F-4BCE-8FBE-44B6CBDA2F4E}"/>
              </a:ext>
            </a:extLst>
          </p:cNvPr>
          <p:cNvCxnSpPr>
            <a:cxnSpLocks/>
          </p:cNvCxnSpPr>
          <p:nvPr/>
        </p:nvCxnSpPr>
        <p:spPr>
          <a:xfrm>
            <a:off x="6423813" y="4451856"/>
            <a:ext cx="52423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/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01004BF-C487-451F-B8A6-1A743289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819" y="4215821"/>
                <a:ext cx="522994" cy="369332"/>
              </a:xfrm>
              <a:prstGeom prst="rect">
                <a:avLst/>
              </a:prstGeom>
              <a:blipFill>
                <a:blip r:embed="rId1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41FC3BC-6688-4792-8EB9-148057C31B18}"/>
              </a:ext>
            </a:extLst>
          </p:cNvPr>
          <p:cNvGrpSpPr/>
          <p:nvPr/>
        </p:nvGrpSpPr>
        <p:grpSpPr>
          <a:xfrm>
            <a:off x="4754850" y="4189899"/>
            <a:ext cx="162231" cy="162231"/>
            <a:chOff x="4778042" y="3119988"/>
            <a:chExt cx="162231" cy="162231"/>
          </a:xfrm>
        </p:grpSpPr>
        <p:sp>
          <p:nvSpPr>
            <p:cNvPr id="54" name="Google Shape;459;p16">
              <a:extLst>
                <a:ext uri="{FF2B5EF4-FFF2-40B4-BE49-F238E27FC236}">
                  <a16:creationId xmlns:a16="http://schemas.microsoft.com/office/drawing/2014/main" id="{AB0ADAB4-A099-4106-9407-938C76060F08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460;p16">
              <a:extLst>
                <a:ext uri="{FF2B5EF4-FFF2-40B4-BE49-F238E27FC236}">
                  <a16:creationId xmlns:a16="http://schemas.microsoft.com/office/drawing/2014/main" id="{6860665A-E287-4A84-AF9A-1DBD3204B9BF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6" name="Google Shape;104;p14">
            <a:extLst>
              <a:ext uri="{FF2B5EF4-FFF2-40B4-BE49-F238E27FC236}">
                <a16:creationId xmlns:a16="http://schemas.microsoft.com/office/drawing/2014/main" id="{FB1EDF92-EAC4-479C-A8C3-C29EB06EAD5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830192" y="3700250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/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3A3C5F74-3296-4DE2-AF9A-3322E570E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58" y="4749513"/>
                <a:ext cx="304068" cy="3749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/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39A1B9E-5BCB-4ABE-8D2A-E96B66E26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380" y="3479028"/>
                <a:ext cx="10391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Google Shape;104;p14">
            <a:extLst>
              <a:ext uri="{FF2B5EF4-FFF2-40B4-BE49-F238E27FC236}">
                <a16:creationId xmlns:a16="http://schemas.microsoft.com/office/drawing/2014/main" id="{650AFE38-C19F-4160-B125-6573389E1032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4835966" y="4352130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/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275BD9AB-C5B9-4941-B18E-CAA6A1DB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01" y="3900415"/>
                <a:ext cx="522994" cy="369332"/>
              </a:xfrm>
              <a:prstGeom prst="rect">
                <a:avLst/>
              </a:prstGeom>
              <a:blipFill>
                <a:blip r:embed="rId22"/>
                <a:stretch>
                  <a:fillRect t="-6667" r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CB33D4E1-F8FD-4F5F-8F67-D8832E8737FB}"/>
              </a:ext>
            </a:extLst>
          </p:cNvPr>
          <p:cNvGrpSpPr/>
          <p:nvPr/>
        </p:nvGrpSpPr>
        <p:grpSpPr>
          <a:xfrm>
            <a:off x="9971622" y="4190723"/>
            <a:ext cx="162231" cy="162231"/>
            <a:chOff x="4778042" y="3119988"/>
            <a:chExt cx="162231" cy="162231"/>
          </a:xfrm>
        </p:grpSpPr>
        <p:sp>
          <p:nvSpPr>
            <p:cNvPr id="71" name="Google Shape;459;p16">
              <a:extLst>
                <a:ext uri="{FF2B5EF4-FFF2-40B4-BE49-F238E27FC236}">
                  <a16:creationId xmlns:a16="http://schemas.microsoft.com/office/drawing/2014/main" id="{C1826963-01A7-42D3-BC0E-C2A1278D86F1}"/>
                </a:ext>
              </a:extLst>
            </p:cNvPr>
            <p:cNvSpPr/>
            <p:nvPr/>
          </p:nvSpPr>
          <p:spPr>
            <a:xfrm>
              <a:off x="4778042" y="3119988"/>
              <a:ext cx="162231" cy="162231"/>
            </a:xfrm>
            <a:prstGeom prst="ellipse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dk2"/>
                </a:solidFill>
              </a:endParaRPr>
            </a:p>
          </p:txBody>
        </p:sp>
        <p:cxnSp>
          <p:nvCxnSpPr>
            <p:cNvPr id="72" name="Google Shape;460;p16">
              <a:extLst>
                <a:ext uri="{FF2B5EF4-FFF2-40B4-BE49-F238E27FC236}">
                  <a16:creationId xmlns:a16="http://schemas.microsoft.com/office/drawing/2014/main" id="{5F91822D-8FD7-4660-8752-A50B2F07EF6C}"/>
                </a:ext>
              </a:extLst>
            </p:cNvPr>
            <p:cNvCxnSpPr/>
            <p:nvPr/>
          </p:nvCxnSpPr>
          <p:spPr>
            <a:xfrm>
              <a:off x="4815977" y="3201104"/>
              <a:ext cx="86362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3" name="Google Shape;104;p14">
            <a:extLst>
              <a:ext uri="{FF2B5EF4-FFF2-40B4-BE49-F238E27FC236}">
                <a16:creationId xmlns:a16="http://schemas.microsoft.com/office/drawing/2014/main" id="{FF99970F-C9BA-4D2A-A4CE-C83D99FCCD7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046964" y="3701074"/>
            <a:ext cx="5774" cy="4896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/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9BCC0EE6-1B89-4FDE-BE07-ABC03EF2B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566" y="4745332"/>
                <a:ext cx="304068" cy="37497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/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1" i="1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9EE8DAAD-A484-470C-B47B-5AF523E83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152" y="3474787"/>
                <a:ext cx="1039149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oogle Shape;104;p14">
            <a:extLst>
              <a:ext uri="{FF2B5EF4-FFF2-40B4-BE49-F238E27FC236}">
                <a16:creationId xmlns:a16="http://schemas.microsoft.com/office/drawing/2014/main" id="{A29614C0-673E-4F1B-AAAE-68788E76DD5F}"/>
              </a:ext>
            </a:extLst>
          </p:cNvPr>
          <p:cNvCxnSpPr>
            <a:cxnSpLocks/>
            <a:stCxn id="71" idx="4"/>
          </p:cNvCxnSpPr>
          <p:nvPr/>
        </p:nvCxnSpPr>
        <p:spPr>
          <a:xfrm>
            <a:off x="10052738" y="4352954"/>
            <a:ext cx="0" cy="4960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E72EBD-9AC1-4B53-B149-D930414E6B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216AC-C483-4F55-BB85-1F7E6F1E6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A66F675F-77DB-4E3C-97E3-E2F1D22BB94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00188-7538-4ECD-BE48-26776241D1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nhaltsplatzhalter 64">
            <a:extLst>
              <a:ext uri="{FF2B5EF4-FFF2-40B4-BE49-F238E27FC236}">
                <a16:creationId xmlns:a16="http://schemas.microsoft.com/office/drawing/2014/main" id="{CE7E57D8-10A6-49FE-94EF-C69F607F70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981076"/>
            <a:ext cx="11807673" cy="819200"/>
          </a:xfrm>
        </p:spPr>
        <p:txBody>
          <a:bodyPr/>
          <a:lstStyle/>
          <a:p>
            <a:r>
              <a:rPr lang="de-DE" sz="2000" dirty="0"/>
              <a:t>Besonderheit: Es steht nur eine einzige Messung der Bauteilqualität am Ende jedes Batches zur Verfügung.</a:t>
            </a:r>
          </a:p>
          <a:p>
            <a:r>
              <a:rPr lang="de-DE" sz="2000" dirty="0"/>
              <a:t>Modellansatz: Rekurrenter nichtlinearer Modellansatz, z.B. Rekurrentes Neuronales Netz.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en-GB" sz="2000" b="0" kern="0" dirty="0" err="1"/>
              <a:t>Parameterschätzung</a:t>
            </a:r>
            <a:r>
              <a:rPr lang="en-GB" sz="2000" b="0" kern="0" dirty="0"/>
              <a:t> </a:t>
            </a:r>
            <a:r>
              <a:rPr lang="en-GB" sz="2000" b="0" kern="0" dirty="0" err="1"/>
              <a:t>erfolgt</a:t>
            </a:r>
            <a:r>
              <a:rPr lang="en-GB" sz="2000" b="0" kern="0" dirty="0"/>
              <a:t> offline, </a:t>
            </a:r>
            <a:r>
              <a:rPr lang="en-GB" sz="2000" b="0" kern="0" dirty="0" err="1"/>
              <a:t>aufgezeichnete</a:t>
            </a:r>
            <a:r>
              <a:rPr lang="en-GB" sz="2000" b="0" kern="0" dirty="0"/>
              <a:t> </a:t>
            </a:r>
            <a:r>
              <a:rPr lang="en-GB" sz="2000" b="0" kern="0" dirty="0" err="1"/>
              <a:t>Daten</a:t>
            </a:r>
            <a:r>
              <a:rPr lang="en-GB" sz="2000" b="0" kern="0" dirty="0"/>
              <a:t> </a:t>
            </a:r>
            <a:r>
              <a:rPr lang="en-GB" sz="2000" b="0" kern="0" dirty="0" err="1"/>
              <a:t>aus</a:t>
            </a:r>
            <a:r>
              <a:rPr lang="en-GB" sz="2000" b="0" kern="0" dirty="0"/>
              <a:t> </a:t>
            </a:r>
            <a:r>
              <a:rPr lang="en-GB" sz="2000" b="0" kern="0" dirty="0" err="1"/>
              <a:t>Einrichtungsvorgang</a:t>
            </a:r>
            <a:r>
              <a:rPr lang="en-GB" sz="2000" b="0" kern="0" dirty="0"/>
              <a:t> </a:t>
            </a:r>
            <a:r>
              <a:rPr lang="en-GB" sz="2000" b="0" kern="0" dirty="0" err="1"/>
              <a:t>als</a:t>
            </a:r>
            <a:r>
              <a:rPr lang="en-GB" sz="2000" b="0" kern="0" dirty="0"/>
              <a:t> </a:t>
            </a:r>
            <a:r>
              <a:rPr lang="en-GB" sz="2000" b="0" kern="0" dirty="0" err="1"/>
              <a:t>Trainingsdaten</a:t>
            </a:r>
            <a:endParaRPr lang="en-GB" sz="2000" b="0" kern="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Datengetriebene Modellbildung - Qualitätsmodell</a:t>
            </a:r>
            <a:endParaRPr lang="en-GB" sz="2800" b="1" dirty="0"/>
          </a:p>
        </p:txBody>
      </p:sp>
      <p:sp>
        <p:nvSpPr>
          <p:cNvPr id="30" name="Google Shape;101;p14">
            <a:extLst>
              <a:ext uri="{FF2B5EF4-FFF2-40B4-BE49-F238E27FC236}">
                <a16:creationId xmlns:a16="http://schemas.microsoft.com/office/drawing/2014/main" id="{FF3F041D-F90C-45A9-94F5-FBCFDD2E6E79}"/>
              </a:ext>
            </a:extLst>
          </p:cNvPr>
          <p:cNvSpPr txBox="1"/>
          <p:nvPr/>
        </p:nvSpPr>
        <p:spPr>
          <a:xfrm>
            <a:off x="17783293" y="2408329"/>
            <a:ext cx="16088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3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9FDCBCF-1B0B-4B03-99A1-EFCAC04C917A}"/>
              </a:ext>
            </a:extLst>
          </p:cNvPr>
          <p:cNvGrpSpPr/>
          <p:nvPr/>
        </p:nvGrpSpPr>
        <p:grpSpPr>
          <a:xfrm>
            <a:off x="2982825" y="1915171"/>
            <a:ext cx="5850397" cy="514521"/>
            <a:chOff x="582749" y="2367730"/>
            <a:chExt cx="5850397" cy="5145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Google Shape;333;p16">
                  <a:extLst>
                    <a:ext uri="{FF2B5EF4-FFF2-40B4-BE49-F238E27FC236}">
                      <a16:creationId xmlns:a16="http://schemas.microsoft.com/office/drawing/2014/main" id="{1D7E11D9-079D-4CDF-AE8F-22BD653A16E2}"/>
                    </a:ext>
                  </a:extLst>
                </p:cNvPr>
                <p:cNvSpPr txBox="1"/>
                <p:nvPr/>
              </p:nvSpPr>
              <p:spPr>
                <a:xfrm>
                  <a:off x="582749" y="2440803"/>
                  <a:ext cx="560824" cy="3688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[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de-DE" sz="133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)]</m:t>
                            </m:r>
                          </m:e>
                          <m:sub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𝒕</m:t>
                            </m:r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de-DE" sz="133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sz="133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6" name="Google Shape;333;p16">
                  <a:extLst>
                    <a:ext uri="{FF2B5EF4-FFF2-40B4-BE49-F238E27FC236}">
                      <a16:creationId xmlns:a16="http://schemas.microsoft.com/office/drawing/2014/main" id="{1D7E11D9-079D-4CDF-AE8F-22BD653A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49" y="2440803"/>
                  <a:ext cx="560824" cy="368870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1957" b="-32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Google Shape;284;p16">
                  <a:extLst>
                    <a:ext uri="{FF2B5EF4-FFF2-40B4-BE49-F238E27FC236}">
                      <a16:creationId xmlns:a16="http://schemas.microsoft.com/office/drawing/2014/main" id="{5B997FE4-C073-46FA-81C8-46998F2DE63E}"/>
                    </a:ext>
                  </a:extLst>
                </p:cNvPr>
                <p:cNvSpPr/>
                <p:nvPr/>
              </p:nvSpPr>
              <p:spPr>
                <a:xfrm>
                  <a:off x="1788361" y="2367730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de-DE"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47" name="Google Shape;284;p16">
                  <a:extLst>
                    <a:ext uri="{FF2B5EF4-FFF2-40B4-BE49-F238E27FC236}">
                      <a16:creationId xmlns:a16="http://schemas.microsoft.com/office/drawing/2014/main" id="{5B997FE4-C073-46FA-81C8-46998F2DE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361" y="2367730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Google Shape;332;p16">
              <a:extLst>
                <a:ext uri="{FF2B5EF4-FFF2-40B4-BE49-F238E27FC236}">
                  <a16:creationId xmlns:a16="http://schemas.microsoft.com/office/drawing/2014/main" id="{82D2D7F6-8DB9-4E14-B14B-8442198664B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327" y="2628343"/>
              <a:ext cx="33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Google Shape;334;p16">
                  <a:extLst>
                    <a:ext uri="{FF2B5EF4-FFF2-40B4-BE49-F238E27FC236}">
                      <a16:creationId xmlns:a16="http://schemas.microsoft.com/office/drawing/2014/main" id="{0FAA8BD8-50F3-47A4-B4DD-FA722CCD752A}"/>
                    </a:ext>
                  </a:extLst>
                </p:cNvPr>
                <p:cNvSpPr txBox="1"/>
                <p:nvPr/>
              </p:nvSpPr>
              <p:spPr>
                <a:xfrm>
                  <a:off x="5997848" y="2436680"/>
                  <a:ext cx="435298" cy="3038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𝑸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  <m:r>
                          <a:rPr lang="de-DE" sz="133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330" dirty="0"/>
                </a:p>
              </p:txBody>
            </p:sp>
          </mc:Choice>
          <mc:Fallback>
            <p:sp>
              <p:nvSpPr>
                <p:cNvPr id="149" name="Google Shape;334;p16">
                  <a:extLst>
                    <a:ext uri="{FF2B5EF4-FFF2-40B4-BE49-F238E27FC236}">
                      <a16:creationId xmlns:a16="http://schemas.microsoft.com/office/drawing/2014/main" id="{0FAA8BD8-50F3-47A4-B4DD-FA722CCD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7848" y="2436680"/>
                  <a:ext cx="435298" cy="303866"/>
                </a:xfrm>
                <a:prstGeom prst="rect">
                  <a:avLst/>
                </a:prstGeom>
                <a:blipFill>
                  <a:blip r:embed="rId4"/>
                  <a:stretch>
                    <a:fillRect l="-15493" r="-7042" b="-2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Google Shape;335;p16">
              <a:extLst>
                <a:ext uri="{FF2B5EF4-FFF2-40B4-BE49-F238E27FC236}">
                  <a16:creationId xmlns:a16="http://schemas.microsoft.com/office/drawing/2014/main" id="{A0ECC812-9EB8-4263-82E8-E3301BB0F38A}"/>
                </a:ext>
              </a:extLst>
            </p:cNvPr>
            <p:cNvCxnSpPr>
              <a:cxnSpLocks/>
              <a:stCxn id="152" idx="3"/>
              <a:endCxn id="151" idx="1"/>
            </p:cNvCxnSpPr>
            <p:nvPr/>
          </p:nvCxnSpPr>
          <p:spPr>
            <a:xfrm>
              <a:off x="4128470" y="2623039"/>
              <a:ext cx="222959" cy="241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1" name="Google Shape;284;p16">
              <a:extLst>
                <a:ext uri="{FF2B5EF4-FFF2-40B4-BE49-F238E27FC236}">
                  <a16:creationId xmlns:a16="http://schemas.microsoft.com/office/drawing/2014/main" id="{6023247D-035B-4FBE-BF08-3CDD4A5FBD87}"/>
                </a:ext>
              </a:extLst>
            </p:cNvPr>
            <p:cNvSpPr/>
            <p:nvPr/>
          </p:nvSpPr>
          <p:spPr>
            <a:xfrm>
              <a:off x="4351429" y="23686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33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Google Shape;334;p16">
                  <a:extLst>
                    <a:ext uri="{FF2B5EF4-FFF2-40B4-BE49-F238E27FC236}">
                      <a16:creationId xmlns:a16="http://schemas.microsoft.com/office/drawing/2014/main" id="{D69B19A3-F005-45E6-B5E8-D5B9C7CDE122}"/>
                    </a:ext>
                  </a:extLst>
                </p:cNvPr>
                <p:cNvSpPr txBox="1"/>
                <p:nvPr/>
              </p:nvSpPr>
              <p:spPr>
                <a:xfrm>
                  <a:off x="2922858" y="2399239"/>
                  <a:ext cx="1205612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3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33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52" name="Google Shape;334;p16">
                  <a:extLst>
                    <a:ext uri="{FF2B5EF4-FFF2-40B4-BE49-F238E27FC236}">
                      <a16:creationId xmlns:a16="http://schemas.microsoft.com/office/drawing/2014/main" id="{D69B19A3-F005-45E6-B5E8-D5B9C7CD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858" y="2399239"/>
                  <a:ext cx="1205612" cy="447600"/>
                </a:xfrm>
                <a:prstGeom prst="rect">
                  <a:avLst/>
                </a:prstGeom>
                <a:blipFill>
                  <a:blip r:embed="rId5"/>
                  <a:stretch>
                    <a:fillRect t="-8108" b="-202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Google Shape;337;p16">
              <a:extLst>
                <a:ext uri="{FF2B5EF4-FFF2-40B4-BE49-F238E27FC236}">
                  <a16:creationId xmlns:a16="http://schemas.microsoft.com/office/drawing/2014/main" id="{5D333FAF-BE07-4788-A03B-B5FDA2945DF1}"/>
                </a:ext>
              </a:extLst>
            </p:cNvPr>
            <p:cNvCxnSpPr>
              <a:cxnSpLocks/>
              <a:stCxn id="147" idx="3"/>
              <a:endCxn id="152" idx="1"/>
            </p:cNvCxnSpPr>
            <p:nvPr/>
          </p:nvCxnSpPr>
          <p:spPr>
            <a:xfrm flipV="1">
              <a:off x="2713561" y="2623039"/>
              <a:ext cx="209297" cy="149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335;p16">
              <a:extLst>
                <a:ext uri="{FF2B5EF4-FFF2-40B4-BE49-F238E27FC236}">
                  <a16:creationId xmlns:a16="http://schemas.microsoft.com/office/drawing/2014/main" id="{45B8FF3A-6615-4CEA-B1D4-501810BBE84F}"/>
                </a:ext>
              </a:extLst>
            </p:cNvPr>
            <p:cNvCxnSpPr>
              <a:cxnSpLocks/>
            </p:cNvCxnSpPr>
            <p:nvPr/>
          </p:nvCxnSpPr>
          <p:spPr>
            <a:xfrm>
              <a:off x="5303522" y="2624530"/>
              <a:ext cx="67298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2F238DDB-D145-40A0-8363-B86821DAF5B4}"/>
              </a:ext>
            </a:extLst>
          </p:cNvPr>
          <p:cNvGrpSpPr/>
          <p:nvPr/>
        </p:nvGrpSpPr>
        <p:grpSpPr>
          <a:xfrm>
            <a:off x="317634" y="2683159"/>
            <a:ext cx="10356780" cy="2981019"/>
            <a:chOff x="503850" y="3304943"/>
            <a:chExt cx="10356780" cy="298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/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" name="Google Shape;62;p14">
                  <a:extLst>
                    <a:ext uri="{FF2B5EF4-FFF2-40B4-BE49-F238E27FC236}">
                      <a16:creationId xmlns:a16="http://schemas.microsoft.com/office/drawing/2014/main" id="{9BA22776-6276-410B-BE0E-E2D08189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850" y="4770391"/>
                  <a:ext cx="1584945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Google Shape;104;p14">
              <a:extLst>
                <a:ext uri="{FF2B5EF4-FFF2-40B4-BE49-F238E27FC236}">
                  <a16:creationId xmlns:a16="http://schemas.microsoft.com/office/drawing/2014/main" id="{76B6437F-10F0-4A73-B530-72B87592066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295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/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4" name="Textfeld 113">
                  <a:extLst>
                    <a:ext uri="{FF2B5EF4-FFF2-40B4-BE49-F238E27FC236}">
                      <a16:creationId xmlns:a16="http://schemas.microsoft.com/office/drawing/2014/main" id="{CAC37A99-A299-4358-9815-184E3DBD3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6" y="5904567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/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5217FCAF-594C-4D1B-B072-495DC2818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123" y="5916630"/>
                  <a:ext cx="5229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/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feld 71">
                  <a:extLst>
                    <a:ext uri="{FF2B5EF4-FFF2-40B4-BE49-F238E27FC236}">
                      <a16:creationId xmlns:a16="http://schemas.microsoft.com/office/drawing/2014/main" id="{49756824-94E0-4EEC-90BD-9BB7C2A26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027" y="5913386"/>
                  <a:ext cx="5229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/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BC283AC0-59DB-456D-A122-DCE52627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4537" y="5916630"/>
                  <a:ext cx="52299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/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5" name="Google Shape;62;p14">
                  <a:extLst>
                    <a:ext uri="{FF2B5EF4-FFF2-40B4-BE49-F238E27FC236}">
                      <a16:creationId xmlns:a16="http://schemas.microsoft.com/office/drawing/2014/main" id="{1B672ACA-46C4-45FD-B5DB-9CF220D97D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192" y="4770391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104;p14">
              <a:extLst>
                <a:ext uri="{FF2B5EF4-FFF2-40B4-BE49-F238E27FC236}">
                  <a16:creationId xmlns:a16="http://schemas.microsoft.com/office/drawing/2014/main" id="{21DD473F-6FF9-4CDF-AAE4-B5B4D44660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208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/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8" name="Google Shape;62;p14">
                  <a:extLst>
                    <a:ext uri="{FF2B5EF4-FFF2-40B4-BE49-F238E27FC236}">
                      <a16:creationId xmlns:a16="http://schemas.microsoft.com/office/drawing/2014/main" id="{C2EA4916-1EA6-4968-8D6D-DDB3719805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915" y="4770391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Google Shape;104;p14">
              <a:extLst>
                <a:ext uri="{FF2B5EF4-FFF2-40B4-BE49-F238E27FC236}">
                  <a16:creationId xmlns:a16="http://schemas.microsoft.com/office/drawing/2014/main" id="{B5497AC5-6BAB-433F-9C69-01CC6A6B7B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0267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/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" sz="1333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Qualitätsmodell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DE" sz="1333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sz="1333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de-DE" sz="1333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Google Shape;62;p14">
                  <a:extLst>
                    <a:ext uri="{FF2B5EF4-FFF2-40B4-BE49-F238E27FC236}">
                      <a16:creationId xmlns:a16="http://schemas.microsoft.com/office/drawing/2014/main" id="{6852E0A1-2914-43BA-A1BE-0C4E676ED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742" y="4775608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Google Shape;104;p14">
              <a:extLst>
                <a:ext uri="{FF2B5EF4-FFF2-40B4-BE49-F238E27FC236}">
                  <a16:creationId xmlns:a16="http://schemas.microsoft.com/office/drawing/2014/main" id="{3FD90DC9-8791-45D9-88BF-B79255389481}"/>
                </a:ext>
              </a:extLst>
            </p:cNvPr>
            <p:cNvCxnSpPr>
              <a:cxnSpLocks/>
            </p:cNvCxnSpPr>
            <p:nvPr/>
          </p:nvCxnSpPr>
          <p:spPr>
            <a:xfrm>
              <a:off x="7657709" y="508609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/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7" name="Textfeld 106">
                  <a:extLst>
                    <a:ext uri="{FF2B5EF4-FFF2-40B4-BE49-F238E27FC236}">
                      <a16:creationId xmlns:a16="http://schemas.microsoft.com/office/drawing/2014/main" id="{2A92444E-9BB0-47F1-9C9A-AD56558C6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974" y="4860061"/>
                  <a:ext cx="5229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Google Shape;104;p14">
              <a:extLst>
                <a:ext uri="{FF2B5EF4-FFF2-40B4-BE49-F238E27FC236}">
                  <a16:creationId xmlns:a16="http://schemas.microsoft.com/office/drawing/2014/main" id="{72D65F24-B60A-488C-AD5F-5B2A376CE8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7973" y="572800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104;p14">
              <a:extLst>
                <a:ext uri="{FF2B5EF4-FFF2-40B4-BE49-F238E27FC236}">
                  <a16:creationId xmlns:a16="http://schemas.microsoft.com/office/drawing/2014/main" id="{99D39FC6-B825-4B75-BCD5-24412B8A19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62079" y="573760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104;p14">
              <a:extLst>
                <a:ext uri="{FF2B5EF4-FFF2-40B4-BE49-F238E27FC236}">
                  <a16:creationId xmlns:a16="http://schemas.microsoft.com/office/drawing/2014/main" id="{00A22564-177F-455F-9082-918EF274EFF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07533" y="571903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104;p14">
              <a:extLst>
                <a:ext uri="{FF2B5EF4-FFF2-40B4-BE49-F238E27FC236}">
                  <a16:creationId xmlns:a16="http://schemas.microsoft.com/office/drawing/2014/main" id="{2AD6C2BB-BF3D-4B4A-AF58-973A755C62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3160" y="571903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104;p14">
              <a:extLst>
                <a:ext uri="{FF2B5EF4-FFF2-40B4-BE49-F238E27FC236}">
                  <a16:creationId xmlns:a16="http://schemas.microsoft.com/office/drawing/2014/main" id="{69D10EF9-EA04-4577-99A2-DB8FA28263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14184" y="4470793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/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B5ED8CB3-5A7E-4255-881F-858804E41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6603" y="4285924"/>
                  <a:ext cx="320989" cy="303866"/>
                </a:xfrm>
                <a:prstGeom prst="rect">
                  <a:avLst/>
                </a:prstGeom>
                <a:blipFill>
                  <a:blip r:embed="rId15"/>
                  <a:stretch>
                    <a:fillRect r="-1923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oogle Shape;458;p16">
              <a:extLst>
                <a:ext uri="{FF2B5EF4-FFF2-40B4-BE49-F238E27FC236}">
                  <a16:creationId xmlns:a16="http://schemas.microsoft.com/office/drawing/2014/main" id="{DDF3D0AC-9B07-48BD-A976-0DA20A43DC88}"/>
                </a:ext>
              </a:extLst>
            </p:cNvPr>
            <p:cNvGrpSpPr/>
            <p:nvPr/>
          </p:nvGrpSpPr>
          <p:grpSpPr>
            <a:xfrm>
              <a:off x="8994161" y="4024901"/>
              <a:ext cx="162231" cy="162231"/>
              <a:chOff x="8157975" y="3853800"/>
              <a:chExt cx="180900" cy="180900"/>
            </a:xfrm>
          </p:grpSpPr>
          <p:sp>
            <p:nvSpPr>
              <p:cNvPr id="134" name="Google Shape;459;p16">
                <a:extLst>
                  <a:ext uri="{FF2B5EF4-FFF2-40B4-BE49-F238E27FC236}">
                    <a16:creationId xmlns:a16="http://schemas.microsoft.com/office/drawing/2014/main" id="{A69C30FC-AAF8-48ED-B61F-ABBE217A546D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5" name="Google Shape;460;p16">
                <a:extLst>
                  <a:ext uri="{FF2B5EF4-FFF2-40B4-BE49-F238E27FC236}">
                    <a16:creationId xmlns:a16="http://schemas.microsoft.com/office/drawing/2014/main" id="{229600EB-4EA6-4018-82CA-BC9BD01FEC7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" name="Google Shape;104;p14">
              <a:extLst>
                <a:ext uri="{FF2B5EF4-FFF2-40B4-BE49-F238E27FC236}">
                  <a16:creationId xmlns:a16="http://schemas.microsoft.com/office/drawing/2014/main" id="{1222C93F-E1EF-461E-A8CB-2FC163C9B7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158" y="374092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/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de-DE" sz="133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51DE274A-1BF3-47DF-9C70-77CA7DE41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346" y="3304943"/>
                  <a:ext cx="320989" cy="303866"/>
                </a:xfrm>
                <a:prstGeom prst="rect">
                  <a:avLst/>
                </a:prstGeom>
                <a:blipFill>
                  <a:blip r:embed="rId16"/>
                  <a:stretch>
                    <a:fillRect r="-67925" b="-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Google Shape;104;p14">
              <a:extLst>
                <a:ext uri="{FF2B5EF4-FFF2-40B4-BE49-F238E27FC236}">
                  <a16:creationId xmlns:a16="http://schemas.microsoft.com/office/drawing/2014/main" id="{503953A1-E3C5-4A77-9E3B-F068F4EE9401}"/>
                </a:ext>
              </a:extLst>
            </p:cNvPr>
            <p:cNvCxnSpPr>
              <a:cxnSpLocks/>
            </p:cNvCxnSpPr>
            <p:nvPr/>
          </p:nvCxnSpPr>
          <p:spPr>
            <a:xfrm>
              <a:off x="9180840" y="410413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/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2" name="Textfeld 141">
                  <a:extLst>
                    <a:ext uri="{FF2B5EF4-FFF2-40B4-BE49-F238E27FC236}">
                      <a16:creationId xmlns:a16="http://schemas.microsoft.com/office/drawing/2014/main" id="{B019E8EC-B064-48D9-901C-CD211945B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528" y="3924958"/>
                  <a:ext cx="1165102" cy="303866"/>
                </a:xfrm>
                <a:prstGeom prst="rect">
                  <a:avLst/>
                </a:prstGeom>
                <a:blipFill>
                  <a:blip r:embed="rId17"/>
                  <a:stretch>
                    <a:fillRect t="-2000" r="-1361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/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3" name="Textfeld 142">
                  <a:extLst>
                    <a:ext uri="{FF2B5EF4-FFF2-40B4-BE49-F238E27FC236}">
                      <a16:creationId xmlns:a16="http://schemas.microsoft.com/office/drawing/2014/main" id="{B0126B34-8983-40A4-ADD1-944102E28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0633" y="4809652"/>
                  <a:ext cx="621254" cy="303866"/>
                </a:xfrm>
                <a:prstGeom prst="rect">
                  <a:avLst/>
                </a:prstGeom>
                <a:blipFill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/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C368A896-26CD-4D02-B201-7387AB084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541" y="4781374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/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45" name="Textfeld 144">
                  <a:extLst>
                    <a:ext uri="{FF2B5EF4-FFF2-40B4-BE49-F238E27FC236}">
                      <a16:creationId xmlns:a16="http://schemas.microsoft.com/office/drawing/2014/main" id="{5A3A2DBB-E48F-4C0F-BBF6-DABD5997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744" y="4781374"/>
                  <a:ext cx="621254" cy="303866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6" name="Inhaltsplatzhalter 64">
            <a:extLst>
              <a:ext uri="{FF2B5EF4-FFF2-40B4-BE49-F238E27FC236}">
                <a16:creationId xmlns:a16="http://schemas.microsoft.com/office/drawing/2014/main" id="{25FB713A-F990-42BD-9F20-3E5AE96A9F50}"/>
              </a:ext>
            </a:extLst>
          </p:cNvPr>
          <p:cNvSpPr txBox="1">
            <a:spLocks/>
          </p:cNvSpPr>
          <p:nvPr/>
        </p:nvSpPr>
        <p:spPr>
          <a:xfrm>
            <a:off x="10225921" y="4292052"/>
            <a:ext cx="1773839" cy="487085"/>
          </a:xfrm>
          <a:prstGeom prst="rect">
            <a:avLst/>
          </a:prstGeom>
        </p:spPr>
        <p:txBody>
          <a:bodyPr vert="horz" lIns="108000" tIns="72000" rIns="108000" bIns="72000" rtlCol="0">
            <a:noAutofit/>
          </a:bodyPr>
          <a:lstStyle>
            <a:lvl1pPr marL="0" indent="0" algn="l" rtl="0" eaLnBrk="1" fontAlgn="base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6000" indent="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36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Font typeface="Symbol" panose="05050102010706020507" pitchFamily="18" charset="2"/>
              <a:buChar char="-"/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20000" indent="180000" algn="l" rtl="0" eaLnBrk="1" fontAlgn="base" hangingPunct="1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buClr>
                <a:srgbClr val="C5005A"/>
              </a:buClr>
              <a:buSzPct val="100000"/>
              <a:buFont typeface="Arial" panose="020B0604020202020204" pitchFamily="34" charset="0"/>
              <a:buChar char="&gt;"/>
              <a:defRPr sz="12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kern="0" dirty="0"/>
              <a:t>Qualitätsmodell</a:t>
            </a:r>
            <a:endParaRPr lang="en-GB" kern="0" dirty="0"/>
          </a:p>
        </p:txBody>
      </p:sp>
      <p:cxnSp>
        <p:nvCxnSpPr>
          <p:cNvPr id="157" name="Google Shape;104;p14">
            <a:extLst>
              <a:ext uri="{FF2B5EF4-FFF2-40B4-BE49-F238E27FC236}">
                <a16:creationId xmlns:a16="http://schemas.microsoft.com/office/drawing/2014/main" id="{244B6D5C-C3D0-49E9-8201-FDF8675BC014}"/>
              </a:ext>
            </a:extLst>
          </p:cNvPr>
          <p:cNvCxnSpPr>
            <a:cxnSpLocks/>
          </p:cNvCxnSpPr>
          <p:nvPr/>
        </p:nvCxnSpPr>
        <p:spPr>
          <a:xfrm>
            <a:off x="711200" y="2683159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2" name="TextShape 4">
            <a:extLst>
              <a:ext uri="{FF2B5EF4-FFF2-40B4-BE49-F238E27FC236}">
                <a16:creationId xmlns:a16="http://schemas.microsoft.com/office/drawing/2014/main" id="{E363D2E2-5C23-48E1-9695-426BA6432E0D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A97B811-13B8-44DC-A792-6558E47B05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0D92A3-D907-4F48-A357-87F8DE96910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DC8D6B8-A1B4-4BFD-9F0B-B57E2F2E053A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D51368-F2DF-4248-8453-4B167A59E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998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Modellauswertung</a:t>
            </a:r>
            <a:endParaRPr lang="en-GB" sz="2800" b="1" dirty="0"/>
          </a:p>
        </p:txBody>
      </p:sp>
      <p:sp>
        <p:nvSpPr>
          <p:cNvPr id="50" name="TextShape 2">
            <a:extLst>
              <a:ext uri="{FF2B5EF4-FFF2-40B4-BE49-F238E27FC236}">
                <a16:creationId xmlns:a16="http://schemas.microsoft.com/office/drawing/2014/main" id="{785DBB2D-33BB-4D9B-AC9F-EFB7B7E54DBE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3" name="TextShape 3">
            <a:extLst>
              <a:ext uri="{FF2B5EF4-FFF2-40B4-BE49-F238E27FC236}">
                <a16:creationId xmlns:a16="http://schemas.microsoft.com/office/drawing/2014/main" id="{7DD27390-FB56-40FC-B1B3-215DE8C3E905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03" name="TextShape 4">
            <a:extLst>
              <a:ext uri="{FF2B5EF4-FFF2-40B4-BE49-F238E27FC236}">
                <a16:creationId xmlns:a16="http://schemas.microsoft.com/office/drawing/2014/main" id="{6908482C-3DCB-4D05-9CCC-2BCAC3E165EA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</p:spPr>
            <p:txBody>
              <a:bodyPr lIns="108000" tIns="72000" rIns="108000" bIns="7200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000" dirty="0"/>
                  <a:t>Reihenschaltung von Prozess- und Qualitätsmodell: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r>
                  <a:rPr lang="en-GB" sz="2000" dirty="0" err="1"/>
                  <a:t>Gegeben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eine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geforderte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Bauteilqualität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können</a:t>
                </a:r>
                <a:r>
                  <a:rPr lang="en-GB" sz="2000" dirty="0"/>
                  <a:t> die </a:t>
                </a:r>
                <a:r>
                  <a:rPr lang="en-GB" sz="2000" dirty="0" err="1"/>
                  <a:t>Modelle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genutzt</a:t>
                </a:r>
                <a:r>
                  <a:rPr lang="en-GB" sz="2000" dirty="0"/>
                  <a:t> </a:t>
                </a:r>
                <a:r>
                  <a:rPr lang="en-GB" sz="2000" dirty="0" err="1"/>
                  <a:t>werden</a:t>
                </a:r>
                <a:r>
                  <a:rPr lang="en-GB" sz="2000" dirty="0"/>
                  <a:t> 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</a:t>
                </a:r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ar-AE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zu optimieren 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de-DE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Optimalsteuerungsproblem</a:t>
                </a:r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204" name="Inhaltsplatzhalter 64">
                <a:extLst>
                  <a:ext uri="{FF2B5EF4-FFF2-40B4-BE49-F238E27FC236}">
                    <a16:creationId xmlns:a16="http://schemas.microsoft.com/office/drawing/2014/main" id="{DD2DD9A6-BFC7-4E9B-8FF6-C1181C83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0" y="981075"/>
                <a:ext cx="11807673" cy="5507925"/>
              </a:xfrm>
              <a:prstGeom prst="rect">
                <a:avLst/>
              </a:prstGeom>
              <a:blipFill>
                <a:blip r:embed="rId2"/>
                <a:stretch>
                  <a:fillRect l="-362" t="-664" b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6A342C5-39A7-41DD-94D8-54E4FD9A34C8}"/>
              </a:ext>
            </a:extLst>
          </p:cNvPr>
          <p:cNvGrpSpPr/>
          <p:nvPr/>
        </p:nvGrpSpPr>
        <p:grpSpPr>
          <a:xfrm>
            <a:off x="47033" y="916850"/>
            <a:ext cx="12068232" cy="4790848"/>
            <a:chOff x="47033" y="2121514"/>
            <a:chExt cx="12068232" cy="4790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/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Google Shape;62;p14">
                  <a:extLst>
                    <a:ext uri="{FF2B5EF4-FFF2-40B4-BE49-F238E27FC236}">
                      <a16:creationId xmlns:a16="http://schemas.microsoft.com/office/drawing/2014/main" id="{5CC9F45C-F200-4E38-A047-12F953E6E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806" y="505071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/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7" name="Textfeld 66">
                  <a:extLst>
                    <a:ext uri="{FF2B5EF4-FFF2-40B4-BE49-F238E27FC236}">
                      <a16:creationId xmlns:a16="http://schemas.microsoft.com/office/drawing/2014/main" id="{3FD83430-2CAB-458B-B023-927B29C8C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443" y="6172447"/>
                  <a:ext cx="52299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/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" name="Google Shape;62;p14">
                  <a:extLst>
                    <a:ext uri="{FF2B5EF4-FFF2-40B4-BE49-F238E27FC236}">
                      <a16:creationId xmlns:a16="http://schemas.microsoft.com/office/drawing/2014/main" id="{B0D593DB-34FD-475C-9C84-6077C09B1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79" y="2885450"/>
                  <a:ext cx="156546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Google Shape;104;p14">
              <a:extLst>
                <a:ext uri="{FF2B5EF4-FFF2-40B4-BE49-F238E27FC236}">
                  <a16:creationId xmlns:a16="http://schemas.microsoft.com/office/drawing/2014/main" id="{85A6E1F6-641A-47B0-9AE9-E70D6116B559}"/>
                </a:ext>
              </a:extLst>
            </p:cNvPr>
            <p:cNvCxnSpPr>
              <a:cxnSpLocks/>
            </p:cNvCxnSpPr>
            <p:nvPr/>
          </p:nvCxnSpPr>
          <p:spPr>
            <a:xfrm>
              <a:off x="2560182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/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6" name="Textfeld 95">
                  <a:extLst>
                    <a:ext uri="{FF2B5EF4-FFF2-40B4-BE49-F238E27FC236}">
                      <a16:creationId xmlns:a16="http://schemas.microsoft.com/office/drawing/2014/main" id="{E2D5EFA3-5D4F-4124-8F54-B6704B503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279" y="5168796"/>
                  <a:ext cx="52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/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7" name="Textfeld 96">
                  <a:extLst>
                    <a:ext uri="{FF2B5EF4-FFF2-40B4-BE49-F238E27FC236}">
                      <a16:creationId xmlns:a16="http://schemas.microsoft.com/office/drawing/2014/main" id="{F8556FF4-337E-4BB9-B531-7BE0BC73A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041" y="4108388"/>
                  <a:ext cx="52299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93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/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Google Shape;62;p14">
                  <a:extLst>
                    <a:ext uri="{FF2B5EF4-FFF2-40B4-BE49-F238E27FC236}">
                      <a16:creationId xmlns:a16="http://schemas.microsoft.com/office/drawing/2014/main" id="{AEFE9FF5-50DE-41EF-AC32-B33E93E9A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079" y="288545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Google Shape;104;p14">
              <a:extLst>
                <a:ext uri="{FF2B5EF4-FFF2-40B4-BE49-F238E27FC236}">
                  <a16:creationId xmlns:a16="http://schemas.microsoft.com/office/drawing/2014/main" id="{22A859D6-B45C-4D9E-8401-6FC8B102B51C}"/>
                </a:ext>
              </a:extLst>
            </p:cNvPr>
            <p:cNvCxnSpPr>
              <a:cxnSpLocks/>
            </p:cNvCxnSpPr>
            <p:nvPr/>
          </p:nvCxnSpPr>
          <p:spPr>
            <a:xfrm>
              <a:off x="4746095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/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Google Shape;62;p14">
                  <a:extLst>
                    <a:ext uri="{FF2B5EF4-FFF2-40B4-BE49-F238E27FC236}">
                      <a16:creationId xmlns:a16="http://schemas.microsoft.com/office/drawing/2014/main" id="{BFDF0EDB-428F-47E1-AEF9-421D2B42D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802" y="2885450"/>
                  <a:ext cx="1600294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Google Shape;104;p14">
              <a:extLst>
                <a:ext uri="{FF2B5EF4-FFF2-40B4-BE49-F238E27FC236}">
                  <a16:creationId xmlns:a16="http://schemas.microsoft.com/office/drawing/2014/main" id="{714C4D99-7608-445F-9B14-F9F783E576E9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54" y="320115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/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Google Shape;62;p14">
                  <a:extLst>
                    <a:ext uri="{FF2B5EF4-FFF2-40B4-BE49-F238E27FC236}">
                      <a16:creationId xmlns:a16="http://schemas.microsoft.com/office/drawing/2014/main" id="{91C54AB5-22D3-4679-BDC1-F0A43CFAB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088" y="2890667"/>
                  <a:ext cx="16177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/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6C13876D-80E2-420C-8195-422100468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193" y="2975120"/>
                  <a:ext cx="5229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Google Shape;104;p14">
              <a:extLst>
                <a:ext uri="{FF2B5EF4-FFF2-40B4-BE49-F238E27FC236}">
                  <a16:creationId xmlns:a16="http://schemas.microsoft.com/office/drawing/2014/main" id="{76B87C0B-96A2-4966-BB4A-16BD5DB465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23589" y="385266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04;p14">
              <a:extLst>
                <a:ext uri="{FF2B5EF4-FFF2-40B4-BE49-F238E27FC236}">
                  <a16:creationId xmlns:a16="http://schemas.microsoft.com/office/drawing/2014/main" id="{628A64BF-4A71-43C7-BD77-99D32DB7565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5420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04;p14">
              <a:extLst>
                <a:ext uri="{FF2B5EF4-FFF2-40B4-BE49-F238E27FC236}">
                  <a16:creationId xmlns:a16="http://schemas.microsoft.com/office/drawing/2014/main" id="{B22AB2A2-A402-4A25-ADAD-62459C2D04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6" y="3834089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04;p14">
              <a:extLst>
                <a:ext uri="{FF2B5EF4-FFF2-40B4-BE49-F238E27FC236}">
                  <a16:creationId xmlns:a16="http://schemas.microsoft.com/office/drawing/2014/main" id="{D98B2ECA-E73F-4B67-8450-B713F69BD2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0530" y="2585852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/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7D4AF234-B810-456E-9FDB-E0EBD2747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2949" y="2121514"/>
                  <a:ext cx="320989" cy="303866"/>
                </a:xfrm>
                <a:prstGeom prst="rect">
                  <a:avLst/>
                </a:prstGeom>
                <a:blipFill>
                  <a:blip r:embed="rId12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/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0" name="Textfeld 129">
                  <a:extLst>
                    <a:ext uri="{FF2B5EF4-FFF2-40B4-BE49-F238E27FC236}">
                      <a16:creationId xmlns:a16="http://schemas.microsoft.com/office/drawing/2014/main" id="{E151416B-AC2A-49CC-8438-9E6CAF3D6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520" y="2924711"/>
                  <a:ext cx="621254" cy="303866"/>
                </a:xfrm>
                <a:prstGeom prst="rect">
                  <a:avLst/>
                </a:prstGeom>
                <a:blipFill>
                  <a:blip r:embed="rId13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/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1" name="Textfeld 130">
                  <a:extLst>
                    <a:ext uri="{FF2B5EF4-FFF2-40B4-BE49-F238E27FC236}">
                      <a16:creationId xmlns:a16="http://schemas.microsoft.com/office/drawing/2014/main" id="{76F4B243-9653-46E2-BEA0-7C991AB97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428" y="2896433"/>
                  <a:ext cx="621254" cy="303866"/>
                </a:xfrm>
                <a:prstGeom prst="rect">
                  <a:avLst/>
                </a:prstGeom>
                <a:blipFill>
                  <a:blip r:embed="rId14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/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2" name="Textfeld 131">
                  <a:extLst>
                    <a:ext uri="{FF2B5EF4-FFF2-40B4-BE49-F238E27FC236}">
                      <a16:creationId xmlns:a16="http://schemas.microsoft.com/office/drawing/2014/main" id="{4D055AAB-3A77-44F9-AFFA-64CF12865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531" y="2896433"/>
                  <a:ext cx="621254" cy="303866"/>
                </a:xfrm>
                <a:prstGeom prst="rect">
                  <a:avLst/>
                </a:prstGeom>
                <a:blipFill>
                  <a:blip r:embed="rId15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/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38" name="Textfeld 137">
                  <a:extLst>
                    <a:ext uri="{FF2B5EF4-FFF2-40B4-BE49-F238E27FC236}">
                      <a16:creationId xmlns:a16="http://schemas.microsoft.com/office/drawing/2014/main" id="{905FB472-F597-4D43-B7A1-DE6F226E4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3" y="3033522"/>
                  <a:ext cx="297071" cy="303866"/>
                </a:xfrm>
                <a:prstGeom prst="rect">
                  <a:avLst/>
                </a:prstGeom>
                <a:blipFill>
                  <a:blip r:embed="rId16"/>
                  <a:stretch>
                    <a:fillRect t="-2000" r="-8333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Google Shape;104;p14">
              <a:extLst>
                <a:ext uri="{FF2B5EF4-FFF2-40B4-BE49-F238E27FC236}">
                  <a16:creationId xmlns:a16="http://schemas.microsoft.com/office/drawing/2014/main" id="{C803AEC0-9CDF-42EF-B68F-BBA54A1FD7D6}"/>
                </a:ext>
              </a:extLst>
            </p:cNvPr>
            <p:cNvCxnSpPr>
              <a:cxnSpLocks/>
            </p:cNvCxnSpPr>
            <p:nvPr/>
          </p:nvCxnSpPr>
          <p:spPr>
            <a:xfrm>
              <a:off x="344104" y="3197484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04;p14">
              <a:extLst>
                <a:ext uri="{FF2B5EF4-FFF2-40B4-BE49-F238E27FC236}">
                  <a16:creationId xmlns:a16="http://schemas.microsoft.com/office/drawing/2014/main" id="{8E39B5F8-0D40-4FB1-B6F2-BA458908D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503" y="3560414"/>
              <a:ext cx="0" cy="160838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04;p14">
              <a:extLst>
                <a:ext uri="{FF2B5EF4-FFF2-40B4-BE49-F238E27FC236}">
                  <a16:creationId xmlns:a16="http://schemas.microsoft.com/office/drawing/2014/main" id="{B5564600-6094-4E89-9732-A8CF3B38DAF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36492" y="4708641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/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F81E0199-2661-434F-9497-F1205B0C9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6969" y="4108388"/>
                  <a:ext cx="522994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6557" r="-81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Google Shape;104;p14">
              <a:extLst>
                <a:ext uri="{FF2B5EF4-FFF2-40B4-BE49-F238E27FC236}">
                  <a16:creationId xmlns:a16="http://schemas.microsoft.com/office/drawing/2014/main" id="{82DEE1DB-D4F2-4B34-8582-78786BABBC6A}"/>
                </a:ext>
              </a:extLst>
            </p:cNvPr>
            <p:cNvCxnSpPr>
              <a:cxnSpLocks/>
            </p:cNvCxnSpPr>
            <p:nvPr/>
          </p:nvCxnSpPr>
          <p:spPr>
            <a:xfrm>
              <a:off x="1952089" y="5382030"/>
              <a:ext cx="11548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04;p14">
              <a:extLst>
                <a:ext uri="{FF2B5EF4-FFF2-40B4-BE49-F238E27FC236}">
                  <a16:creationId xmlns:a16="http://schemas.microsoft.com/office/drawing/2014/main" id="{3C9D0831-054B-485F-8F17-EDD048626BD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655606" y="595707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/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3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3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333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333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Google Shape;62;p14">
                  <a:extLst>
                    <a:ext uri="{FF2B5EF4-FFF2-40B4-BE49-F238E27FC236}">
                      <a16:creationId xmlns:a16="http://schemas.microsoft.com/office/drawing/2014/main" id="{E52214BE-BE46-41C8-8272-5285F879B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240" y="2885450"/>
                  <a:ext cx="166089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8"/>
                  <a:stretch>
                    <a:fillRect l="-3285" r="-1825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Google Shape;104;p14">
              <a:extLst>
                <a:ext uri="{FF2B5EF4-FFF2-40B4-BE49-F238E27FC236}">
                  <a16:creationId xmlns:a16="http://schemas.microsoft.com/office/drawing/2014/main" id="{AB29CE4F-E072-428B-A062-E2B310CDA920}"/>
                </a:ext>
              </a:extLst>
            </p:cNvPr>
            <p:cNvCxnSpPr>
              <a:cxnSpLocks/>
            </p:cNvCxnSpPr>
            <p:nvPr/>
          </p:nvCxnSpPr>
          <p:spPr>
            <a:xfrm>
              <a:off x="9817197" y="320115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04;p14">
              <a:extLst>
                <a:ext uri="{FF2B5EF4-FFF2-40B4-BE49-F238E27FC236}">
                  <a16:creationId xmlns:a16="http://schemas.microsoft.com/office/drawing/2014/main" id="{7EA6570F-5426-43B8-BABA-F947125D9E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383409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/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67" name="Textfeld 166">
                  <a:extLst>
                    <a:ext uri="{FF2B5EF4-FFF2-40B4-BE49-F238E27FC236}">
                      <a16:creationId xmlns:a16="http://schemas.microsoft.com/office/drawing/2014/main" id="{2379BE42-A016-4E95-9FB6-98D9C1B01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674" y="2896433"/>
                  <a:ext cx="621254" cy="303866"/>
                </a:xfrm>
                <a:prstGeom prst="rect">
                  <a:avLst/>
                </a:prstGeom>
                <a:blipFill>
                  <a:blip r:embed="rId19"/>
                  <a:stretch>
                    <a:fillRect t="-2041"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/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8" name="Textfeld 167">
                  <a:extLst>
                    <a:ext uri="{FF2B5EF4-FFF2-40B4-BE49-F238E27FC236}">
                      <a16:creationId xmlns:a16="http://schemas.microsoft.com/office/drawing/2014/main" id="{6BD3631F-ECBC-4909-B39C-52E9B708D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666" y="4108388"/>
                  <a:ext cx="522994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6557" r="-151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Google Shape;104;p14">
              <a:extLst>
                <a:ext uri="{FF2B5EF4-FFF2-40B4-BE49-F238E27FC236}">
                  <a16:creationId xmlns:a16="http://schemas.microsoft.com/office/drawing/2014/main" id="{4303EA23-A63F-40A7-9FCC-5BFC28446F92}"/>
                </a:ext>
              </a:extLst>
            </p:cNvPr>
            <p:cNvCxnSpPr>
              <a:cxnSpLocks/>
            </p:cNvCxnSpPr>
            <p:nvPr/>
          </p:nvCxnSpPr>
          <p:spPr>
            <a:xfrm>
              <a:off x="7711334" y="319834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/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70" name="Textfeld 169">
                  <a:extLst>
                    <a:ext uri="{FF2B5EF4-FFF2-40B4-BE49-F238E27FC236}">
                      <a16:creationId xmlns:a16="http://schemas.microsoft.com/office/drawing/2014/main" id="{4C1B00BD-E0D2-4AB2-B2C6-70A88E24C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261" y="2893618"/>
                  <a:ext cx="621254" cy="303866"/>
                </a:xfrm>
                <a:prstGeom prst="rect">
                  <a:avLst/>
                </a:prstGeom>
                <a:blipFill>
                  <a:blip r:embed="rId21"/>
                  <a:stretch>
                    <a:fillRect t="-2000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/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𝐸𝑖𝑛𝑠𝑝𝑟𝑖𝑡𝑧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1" name="Google Shape;62;p14">
                  <a:extLst>
                    <a:ext uri="{FF2B5EF4-FFF2-40B4-BE49-F238E27FC236}">
                      <a16:creationId xmlns:a16="http://schemas.microsoft.com/office/drawing/2014/main" id="{9ECD1F2F-EE18-4AA0-B792-B769E3946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915" y="5043160"/>
                  <a:ext cx="1575622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/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2" name="Textfeld 171">
                  <a:extLst>
                    <a:ext uri="{FF2B5EF4-FFF2-40B4-BE49-F238E27FC236}">
                      <a16:creationId xmlns:a16="http://schemas.microsoft.com/office/drawing/2014/main" id="{7431310F-5D70-4D27-AEDD-10272270D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6552" y="6164897"/>
                  <a:ext cx="5229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Google Shape;104;p14">
              <a:extLst>
                <a:ext uri="{FF2B5EF4-FFF2-40B4-BE49-F238E27FC236}">
                  <a16:creationId xmlns:a16="http://schemas.microsoft.com/office/drawing/2014/main" id="{FF364E20-6B0A-4A54-9BDF-C5132D7338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27715" y="5949525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04;p14">
              <a:extLst>
                <a:ext uri="{FF2B5EF4-FFF2-40B4-BE49-F238E27FC236}">
                  <a16:creationId xmlns:a16="http://schemas.microsoft.com/office/drawing/2014/main" id="{D498C616-FE0F-4C57-A037-BE4EA11ED9EB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68" y="53838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/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75" name="Textfeld 174">
                  <a:extLst>
                    <a:ext uri="{FF2B5EF4-FFF2-40B4-BE49-F238E27FC236}">
                      <a16:creationId xmlns:a16="http://schemas.microsoft.com/office/drawing/2014/main" id="{00DF3870-E393-40DC-87F6-6943934C9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401" y="5079115"/>
                  <a:ext cx="621254" cy="30386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Google Shape;104;p14">
              <a:extLst>
                <a:ext uri="{FF2B5EF4-FFF2-40B4-BE49-F238E27FC236}">
                  <a16:creationId xmlns:a16="http://schemas.microsoft.com/office/drawing/2014/main" id="{6A23EDE8-A2CA-47FD-9614-4B2E75A4F22E}"/>
                </a:ext>
              </a:extLst>
            </p:cNvPr>
            <p:cNvCxnSpPr>
              <a:cxnSpLocks/>
            </p:cNvCxnSpPr>
            <p:nvPr/>
          </p:nvCxnSpPr>
          <p:spPr>
            <a:xfrm>
              <a:off x="6910488" y="5375518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/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5CB50221-98C3-4535-AE8E-07BB86DFC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527" y="5149480"/>
                  <a:ext cx="52299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/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81" name="Textfeld 180">
                  <a:extLst>
                    <a:ext uri="{FF2B5EF4-FFF2-40B4-BE49-F238E27FC236}">
                      <a16:creationId xmlns:a16="http://schemas.microsoft.com/office/drawing/2014/main" id="{BD555AEE-2B16-4940-989B-E582AC1A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865" y="5070793"/>
                  <a:ext cx="621254" cy="30386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Google Shape;104;p14">
              <a:extLst>
                <a:ext uri="{FF2B5EF4-FFF2-40B4-BE49-F238E27FC236}">
                  <a16:creationId xmlns:a16="http://schemas.microsoft.com/office/drawing/2014/main" id="{CAE5A3C2-58BD-43E8-BE10-F8D8CA286372}"/>
                </a:ext>
              </a:extLst>
            </p:cNvPr>
            <p:cNvCxnSpPr>
              <a:cxnSpLocks/>
            </p:cNvCxnSpPr>
            <p:nvPr/>
          </p:nvCxnSpPr>
          <p:spPr>
            <a:xfrm>
              <a:off x="7608844" y="5372703"/>
              <a:ext cx="3997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/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83" name="Textfeld 182">
                  <a:extLst>
                    <a:ext uri="{FF2B5EF4-FFF2-40B4-BE49-F238E27FC236}">
                      <a16:creationId xmlns:a16="http://schemas.microsoft.com/office/drawing/2014/main" id="{70DC30B5-5F18-4BC6-811D-4BA372226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8771" y="5067978"/>
                  <a:ext cx="621254" cy="30386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Google Shape;104;p14">
              <a:extLst>
                <a:ext uri="{FF2B5EF4-FFF2-40B4-BE49-F238E27FC236}">
                  <a16:creationId xmlns:a16="http://schemas.microsoft.com/office/drawing/2014/main" id="{133A9153-4BC8-4712-A2E0-318AD5AA647D}"/>
                </a:ext>
              </a:extLst>
            </p:cNvPr>
            <p:cNvCxnSpPr>
              <a:cxnSpLocks/>
              <a:stCxn id="180" idx="2"/>
            </p:cNvCxnSpPr>
            <p:nvPr/>
          </p:nvCxnSpPr>
          <p:spPr>
            <a:xfrm>
              <a:off x="7487024" y="5518812"/>
              <a:ext cx="11311" cy="1092302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</p:spPr>
              <p:txBody>
                <a:bodyPr vert="horz" lIns="108000" tIns="72000" rIns="108000" bIns="72000" rtlCol="0">
                  <a:noAutofit/>
                </a:bodyPr>
                <a:lstStyle>
                  <a:lvl1pPr marL="0" indent="0" algn="l" rtl="0" eaLnBrk="1" fontAlgn="base" hangingPunct="1">
                    <a:lnSpc>
                      <a:spcPts val="2400"/>
                    </a:lnSpc>
                    <a:spcBef>
                      <a:spcPts val="0"/>
                    </a:spcBef>
                    <a:spcAft>
                      <a:spcPct val="0"/>
                    </a:spcAft>
                    <a:buNone/>
                    <a:defRPr sz="18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lvl1pPr>
                  <a:lvl2pPr marL="36000" indent="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2pPr>
                  <a:lvl3pPr marL="36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Font typeface="Symbol" panose="05050102010706020507" pitchFamily="18" charset="2"/>
                    <a:buChar char="-"/>
                    <a:defRPr sz="140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3pPr>
                  <a:lvl4pPr marL="720000" indent="180000" algn="l" rtl="0" eaLnBrk="1" fontAlgn="base" hangingPunct="1">
                    <a:lnSpc>
                      <a:spcPts val="2400"/>
                    </a:lnSpc>
                    <a:spcBef>
                      <a:spcPts val="200"/>
                    </a:spcBef>
                    <a:spcAft>
                      <a:spcPct val="0"/>
                    </a:spcAft>
                    <a:buClr>
                      <a:srgbClr val="C5005A"/>
                    </a:buClr>
                    <a:buSzPct val="100000"/>
                    <a:buFont typeface="Arial" panose="020B0604020202020204" pitchFamily="34" charset="0"/>
                    <a:buChar char="&gt;"/>
                    <a:defRPr sz="1200" i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5146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9718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4290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886200" indent="-228600" algn="l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33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330" i="1" ker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de-DE" sz="1330" b="1" i="1" kern="0" smtClean="0">
                                <a:latin typeface="Cambria Math" panose="02040503050406030204" pitchFamily="18" charset="0"/>
                              </a:rPr>
                              <m:t>𝑼𝒎𝒔𝒄𝒉𝒂𝒍𝒕</m:t>
                            </m:r>
                          </m:sub>
                        </m:sSub>
                      </m:oMath>
                    </m:oMathPara>
                  </a14:m>
                  <a:endParaRPr lang="en-GB" sz="1330" kern="0" dirty="0"/>
                </a:p>
              </p:txBody>
            </p:sp>
          </mc:Choice>
          <mc:Fallback xmlns="">
            <p:sp>
              <p:nvSpPr>
                <p:cNvPr id="185" name="Inhaltsplatzhalter 64">
                  <a:extLst>
                    <a:ext uri="{FF2B5EF4-FFF2-40B4-BE49-F238E27FC236}">
                      <a16:creationId xmlns:a16="http://schemas.microsoft.com/office/drawing/2014/main" id="{A448682D-45DB-47D5-BD87-C7AABA5D6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013" y="6425277"/>
                  <a:ext cx="798723" cy="48708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/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Google Shape;62;p14">
                  <a:extLst>
                    <a:ext uri="{FF2B5EF4-FFF2-40B4-BE49-F238E27FC236}">
                      <a16:creationId xmlns:a16="http://schemas.microsoft.com/office/drawing/2014/main" id="{2B5B8870-26F5-4C39-92A6-053CCA29D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906" y="5079115"/>
                  <a:ext cx="1771189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9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/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7" name="Textfeld 186">
                  <a:extLst>
                    <a:ext uri="{FF2B5EF4-FFF2-40B4-BE49-F238E27FC236}">
                      <a16:creationId xmlns:a16="http://schemas.microsoft.com/office/drawing/2014/main" id="{3A475CAA-5B51-4C51-9898-138C18B85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300" y="6200852"/>
                  <a:ext cx="522994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279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Google Shape;104;p14">
              <a:extLst>
                <a:ext uri="{FF2B5EF4-FFF2-40B4-BE49-F238E27FC236}">
                  <a16:creationId xmlns:a16="http://schemas.microsoft.com/office/drawing/2014/main" id="{AB7E6E1D-16B3-42A4-8E24-5AE9304FF50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3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04;p14">
              <a:extLst>
                <a:ext uri="{FF2B5EF4-FFF2-40B4-BE49-F238E27FC236}">
                  <a16:creationId xmlns:a16="http://schemas.microsoft.com/office/drawing/2014/main" id="{CAF1E794-9034-47AB-BE14-0B44C0A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9854188" y="5411473"/>
              <a:ext cx="46015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/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33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33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330" dirty="0"/>
                </a:p>
              </p:txBody>
            </p:sp>
          </mc:Choice>
          <mc:Fallback xmlns="">
            <p:sp>
              <p:nvSpPr>
                <p:cNvPr id="190" name="Textfeld 189">
                  <a:extLst>
                    <a:ext uri="{FF2B5EF4-FFF2-40B4-BE49-F238E27FC236}">
                      <a16:creationId xmlns:a16="http://schemas.microsoft.com/office/drawing/2014/main" id="{0024DFAA-907E-4D69-B669-EBAC72D5D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2148" y="5106748"/>
                  <a:ext cx="524235" cy="303866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/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3C47D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𝑁𝑎𝑐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b="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Google Shape;62;p14">
                  <a:extLst>
                    <a:ext uri="{FF2B5EF4-FFF2-40B4-BE49-F238E27FC236}">
                      <a16:creationId xmlns:a16="http://schemas.microsoft.com/office/drawing/2014/main" id="{C5CCE8E0-23C9-40B2-840E-5C532C8CD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1432" y="5079115"/>
                  <a:ext cx="1773833" cy="631417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2"/>
                  <a:stretch>
                    <a:fillRect l="-683" r="-341"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/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2" name="Textfeld 191">
                  <a:extLst>
                    <a:ext uri="{FF2B5EF4-FFF2-40B4-BE49-F238E27FC236}">
                      <a16:creationId xmlns:a16="http://schemas.microsoft.com/office/drawing/2014/main" id="{A357B13B-4555-4A17-A213-2EDF8491E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6200852"/>
                  <a:ext cx="522994" cy="369332"/>
                </a:xfrm>
                <a:prstGeom prst="rect">
                  <a:avLst/>
                </a:prstGeom>
                <a:blipFill>
                  <a:blip r:embed="rId33"/>
                  <a:stretch>
                    <a:fillRect r="-282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Google Shape;104;p14">
              <a:extLst>
                <a:ext uri="{FF2B5EF4-FFF2-40B4-BE49-F238E27FC236}">
                  <a16:creationId xmlns:a16="http://schemas.microsoft.com/office/drawing/2014/main" id="{96A3C53B-C8BB-4CBE-B4E5-6BFDC1A2202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56876" y="598548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04;p14">
              <a:extLst>
                <a:ext uri="{FF2B5EF4-FFF2-40B4-BE49-F238E27FC236}">
                  <a16:creationId xmlns:a16="http://schemas.microsoft.com/office/drawing/2014/main" id="{5E3B4DAD-15C9-4703-95D7-BACB294AC7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10264" y="4708640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04;p14">
              <a:extLst>
                <a:ext uri="{FF2B5EF4-FFF2-40B4-BE49-F238E27FC236}">
                  <a16:creationId xmlns:a16="http://schemas.microsoft.com/office/drawing/2014/main" id="{4699C9DA-7CAC-4345-B45B-C17C9EDF5F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704464" y="4744018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/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1" name="Textfeld 200">
                  <a:extLst>
                    <a:ext uri="{FF2B5EF4-FFF2-40B4-BE49-F238E27FC236}">
                      <a16:creationId xmlns:a16="http://schemas.microsoft.com/office/drawing/2014/main" id="{6F329738-C4A9-42ED-8C0E-16485E386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713" y="4108388"/>
                  <a:ext cx="522994" cy="369332"/>
                </a:xfrm>
                <a:prstGeom prst="rect">
                  <a:avLst/>
                </a:prstGeom>
                <a:blipFill>
                  <a:blip r:embed="rId34"/>
                  <a:stretch>
                    <a:fillRect t="-6557" r="-164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Google Shape;104;p14">
              <a:extLst>
                <a:ext uri="{FF2B5EF4-FFF2-40B4-BE49-F238E27FC236}">
                  <a16:creationId xmlns:a16="http://schemas.microsoft.com/office/drawing/2014/main" id="{C2606A06-F515-4944-A999-BAC7C5D3BF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9507" y="4755887"/>
              <a:ext cx="524235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EE10183-2589-4C2C-B348-8E079C68A6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AA7E2-29F4-43F0-978A-B44B569DC0D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2DA74B0-A49C-4747-AC5D-BC94AAAE3742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D84EB4-B2D1-4967-9848-20F8CEAC6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887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981075"/>
                <a:ext cx="8609013" cy="5472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sz="2000" dirty="0"/>
                  <a:t>Das Problem des Erreichens einer vorgegebenen Bauteilqualität wird als </a:t>
                </a:r>
                <a:r>
                  <a:rPr lang="de-DE" sz="2000" dirty="0" err="1"/>
                  <a:t>Optimalsteuerungsproblem</a:t>
                </a:r>
                <a:r>
                  <a:rPr lang="de-DE" sz="2000" dirty="0"/>
                  <a:t> in zwei Schritten formuliert: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378900" lvl="1" indent="-342900">
                  <a:buFont typeface="+mj-lt"/>
                  <a:buAutoNum type="arabicPeriod"/>
                </a:pPr>
                <a:r>
                  <a:rPr lang="de-DE" sz="1800" dirty="0"/>
                  <a:t>Es wird der optimale Verlauf der Prozessgrößen </a:t>
                </a:r>
                <a14:m>
                  <m:oMath xmlns:m="http://schemas.openxmlformats.org/officeDocument/2006/math">
                    <m:r>
                      <a:rPr lang="de-DE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sz="1800" dirty="0"/>
                  <a:t> ermittelt, um die vorgegebene Bauteilqualität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de-DE" sz="1800" dirty="0"/>
                  <a:t> zu erzielen</a:t>
                </a:r>
              </a:p>
              <a:p>
                <a:pPr lvl="1">
                  <a:buNone/>
                </a:pPr>
                <a:endParaRPr lang="de-DE" sz="1200" b="1" i="1" dirty="0">
                  <a:latin typeface="Cambria Math" panose="02040503050406030204" pitchFamily="18" charset="0"/>
                </a:endParaRPr>
              </a:p>
              <a:p>
                <a:pPr lvl="1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de-DE" sz="1600" b="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de-DE" sz="16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Sup>
                          <m:sSubSupPr>
                            <m:ctrlPr>
                              <a:rPr lang="ar-A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de-DE" sz="14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p>
                        </m:sSub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b>
                        <m:r>
                          <a:rPr lang="de-DE" sz="14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  <m:sup>
                        <m:r>
                          <a:rPr lang="ar-AE" sz="1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𝑻</m:t>
                        </m:r>
                      </m:sup>
                    </m:sSubSup>
                  </m:oMath>
                </a14:m>
                <a:endParaRPr lang="ar-AE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None/>
                </a:pPr>
                <a:endParaRPr lang="de-DE" sz="1400" i="1" dirty="0">
                  <a:latin typeface="Cambria Math" panose="02040503050406030204" pitchFamily="18" charset="0"/>
                </a:endParaRPr>
              </a:p>
              <a:p>
                <a:pPr marL="378900" lvl="1" indent="-342900">
                  <a:buFont typeface="+mj-lt"/>
                  <a:buAutoNum type="arabicPeriod" startAt="2"/>
                </a:pPr>
                <a:endParaRPr lang="de-DE" sz="1800" dirty="0"/>
              </a:p>
              <a:p>
                <a:pPr marL="378900" lvl="1" indent="-342900">
                  <a:buFont typeface="+mj-lt"/>
                  <a:buAutoNum type="arabicPeriod" startAt="2"/>
                </a:pPr>
                <a:r>
                  <a:rPr lang="de-DE" sz="1800" dirty="0"/>
                  <a:t>Es werden die einzustellenden Führungsgrößen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de-DE" sz="1800" dirty="0"/>
                  <a:t> ermittelt, um den optimalen Prozessgrößenverlauf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18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de-DE" sz="1800" dirty="0"/>
                  <a:t> zu erhalten</a:t>
                </a:r>
              </a:p>
              <a:p>
                <a:pPr lvl="1">
                  <a:buNone/>
                </a:pPr>
                <a:endParaRPr lang="de-DE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de-DE" sz="1600" b="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𝑜𝑝𝑡</m:t>
                                      </m:r>
                                    </m:sup>
                                  </m:sSubSup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]</m:t>
                                  </m:r>
                                </m:e>
                                <m:sub>
                                  <m:r>
                                    <a:rPr lang="de-D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600" b="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de-DE" sz="16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ar-AE" sz="160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160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sz="16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)]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de-DE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600" b="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de-DE" sz="1600" b="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𝑜𝑝𝑡</m:t>
                              </m:r>
                            </m:sup>
                          </m:sSubSup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ar-AE" sz="1600" b="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endParaRPr lang="de-DE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000" dirty="0"/>
                  <a:t>Die </a:t>
                </a:r>
                <a:r>
                  <a:rPr lang="de-DE" sz="2000" dirty="0" err="1"/>
                  <a:t>Optimalsteuerungsprobleme</a:t>
                </a:r>
                <a:r>
                  <a:rPr lang="de-DE" sz="2000" dirty="0"/>
                  <a:t> werden numerisch in </a:t>
                </a:r>
                <a:r>
                  <a:rPr lang="de-DE" sz="2000" dirty="0" err="1"/>
                  <a:t>Casadi</a:t>
                </a:r>
                <a:r>
                  <a:rPr lang="de-DE" sz="2000" dirty="0"/>
                  <a:t> (Python) formuliert und gelöst</a:t>
                </a: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981075"/>
                <a:ext cx="8609013" cy="5472113"/>
              </a:xfrm>
              <a:blipFill>
                <a:blip r:embed="rId2"/>
                <a:stretch>
                  <a:fillRect l="-567" t="-668" r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Google Shape;104;p14">
            <a:extLst>
              <a:ext uri="{FF2B5EF4-FFF2-40B4-BE49-F238E27FC236}">
                <a16:creationId xmlns:a16="http://schemas.microsoft.com/office/drawing/2014/main" id="{F5EE9DE3-3577-466F-8631-5AEFC41327DC}"/>
              </a:ext>
            </a:extLst>
          </p:cNvPr>
          <p:cNvCxnSpPr>
            <a:cxnSpLocks/>
          </p:cNvCxnSpPr>
          <p:nvPr/>
        </p:nvCxnSpPr>
        <p:spPr>
          <a:xfrm>
            <a:off x="760105" y="3301643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25EA542-43AD-4DDF-8431-42D8B5F53996}"/>
              </a:ext>
            </a:extLst>
          </p:cNvPr>
          <p:cNvGrpSpPr/>
          <p:nvPr/>
        </p:nvGrpSpPr>
        <p:grpSpPr>
          <a:xfrm>
            <a:off x="9091534" y="1296344"/>
            <a:ext cx="2623249" cy="1515032"/>
            <a:chOff x="9091534" y="1296344"/>
            <a:chExt cx="2623249" cy="1515032"/>
          </a:xfrm>
        </p:grpSpPr>
        <p:sp>
          <p:nvSpPr>
            <p:cNvPr id="47" name="Google Shape;62;p14">
              <a:extLst>
                <a:ext uri="{FF2B5EF4-FFF2-40B4-BE49-F238E27FC236}">
                  <a16:creationId xmlns:a16="http://schemas.microsoft.com/office/drawing/2014/main" id="{A1A40792-9168-40AB-83BA-A06E23129519}"/>
                </a:ext>
              </a:extLst>
            </p:cNvPr>
            <p:cNvSpPr/>
            <p:nvPr/>
          </p:nvSpPr>
          <p:spPr>
            <a:xfrm>
              <a:off x="9993234" y="1526488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Optimierung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62;p14">
              <a:extLst>
                <a:ext uri="{FF2B5EF4-FFF2-40B4-BE49-F238E27FC236}">
                  <a16:creationId xmlns:a16="http://schemas.microsoft.com/office/drawing/2014/main" id="{320CFD64-6A6C-452B-84A8-CAE755E50B84}"/>
                </a:ext>
              </a:extLst>
            </p:cNvPr>
            <p:cNvSpPr/>
            <p:nvPr/>
          </p:nvSpPr>
          <p:spPr>
            <a:xfrm>
              <a:off x="9993234" y="2304076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Qualitäts-modell</a:t>
              </a:r>
              <a:endParaRPr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2DFF1D28-5B53-4B38-B3FE-0B883188E240}"/>
                </a:ext>
              </a:extLst>
            </p:cNvPr>
            <p:cNvCxnSpPr>
              <a:cxnSpLocks/>
              <a:stCxn id="47" idx="1"/>
              <a:endCxn id="48" idx="1"/>
            </p:cNvCxnSpPr>
            <p:nvPr/>
          </p:nvCxnSpPr>
          <p:spPr>
            <a:xfrm rot="10800000" flipV="1">
              <a:off x="9993234" y="1780138"/>
              <a:ext cx="12700" cy="777588"/>
            </a:xfrm>
            <a:prstGeom prst="bentConnector3">
              <a:avLst>
                <a:gd name="adj1" fmla="val 25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E79FF6A7-CAC7-4BEF-A2A8-3A3E9BCD0C56}"/>
                </a:ext>
              </a:extLst>
            </p:cNvPr>
            <p:cNvCxnSpPr>
              <a:cxnSpLocks/>
              <a:stCxn id="48" idx="3"/>
              <a:endCxn id="47" idx="3"/>
            </p:cNvCxnSpPr>
            <p:nvPr/>
          </p:nvCxnSpPr>
          <p:spPr>
            <a:xfrm flipV="1">
              <a:off x="10907634" y="1780138"/>
              <a:ext cx="12700" cy="777588"/>
            </a:xfrm>
            <a:prstGeom prst="bentConnector3">
              <a:avLst>
                <a:gd name="adj1" fmla="val 22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oogle Shape;104;p14">
              <a:extLst>
                <a:ext uri="{FF2B5EF4-FFF2-40B4-BE49-F238E27FC236}">
                  <a16:creationId xmlns:a16="http://schemas.microsoft.com/office/drawing/2014/main" id="{A6721329-379E-404B-8369-F1A363F11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9390" y="1623397"/>
              <a:ext cx="585160" cy="79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Google Shape;102;p14">
                  <a:extLst>
                    <a:ext uri="{FF2B5EF4-FFF2-40B4-BE49-F238E27FC236}">
                      <a16:creationId xmlns:a16="http://schemas.microsoft.com/office/drawing/2014/main" id="{3DF9A3A5-BF3F-412B-8FEF-A6108DFC64C8}"/>
                    </a:ext>
                  </a:extLst>
                </p:cNvPr>
                <p:cNvSpPr txBox="1"/>
                <p:nvPr/>
              </p:nvSpPr>
              <p:spPr>
                <a:xfrm>
                  <a:off x="11370183" y="1296344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𝒓𝒆𝒇</m:t>
                            </m:r>
                          </m:sub>
                        </m:sSub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8" name="Google Shape;102;p14">
                  <a:extLst>
                    <a:ext uri="{FF2B5EF4-FFF2-40B4-BE49-F238E27FC236}">
                      <a16:creationId xmlns:a16="http://schemas.microsoft.com/office/drawing/2014/main" id="{3DF9A3A5-BF3F-412B-8FEF-A6108DFC6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0183" y="1296344"/>
                  <a:ext cx="344600" cy="322800"/>
                </a:xfrm>
                <a:prstGeom prst="rect">
                  <a:avLst/>
                </a:prstGeom>
                <a:blipFill>
                  <a:blip r:embed="rId3"/>
                  <a:stretch>
                    <a:fillRect l="-17544" r="-1754" b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C7E3F47A-FE4D-4175-A7EA-A0F6119FB6D8}"/>
                    </a:ext>
                  </a:extLst>
                </p:cNvPr>
                <p:cNvSpPr txBox="1"/>
                <p:nvPr/>
              </p:nvSpPr>
              <p:spPr>
                <a:xfrm>
                  <a:off x="9091534" y="1974265"/>
                  <a:ext cx="62315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ar-A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ar-A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]</m:t>
                            </m:r>
                          </m:e>
                          <m:sub>
                            <m:r>
                              <a:rPr lang="de-DE" sz="12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𝒌</m:t>
                            </m:r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ar-AE" sz="12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1" name="Google Shape;102;p14">
                  <a:extLst>
                    <a:ext uri="{FF2B5EF4-FFF2-40B4-BE49-F238E27FC236}">
                      <a16:creationId xmlns:a16="http://schemas.microsoft.com/office/drawing/2014/main" id="{C7E3F47A-FE4D-4175-A7EA-A0F6119FB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534" y="1974265"/>
                  <a:ext cx="623150" cy="322800"/>
                </a:xfrm>
                <a:prstGeom prst="rect">
                  <a:avLst/>
                </a:prstGeom>
                <a:blipFill>
                  <a:blip r:embed="rId4"/>
                  <a:stretch>
                    <a:fillRect l="-3883" b="-113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Google Shape;102;p14">
                  <a:extLst>
                    <a:ext uri="{FF2B5EF4-FFF2-40B4-BE49-F238E27FC236}">
                      <a16:creationId xmlns:a16="http://schemas.microsoft.com/office/drawing/2014/main" id="{0881C8BC-FA8D-4794-B2CA-A23090F5303F}"/>
                    </a:ext>
                  </a:extLst>
                </p:cNvPr>
                <p:cNvSpPr txBox="1"/>
                <p:nvPr/>
              </p:nvSpPr>
              <p:spPr>
                <a:xfrm>
                  <a:off x="11202758" y="1960022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5" name="Google Shape;102;p14">
                  <a:extLst>
                    <a:ext uri="{FF2B5EF4-FFF2-40B4-BE49-F238E27FC236}">
                      <a16:creationId xmlns:a16="http://schemas.microsoft.com/office/drawing/2014/main" id="{0881C8BC-FA8D-4794-B2CA-A23090F53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2758" y="1960022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 l="-1786" b="-57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Google Shape;62;p14">
            <a:extLst>
              <a:ext uri="{FF2B5EF4-FFF2-40B4-BE49-F238E27FC236}">
                <a16:creationId xmlns:a16="http://schemas.microsoft.com/office/drawing/2014/main" id="{4C7AB223-878A-44EC-A8AB-F96C8F613CE6}"/>
              </a:ext>
            </a:extLst>
          </p:cNvPr>
          <p:cNvSpPr/>
          <p:nvPr/>
        </p:nvSpPr>
        <p:spPr>
          <a:xfrm>
            <a:off x="9984433" y="3578406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Optimierung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2;p14">
            <a:extLst>
              <a:ext uri="{FF2B5EF4-FFF2-40B4-BE49-F238E27FC236}">
                <a16:creationId xmlns:a16="http://schemas.microsoft.com/office/drawing/2014/main" id="{CD7822A8-68D8-4750-803C-C2A8C8D211E2}"/>
              </a:ext>
            </a:extLst>
          </p:cNvPr>
          <p:cNvSpPr/>
          <p:nvPr/>
        </p:nvSpPr>
        <p:spPr>
          <a:xfrm>
            <a:off x="9984433" y="4355994"/>
            <a:ext cx="914400" cy="5073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alibri" panose="020F0502020204030204" pitchFamily="34" charset="0"/>
                <a:cs typeface="Calibri" panose="020F0502020204030204" pitchFamily="34" charset="0"/>
              </a:rPr>
              <a:t>Modell Spritzgieß-maschine</a:t>
            </a:r>
            <a:endParaRPr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48D4C970-5928-47F4-88D2-D61FA14233A7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V="1">
            <a:off x="9984433" y="3832056"/>
            <a:ext cx="12700" cy="777588"/>
          </a:xfrm>
          <a:prstGeom prst="bentConnector3">
            <a:avLst>
              <a:gd name="adj1" fmla="val 25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45AD7C16-126D-474C-AA9E-AFAC2AC98060}"/>
              </a:ext>
            </a:extLst>
          </p:cNvPr>
          <p:cNvCxnSpPr>
            <a:cxnSpLocks/>
            <a:stCxn id="67" idx="3"/>
            <a:endCxn id="66" idx="3"/>
          </p:cNvCxnSpPr>
          <p:nvPr/>
        </p:nvCxnSpPr>
        <p:spPr>
          <a:xfrm flipV="1">
            <a:off x="10898833" y="3832056"/>
            <a:ext cx="12700" cy="777588"/>
          </a:xfrm>
          <a:prstGeom prst="bentConnector3">
            <a:avLst>
              <a:gd name="adj1" fmla="val 22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oogle Shape;104;p14">
            <a:extLst>
              <a:ext uri="{FF2B5EF4-FFF2-40B4-BE49-F238E27FC236}">
                <a16:creationId xmlns:a16="http://schemas.microsoft.com/office/drawing/2014/main" id="{5F3303B2-0FB3-4DBB-9649-2D36DB466188}"/>
              </a:ext>
            </a:extLst>
          </p:cNvPr>
          <p:cNvCxnSpPr>
            <a:cxnSpLocks/>
          </p:cNvCxnSpPr>
          <p:nvPr/>
        </p:nvCxnSpPr>
        <p:spPr>
          <a:xfrm flipH="1">
            <a:off x="10910589" y="3675315"/>
            <a:ext cx="585160" cy="79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/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ar-A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de-DE" sz="1200" b="1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𝒐𝒑𝒕</m:t>
                              </m:r>
                            </m:sup>
                          </m:sSub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Google Shape;102;p14">
                <a:extLst>
                  <a:ext uri="{FF2B5EF4-FFF2-40B4-BE49-F238E27FC236}">
                    <a16:creationId xmlns:a16="http://schemas.microsoft.com/office/drawing/2014/main" id="{9AF2382A-7F4F-42A2-82E4-9BD78DD03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677" y="3317179"/>
                <a:ext cx="344600" cy="322800"/>
              </a:xfrm>
              <a:prstGeom prst="rect">
                <a:avLst/>
              </a:prstGeom>
              <a:blipFill>
                <a:blip r:embed="rId6"/>
                <a:stretch>
                  <a:fillRect l="-66071" r="-42857" b="-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102;p14">
            <a:extLst>
              <a:ext uri="{FF2B5EF4-FFF2-40B4-BE49-F238E27FC236}">
                <a16:creationId xmlns:a16="http://schemas.microsoft.com/office/drawing/2014/main" id="{29EE366D-5EF6-4131-8009-E5142E64CFA7}"/>
              </a:ext>
            </a:extLst>
          </p:cNvPr>
          <p:cNvSpPr txBox="1"/>
          <p:nvPr/>
        </p:nvSpPr>
        <p:spPr>
          <a:xfrm>
            <a:off x="11193957" y="4011940"/>
            <a:ext cx="344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4" name="Google Shape;104;p14">
            <a:extLst>
              <a:ext uri="{FF2B5EF4-FFF2-40B4-BE49-F238E27FC236}">
                <a16:creationId xmlns:a16="http://schemas.microsoft.com/office/drawing/2014/main" id="{9ACDD31E-DF34-47CF-9951-6E1A1A822F7A}"/>
              </a:ext>
            </a:extLst>
          </p:cNvPr>
          <p:cNvCxnSpPr>
            <a:cxnSpLocks/>
          </p:cNvCxnSpPr>
          <p:nvPr/>
        </p:nvCxnSpPr>
        <p:spPr>
          <a:xfrm>
            <a:off x="778429" y="5138056"/>
            <a:ext cx="11288713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" name="TextShape 3">
            <a:extLst>
              <a:ext uri="{FF2B5EF4-FFF2-40B4-BE49-F238E27FC236}">
                <a16:creationId xmlns:a16="http://schemas.microsoft.com/office/drawing/2014/main" id="{6E8EED98-E7B8-4C02-BBF6-41C0829A352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/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Google Shape;102;p14">
                <a:extLst>
                  <a:ext uri="{FF2B5EF4-FFF2-40B4-BE49-F238E27FC236}">
                    <a16:creationId xmlns:a16="http://schemas.microsoft.com/office/drawing/2014/main" id="{6BBB6311-7D0D-4F61-A042-E5DAFA50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076" y="4069514"/>
                <a:ext cx="623150" cy="322800"/>
              </a:xfrm>
              <a:prstGeom prst="rect">
                <a:avLst/>
              </a:prstGeom>
              <a:blipFill>
                <a:blip r:embed="rId7"/>
                <a:stretch>
                  <a:fillRect l="-7843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/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2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]</m:t>
                          </m:r>
                        </m:e>
                        <m:sub>
                          <m:r>
                            <a:rPr lang="de-DE" sz="12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𝒌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ar-AE" sz="12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Google Shape;102;p14">
                <a:extLst>
                  <a:ext uri="{FF2B5EF4-FFF2-40B4-BE49-F238E27FC236}">
                    <a16:creationId xmlns:a16="http://schemas.microsoft.com/office/drawing/2014/main" id="{2E3651D1-9662-4237-BA4F-F793FFEE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127" y="4069514"/>
                <a:ext cx="623150" cy="322800"/>
              </a:xfrm>
              <a:prstGeom prst="rect">
                <a:avLst/>
              </a:prstGeom>
              <a:blipFill>
                <a:blip r:embed="rId8"/>
                <a:stretch>
                  <a:fillRect l="-3922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BEC39B-A620-4182-A50E-383F8E3EC1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AB1905-96E9-432F-B428-2006AEBB72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7AA6C8C-0403-404D-B67D-CB80560536E0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6108E-0272-4312-8F97-67F3F5B7F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" name="Titel 2">
            <a:extLst>
              <a:ext uri="{FF2B5EF4-FFF2-40B4-BE49-F238E27FC236}">
                <a16:creationId xmlns:a16="http://schemas.microsoft.com/office/drawing/2014/main" id="{9272B703-6365-41CA-93F4-505DDF07EFF1}"/>
              </a:ext>
            </a:extLst>
          </p:cNvPr>
          <p:cNvSpPr txBox="1">
            <a:spLocks/>
          </p:cNvSpPr>
          <p:nvPr/>
        </p:nvSpPr>
        <p:spPr>
          <a:xfrm>
            <a:off x="1814286" y="189000"/>
            <a:ext cx="10174514" cy="502920"/>
          </a:xfrm>
          <a:prstGeom prst="rect">
            <a:avLst/>
          </a:prstGeom>
        </p:spPr>
        <p:txBody>
          <a:bodyPr anchor="ctr">
            <a:normAutofit fontScale="90000" lnSpcReduction="10000"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100" b="1" dirty="0" err="1"/>
              <a:t>Optimalsteuerung</a:t>
            </a:r>
            <a:r>
              <a:rPr lang="de-DE" sz="3100" b="1" dirty="0"/>
              <a:t> (1/2)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27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92240" y="956129"/>
                <a:ext cx="5898280" cy="33110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000" b="1" dirty="0"/>
                  <a:t>Optimierung der Führungsgrößen</a:t>
                </a:r>
              </a:p>
              <a:p>
                <a:r>
                  <a:rPr lang="de-DE" sz="2000" dirty="0"/>
                  <a:t>6 Zustandsgrößen,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de-DE" sz="2000" dirty="0"/>
              </a:p>
              <a:p>
                <a:r>
                  <a:rPr lang="de-DE" sz="2000" dirty="0"/>
                  <a:t>1-6 Zielgrößen</a:t>
                </a:r>
              </a:p>
              <a:p>
                <a:r>
                  <a:rPr lang="de-DE" sz="2000" dirty="0"/>
                  <a:t>Führungsgrößentrajektorien der Länge </a:t>
                </a:r>
                <a14:m>
                  <m:oMath xmlns:m="http://schemas.openxmlformats.org/officeDocument/2006/math"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/>
                  <a:t>werden durch Stufenhöhen und Haltezeiten </a:t>
                </a:r>
                <a:r>
                  <a:rPr lang="de-DE" sz="2000" dirty="0" err="1"/>
                  <a:t>parametetriert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starke Reduktion der Optimierungsgrößen</a:t>
                </a:r>
                <a:endParaRPr lang="de-DE" sz="2000" dirty="0"/>
              </a:p>
              <a:p>
                <a:r>
                  <a:rPr lang="de-DE" sz="2000" dirty="0"/>
                  <a:t>Schaltendes stark nichtlineares Prozessmodell</a:t>
                </a:r>
              </a:p>
              <a:p>
                <a:r>
                  <a:rPr lang="de-DE" sz="2000" dirty="0"/>
                  <a:t>Erwartete Rechendauer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de-DE" sz="2000" dirty="0">
                  <a:latin typeface="+mn-lt"/>
                </a:endParaRPr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121697A-3712-425A-888A-9BC28D320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92240" y="956129"/>
                <a:ext cx="5898280" cy="3311071"/>
              </a:xfrm>
              <a:blipFill>
                <a:blip r:embed="rId2"/>
                <a:stretch>
                  <a:fillRect l="-2689" t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52C0-FFAB-4BDE-A510-C75DBC1A775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24CB6A-F7F3-4562-8E16-6D17E0F3492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B0BE5-9D47-4AB7-8D6B-0BD09360A2F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D7C3EB-D9D6-407E-A631-64E1F769B91A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>
            <a:normAutofit fontScale="90000"/>
          </a:bodyPr>
          <a:lstStyle/>
          <a:p>
            <a:r>
              <a:rPr lang="de-DE" sz="3100" b="1" dirty="0" err="1"/>
              <a:t>Optimalsteuerung</a:t>
            </a:r>
            <a:r>
              <a:rPr lang="de-DE" sz="3100" b="1" dirty="0"/>
              <a:t> (2/2)</a:t>
            </a:r>
            <a:endParaRPr lang="en-GB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6A9C9-E8CA-4637-991B-E776A55C5EA9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5" name="TextShape 2">
            <a:extLst>
              <a:ext uri="{FF2B5EF4-FFF2-40B4-BE49-F238E27FC236}">
                <a16:creationId xmlns:a16="http://schemas.microsoft.com/office/drawing/2014/main" id="{3F593E53-79A5-426E-97FD-41769CD15CBF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7" name="TextShape 4">
            <a:extLst>
              <a:ext uri="{FF2B5EF4-FFF2-40B4-BE49-F238E27FC236}">
                <a16:creationId xmlns:a16="http://schemas.microsoft.com/office/drawing/2014/main" id="{432401BA-E0F5-4E28-91E9-814BB752FFC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" name="TextShape 3">
            <a:extLst>
              <a:ext uri="{FF2B5EF4-FFF2-40B4-BE49-F238E27FC236}">
                <a16:creationId xmlns:a16="http://schemas.microsoft.com/office/drawing/2014/main" id="{6E8EED98-E7B8-4C02-BBF6-41C0829A3521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Inhaltsplatzhalter 1">
                <a:extLst>
                  <a:ext uri="{FF2B5EF4-FFF2-40B4-BE49-F238E27FC236}">
                    <a16:creationId xmlns:a16="http://schemas.microsoft.com/office/drawing/2014/main" id="{9AC0434C-3432-4CA5-83F4-BD7BCCD5E1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1480" y="956129"/>
                <a:ext cx="5898280" cy="3311071"/>
              </a:xfrm>
              <a:prstGeom prst="rect">
                <a:avLst/>
              </a:prstGeom>
            </p:spPr>
            <p:txBody>
              <a:bodyPr lIns="0" tIns="0" rIns="0" bIns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000" b="1" dirty="0"/>
                  <a:t>Optimierung der Prozessgrößen</a:t>
                </a:r>
              </a:p>
              <a:p>
                <a:r>
                  <a:rPr lang="de-DE" sz="2000" dirty="0"/>
                  <a:t>Unbekannte Anzahl an Zuständen des Qualitätsmodells erforderlich</a:t>
                </a:r>
              </a:p>
              <a:p>
                <a:r>
                  <a:rPr lang="de-DE" sz="2000" dirty="0"/>
                  <a:t>1 Zielgröße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DE" sz="2000" dirty="0"/>
                  <a:t> für die nur ein Messwert vorliegt</a:t>
                </a:r>
              </a:p>
              <a:p>
                <a:r>
                  <a:rPr lang="de-DE" sz="2000" dirty="0"/>
                  <a:t>1-6 zu optimierende Trajektorien der Länge </a:t>
                </a:r>
                <a14:m>
                  <m:oMath xmlns:m="http://schemas.openxmlformats.org/officeDocument/2006/math">
                    <m:r>
                      <a:rPr lang="de-DE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0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de-DE" sz="2000" dirty="0"/>
              </a:p>
              <a:p>
                <a:r>
                  <a:rPr lang="de-DE" sz="2000" dirty="0"/>
                  <a:t>Stark nichtlineares Qualitätsmodell</a:t>
                </a:r>
              </a:p>
              <a:p>
                <a:r>
                  <a:rPr lang="de-DE" sz="2000" dirty="0"/>
                  <a:t>Optimale Zykluszeit </a:t>
                </a:r>
                <a14:m>
                  <m:oMath xmlns:m="http://schemas.openxmlformats.org/officeDocument/2006/math">
                    <m:r>
                      <a:rPr lang="de-DE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de-DE" sz="2000" dirty="0"/>
                  <a:t> teil des Optimierungsproblems </a:t>
                </a:r>
                <a:r>
                  <a:rPr lang="de-DE" sz="2000" dirty="0">
                    <a:sym typeface="Wingdings" panose="05000000000000000000" pitchFamily="2" charset="2"/>
                  </a:rPr>
                  <a:t> Mixed Integer Optimal Control Problem</a:t>
                </a:r>
                <a:endParaRPr lang="de-DE" sz="2000" dirty="0"/>
              </a:p>
              <a:p>
                <a:r>
                  <a:rPr lang="de-DE" sz="2000" dirty="0"/>
                  <a:t>Abschätzung der erwarteten Rechendauer schwierig,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+mn-lt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sz="2000" b="0" i="1" smtClean="0">
                        <a:latin typeface="+mn-lt"/>
                        <a:ea typeface="Cambria Math" panose="02040503050406030204" pitchFamily="18" charset="0"/>
                      </a:rPr>
                      <m:t>30</m:t>
                    </m:r>
                    <m:r>
                      <a:rPr lang="de-DE" sz="2000" b="0" i="1" smtClean="0">
                        <a:latin typeface="+mn-lt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000" b="0" i="0" smtClean="0">
                        <a:latin typeface="+mn-lt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de-DE" sz="2000" dirty="0">
                  <a:latin typeface="+mn-lt"/>
                </a:endParaRPr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40" name="Inhaltsplatzhalter 1">
                <a:extLst>
                  <a:ext uri="{FF2B5EF4-FFF2-40B4-BE49-F238E27FC236}">
                    <a16:creationId xmlns:a16="http://schemas.microsoft.com/office/drawing/2014/main" id="{9AC0434C-3432-4CA5-83F4-BD7BCCD5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80" y="956129"/>
                <a:ext cx="5898280" cy="3311071"/>
              </a:xfrm>
              <a:prstGeom prst="rect">
                <a:avLst/>
              </a:prstGeom>
              <a:blipFill>
                <a:blip r:embed="rId3"/>
                <a:stretch>
                  <a:fillRect l="-2585" t="-3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Inhaltsplatzhalter 1">
            <a:extLst>
              <a:ext uri="{FF2B5EF4-FFF2-40B4-BE49-F238E27FC236}">
                <a16:creationId xmlns:a16="http://schemas.microsoft.com/office/drawing/2014/main" id="{094A408F-1A25-4330-A3C7-1A4BE70A8DE4}"/>
              </a:ext>
            </a:extLst>
          </p:cNvPr>
          <p:cNvSpPr txBox="1">
            <a:spLocks/>
          </p:cNvSpPr>
          <p:nvPr/>
        </p:nvSpPr>
        <p:spPr>
          <a:xfrm>
            <a:off x="192120" y="4596687"/>
            <a:ext cx="11796680" cy="1892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Erwartete Rechenzeiten beinhalten die Modelladaption noch nicht</a:t>
            </a:r>
          </a:p>
          <a:p>
            <a:r>
              <a:rPr lang="de-DE" sz="2000" dirty="0"/>
              <a:t>Hardwareanforderungen: Gewöhnlicher Desktop PC oder Industrie-PC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cxnSp>
        <p:nvCxnSpPr>
          <p:cNvPr id="50" name="Google Shape;104;p14">
            <a:extLst>
              <a:ext uri="{FF2B5EF4-FFF2-40B4-BE49-F238E27FC236}">
                <a16:creationId xmlns:a16="http://schemas.microsoft.com/office/drawing/2014/main" id="{286473E6-B8D9-4A50-AC96-86C774B379CF}"/>
              </a:ext>
            </a:extLst>
          </p:cNvPr>
          <p:cNvCxnSpPr>
            <a:cxnSpLocks/>
          </p:cNvCxnSpPr>
          <p:nvPr/>
        </p:nvCxnSpPr>
        <p:spPr>
          <a:xfrm>
            <a:off x="192120" y="4431943"/>
            <a:ext cx="11796680" cy="0"/>
          </a:xfrm>
          <a:prstGeom prst="straightConnector1">
            <a:avLst/>
          </a:prstGeom>
          <a:noFill/>
          <a:ln w="222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672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latin typeface="+mj-lt"/>
              </a:rPr>
              <a:t>Konzeptionell gleiches Problem wie Bildung des initialen Prozess- und Qualitätsmodells </a:t>
            </a:r>
            <a:r>
              <a:rPr lang="de-DE" sz="2000" dirty="0">
                <a:latin typeface="+mj-lt"/>
                <a:sym typeface="Wingdings" panose="05000000000000000000" pitchFamily="2" charset="2"/>
              </a:rPr>
              <a:t> Schätzung von Modellparametern basierend auf dem Fehler zwischen Modellprädiktion und wahren Messdaten</a:t>
            </a:r>
            <a:endParaRPr lang="de-DE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Schwierigkeit</a:t>
            </a:r>
            <a:r>
              <a:rPr lang="en-GB" sz="2000" dirty="0">
                <a:latin typeface="+mj-lt"/>
              </a:rPr>
              <a:t>: </a:t>
            </a:r>
            <a:r>
              <a:rPr lang="en-GB" sz="2000" dirty="0" err="1">
                <a:latin typeface="+mj-lt"/>
              </a:rPr>
              <a:t>Nichtlineare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Optimierungsproblem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können</a:t>
            </a:r>
            <a:r>
              <a:rPr lang="en-GB" sz="2000" dirty="0">
                <a:latin typeface="+mj-lt"/>
              </a:rPr>
              <a:t> in </a:t>
            </a:r>
            <a:r>
              <a:rPr lang="en-GB" sz="2000" dirty="0" err="1">
                <a:latin typeface="+mj-lt"/>
              </a:rPr>
              <a:t>schlechten</a:t>
            </a:r>
            <a:r>
              <a:rPr lang="en-GB" sz="2000" dirty="0">
                <a:latin typeface="+mj-lt"/>
              </a:rPr>
              <a:t> Minima </a:t>
            </a:r>
            <a:r>
              <a:rPr lang="en-GB" sz="2000" dirty="0" err="1">
                <a:latin typeface="+mj-lt"/>
              </a:rPr>
              <a:t>konvergieren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oder</a:t>
            </a:r>
            <a:r>
              <a:rPr lang="en-GB" sz="2000" dirty="0">
                <a:latin typeface="+mj-lt"/>
              </a:rPr>
              <a:t> gar </a:t>
            </a:r>
            <a:r>
              <a:rPr lang="en-GB" sz="2000" dirty="0" err="1">
                <a:latin typeface="+mj-lt"/>
              </a:rPr>
              <a:t>divergieren</a:t>
            </a:r>
            <a:r>
              <a:rPr lang="en-GB" sz="2000" dirty="0">
                <a:latin typeface="+mj-lt"/>
              </a:rPr>
              <a:t>, es </a:t>
            </a:r>
            <a:r>
              <a:rPr lang="en-GB" sz="2000" dirty="0" err="1">
                <a:latin typeface="+mj-lt"/>
              </a:rPr>
              <a:t>gibt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keine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Konvergenzgarantien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Kein</a:t>
            </a:r>
            <a:r>
              <a:rPr lang="en-GB" sz="2000" dirty="0">
                <a:latin typeface="+mj-lt"/>
              </a:rPr>
              <a:t> Problem </a:t>
            </a:r>
            <a:r>
              <a:rPr lang="en-GB" sz="2000" dirty="0" err="1">
                <a:latin typeface="+mj-lt"/>
              </a:rPr>
              <a:t>bei</a:t>
            </a:r>
            <a:r>
              <a:rPr lang="en-GB" sz="2000" dirty="0">
                <a:latin typeface="+mj-lt"/>
              </a:rPr>
              <a:t> offline-</a:t>
            </a:r>
            <a:r>
              <a:rPr lang="en-GB" sz="2000" dirty="0" err="1">
                <a:latin typeface="+mj-lt"/>
              </a:rPr>
              <a:t>Parameterschätzung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schlechtes</a:t>
            </a:r>
            <a:r>
              <a:rPr lang="en-GB" sz="2000" dirty="0">
                <a:latin typeface="+mj-lt"/>
              </a:rPr>
              <a:t>  Modell </a:t>
            </a:r>
            <a:r>
              <a:rPr lang="en-GB" sz="2000" dirty="0" err="1">
                <a:latin typeface="+mj-lt"/>
              </a:rPr>
              <a:t>wird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verworfen</a:t>
            </a:r>
            <a:r>
              <a:rPr lang="en-GB" sz="2000" dirty="0">
                <a:latin typeface="+mj-lt"/>
              </a:rPr>
              <a:t> und neu </a:t>
            </a:r>
            <a:r>
              <a:rPr lang="en-GB" sz="2000" dirty="0" err="1">
                <a:latin typeface="+mj-lt"/>
              </a:rPr>
              <a:t>geschätzt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Für</a:t>
            </a:r>
            <a:r>
              <a:rPr lang="en-GB" sz="2000" dirty="0">
                <a:latin typeface="+mj-lt"/>
              </a:rPr>
              <a:t> Online-</a:t>
            </a:r>
            <a:r>
              <a:rPr lang="en-GB" sz="2000" dirty="0" err="1">
                <a:latin typeface="+mj-lt"/>
              </a:rPr>
              <a:t>Parameterschätzung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müssen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automatisierte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Mechanismen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implementiert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werden</a:t>
            </a:r>
            <a:r>
              <a:rPr lang="en-GB" sz="2000" dirty="0">
                <a:latin typeface="+mj-lt"/>
              </a:rPr>
              <a:t>, um </a:t>
            </a:r>
            <a:r>
              <a:rPr lang="en-GB" sz="2000" dirty="0" err="1">
                <a:latin typeface="+mj-lt"/>
              </a:rPr>
              <a:t>Divergenzprobleme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zu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erkennen</a:t>
            </a:r>
            <a:r>
              <a:rPr lang="en-GB" sz="2000" dirty="0">
                <a:latin typeface="+mj-lt"/>
              </a:rPr>
              <a:t> und </a:t>
            </a:r>
            <a:r>
              <a:rPr lang="en-GB" sz="2000" dirty="0" err="1">
                <a:latin typeface="+mj-lt"/>
              </a:rPr>
              <a:t>entgegenzuwirken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  <a:p>
            <a:pPr marL="0" indent="0">
              <a:buNone/>
            </a:pPr>
            <a:r>
              <a:rPr lang="en-GB" sz="2000" b="1" dirty="0" err="1">
                <a:latin typeface="+mj-lt"/>
              </a:rPr>
              <a:t>Lösungsansätze</a:t>
            </a:r>
            <a:endParaRPr lang="en-GB" sz="2000" b="1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Modelladaption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nur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nach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Bedarf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durchführen</a:t>
            </a:r>
            <a:r>
              <a:rPr lang="en-GB" sz="2000" dirty="0">
                <a:latin typeface="+mj-lt"/>
              </a:rPr>
              <a:t> (</a:t>
            </a:r>
            <a:r>
              <a:rPr lang="en-GB" sz="2000" dirty="0" err="1">
                <a:latin typeface="+mj-lt"/>
              </a:rPr>
              <a:t>z.B.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wenn</a:t>
            </a:r>
            <a:r>
              <a:rPr lang="en-GB" sz="2000" dirty="0">
                <a:latin typeface="+mj-lt"/>
              </a:rPr>
              <a:t> der </a:t>
            </a:r>
            <a:r>
              <a:rPr lang="en-GB" sz="2000" dirty="0" err="1">
                <a:latin typeface="+mj-lt"/>
              </a:rPr>
              <a:t>Simulationsfehler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einen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Grenzwert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überschreitet</a:t>
            </a:r>
            <a:r>
              <a:rPr lang="en-GB" sz="2000" dirty="0">
                <a:latin typeface="+mj-lt"/>
              </a:rPr>
              <a:t>)</a:t>
            </a:r>
          </a:p>
          <a:p>
            <a:r>
              <a:rPr lang="en-GB" sz="2000" dirty="0" err="1">
                <a:latin typeface="+mj-lt"/>
              </a:rPr>
              <a:t>Speichere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alte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Modelle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als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Rückfalloptionen</a:t>
            </a:r>
            <a:r>
              <a:rPr lang="en-GB" sz="2000" dirty="0">
                <a:latin typeface="+mj-lt"/>
              </a:rPr>
              <a:t>, falls </a:t>
            </a:r>
            <a:r>
              <a:rPr lang="en-GB" sz="2000" dirty="0" err="1">
                <a:latin typeface="+mj-lt"/>
              </a:rPr>
              <a:t>aktuelles</a:t>
            </a:r>
            <a:r>
              <a:rPr lang="en-GB" sz="2000" dirty="0">
                <a:latin typeface="+mj-lt"/>
              </a:rPr>
              <a:t> Modell </a:t>
            </a:r>
            <a:r>
              <a:rPr lang="en-GB" sz="2000" dirty="0" err="1">
                <a:latin typeface="+mj-lt"/>
              </a:rPr>
              <a:t>divergiert</a:t>
            </a:r>
            <a:endParaRPr lang="en-GB" sz="2000" dirty="0">
              <a:latin typeface="+mj-lt"/>
            </a:endParaRPr>
          </a:p>
          <a:p>
            <a:r>
              <a:rPr lang="en-GB" sz="2000" dirty="0" err="1">
                <a:latin typeface="+mj-lt"/>
              </a:rPr>
              <a:t>Parallele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Verwendung</a:t>
            </a:r>
            <a:r>
              <a:rPr lang="en-GB" sz="2000" dirty="0">
                <a:latin typeface="+mj-lt"/>
              </a:rPr>
              <a:t> und </a:t>
            </a:r>
            <a:r>
              <a:rPr lang="en-GB" sz="2000" dirty="0" err="1">
                <a:latin typeface="+mj-lt"/>
              </a:rPr>
              <a:t>Aktualisierung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mehrerer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Prozess</a:t>
            </a:r>
            <a:r>
              <a:rPr lang="en-GB" sz="2000" dirty="0">
                <a:latin typeface="+mj-lt"/>
              </a:rPr>
              <a:t>- und </a:t>
            </a:r>
            <a:r>
              <a:rPr lang="en-GB" sz="2000" dirty="0" err="1">
                <a:latin typeface="+mj-lt"/>
              </a:rPr>
              <a:t>Qualitätsmodelle</a:t>
            </a:r>
            <a:r>
              <a:rPr lang="en-GB" sz="2000" dirty="0">
                <a:latin typeface="+mj-lt"/>
              </a:rPr>
              <a:t>, </a:t>
            </a:r>
            <a:r>
              <a:rPr lang="en-GB" sz="2000" dirty="0" err="1">
                <a:latin typeface="+mj-lt"/>
              </a:rPr>
              <a:t>angewendet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wird</a:t>
            </a:r>
            <a:r>
              <a:rPr lang="en-GB" sz="2000" dirty="0">
                <a:latin typeface="+mj-lt"/>
              </a:rPr>
              <a:t> das </a:t>
            </a:r>
            <a:r>
              <a:rPr lang="en-GB" sz="2000" dirty="0" err="1">
                <a:latin typeface="+mj-lt"/>
              </a:rPr>
              <a:t>mit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dem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kleinsten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Simulationsfehler</a:t>
            </a: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Man-in-the-loop: </a:t>
            </a:r>
            <a:r>
              <a:rPr lang="en-GB" sz="2000" dirty="0" err="1">
                <a:latin typeface="+mj-lt"/>
              </a:rPr>
              <a:t>Digitaler</a:t>
            </a:r>
            <a:r>
              <a:rPr lang="en-GB" sz="2000" dirty="0">
                <a:latin typeface="+mj-lt"/>
              </a:rPr>
              <a:t> Zwilling </a:t>
            </a:r>
            <a:r>
              <a:rPr lang="en-GB" sz="2000" dirty="0" err="1">
                <a:latin typeface="+mj-lt"/>
              </a:rPr>
              <a:t>liefert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nur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Vorschläge</a:t>
            </a:r>
            <a:r>
              <a:rPr lang="en-GB" sz="2000" dirty="0">
                <a:latin typeface="+mj-lt"/>
              </a:rPr>
              <a:t>, der </a:t>
            </a:r>
            <a:r>
              <a:rPr lang="en-GB" sz="2000" dirty="0" err="1">
                <a:latin typeface="+mj-lt"/>
              </a:rPr>
              <a:t>Anlagenführer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entscheidet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dirty="0"/>
              <a:t>Modelladaption</a:t>
            </a:r>
            <a:endParaRPr lang="en-GB" sz="28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D1F47-ECC6-4FF5-8205-3E25C47AE87A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AF1EF5-2F1B-4250-8C7D-5A67A1BD4BB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F51064A-6911-4C79-B8B5-26B6CE673221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76118-93B0-4E8F-8EEA-AFE963AB5E9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19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9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51520" y="769876"/>
            <a:ext cx="11088720" cy="5687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343080" indent="-15984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Begrüßung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der Fachgebiete MRT &amp; IfW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Selbstvorstellung des Projektbeirates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Calibri"/>
              </a:rPr>
              <a:t>Vorstellung des Projektes DIM 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Technisch-methodische Entwicklung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Entwicklungsmaßnahmen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Fachliche Diskussion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159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Wissens- und Technologietransfer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Geplante Transfermaßnahmen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Diskussion und Verabschiedung des Transferkonzeptes</a:t>
            </a:r>
          </a:p>
          <a:p>
            <a:pPr marL="343080" indent="-159840">
              <a:lnSpc>
                <a:spcPct val="15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lang="de-DE" b="1" spc="-1" dirty="0">
                <a:solidFill>
                  <a:srgbClr val="000000"/>
                </a:solidFill>
                <a:latin typeface="Calibri"/>
              </a:rPr>
              <a:t>Organisation der Zusammenarbeit und Abschlussdiskussion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b="0" strike="noStrike" spc="-1" dirty="0">
                <a:solidFill>
                  <a:srgbClr val="000000"/>
                </a:solidFill>
                <a:latin typeface="Calibri"/>
              </a:rPr>
              <a:t>Rolle des Projektbeirates und Modalitäten der Zusammenarbeit</a:t>
            </a:r>
          </a:p>
          <a:p>
            <a:pPr marL="642960" lvl="1" indent="-285480">
              <a:lnSpc>
                <a:spcPts val="2401"/>
              </a:lnSpc>
              <a:spcBef>
                <a:spcPts val="201"/>
              </a:spcBef>
              <a:buClr>
                <a:srgbClr val="000000"/>
              </a:buClr>
              <a:buFont typeface="Symbol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Calibri"/>
              </a:rPr>
              <a:t>Abschlussdiskussion</a:t>
            </a:r>
          </a:p>
        </p:txBody>
      </p:sp>
      <p:sp>
        <p:nvSpPr>
          <p:cNvPr id="140" name="TextShape 2"/>
          <p:cNvSpPr txBox="1"/>
          <p:nvPr/>
        </p:nvSpPr>
        <p:spPr>
          <a:xfrm>
            <a:off x="1814286" y="189000"/>
            <a:ext cx="10185594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Agenda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EFD8FF3-EB41-4035-8071-A65EDCF4C5D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CCAD4ED-B260-4EE2-8080-364A3AEF558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3AEC7D1-B7A7-4FA6-B39F-BEAA115F6B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090845-7913-46F6-BB56-7C0A7F041D4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C0EE69-1CB0-4275-9783-77A4EDA24F2F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125DCB-73A6-48F2-B2BC-024E5519E2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5AEB4C-0F0D-4066-AF2C-FD56C3CA433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Vorstellung der </a:t>
            </a:r>
            <a:r>
              <a:rPr lang="de-DE" sz="2000" dirty="0" err="1"/>
              <a:t>Demonstatoranlage</a:t>
            </a:r>
            <a:r>
              <a:rPr lang="de-DE" sz="2000" dirty="0"/>
              <a:t> (elektrisch/hydraulisch; groß/klein; Einfach/Mehrfachmaterialzuführung)</a:t>
            </a:r>
          </a:p>
          <a:p>
            <a:r>
              <a:rPr lang="de-DE" sz="2000" dirty="0"/>
              <a:t>Vorstellung welches Material verwendet werden soll</a:t>
            </a:r>
          </a:p>
          <a:p>
            <a:r>
              <a:rPr lang="de-DE" sz="2000" dirty="0"/>
              <a:t>Aussage über die Repräsentativität des Anwendungsbeispiels treffen (realitätsnahe, schwieriger Prozess, etc. ?) und inwiefern Ergebnisse verallgemeinerbar sein werden</a:t>
            </a:r>
            <a:endParaRPr lang="en-GB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715300-CBE6-41B0-991C-687783E6D1FC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dirty="0" err="1"/>
              <a:t>Demonstratoranlage</a:t>
            </a:r>
            <a:r>
              <a:rPr lang="de-DE" sz="2800" b="1" dirty="0"/>
              <a:t> (Marco)</a:t>
            </a:r>
            <a:endParaRPr lang="en-GB" sz="28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750F6-CB1B-4DB8-B83C-2D4310444B6B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242DE-401F-4062-8EF9-2B7C1495D282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32AB821-A4E7-48B6-B4C4-CD2192BA6D98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39DA-3F8D-4C28-9543-0A3453D2269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928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Casadi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ist in zahlreichen Embedded-Anwendungen bereits erprobt (Kräne, elektrische Antriebe, autonomes Fahren, Verbrennungsmotoren, …)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 Anlagenführer werden die optimierten Führungsgrößen zunächst lediglich vorgeschlagen, es besteht somit keine </a:t>
            </a:r>
            <a:r>
              <a:rPr lang="de-DE" sz="20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umittelbare</a:t>
            </a: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Gefahr der Schädigung der Maschine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Rechenzeiten und Hardware-Anforderungen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weiteres ?</a:t>
            </a: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ÄNDERN SIEHE NOTIZEN</a:t>
            </a: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2401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dirty="0">
                <a:latin typeface="+mj-lt"/>
                <a:ea typeface="+mj-ea"/>
                <a:cs typeface="+mj-cs"/>
              </a:rPr>
              <a:t>Anmerkungen</a:t>
            </a:r>
          </a:p>
        </p:txBody>
      </p:sp>
      <p:sp>
        <p:nvSpPr>
          <p:cNvPr id="641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A7CED7E-542B-43CF-A6B3-231C9EE59355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43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AE72E24-E554-48BE-9DBD-C1488628F3C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BFEA93F0-08C6-465F-9047-CBFBB82900B3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2E1383-7B6A-41F1-B22F-77A890ABA57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829DDA-1CFB-4B69-8F82-854B312306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8D719D-582A-4480-B5D7-8501616BCF03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5224C4-F0E4-4D4E-B070-40F74989A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Entwicklungsmaßnahmen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im</a:t>
            </a:r>
            <a:r>
              <a:rPr lang="en-GB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800" b="1" strike="noStrike" spc="-1" dirty="0" err="1">
                <a:solidFill>
                  <a:srgbClr val="000000"/>
                </a:solidFill>
                <a:latin typeface="Calibri"/>
              </a:rPr>
              <a:t>Überblick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E055814-0653-4221-A55E-13DF90BED85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0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1CE2B5E-5C4E-470E-83E9-9DFB84EA8229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48754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4988880" y="1708920"/>
            <a:ext cx="2067480" cy="21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eines einheitlichen  Systems zur Messdatenaufzeichnung 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Anbindung aller Peripheriegeräte, der Maschinensensorik und der Qualitätsmesszelle das System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4330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433080" y="1708920"/>
            <a:ext cx="2334240" cy="262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Identifikation aller (qualitäts-) relevanter Prozessgrößen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Hochaufgelöste messtechnische Erfassung all dieser Größen</a:t>
            </a:r>
            <a:endParaRPr lang="de-DE" sz="1400" b="0" strike="noStrike" spc="-1" dirty="0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Ggf. Nachrüsten von Peripheriegeräten, falls relevante Größen nicht durch die interne Sensorik der Maschine erfasst werden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2654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2807640" y="1708920"/>
            <a:ext cx="20275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50D050"/>
                </a:highlight>
                <a:latin typeface="Calibri"/>
                <a:ea typeface="Calibri"/>
              </a:rPr>
              <a:t>Definition der relevanten Qualitätsgrößen</a:t>
            </a:r>
            <a:endParaRPr lang="de-DE" sz="1400" b="0" strike="noStrike" spc="-1" dirty="0">
              <a:highlight>
                <a:srgbClr val="50D050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Erfassung dieser  Qualitätsgrößen im Prozesstakt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7096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7210080" y="1708920"/>
            <a:ext cx="2104920" cy="261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Entwurf von Testsignalen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Durchführung von Experimenten zur Erhebung von Identifikationsdaten</a:t>
            </a:r>
            <a:endParaRPr lang="de-DE" sz="1400" b="0" strike="noStrike" spc="-1"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Bildung dynamischer Modelle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9317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9468720" y="1708920"/>
            <a:ext cx="2104920" cy="22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>
            <a:noAutofit/>
          </a:bodyPr>
          <a:lstStyle/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von Methoden zur Prozessoptimierung auf Basis des dynamischen Modells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114480" indent="-1202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Konzeption und Implementierung  von Algorithmen zur Online-</a:t>
            </a:r>
            <a:br>
              <a:rPr dirty="0">
                <a:highlight>
                  <a:srgbClr val="F8E34A"/>
                </a:highlight>
              </a:rPr>
            </a:br>
            <a:r>
              <a:rPr lang="en" sz="1400" b="0" strike="noStrike" spc="-1" dirty="0">
                <a:solidFill>
                  <a:srgbClr val="000000"/>
                </a:solidFill>
                <a:highlight>
                  <a:srgbClr val="F8E34A"/>
                </a:highlight>
                <a:latin typeface="Calibri"/>
                <a:ea typeface="Calibri"/>
              </a:rPr>
              <a:t>Adaption des dynamischen Modells</a:t>
            </a:r>
            <a:endParaRPr lang="de-DE" sz="1400" b="0" strike="noStrike" spc="-1" dirty="0">
              <a:highlight>
                <a:srgbClr val="F8E34A"/>
              </a:highlight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 dirty="0">
              <a:latin typeface="Arial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28A37851-104F-4EC2-925B-85FF7313137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8514F7-DCAC-431E-9860-57CAD26C29C9}"/>
              </a:ext>
            </a:extLst>
          </p:cNvPr>
          <p:cNvSpPr/>
          <p:nvPr/>
        </p:nvSpPr>
        <p:spPr>
          <a:xfrm>
            <a:off x="771525" y="5032350"/>
            <a:ext cx="171450" cy="171450"/>
          </a:xfrm>
          <a:prstGeom prst="rect">
            <a:avLst/>
          </a:prstGeom>
          <a:solidFill>
            <a:srgbClr val="50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27DDEE-A777-4B6E-96E6-8C93F57A8E8D}"/>
              </a:ext>
            </a:extLst>
          </p:cNvPr>
          <p:cNvSpPr txBox="1"/>
          <p:nvPr/>
        </p:nvSpPr>
        <p:spPr>
          <a:xfrm>
            <a:off x="942975" y="4933409"/>
            <a:ext cx="1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abgeschlossen</a:t>
            </a:r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0C6CB3-DEDD-4EED-941E-4AA0DC8005B8}"/>
              </a:ext>
            </a:extLst>
          </p:cNvPr>
          <p:cNvSpPr/>
          <p:nvPr/>
        </p:nvSpPr>
        <p:spPr>
          <a:xfrm>
            <a:off x="2775180" y="5032350"/>
            <a:ext cx="171450" cy="171450"/>
          </a:xfrm>
          <a:prstGeom prst="rect">
            <a:avLst/>
          </a:prstGeom>
          <a:solidFill>
            <a:srgbClr val="F8E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4B50567-F2A9-425D-AB9A-0A51A888A450}"/>
              </a:ext>
            </a:extLst>
          </p:cNvPr>
          <p:cNvSpPr txBox="1"/>
          <p:nvPr/>
        </p:nvSpPr>
        <p:spPr>
          <a:xfrm>
            <a:off x="2946630" y="4933409"/>
            <a:ext cx="166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begonnen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8DEF2F-D03D-4F9B-BD64-13EE9CED8661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174860-719D-4342-B653-6D1293550B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2DD2724-FC4E-4E3E-8464-607CD9EFC12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B0FA6-DAA6-488C-BC33-AAC6CCE61C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692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Entwicklungskonzept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A7B67EC-3B78-43B2-B237-82DB3949D66F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95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5EA8778D-2DC7-426F-9202-0777E35A585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D69157D9-BCA4-4509-832D-08D952D3136F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CC36A7B-CD3F-4AD8-91CA-7F8651EFA43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A21318-566D-49A4-A076-B3BEF58C11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9134C3F-2487-4D97-ABD6-FEF9EB668235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1408D-0334-41EF-9E16-5F98EAD7D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1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Wissens- und Technologietransfer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C86B607C-C88B-43C7-ACC6-6E053C41179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4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F85B83E-14B0-4EC3-8176-797F7B88C9D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05" name="CustomShape 5"/>
          <p:cNvSpPr/>
          <p:nvPr/>
        </p:nvSpPr>
        <p:spPr>
          <a:xfrm>
            <a:off x="50788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6" name="CustomShape 6"/>
          <p:cNvSpPr/>
          <p:nvPr/>
        </p:nvSpPr>
        <p:spPr>
          <a:xfrm>
            <a:off x="5192280" y="1830240"/>
            <a:ext cx="206748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7" name="CustomShape 7"/>
          <p:cNvSpPr/>
          <p:nvPr/>
        </p:nvSpPr>
        <p:spPr>
          <a:xfrm>
            <a:off x="636480" y="1068480"/>
            <a:ext cx="2532600" cy="696240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8" name="CustomShape 8"/>
          <p:cNvSpPr/>
          <p:nvPr/>
        </p:nvSpPr>
        <p:spPr>
          <a:xfrm>
            <a:off x="636480" y="1830240"/>
            <a:ext cx="222084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Maschinenprotokolle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09" name="CustomShape 9"/>
          <p:cNvSpPr/>
          <p:nvPr/>
        </p:nvSpPr>
        <p:spPr>
          <a:xfrm>
            <a:off x="28576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0" name="CustomShape 10"/>
          <p:cNvSpPr/>
          <p:nvPr/>
        </p:nvSpPr>
        <p:spPr>
          <a:xfrm>
            <a:off x="3011040" y="183024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Messgeräte zur Qualitätsüberwachung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1" name="CustomShape 11"/>
          <p:cNvSpPr/>
          <p:nvPr/>
        </p:nvSpPr>
        <p:spPr>
          <a:xfrm>
            <a:off x="73000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2" name="CustomShape 12"/>
          <p:cNvSpPr/>
          <p:nvPr/>
        </p:nvSpPr>
        <p:spPr>
          <a:xfrm>
            <a:off x="741348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13" name="CustomShape 13"/>
          <p:cNvSpPr/>
          <p:nvPr/>
        </p:nvSpPr>
        <p:spPr>
          <a:xfrm>
            <a:off x="9521280" y="1068120"/>
            <a:ext cx="2530080" cy="696960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4" name="CustomShape 14"/>
          <p:cNvSpPr/>
          <p:nvPr/>
        </p:nvSpPr>
        <p:spPr>
          <a:xfrm>
            <a:off x="9672120" y="1830240"/>
            <a:ext cx="2104920" cy="122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1 Softwaremodul zur modellbasierten Prozessoptimierung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5" name="CustomShape 15"/>
          <p:cNvSpPr/>
          <p:nvPr/>
        </p:nvSpPr>
        <p:spPr>
          <a:xfrm rot="16200000">
            <a:off x="-1122480" y="4591080"/>
            <a:ext cx="295452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 Wissen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6" name="CustomShape 16"/>
          <p:cNvSpPr/>
          <p:nvPr/>
        </p:nvSpPr>
        <p:spPr>
          <a:xfrm rot="16200000">
            <a:off x="-231120" y="2303640"/>
            <a:ext cx="1171440" cy="225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rgbClr val="FFFFFF"/>
                </a:solidFill>
                <a:latin typeface="Calibri"/>
                <a:ea typeface="Calibri"/>
              </a:rPr>
              <a:t>Technologien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717" name="CustomShape 17"/>
          <p:cNvSpPr/>
          <p:nvPr/>
        </p:nvSpPr>
        <p:spPr>
          <a:xfrm>
            <a:off x="5192280" y="3225600"/>
            <a:ext cx="2067480" cy="295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relevanten Kommunikationsprotokollen (z.B. OPC-UA)</a:t>
            </a: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Grundlagen der Programmierung mit Python</a:t>
            </a:r>
            <a:endParaRPr lang="de-DE" sz="1400" b="0" strike="noStrike" spc="-1" dirty="0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Datenaufzeichnung mit Python und OPC-UA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718" name="CustomShape 18"/>
          <p:cNvSpPr/>
          <p:nvPr/>
        </p:nvSpPr>
        <p:spPr>
          <a:xfrm>
            <a:off x="636480" y="3225960"/>
            <a:ext cx="2220840" cy="202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Prozessgrößenauswahl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Sensorapplikation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Auslesung der Daten aus der Maschinensteuerung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19" name="CustomShape 19"/>
          <p:cNvSpPr/>
          <p:nvPr/>
        </p:nvSpPr>
        <p:spPr>
          <a:xfrm>
            <a:off x="3011040" y="3225960"/>
            <a:ext cx="2027520" cy="12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 den Themen: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Aufbau Qualitätsmesszelle</a:t>
            </a:r>
            <a:endParaRPr lang="de-DE" sz="1400" b="0" strike="noStrike" spc="-1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Messung von Qualitätsgrößen im Prozesstakt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in dem alle Entwicklungsschritte dokumentiert sind. 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</p:txBody>
      </p:sp>
      <p:sp>
        <p:nvSpPr>
          <p:cNvPr id="720" name="CustomShape 20"/>
          <p:cNvSpPr/>
          <p:nvPr/>
        </p:nvSpPr>
        <p:spPr>
          <a:xfrm>
            <a:off x="7413480" y="322596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</a:t>
            </a:r>
            <a:endParaRPr lang="de-DE" sz="14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datengetriebenen Modellbildung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721" name="CustomShape 21"/>
          <p:cNvSpPr/>
          <p:nvPr/>
        </p:nvSpPr>
        <p:spPr>
          <a:xfrm>
            <a:off x="9672120" y="3225600"/>
            <a:ext cx="2104920" cy="27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Seminar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zum Thema Optimalsteuerung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Workshop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Anwendung der entwickelten Software</a:t>
            </a: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de-DE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de-DE" sz="1400" b="1" strike="noStrike" spc="-1">
                <a:solidFill>
                  <a:srgbClr val="000000"/>
                </a:solidFill>
                <a:latin typeface="Calibri"/>
                <a:ea typeface="Calibri"/>
              </a:rPr>
              <a:t>1 Leitfaden </a:t>
            </a:r>
            <a:r>
              <a:rPr lang="de-DE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zur Optimierung des Spritzgießprozesses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23" name="TextShape 3">
            <a:extLst>
              <a:ext uri="{FF2B5EF4-FFF2-40B4-BE49-F238E27FC236}">
                <a16:creationId xmlns:a16="http://schemas.microsoft.com/office/drawing/2014/main" id="{1198D67A-77AD-4C7E-927C-567C32AAF9C7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5D8E6B6-B73C-40CA-A351-536E55E8B2F5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04911-2870-408B-8DAA-BA8DA3D6D6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8472F62-BE15-4F0B-8B62-ACF36EBC7013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9E5854-DC92-4DD2-9CC6-658A6990A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D1DE22-A8BF-4FE3-9F42-EEBEF437431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Softwaremodule</a:t>
            </a:r>
          </a:p>
          <a:p>
            <a:r>
              <a:rPr lang="de-DE" sz="2000" spc="-1" dirty="0">
                <a:solidFill>
                  <a:srgbClr val="000000"/>
                </a:solidFill>
              </a:rPr>
              <a:t>Python-Bibliotheken. Kein GUI, dafür beispielgetriebene Dokumentation</a:t>
            </a:r>
          </a:p>
          <a:p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Veröffentlichung</a:t>
            </a:r>
            <a:r>
              <a:rPr lang="de-DE" sz="2000" spc="-1" dirty="0">
                <a:solidFill>
                  <a:srgbClr val="000000"/>
                </a:solidFill>
              </a:rPr>
              <a:t> z.B. auf GitHub </a:t>
            </a:r>
            <a:r>
              <a:rPr lang="de-DE" sz="200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 der BSD oder LPGL Lizenz (entgeltfrei kommerziell nutzbar)</a:t>
            </a:r>
          </a:p>
          <a:p>
            <a:r>
              <a:rPr lang="en-GB" sz="2000" dirty="0"/>
              <a:t>Alle </a:t>
            </a:r>
            <a:r>
              <a:rPr lang="en-GB" sz="2000" dirty="0" err="1"/>
              <a:t>Bibliotheken</a:t>
            </a:r>
            <a:r>
              <a:rPr lang="en-GB" sz="2000" dirty="0"/>
              <a:t> (</a:t>
            </a:r>
            <a:r>
              <a:rPr lang="en-GB" sz="2000" dirty="0" err="1"/>
              <a:t>außer</a:t>
            </a:r>
            <a:r>
              <a:rPr lang="en-GB" sz="2000" dirty="0"/>
              <a:t> </a:t>
            </a:r>
            <a:r>
              <a:rPr lang="en-GB" sz="2000" dirty="0" err="1"/>
              <a:t>für</a:t>
            </a:r>
            <a:r>
              <a:rPr lang="en-GB" sz="2000" dirty="0"/>
              <a:t> </a:t>
            </a:r>
            <a:r>
              <a:rPr lang="en-GB" sz="2000" dirty="0" err="1"/>
              <a:t>Datenexport</a:t>
            </a:r>
            <a:r>
              <a:rPr lang="en-GB" sz="2000" dirty="0"/>
              <a:t>) </a:t>
            </a:r>
            <a:r>
              <a:rPr lang="en-GB" sz="2000" dirty="0" err="1"/>
              <a:t>sind</a:t>
            </a:r>
            <a:r>
              <a:rPr lang="en-GB" sz="2000" dirty="0"/>
              <a:t> </a:t>
            </a:r>
            <a:r>
              <a:rPr lang="en-GB" sz="2000" dirty="0" err="1"/>
              <a:t>unabhängig</a:t>
            </a:r>
            <a:r>
              <a:rPr lang="en-GB" sz="2000" dirty="0"/>
              <a:t> von </a:t>
            </a:r>
            <a:r>
              <a:rPr lang="en-GB" sz="2000" dirty="0" err="1"/>
              <a:t>Maschinentyp</a:t>
            </a:r>
            <a:r>
              <a:rPr lang="en-GB" sz="2000" dirty="0"/>
              <a:t> und –</a:t>
            </a:r>
            <a:r>
              <a:rPr lang="en-GB" sz="2000" dirty="0" err="1"/>
              <a:t>hersteller</a:t>
            </a:r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err="1"/>
              <a:t>Maschinenprotokolle</a:t>
            </a:r>
            <a:endParaRPr lang="en-GB" sz="2000" b="1" dirty="0"/>
          </a:p>
          <a:p>
            <a:r>
              <a:rPr lang="en-GB" sz="2000" dirty="0"/>
              <a:t>Marco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 err="1"/>
              <a:t>Messgeräte</a:t>
            </a:r>
            <a:r>
              <a:rPr lang="en-GB" sz="2000" b="1" dirty="0"/>
              <a:t> </a:t>
            </a:r>
            <a:r>
              <a:rPr lang="en-GB" sz="2000" b="1" dirty="0" err="1"/>
              <a:t>zur</a:t>
            </a:r>
            <a:r>
              <a:rPr lang="en-GB" sz="2000" b="1" dirty="0"/>
              <a:t> </a:t>
            </a:r>
            <a:r>
              <a:rPr lang="en-GB" sz="2000" b="1" dirty="0" err="1"/>
              <a:t>Qualitätsüberwachung</a:t>
            </a:r>
            <a:endParaRPr lang="en-GB" sz="2000" b="1" dirty="0"/>
          </a:p>
          <a:p>
            <a:r>
              <a:rPr lang="en-GB" sz="2000" dirty="0"/>
              <a:t>Marco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5537A91-0D2F-4802-9EA2-A5256EFB32E1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Technologietransfer</a:t>
            </a:r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13A4A-98AA-46AC-BA3D-B27C275F2358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51C31BD-53EF-4751-9871-85B147CD70B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78205A-CE79-44F3-B55E-41707981B734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F3A1C5-E571-4568-BB5E-E5C7ED894082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944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0BA9901-6A1F-47D2-BC04-7B3A3C08539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 err="1"/>
              <a:t>Digitale</a:t>
            </a:r>
            <a:r>
              <a:rPr lang="en-GB" sz="1600" b="1" dirty="0"/>
              <a:t> </a:t>
            </a:r>
            <a:r>
              <a:rPr lang="en-GB" sz="1600" b="1" dirty="0" err="1"/>
              <a:t>Leitfäden</a:t>
            </a:r>
            <a:endParaRPr lang="en-GB" sz="1600" b="1" dirty="0"/>
          </a:p>
          <a:p>
            <a:r>
              <a:rPr lang="en-GB" sz="1600" dirty="0" err="1"/>
              <a:t>Dienen</a:t>
            </a:r>
            <a:r>
              <a:rPr lang="en-GB" sz="1600" dirty="0"/>
              <a:t> </a:t>
            </a:r>
            <a:r>
              <a:rPr lang="en-GB" sz="1600" dirty="0" err="1"/>
              <a:t>im</a:t>
            </a:r>
            <a:r>
              <a:rPr lang="en-GB" sz="1600" dirty="0"/>
              <a:t> </a:t>
            </a:r>
            <a:r>
              <a:rPr lang="en-GB" sz="1600" dirty="0" err="1"/>
              <a:t>Wesentlichen</a:t>
            </a:r>
            <a:r>
              <a:rPr lang="en-GB" sz="1600" dirty="0"/>
              <a:t> der </a:t>
            </a:r>
            <a:r>
              <a:rPr lang="en-GB" sz="1600" dirty="0" err="1"/>
              <a:t>nachvollziehbaren</a:t>
            </a:r>
            <a:r>
              <a:rPr lang="en-GB" sz="1600" dirty="0"/>
              <a:t> </a:t>
            </a:r>
            <a:r>
              <a:rPr lang="en-GB" sz="1600" dirty="0" err="1"/>
              <a:t>Dokumentation</a:t>
            </a:r>
            <a:r>
              <a:rPr lang="en-GB" sz="1600" dirty="0"/>
              <a:t> des </a:t>
            </a:r>
            <a:r>
              <a:rPr lang="de-DE" sz="1600" dirty="0"/>
              <a:t>Entwicklungsprozesses</a:t>
            </a:r>
          </a:p>
          <a:p>
            <a:r>
              <a:rPr lang="de-DE" sz="1600" dirty="0"/>
              <a:t>Welche Entwicklungstätigkeiten sind durchzuführen, welche Lösungskonzepte und Werkzeuge wurden verwendet, welche Probleme traten bei der Umsetzung auf?</a:t>
            </a:r>
          </a:p>
          <a:p>
            <a:r>
              <a:rPr lang="de-DE" sz="1600" dirty="0">
                <a:sym typeface="Wingdings" panose="05000000000000000000" pitchFamily="2" charset="2"/>
              </a:rPr>
              <a:t>Wissenskonservierung zum Zweck der Unterstützung von Entwicklungsvorhaben von Unternehmen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 einer PowerPoint Präsentation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sz="1600" b="1" dirty="0">
                <a:sym typeface="Wingdings" panose="05000000000000000000" pitchFamily="2" charset="2"/>
              </a:rPr>
              <a:t>Seminare</a:t>
            </a:r>
          </a:p>
          <a:p>
            <a:r>
              <a:rPr lang="de-DE" sz="1600" dirty="0">
                <a:sym typeface="Wingdings" panose="05000000000000000000" pitchFamily="2" charset="2"/>
              </a:rPr>
              <a:t>Dienen  der Vermittlung grundlegenden Fach- und Methodenwissens</a:t>
            </a:r>
          </a:p>
          <a:p>
            <a:r>
              <a:rPr lang="de-DE" sz="1600" dirty="0">
                <a:sym typeface="Wingdings" panose="05000000000000000000" pitchFamily="2" charset="2"/>
              </a:rPr>
              <a:t>Seminare werden aufgezeichnet und zusammen mit Unterlagen zur Verfügung gestellt</a:t>
            </a:r>
          </a:p>
          <a:p>
            <a:r>
              <a:rPr lang="de-DE" sz="1600" dirty="0">
                <a:sym typeface="Wingdings" panose="05000000000000000000" pitchFamily="2" charset="2"/>
              </a:rPr>
              <a:t>Formate: Präsenz-Seminar oder Webinar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Umfang: Max. 1 Tag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de-DE" sz="1600" b="1" dirty="0">
                <a:sym typeface="Wingdings" panose="05000000000000000000" pitchFamily="2" charset="2"/>
              </a:rPr>
              <a:t>Hands-on Workshops</a:t>
            </a:r>
          </a:p>
          <a:p>
            <a:r>
              <a:rPr lang="de-DE" sz="1600" dirty="0">
                <a:sym typeface="Wingdings" panose="05000000000000000000" pitchFamily="2" charset="2"/>
              </a:rPr>
              <a:t>Dienen der konkreten Anwendung der entwickelten Softwarebibliotheken</a:t>
            </a:r>
          </a:p>
          <a:p>
            <a:r>
              <a:rPr lang="de-DE" sz="1600" dirty="0">
                <a:sym typeface="Wingdings" panose="05000000000000000000" pitchFamily="2" charset="2"/>
              </a:rPr>
              <a:t>Workshops werden aufgezeichnet und zusammen mit Unterlagen zur Verfügung gestellt</a:t>
            </a:r>
          </a:p>
          <a:p>
            <a:r>
              <a:rPr lang="de-DE" sz="1600" dirty="0">
                <a:sym typeface="Wingdings" panose="05000000000000000000" pitchFamily="2" charset="2"/>
              </a:rPr>
              <a:t>Formate: Präsenz oder online</a:t>
            </a:r>
          </a:p>
          <a:p>
            <a:r>
              <a:rPr lang="de-DE" sz="1600" dirty="0">
                <a:sym typeface="Wingdings" panose="05000000000000000000" pitchFamily="2" charset="2"/>
              </a:rPr>
              <a:t>Umfang: Max. 1 Tag</a:t>
            </a:r>
            <a:endParaRPr lang="en-GB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1DE0-47C5-4484-8D89-4EA4D9FBC594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AF1F60-D3BD-4CC1-8A5B-ECBEDDF38A5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80DEDC8-A478-4F83-BE76-A267613FB066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de-DE" sz="2800" b="1" spc="-1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Wissenstransfer</a:t>
            </a:r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44DFE4-9052-481C-AF40-E9EE231EF1A1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85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DA798A3-E91A-4F6E-A714-6E9778D7C30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/>
              <a:t>Wie werden Teilnehmer erreicht?</a:t>
            </a:r>
          </a:p>
          <a:p>
            <a:r>
              <a:rPr lang="de-DE" dirty="0"/>
              <a:t>Infrastruktur für Seminare</a:t>
            </a:r>
          </a:p>
          <a:p>
            <a:r>
              <a:rPr lang="de-DE" dirty="0"/>
              <a:t>Infrastruktur für Anmeldung</a:t>
            </a:r>
          </a:p>
          <a:p>
            <a:r>
              <a:rPr lang="de-DE" dirty="0"/>
              <a:t>Wo kann man sich zu Projekt und Maßnahmen informieren?</a:t>
            </a:r>
          </a:p>
          <a:p>
            <a:r>
              <a:rPr lang="de-DE" dirty="0"/>
              <a:t>Was passiert nach Projektende</a:t>
            </a:r>
          </a:p>
          <a:p>
            <a:r>
              <a:rPr lang="de-DE" dirty="0"/>
              <a:t>Kapazitäten der einzelnen Maßnahmen</a:t>
            </a:r>
          </a:p>
          <a:p>
            <a:r>
              <a:rPr lang="de-DE" dirty="0"/>
              <a:t>Zielgruppe der Maßnahmen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D1D4CE-C055-40BB-90AA-93CFB110A9C9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98E9C80-32F4-4CC9-9054-9D546577BCAC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21.01.2021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6AEC66-8BFB-4E43-A9F9-DD9860E2A2A6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4F56EE3-4EAF-45A0-BBE3-59213C19CD8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endParaRPr lang="en-GB" sz="2800" b="1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D43AB1-2809-411A-BCD6-27A0EB9442D9}"/>
              </a:ext>
            </a:extLst>
          </p:cNvPr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674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Platz für Notizen</a:t>
            </a:r>
          </a:p>
        </p:txBody>
      </p:sp>
      <p:sp>
        <p:nvSpPr>
          <p:cNvPr id="723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Transferkonzept – Feedback, Ideen, Anregungen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A0FEEBB-26C3-4F2E-AB34-80F233AA4329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26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2CB5C7CF-E7AE-45AE-A488-24F00ABB614D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13D3CDF1-B7AA-491C-8DCD-27498A0E06F9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135010A-05DE-4AE3-87B6-19681A91A996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A5027-8EDC-4159-B28E-63F4E1FD7C3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1A2D32A-A0B1-48C9-89FE-2A55ADCF5A0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53F7FD-743A-4D54-A86A-5FA96ED8E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92240" y="981000"/>
            <a:ext cx="11807640" cy="547164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Aufgabe des Projektbeirates: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Sicherstellung der Bedarfsgerechtigkeit der durchgeführten Entwicklungs- und Transfermaßnahmen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Zusammenarbeit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Kooperation mit dem Projektbeirat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Entwicklungs- und Transfertätigkeiten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Entwickelten Technologien und Transfermaßnahmen müssen aus Sicht der Unternehmen wertvoll sein!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de-D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Nächste Schritte: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Erfassung des Entwicklungs- und Transferbedarfs in einer 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 der Entwicklungs- und Transfermaßnahmen in einer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dedizierten Veranstaltung?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Regelmäßige Rückkopplung der </a:t>
            </a:r>
            <a:r>
              <a:rPr lang="de-D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durchgeführten Tätigkeiten in welchen Intervallen?</a:t>
            </a:r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Organisation der Zusammenarbeit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1B4E59D-9A3A-44BA-8BF3-BDB1F9A15A2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31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C1CDC8D3-4DF9-4365-B00E-0A3BAAA0426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6A250552-0FA2-4814-A16F-85C675DD16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0548D25-85FC-45EA-8388-82B3207583C5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A35552-D9D3-47CC-92E5-21D3FC79C4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BF045E4-9CE5-48D7-8006-9A78B7BE68F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81006D-DDAC-4F4A-B464-89AABBCAB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92240" y="827314"/>
            <a:ext cx="11807640" cy="5625326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Marco</a:t>
            </a:r>
          </a:p>
        </p:txBody>
      </p:sp>
      <p:sp>
        <p:nvSpPr>
          <p:cNvPr id="145" name="TextShape 2"/>
          <p:cNvSpPr txBox="1"/>
          <p:nvPr/>
        </p:nvSpPr>
        <p:spPr>
          <a:xfrm>
            <a:off x="1857828" y="189000"/>
            <a:ext cx="9303971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40D739C-5B2A-49C6-AC5E-CBF265CD67D3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8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63044616-DF84-41B0-AC8D-C5366653DC8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5BBB8E7D-5E26-4699-9F7E-943885B3AB9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A494C7-5959-4842-8740-D4B49CD454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56A8C2-A9DF-448D-AF82-2A9F0801E5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21F220B-4460-4B20-B881-20877D109C38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A0AE9F-96E3-4DD1-9965-527E4D5AF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Regelung von Prozessgrößen erlaubt nur indirekt eine Einstellung definierter Bauteileigenschaften (indirekte Regelung)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Nicht messbare Störgrößen ändern das Übertragungsverhalten der Maschine und somit die resultierenden Bauteileigenschaften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567360" indent="-380520">
              <a:lnSpc>
                <a:spcPts val="2401"/>
              </a:lnSpc>
              <a:buClr>
                <a:srgbClr val="000000"/>
              </a:buClr>
              <a:buFont typeface="Arial"/>
              <a:buChar char="•"/>
            </a:pPr>
            <a:r>
              <a:rPr lang="en" sz="1800" b="1" strike="noStrike" spc="-1" dirty="0">
                <a:solidFill>
                  <a:srgbClr val="000000"/>
                </a:solidFill>
                <a:latin typeface="Calibri"/>
              </a:rPr>
              <a:t>Ziel: </a:t>
            </a:r>
            <a:r>
              <a:rPr lang="en" sz="1800" b="0" strike="noStrike" spc="-1" dirty="0">
                <a:solidFill>
                  <a:srgbClr val="000000"/>
                </a:solidFill>
                <a:latin typeface="Calibri"/>
              </a:rPr>
              <a:t>Direkte Regelung der Bauteilqualität, Kompensation von nicht messbaren Störgrößen, einfache Integration des Verfahrens in den bestehenden Produktionsprozess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1787040" y="189000"/>
            <a:ext cx="1021284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Motivation? (für Marco?)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1176120" y="1153800"/>
            <a:ext cx="10185840" cy="3148560"/>
            <a:chOff x="1176120" y="1153800"/>
            <a:chExt cx="10185840" cy="3148560"/>
          </a:xfrm>
        </p:grpSpPr>
        <p:sp>
          <p:nvSpPr>
            <p:cNvPr id="175" name="CustomShape 4"/>
            <p:cNvSpPr/>
            <p:nvPr/>
          </p:nvSpPr>
          <p:spPr>
            <a:xfrm>
              <a:off x="402264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6" name="CustomShape 5"/>
            <p:cNvSpPr/>
            <p:nvPr/>
          </p:nvSpPr>
          <p:spPr>
            <a:xfrm>
              <a:off x="7599960" y="2777040"/>
              <a:ext cx="1218960" cy="6760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177" name="CustomShape 6"/>
            <p:cNvSpPr/>
            <p:nvPr/>
          </p:nvSpPr>
          <p:spPr>
            <a:xfrm>
              <a:off x="1787040" y="231588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8" name="Group 7"/>
            <p:cNvGrpSpPr/>
            <p:nvPr/>
          </p:nvGrpSpPr>
          <p:grpSpPr>
            <a:xfrm>
              <a:off x="1857600" y="2354760"/>
              <a:ext cx="493560" cy="446040"/>
              <a:chOff x="1857600" y="2354760"/>
              <a:chExt cx="493560" cy="446040"/>
            </a:xfrm>
          </p:grpSpPr>
          <p:sp>
            <p:nvSpPr>
              <p:cNvPr id="179" name="CustomShape 8"/>
              <p:cNvSpPr/>
              <p:nvPr/>
            </p:nvSpPr>
            <p:spPr>
              <a:xfrm rot="10800000">
                <a:off x="1857600" y="2354760"/>
                <a:ext cx="360" cy="4456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0" name="CustomShape 9"/>
              <p:cNvSpPr/>
              <p:nvPr/>
            </p:nvSpPr>
            <p:spPr>
              <a:xfrm>
                <a:off x="1857960" y="2800440"/>
                <a:ext cx="493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CustomShape 10"/>
              <p:cNvSpPr/>
              <p:nvPr/>
            </p:nvSpPr>
            <p:spPr>
              <a:xfrm>
                <a:off x="1863000" y="2518920"/>
                <a:ext cx="419040" cy="206640"/>
              </a:xfrm>
              <a:custGeom>
                <a:avLst/>
                <a:gdLst/>
                <a:ahLst/>
                <a:cxnLst/>
                <a:rect l="l" t="t" r="r" b="b"/>
                <a:pathLst>
                  <a:path w="23972" h="11835">
                    <a:moveTo>
                      <a:pt x="0" y="11835"/>
                    </a:moveTo>
                    <a:lnTo>
                      <a:pt x="6372" y="11835"/>
                    </a:lnTo>
                    <a:lnTo>
                      <a:pt x="6372" y="5462"/>
                    </a:lnTo>
                    <a:lnTo>
                      <a:pt x="15172" y="5462"/>
                    </a:lnTo>
                    <a:lnTo>
                      <a:pt x="15172" y="0"/>
                    </a:lnTo>
                    <a:lnTo>
                      <a:pt x="23972" y="0"/>
                    </a:lnTo>
                  </a:path>
                </a:pathLst>
              </a:custGeom>
              <a:noFill/>
              <a:ln w="9360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2" name="CustomShape 11"/>
            <p:cNvSpPr/>
            <p:nvPr/>
          </p:nvSpPr>
          <p:spPr>
            <a:xfrm>
              <a:off x="2268000" y="2606400"/>
              <a:ext cx="194400" cy="243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183" name="CustomShape 12"/>
            <p:cNvSpPr/>
            <p:nvPr/>
          </p:nvSpPr>
          <p:spPr>
            <a:xfrm>
              <a:off x="1935720" y="2129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" name="Group 13"/>
            <p:cNvGrpSpPr/>
            <p:nvPr/>
          </p:nvGrpSpPr>
          <p:grpSpPr>
            <a:xfrm>
              <a:off x="2006280" y="2169000"/>
              <a:ext cx="618480" cy="488880"/>
              <a:chOff x="2006280" y="2169000"/>
              <a:chExt cx="618480" cy="488880"/>
            </a:xfrm>
          </p:grpSpPr>
          <p:grpSp>
            <p:nvGrpSpPr>
              <p:cNvPr id="185" name="Group 14"/>
              <p:cNvGrpSpPr/>
              <p:nvPr/>
            </p:nvGrpSpPr>
            <p:grpSpPr>
              <a:xfrm>
                <a:off x="2006280" y="2169000"/>
                <a:ext cx="493560" cy="446040"/>
                <a:chOff x="2006280" y="2169000"/>
                <a:chExt cx="493560" cy="446040"/>
              </a:xfrm>
            </p:grpSpPr>
            <p:sp>
              <p:nvSpPr>
                <p:cNvPr id="186" name="CustomShape 15"/>
                <p:cNvSpPr/>
                <p:nvPr/>
              </p:nvSpPr>
              <p:spPr>
                <a:xfrm rot="10800000">
                  <a:off x="2006280" y="21690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6"/>
                <p:cNvSpPr/>
                <p:nvPr/>
              </p:nvSpPr>
              <p:spPr>
                <a:xfrm>
                  <a:off x="2006640" y="26146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88" name="CustomShape 17"/>
              <p:cNvSpPr/>
              <p:nvPr/>
            </p:nvSpPr>
            <p:spPr>
              <a:xfrm>
                <a:off x="2430360" y="2414880"/>
                <a:ext cx="194400" cy="24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189" name="CustomShape 18"/>
            <p:cNvSpPr/>
            <p:nvPr/>
          </p:nvSpPr>
          <p:spPr>
            <a:xfrm>
              <a:off x="2021400" y="2301120"/>
              <a:ext cx="389160" cy="272520"/>
            </a:xfrm>
            <a:custGeom>
              <a:avLst/>
              <a:gdLst/>
              <a:ahLst/>
              <a:cxnLst/>
              <a:rect l="l" t="t" r="r" b="b"/>
              <a:pathLst>
                <a:path w="13189" h="9232">
                  <a:moveTo>
                    <a:pt x="0" y="9232"/>
                  </a:moveTo>
                  <a:lnTo>
                    <a:pt x="2638" y="9232"/>
                  </a:lnTo>
                  <a:lnTo>
                    <a:pt x="2638" y="4748"/>
                  </a:lnTo>
                  <a:lnTo>
                    <a:pt x="6858" y="4748"/>
                  </a:lnTo>
                  <a:lnTo>
                    <a:pt x="6858" y="0"/>
                  </a:lnTo>
                  <a:lnTo>
                    <a:pt x="13189" y="0"/>
                  </a:lnTo>
                </a:path>
              </a:pathLst>
            </a:custGeom>
            <a:noFill/>
            <a:ln w="9360">
              <a:solidFill>
                <a:srgbClr val="6AA84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0" name="Group 19"/>
            <p:cNvGrpSpPr/>
            <p:nvPr/>
          </p:nvGrpSpPr>
          <p:grpSpPr>
            <a:xfrm>
              <a:off x="5842080" y="2315880"/>
              <a:ext cx="654840" cy="574200"/>
              <a:chOff x="5842080" y="2315880"/>
              <a:chExt cx="654840" cy="574200"/>
            </a:xfrm>
          </p:grpSpPr>
          <p:sp>
            <p:nvSpPr>
              <p:cNvPr id="191" name="CustomShape 20"/>
              <p:cNvSpPr/>
              <p:nvPr/>
            </p:nvSpPr>
            <p:spPr>
              <a:xfrm>
                <a:off x="5842080" y="2315880"/>
                <a:ext cx="654840" cy="574200"/>
              </a:xfrm>
              <a:prstGeom prst="rect">
                <a:avLst/>
              </a:prstGeom>
              <a:solidFill>
                <a:schemeClr val="bg1"/>
              </a:solidFill>
              <a:ln w="936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" name="Group 21"/>
              <p:cNvGrpSpPr/>
              <p:nvPr/>
            </p:nvGrpSpPr>
            <p:grpSpPr>
              <a:xfrm>
                <a:off x="5912640" y="2355120"/>
                <a:ext cx="520920" cy="446040"/>
                <a:chOff x="5912640" y="2355120"/>
                <a:chExt cx="520920" cy="446040"/>
              </a:xfrm>
            </p:grpSpPr>
            <p:grpSp>
              <p:nvGrpSpPr>
                <p:cNvPr id="193" name="Group 22"/>
                <p:cNvGrpSpPr/>
                <p:nvPr/>
              </p:nvGrpSpPr>
              <p:grpSpPr>
                <a:xfrm>
                  <a:off x="5912640" y="2355120"/>
                  <a:ext cx="493560" cy="446040"/>
                  <a:chOff x="5912640" y="2355120"/>
                  <a:chExt cx="493560" cy="446040"/>
                </a:xfrm>
              </p:grpSpPr>
              <p:sp>
                <p:nvSpPr>
                  <p:cNvPr id="194" name="CustomShape 23"/>
                  <p:cNvSpPr/>
                  <p:nvPr/>
                </p:nvSpPr>
                <p:spPr>
                  <a:xfrm rot="10800000">
                    <a:off x="5912640" y="2355120"/>
                    <a:ext cx="360" cy="44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95" name="CustomShape 24"/>
                  <p:cNvSpPr/>
                  <p:nvPr/>
                </p:nvSpPr>
                <p:spPr>
                  <a:xfrm>
                    <a:off x="5913000" y="2800800"/>
                    <a:ext cx="493200" cy="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360">
                    <a:solidFill>
                      <a:schemeClr val="dk2"/>
                    </a:solidFill>
                    <a:round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96" name="CustomShape 25"/>
                <p:cNvSpPr/>
                <p:nvPr/>
              </p:nvSpPr>
              <p:spPr>
                <a:xfrm>
                  <a:off x="6395760" y="2685240"/>
                  <a:ext cx="37800" cy="662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122040" tIns="122040" rIns="122040" bIns="122040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" sz="1200" b="0" strike="noStrike" spc="-1">
                      <a:solidFill>
                        <a:srgbClr val="000000"/>
                      </a:solidFill>
                      <a:latin typeface="Arial"/>
                    </a:rPr>
                    <a:t>t</a:t>
                  </a:r>
                  <a:endParaRPr lang="de-DE" sz="12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197" name="CustomShape 26"/>
            <p:cNvSpPr/>
            <p:nvPr/>
          </p:nvSpPr>
          <p:spPr>
            <a:xfrm>
              <a:off x="5912280" y="244152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CustomShape 27"/>
            <p:cNvSpPr/>
            <p:nvPr/>
          </p:nvSpPr>
          <p:spPr>
            <a:xfrm>
              <a:off x="5999040" y="21315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CustomShape 28"/>
            <p:cNvSpPr/>
            <p:nvPr/>
          </p:nvSpPr>
          <p:spPr>
            <a:xfrm>
              <a:off x="6072120" y="2220480"/>
              <a:ext cx="235800" cy="392760"/>
            </a:xfrm>
            <a:custGeom>
              <a:avLst/>
              <a:gdLst/>
              <a:ahLst/>
              <a:cxnLst/>
              <a:rect l="l" t="t" r="r" b="b"/>
              <a:pathLst>
                <a:path w="54073" h="68844">
                  <a:moveTo>
                    <a:pt x="0" y="68844"/>
                  </a:moveTo>
                  <a:lnTo>
                    <a:pt x="17145" y="50380"/>
                  </a:lnTo>
                  <a:lnTo>
                    <a:pt x="20574" y="41412"/>
                  </a:lnTo>
                  <a:lnTo>
                    <a:pt x="35609" y="23739"/>
                  </a:lnTo>
                  <a:lnTo>
                    <a:pt x="41412" y="18464"/>
                  </a:lnTo>
                  <a:lnTo>
                    <a:pt x="43522" y="9232"/>
                  </a:lnTo>
                  <a:lnTo>
                    <a:pt x="54073" y="0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CustomShape 29"/>
            <p:cNvSpPr/>
            <p:nvPr/>
          </p:nvSpPr>
          <p:spPr>
            <a:xfrm>
              <a:off x="6309000" y="2214360"/>
              <a:ext cx="73440" cy="278280"/>
            </a:xfrm>
            <a:custGeom>
              <a:avLst/>
              <a:gdLst/>
              <a:ahLst/>
              <a:cxnLst/>
              <a:rect l="l" t="t" r="r" b="b"/>
              <a:pathLst>
                <a:path w="16882" h="48797">
                  <a:moveTo>
                    <a:pt x="0" y="791"/>
                  </a:moveTo>
                  <a:lnTo>
                    <a:pt x="2638" y="1846"/>
                  </a:lnTo>
                  <a:lnTo>
                    <a:pt x="5803" y="0"/>
                  </a:lnTo>
                  <a:lnTo>
                    <a:pt x="10287" y="17409"/>
                  </a:lnTo>
                  <a:lnTo>
                    <a:pt x="10815" y="28751"/>
                  </a:lnTo>
                  <a:lnTo>
                    <a:pt x="16882" y="48797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30"/>
            <p:cNvSpPr/>
            <p:nvPr/>
          </p:nvSpPr>
          <p:spPr>
            <a:xfrm>
              <a:off x="6383880" y="2482560"/>
              <a:ext cx="29880" cy="123120"/>
            </a:xfrm>
            <a:custGeom>
              <a:avLst/>
              <a:gdLst/>
              <a:ahLst/>
              <a:cxnLst/>
              <a:rect l="l" t="t" r="r" b="b"/>
              <a:pathLst>
                <a:path w="5275" h="21629">
                  <a:moveTo>
                    <a:pt x="0" y="0"/>
                  </a:moveTo>
                  <a:lnTo>
                    <a:pt x="5275" y="21629"/>
                  </a:lnTo>
                </a:path>
              </a:pathLst>
            </a:custGeom>
            <a:noFill/>
            <a:ln w="9360">
              <a:solidFill>
                <a:srgbClr val="741B4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" name="Group 31"/>
            <p:cNvGrpSpPr/>
            <p:nvPr/>
          </p:nvGrpSpPr>
          <p:grpSpPr>
            <a:xfrm>
              <a:off x="6069600" y="2170800"/>
              <a:ext cx="512280" cy="446040"/>
              <a:chOff x="6069600" y="2170800"/>
              <a:chExt cx="512280" cy="446040"/>
            </a:xfrm>
          </p:grpSpPr>
          <p:grpSp>
            <p:nvGrpSpPr>
              <p:cNvPr id="203" name="Group 32"/>
              <p:cNvGrpSpPr/>
              <p:nvPr/>
            </p:nvGrpSpPr>
            <p:grpSpPr>
              <a:xfrm>
                <a:off x="6069600" y="2170800"/>
                <a:ext cx="493560" cy="446040"/>
                <a:chOff x="6069600" y="2170800"/>
                <a:chExt cx="493560" cy="446040"/>
              </a:xfrm>
            </p:grpSpPr>
            <p:sp>
              <p:nvSpPr>
                <p:cNvPr id="204" name="CustomShape 33"/>
                <p:cNvSpPr/>
                <p:nvPr/>
              </p:nvSpPr>
              <p:spPr>
                <a:xfrm rot="10800000">
                  <a:off x="6069600" y="2170800"/>
                  <a:ext cx="360" cy="445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34"/>
                <p:cNvSpPr/>
                <p:nvPr/>
              </p:nvSpPr>
              <p:spPr>
                <a:xfrm>
                  <a:off x="6069960" y="2616480"/>
                  <a:ext cx="493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chemeClr val="dk2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06" name="CustomShape 35"/>
              <p:cNvSpPr/>
              <p:nvPr/>
            </p:nvSpPr>
            <p:spPr>
              <a:xfrm>
                <a:off x="6553440" y="2496960"/>
                <a:ext cx="28440" cy="662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22040" tIns="122040" rIns="122040" bIns="12204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sz="1200" b="0" strike="noStrike" spc="-1">
                    <a:solidFill>
                      <a:srgbClr val="000000"/>
                    </a:solidFill>
                    <a:latin typeface="Arial"/>
                  </a:rPr>
                  <a:t>t</a:t>
                </a:r>
                <a:endParaRPr lang="de-DE" sz="1200" b="0" strike="noStrike" spc="-1">
                  <a:latin typeface="Arial"/>
                </a:endParaRPr>
              </a:p>
            </p:txBody>
          </p:sp>
        </p:grpSp>
        <p:sp>
          <p:nvSpPr>
            <p:cNvPr id="207" name="CustomShape 36"/>
            <p:cNvSpPr/>
            <p:nvPr/>
          </p:nvSpPr>
          <p:spPr>
            <a:xfrm>
              <a:off x="6159600" y="1913760"/>
              <a:ext cx="654840" cy="57420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37"/>
            <p:cNvSpPr/>
            <p:nvPr/>
          </p:nvSpPr>
          <p:spPr>
            <a:xfrm rot="10800000">
              <a:off x="6230160" y="1953000"/>
              <a:ext cx="360" cy="445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38"/>
            <p:cNvSpPr/>
            <p:nvPr/>
          </p:nvSpPr>
          <p:spPr>
            <a:xfrm>
              <a:off x="6230520" y="2398680"/>
              <a:ext cx="493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9"/>
            <p:cNvSpPr/>
            <p:nvPr/>
          </p:nvSpPr>
          <p:spPr>
            <a:xfrm>
              <a:off x="6717240" y="2268360"/>
              <a:ext cx="37440" cy="66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" sz="1200" b="0" strike="noStrike" spc="-1">
                  <a:solidFill>
                    <a:srgbClr val="000000"/>
                  </a:solidFill>
                  <a:latin typeface="Arial"/>
                </a:rPr>
                <a:t>t</a:t>
              </a:r>
              <a:endParaRPr lang="de-DE" sz="1200" b="0" strike="noStrike" spc="-1">
                <a:latin typeface="Arial"/>
              </a:endParaRPr>
            </a:p>
          </p:txBody>
        </p:sp>
        <p:sp>
          <p:nvSpPr>
            <p:cNvPr id="211" name="CustomShape 40"/>
            <p:cNvSpPr/>
            <p:nvPr/>
          </p:nvSpPr>
          <p:spPr>
            <a:xfrm>
              <a:off x="6229440" y="2039400"/>
              <a:ext cx="397440" cy="359640"/>
            </a:xfrm>
            <a:custGeom>
              <a:avLst/>
              <a:gdLst/>
              <a:ahLst/>
              <a:cxnLst/>
              <a:rect l="l" t="t" r="r" b="b"/>
              <a:pathLst>
                <a:path w="69635" h="63041">
                  <a:moveTo>
                    <a:pt x="0" y="63041"/>
                  </a:moveTo>
                  <a:lnTo>
                    <a:pt x="14771" y="0"/>
                  </a:lnTo>
                  <a:lnTo>
                    <a:pt x="16618" y="32444"/>
                  </a:lnTo>
                  <a:lnTo>
                    <a:pt x="19256" y="32971"/>
                  </a:lnTo>
                  <a:lnTo>
                    <a:pt x="21893" y="28223"/>
                  </a:lnTo>
                  <a:lnTo>
                    <a:pt x="61986" y="27696"/>
                  </a:lnTo>
                  <a:lnTo>
                    <a:pt x="63041" y="35609"/>
                  </a:lnTo>
                  <a:lnTo>
                    <a:pt x="69635" y="62513"/>
                  </a:lnTo>
                </a:path>
              </a:pathLst>
            </a:custGeom>
            <a:noFill/>
            <a:ln w="9360">
              <a:solidFill>
                <a:srgbClr val="FF99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41"/>
            <p:cNvSpPr/>
            <p:nvPr/>
          </p:nvSpPr>
          <p:spPr>
            <a:xfrm>
              <a:off x="7076520" y="3115440"/>
              <a:ext cx="33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42"/>
            <p:cNvSpPr/>
            <p:nvPr/>
          </p:nvSpPr>
          <p:spPr>
            <a:xfrm>
              <a:off x="1176120" y="2900160"/>
              <a:ext cx="202572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Prozessparameter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(Sollwerte für Prozessgrößen)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4" name="CustomShape 43"/>
            <p:cNvSpPr/>
            <p:nvPr/>
          </p:nvSpPr>
          <p:spPr>
            <a:xfrm>
              <a:off x="5524200" y="2900160"/>
              <a:ext cx="16084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Prozessgrößen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5" name="CustomShape 44"/>
            <p:cNvSpPr/>
            <p:nvPr/>
          </p:nvSpPr>
          <p:spPr>
            <a:xfrm>
              <a:off x="9556560" y="2900160"/>
              <a:ext cx="180540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Bauteileigenschaften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16" name="CustomShape 45"/>
            <p:cNvSpPr/>
            <p:nvPr/>
          </p:nvSpPr>
          <p:spPr>
            <a:xfrm>
              <a:off x="89204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46"/>
            <p:cNvSpPr/>
            <p:nvPr/>
          </p:nvSpPr>
          <p:spPr>
            <a:xfrm>
              <a:off x="3201840" y="3115440"/>
              <a:ext cx="708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47"/>
            <p:cNvSpPr/>
            <p:nvPr/>
          </p:nvSpPr>
          <p:spPr>
            <a:xfrm>
              <a:off x="5329080" y="3115440"/>
              <a:ext cx="267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48"/>
            <p:cNvSpPr/>
            <p:nvPr/>
          </p:nvSpPr>
          <p:spPr>
            <a:xfrm>
              <a:off x="42775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49"/>
            <p:cNvSpPr/>
            <p:nvPr/>
          </p:nvSpPr>
          <p:spPr>
            <a:xfrm>
              <a:off x="46321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50"/>
            <p:cNvSpPr/>
            <p:nvPr/>
          </p:nvSpPr>
          <p:spPr>
            <a:xfrm>
              <a:off x="3358080" y="1172520"/>
              <a:ext cx="254772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 dirty="0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 dirty="0">
                  <a:solidFill>
                    <a:srgbClr val="000000"/>
                  </a:solidFill>
                  <a:latin typeface="Calibri"/>
                </a:rPr>
                <a:t>(Verschleiß, Außentemp., Kühlwassertemp., ...)</a:t>
              </a:r>
              <a:endParaRPr lang="de-DE" sz="1340" b="0" strike="noStrike" spc="-1" dirty="0">
                <a:latin typeface="Arial"/>
              </a:endParaRPr>
            </a:p>
          </p:txBody>
        </p:sp>
        <p:sp>
          <p:nvSpPr>
            <p:cNvPr id="222" name="CustomShape 51"/>
            <p:cNvSpPr/>
            <p:nvPr/>
          </p:nvSpPr>
          <p:spPr>
            <a:xfrm>
              <a:off x="7879320" y="2023920"/>
              <a:ext cx="219240" cy="500400"/>
            </a:xfrm>
            <a:prstGeom prst="lightningBolt">
              <a:avLst/>
            </a:prstGeom>
            <a:solidFill>
              <a:schemeClr val="lt2"/>
            </a:solidFill>
            <a:ln w="9360">
              <a:solidFill>
                <a:srgbClr val="99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52"/>
            <p:cNvSpPr/>
            <p:nvPr/>
          </p:nvSpPr>
          <p:spPr>
            <a:xfrm>
              <a:off x="8233920" y="2059920"/>
              <a:ext cx="360" cy="594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53"/>
            <p:cNvSpPr/>
            <p:nvPr/>
          </p:nvSpPr>
          <p:spPr>
            <a:xfrm>
              <a:off x="7156440" y="1153800"/>
              <a:ext cx="2154600" cy="617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Störgrößen</a:t>
              </a:r>
              <a:endParaRPr lang="de-DE" sz="134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" sz="1340" b="0" strike="noStrike" spc="-1">
                  <a:solidFill>
                    <a:srgbClr val="000000"/>
                  </a:solidFill>
                  <a:latin typeface="Calibri"/>
                </a:rPr>
                <a:t>(Materialeigenschaften)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5" name="CustomShape 54"/>
            <p:cNvSpPr/>
            <p:nvPr/>
          </p:nvSpPr>
          <p:spPr>
            <a:xfrm rot="5400000">
              <a:off x="4064760" y="1455120"/>
              <a:ext cx="388440" cy="4139280"/>
            </a:xfrm>
            <a:prstGeom prst="bentConnector3">
              <a:avLst>
                <a:gd name="adj1" fmla="val 237226"/>
              </a:avLst>
            </a:pr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55"/>
            <p:cNvSpPr/>
            <p:nvPr/>
          </p:nvSpPr>
          <p:spPr>
            <a:xfrm>
              <a:off x="2966760" y="3872160"/>
              <a:ext cx="2584080" cy="430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2040" tIns="122040" rIns="122040" bIns="1220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" sz="134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340" b="0" strike="noStrike" spc="-1">
                <a:latin typeface="Arial"/>
              </a:endParaRPr>
            </a:p>
          </p:txBody>
        </p:sp>
        <p:sp>
          <p:nvSpPr>
            <p:cNvPr id="227" name="CustomShape 56"/>
            <p:cNvSpPr/>
            <p:nvPr/>
          </p:nvSpPr>
          <p:spPr>
            <a:xfrm>
              <a:off x="9949680" y="2310480"/>
              <a:ext cx="671760" cy="58932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" name="Group 57"/>
            <p:cNvGrpSpPr/>
            <p:nvPr/>
          </p:nvGrpSpPr>
          <p:grpSpPr>
            <a:xfrm>
              <a:off x="10022040" y="2350440"/>
              <a:ext cx="560880" cy="457920"/>
              <a:chOff x="10022040" y="2350440"/>
              <a:chExt cx="560880" cy="457920"/>
            </a:xfrm>
          </p:grpSpPr>
          <p:sp>
            <p:nvSpPr>
              <p:cNvPr id="229" name="CustomShape 58"/>
              <p:cNvSpPr/>
              <p:nvPr/>
            </p:nvSpPr>
            <p:spPr>
              <a:xfrm rot="10800000">
                <a:off x="10022040" y="2350440"/>
                <a:ext cx="360" cy="45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CustomShape 59"/>
              <p:cNvSpPr/>
              <p:nvPr/>
            </p:nvSpPr>
            <p:spPr>
              <a:xfrm>
                <a:off x="10022400" y="2808000"/>
                <a:ext cx="560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1" name="CustomShape 60"/>
            <p:cNvSpPr/>
            <p:nvPr/>
          </p:nvSpPr>
          <p:spPr>
            <a:xfrm>
              <a:off x="10071720" y="2482920"/>
              <a:ext cx="379800" cy="321840"/>
            </a:xfrm>
            <a:custGeom>
              <a:avLst/>
              <a:gdLst/>
              <a:ahLst/>
              <a:cxnLst/>
              <a:rect l="l" t="t" r="r" b="b"/>
              <a:pathLst>
                <a:path w="54337" h="39038">
                  <a:moveTo>
                    <a:pt x="0" y="39038"/>
                  </a:moveTo>
                  <a:cubicBezTo>
                    <a:pt x="2374" y="36741"/>
                    <a:pt x="9760" y="31762"/>
                    <a:pt x="14244" y="25256"/>
                  </a:cubicBezTo>
                  <a:cubicBezTo>
                    <a:pt x="18728" y="18750"/>
                    <a:pt x="22817" y="0"/>
                    <a:pt x="26905" y="0"/>
                  </a:cubicBezTo>
                  <a:cubicBezTo>
                    <a:pt x="30993" y="0"/>
                    <a:pt x="34202" y="18750"/>
                    <a:pt x="38774" y="25256"/>
                  </a:cubicBezTo>
                  <a:cubicBezTo>
                    <a:pt x="43346" y="31762"/>
                    <a:pt x="51743" y="36741"/>
                    <a:pt x="54337" y="39038"/>
                  </a:cubicBezTo>
                </a:path>
              </a:pathLst>
            </a:custGeom>
            <a:solidFill>
              <a:srgbClr val="B7B7B7"/>
            </a:solidFill>
            <a:ln w="9360">
              <a:solidFill>
                <a:srgbClr val="B7B7B7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" name="TextShape 6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8A48D5D-617E-41D1-BBA0-220A94238B3A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4" name="TextShape 63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871BF91C-ADA8-4826-994E-0968E1CACE94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5" name="TextShape 3">
            <a:extLst>
              <a:ext uri="{FF2B5EF4-FFF2-40B4-BE49-F238E27FC236}">
                <a16:creationId xmlns:a16="http://schemas.microsoft.com/office/drawing/2014/main" id="{3AE56285-6B67-4EAA-A753-B2595643E9F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F56DE4-96B6-4795-9A0F-79DBEA3DC890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464BA3-156F-41DA-BDA8-6B8B7D93E9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7A582D7-6746-425F-A267-921FD33B592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1365B-EB76-40C4-BEB9-13196FB36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857828" y="189000"/>
            <a:ext cx="10142052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Projektstruktur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6832440" y="75276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551520" y="981000"/>
            <a:ext cx="5544360" cy="5472720"/>
          </a:xfrm>
          <a:prstGeom prst="rect">
            <a:avLst/>
          </a:prstGeom>
          <a:noFill/>
          <a:ln>
            <a:noFill/>
          </a:ln>
        </p:spPr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Projektziele: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Entwicklung eines digitalen Abbildes </a:t>
            </a:r>
            <a:r>
              <a:rPr lang="de-DE" b="0" strike="noStrike" spc="-1" dirty="0">
                <a:solidFill>
                  <a:srgbClr val="000000"/>
                </a:solidFill>
                <a:uFillTx/>
                <a:latin typeface="Calibri"/>
              </a:rPr>
              <a:t>des</a:t>
            </a: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 Spritzgießprozesses und von Methoden zur modellbasierten Optimierung der Bauteilgüte</a:t>
            </a: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000000"/>
                </a:solidFill>
                <a:latin typeface="Calibri"/>
              </a:rPr>
              <a:t>Proof </a:t>
            </a:r>
            <a:r>
              <a:rPr lang="de-D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de-DE" spc="-1" dirty="0">
                <a:solidFill>
                  <a:srgbClr val="000000"/>
                </a:solidFill>
                <a:latin typeface="Calibri"/>
              </a:rPr>
              <a:t> Concept aller entwickelten Methoden durch Anwendung an einer Maschine des Fachgebietes IfW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DE" b="0" strike="noStrike" spc="-1" dirty="0">
                <a:solidFill>
                  <a:srgbClr val="000000"/>
                </a:solidFill>
                <a:latin typeface="Calibri"/>
              </a:rPr>
              <a:t>Transfer der entwickelten Technologien und des erforderlichen Wissens für deren Anwendung und Adaption</a:t>
            </a:r>
            <a:endParaRPr lang="de-DE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000000"/>
                </a:solidFill>
                <a:latin typeface="Calibri"/>
              </a:rPr>
              <a:t>Zeitplan und Meilensteine: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7"/>
          <p:cNvGrpSpPr/>
          <p:nvPr/>
        </p:nvGrpSpPr>
        <p:grpSpPr>
          <a:xfrm>
            <a:off x="662760" y="4212720"/>
            <a:ext cx="9725400" cy="1891440"/>
            <a:chOff x="662760" y="4212720"/>
            <a:chExt cx="9725400" cy="1891440"/>
          </a:xfrm>
        </p:grpSpPr>
        <p:sp>
          <p:nvSpPr>
            <p:cNvPr id="156" name="CustomShape 8"/>
            <p:cNvSpPr/>
            <p:nvPr/>
          </p:nvSpPr>
          <p:spPr>
            <a:xfrm>
              <a:off x="7193880" y="4212720"/>
              <a:ext cx="3194280" cy="189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AP0: Projektlenkungskreis</a:t>
              </a: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AP1: Aufbau der Qualitätsmesszelle</a:t>
              </a:r>
              <a:br>
                <a:rPr dirty="0"/>
              </a:b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AP2: Datenaufzeichnung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AP3: Modellbildung Digitaler Zwilling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AP4: Prozessoptimierung</a:t>
              </a:r>
              <a:endParaRPr lang="de-DE" sz="1400" b="0" strike="noStrike" spc="-1" dirty="0">
                <a:latin typeface="Arial"/>
              </a:endParaRPr>
            </a:p>
            <a:p>
              <a:pPr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AP5: Verbreitung der Projektergebnisse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MS1: </a:t>
              </a:r>
              <a:r>
                <a:rPr lang="de-DE" sz="1400" b="0" strike="noStrike" spc="-1" dirty="0" err="1">
                  <a:solidFill>
                    <a:srgbClr val="000000"/>
                  </a:solidFill>
                  <a:latin typeface="Calibri"/>
                </a:rPr>
                <a:t>Demonstratoranlage</a:t>
              </a: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 aufgebaut</a:t>
              </a:r>
              <a:endParaRPr lang="de-DE" sz="1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1400" b="0" strike="noStrike" spc="-1" dirty="0">
                  <a:solidFill>
                    <a:srgbClr val="000000"/>
                  </a:solidFill>
                  <a:latin typeface="Calibri"/>
                </a:rPr>
                <a:t>MS2: Softwareentwicklung abgeschlossen</a:t>
              </a:r>
              <a:endParaRPr lang="de-DE" sz="1400" b="0" strike="noStrike" spc="-1" dirty="0">
                <a:latin typeface="Arial"/>
              </a:endParaRPr>
            </a:p>
          </p:txBody>
        </p:sp>
        <p:grpSp>
          <p:nvGrpSpPr>
            <p:cNvPr id="157" name="Group 9"/>
            <p:cNvGrpSpPr/>
            <p:nvPr/>
          </p:nvGrpSpPr>
          <p:grpSpPr>
            <a:xfrm>
              <a:off x="662760" y="4212720"/>
              <a:ext cx="6214320" cy="1891440"/>
              <a:chOff x="662760" y="4212720"/>
              <a:chExt cx="6214320" cy="1891440"/>
            </a:xfrm>
          </p:grpSpPr>
          <p:pic>
            <p:nvPicPr>
              <p:cNvPr id="158" name="Grafik 14"/>
              <p:cNvPicPr/>
              <p:nvPr/>
            </p:nvPicPr>
            <p:blipFill>
              <a:blip r:embed="rId2"/>
              <a:stretch/>
            </p:blipFill>
            <p:spPr>
              <a:xfrm>
                <a:off x="662760" y="4212720"/>
                <a:ext cx="6214320" cy="156816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9" name="Grafik 17"/>
              <p:cNvPicPr/>
              <p:nvPr/>
            </p:nvPicPr>
            <p:blipFill>
              <a:blip r:embed="rId3"/>
              <a:stretch/>
            </p:blipFill>
            <p:spPr>
              <a:xfrm>
                <a:off x="662760" y="5886720"/>
                <a:ext cx="6214320" cy="21744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60" name="Group 10"/>
          <p:cNvGrpSpPr/>
          <p:nvPr/>
        </p:nvGrpSpPr>
        <p:grpSpPr>
          <a:xfrm>
            <a:off x="6689700" y="1473120"/>
            <a:ext cx="1008360" cy="1761120"/>
            <a:chOff x="6836760" y="1473120"/>
            <a:chExt cx="1008360" cy="1761120"/>
          </a:xfrm>
        </p:grpSpPr>
        <p:pic>
          <p:nvPicPr>
            <p:cNvPr id="161" name="Grafik 21" descr="Ein Bild, das Mann, Person, Anzug, Kleidung enthält.&#10;&#10;Automatisch generierte Beschreibung"/>
            <p:cNvPicPr/>
            <p:nvPr/>
          </p:nvPicPr>
          <p:blipFill>
            <a:blip r:embed="rId4"/>
            <a:stretch/>
          </p:blipFill>
          <p:spPr>
            <a:xfrm>
              <a:off x="6860880" y="1473120"/>
              <a:ext cx="960120" cy="1442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11"/>
            <p:cNvSpPr/>
            <p:nvPr/>
          </p:nvSpPr>
          <p:spPr>
            <a:xfrm>
              <a:off x="6836760" y="2990520"/>
              <a:ext cx="100836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Marco </a:t>
              </a:r>
              <a:r>
                <a:rPr lang="de-DE" sz="1600" b="0" strike="noStrike" spc="-1" dirty="0" err="1">
                  <a:solidFill>
                    <a:srgbClr val="000000"/>
                  </a:solidFill>
                  <a:latin typeface="Calibri"/>
                </a:rPr>
                <a:t>Klute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grpSp>
        <p:nvGrpSpPr>
          <p:cNvPr id="163" name="Group 12"/>
          <p:cNvGrpSpPr/>
          <p:nvPr/>
        </p:nvGrpSpPr>
        <p:grpSpPr>
          <a:xfrm>
            <a:off x="7795260" y="1467360"/>
            <a:ext cx="1528200" cy="1766880"/>
            <a:chOff x="8170920" y="1467360"/>
            <a:chExt cx="1528200" cy="1766880"/>
          </a:xfrm>
        </p:grpSpPr>
        <p:pic>
          <p:nvPicPr>
            <p:cNvPr id="164" name="Grafik 22" descr="Ein Bild, das Person, Wand, Mann, drinnen enthält.&#10;&#10;Automatisch generierte Beschreibung"/>
            <p:cNvPicPr/>
            <p:nvPr/>
          </p:nvPicPr>
          <p:blipFill>
            <a:blip r:embed="rId5"/>
            <a:stretch/>
          </p:blipFill>
          <p:spPr>
            <a:xfrm>
              <a:off x="8454960" y="1467360"/>
              <a:ext cx="960120" cy="1440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5" name="CustomShape 13"/>
            <p:cNvSpPr/>
            <p:nvPr/>
          </p:nvSpPr>
          <p:spPr>
            <a:xfrm>
              <a:off x="8170920" y="2990520"/>
              <a:ext cx="1528200" cy="24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>
                  <a:solidFill>
                    <a:srgbClr val="000000"/>
                  </a:solidFill>
                  <a:latin typeface="Calibri"/>
                </a:rPr>
                <a:t>Alexander Rehmer</a:t>
              </a:r>
              <a:endParaRPr lang="de-DE" sz="1600" b="0" strike="noStrike" spc="-1" dirty="0">
                <a:latin typeface="Arial"/>
              </a:endParaRPr>
            </a:p>
          </p:txBody>
        </p:sp>
      </p:grpSp>
      <p:sp>
        <p:nvSpPr>
          <p:cNvPr id="166" name="CustomShape 14"/>
          <p:cNvSpPr/>
          <p:nvPr/>
        </p:nvSpPr>
        <p:spPr>
          <a:xfrm>
            <a:off x="6534000" y="981000"/>
            <a:ext cx="5544360" cy="547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72000" rIns="108000" bIns="7200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Calibri"/>
              </a:rPr>
              <a:t>Projektbearbeiter: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ts val="2401"/>
              </a:lnSpc>
              <a:tabLst>
                <a:tab pos="0" algn="l"/>
              </a:tabLst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20" name="TextShape 3">
            <a:extLst>
              <a:ext uri="{FF2B5EF4-FFF2-40B4-BE49-F238E27FC236}">
                <a16:creationId xmlns:a16="http://schemas.microsoft.com/office/drawing/2014/main" id="{58442786-6691-447F-90E6-EC6915C0F7EE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628FA30-D333-43FB-BA7A-2B441C4AA553}"/>
              </a:ext>
            </a:extLst>
          </p:cNvPr>
          <p:cNvGrpSpPr/>
          <p:nvPr/>
        </p:nvGrpSpPr>
        <p:grpSpPr>
          <a:xfrm>
            <a:off x="9136170" y="1467360"/>
            <a:ext cx="1528200" cy="2015603"/>
            <a:chOff x="9500040" y="1467360"/>
            <a:chExt cx="1528200" cy="20156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DB4F68F-F5FB-4B02-84FE-BB9891347A95}"/>
                </a:ext>
              </a:extLst>
            </p:cNvPr>
            <p:cNvSpPr/>
            <p:nvPr/>
          </p:nvSpPr>
          <p:spPr>
            <a:xfrm>
              <a:off x="9772650" y="1467360"/>
              <a:ext cx="960120" cy="1440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CustomShape 13">
              <a:extLst>
                <a:ext uri="{FF2B5EF4-FFF2-40B4-BE49-F238E27FC236}">
                  <a16:creationId xmlns:a16="http://schemas.microsoft.com/office/drawing/2014/main" id="{99A023DC-A1B0-4CCB-A06B-329DBE651DA8}"/>
                </a:ext>
              </a:extLst>
            </p:cNvPr>
            <p:cNvSpPr/>
            <p:nvPr/>
          </p:nvSpPr>
          <p:spPr>
            <a:xfrm>
              <a:off x="9500040" y="2990520"/>
              <a:ext cx="1528200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600" b="0" strike="noStrike" spc="-1" dirty="0"/>
                <a:t>Technischer Mitarbeiter</a:t>
              </a:r>
            </a:p>
          </p:txBody>
        </p:sp>
      </p:grpSp>
      <p:sp>
        <p:nvSpPr>
          <p:cNvPr id="29" name="CustomShape 13">
            <a:extLst>
              <a:ext uri="{FF2B5EF4-FFF2-40B4-BE49-F238E27FC236}">
                <a16:creationId xmlns:a16="http://schemas.microsoft.com/office/drawing/2014/main" id="{C0ED53C7-9E4B-4D6D-A284-4FF06A067851}"/>
              </a:ext>
            </a:extLst>
          </p:cNvPr>
          <p:cNvSpPr/>
          <p:nvPr/>
        </p:nvSpPr>
        <p:spPr>
          <a:xfrm>
            <a:off x="10550160" y="2990520"/>
            <a:ext cx="1528200" cy="2462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 dirty="0"/>
              <a:t>2 Hiwis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45EDA-A1E3-4500-AD84-5D3BE9F71F99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4C5A7-220F-4924-A048-1345934E4E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E3A3FDF-5955-4F0D-A414-03E55BB33B1D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38B26-3994-4020-A01F-BBD5B430E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2"/>
          <p:cNvSpPr txBox="1"/>
          <p:nvPr/>
        </p:nvSpPr>
        <p:spPr>
          <a:xfrm>
            <a:off x="1843314" y="189000"/>
            <a:ext cx="10156566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Überblick über Entwicklungs- und Transfermaßnahmen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551AAB99-242E-4840-940C-F1E1BDEBE820}"/>
              </a:ext>
            </a:extLst>
          </p:cNvPr>
          <p:cNvSpPr/>
          <p:nvPr/>
        </p:nvSpPr>
        <p:spPr>
          <a:xfrm rot="-5400000">
            <a:off x="-123275" y="1930077"/>
            <a:ext cx="1051946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Wissen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0;p13">
            <a:extLst>
              <a:ext uri="{FF2B5EF4-FFF2-40B4-BE49-F238E27FC236}">
                <a16:creationId xmlns:a16="http://schemas.microsoft.com/office/drawing/2014/main" id="{6F66D4C9-7BC6-4799-B462-AE43811FF52D}"/>
              </a:ext>
            </a:extLst>
          </p:cNvPr>
          <p:cNvSpPr txBox="1"/>
          <p:nvPr/>
        </p:nvSpPr>
        <p:spPr>
          <a:xfrm>
            <a:off x="609748" y="1516655"/>
            <a:ext cx="2196452" cy="105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Verfahrenstechnik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Spritzgießprozesses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Wechselwirkungen </a:t>
            </a: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der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Prozessparameter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latin typeface="Calibri"/>
                <a:ea typeface="Calibri"/>
                <a:cs typeface="Calibri"/>
                <a:sym typeface="Calibri"/>
              </a:rPr>
              <a:t>Sensorik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;p13">
            <a:extLst>
              <a:ext uri="{FF2B5EF4-FFF2-40B4-BE49-F238E27FC236}">
                <a16:creationId xmlns:a16="http://schemas.microsoft.com/office/drawing/2014/main" id="{7BD60FFA-74C3-4AF5-8746-1B3657150C0C}"/>
              </a:ext>
            </a:extLst>
          </p:cNvPr>
          <p:cNvSpPr txBox="1"/>
          <p:nvPr/>
        </p:nvSpPr>
        <p:spPr>
          <a:xfrm>
            <a:off x="2884378" y="1516655"/>
            <a:ext cx="2143022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Qualitätsüberwachung im Spritzgießprozess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Messtechniken für Quali-</a:t>
            </a:r>
            <a:b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tätskontrollen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2;p13">
            <a:extLst>
              <a:ext uri="{FF2B5EF4-FFF2-40B4-BE49-F238E27FC236}">
                <a16:creationId xmlns:a16="http://schemas.microsoft.com/office/drawing/2014/main" id="{ACACE472-5513-4493-A52C-360BDB3CC702}"/>
              </a:ext>
            </a:extLst>
          </p:cNvPr>
          <p:cNvSpPr txBox="1"/>
          <p:nvPr/>
        </p:nvSpPr>
        <p:spPr>
          <a:xfrm>
            <a:off x="5072736" y="1510009"/>
            <a:ext cx="2162224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Kommunikationsprotokolle 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Programmieren mit Python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3;p13">
            <a:extLst>
              <a:ext uri="{FF2B5EF4-FFF2-40B4-BE49-F238E27FC236}">
                <a16:creationId xmlns:a16="http://schemas.microsoft.com/office/drawing/2014/main" id="{D36BAA6C-BC8A-4EF4-87F9-A852D25755E8}"/>
              </a:ext>
            </a:extLst>
          </p:cNvPr>
          <p:cNvSpPr txBox="1"/>
          <p:nvPr/>
        </p:nvSpPr>
        <p:spPr>
          <a:xfrm>
            <a:off x="7300028" y="1516655"/>
            <a:ext cx="2169771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Systemidentifikation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Experimententwurf (Testsignalentwurf, DoE)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Nichtlineare Optimierung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;p13">
            <a:extLst>
              <a:ext uri="{FF2B5EF4-FFF2-40B4-BE49-F238E27FC236}">
                <a16:creationId xmlns:a16="http://schemas.microsoft.com/office/drawing/2014/main" id="{7512512E-BA74-4239-9547-49B1AA5D692D}"/>
              </a:ext>
            </a:extLst>
          </p:cNvPr>
          <p:cNvSpPr txBox="1"/>
          <p:nvPr/>
        </p:nvSpPr>
        <p:spPr>
          <a:xfrm>
            <a:off x="9534732" y="1516655"/>
            <a:ext cx="2162224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Lösung von Optimalsteuerungsproblemen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Online-Parameterschätzung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;p13">
            <a:extLst>
              <a:ext uri="{FF2B5EF4-FFF2-40B4-BE49-F238E27FC236}">
                <a16:creationId xmlns:a16="http://schemas.microsoft.com/office/drawing/2014/main" id="{4EBEC7FE-0B00-4B04-8F7B-171B8A70DC04}"/>
              </a:ext>
            </a:extLst>
          </p:cNvPr>
          <p:cNvSpPr/>
          <p:nvPr/>
        </p:nvSpPr>
        <p:spPr>
          <a:xfrm rot="-5400000">
            <a:off x="-8452" y="4386903"/>
            <a:ext cx="822300" cy="225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Technologien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6;p13">
            <a:extLst>
              <a:ext uri="{FF2B5EF4-FFF2-40B4-BE49-F238E27FC236}">
                <a16:creationId xmlns:a16="http://schemas.microsoft.com/office/drawing/2014/main" id="{9D7724CB-5F85-4859-B04C-FBB45AABEFAA}"/>
              </a:ext>
            </a:extLst>
          </p:cNvPr>
          <p:cNvSpPr txBox="1"/>
          <p:nvPr/>
        </p:nvSpPr>
        <p:spPr>
          <a:xfrm>
            <a:off x="5072736" y="4088403"/>
            <a:ext cx="2175864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Datenauf-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zeichung und zum Daten-</a:t>
            </a:r>
            <a:b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7;p13">
            <a:extLst>
              <a:ext uri="{FF2B5EF4-FFF2-40B4-BE49-F238E27FC236}">
                <a16:creationId xmlns:a16="http://schemas.microsoft.com/office/drawing/2014/main" id="{8C2D2191-C604-4D18-8CBF-1B66B85EF593}"/>
              </a:ext>
            </a:extLst>
          </p:cNvPr>
          <p:cNvSpPr txBox="1"/>
          <p:nvPr/>
        </p:nvSpPr>
        <p:spPr>
          <a:xfrm>
            <a:off x="7293935" y="4088403"/>
            <a:ext cx="2175864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Generierung von Testsignalen</a:t>
            </a: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datengetriebenen Modellbildung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68;p13">
            <a:extLst>
              <a:ext uri="{FF2B5EF4-FFF2-40B4-BE49-F238E27FC236}">
                <a16:creationId xmlns:a16="http://schemas.microsoft.com/office/drawing/2014/main" id="{B5FE9C2C-66D8-460E-AE07-EC80C5D0505A}"/>
              </a:ext>
            </a:extLst>
          </p:cNvPr>
          <p:cNvSpPr txBox="1"/>
          <p:nvPr/>
        </p:nvSpPr>
        <p:spPr>
          <a:xfrm>
            <a:off x="2884378" y="4088403"/>
            <a:ext cx="2143022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Messgeräte zur Qualitätsüberwachung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59BBDB1F-BFE4-4804-98CC-1AA8F97E275D}"/>
              </a:ext>
            </a:extLst>
          </p:cNvPr>
          <p:cNvSpPr txBox="1"/>
          <p:nvPr/>
        </p:nvSpPr>
        <p:spPr>
          <a:xfrm>
            <a:off x="611592" y="4088403"/>
            <a:ext cx="2194608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Maschinenprotokolle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0;p13">
            <a:extLst>
              <a:ext uri="{FF2B5EF4-FFF2-40B4-BE49-F238E27FC236}">
                <a16:creationId xmlns:a16="http://schemas.microsoft.com/office/drawing/2014/main" id="{BD19C84C-384D-4103-AF02-54603A582CA3}"/>
              </a:ext>
            </a:extLst>
          </p:cNvPr>
          <p:cNvSpPr txBox="1"/>
          <p:nvPr/>
        </p:nvSpPr>
        <p:spPr>
          <a:xfrm>
            <a:off x="9534732" y="4088403"/>
            <a:ext cx="2156446" cy="84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Optimierung des Spritzgießprozesses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20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zur Online-Adaption des Digitalen Zwillings</a:t>
            </a: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1;p13">
            <a:extLst>
              <a:ext uri="{FF2B5EF4-FFF2-40B4-BE49-F238E27FC236}">
                <a16:creationId xmlns:a16="http://schemas.microsoft.com/office/drawing/2014/main" id="{D36FE9AE-5742-4C53-A723-A3841B1F6AD3}"/>
              </a:ext>
            </a:extLst>
          </p:cNvPr>
          <p:cNvSpPr/>
          <p:nvPr/>
        </p:nvSpPr>
        <p:spPr>
          <a:xfrm rot="-5400000">
            <a:off x="100748" y="2859134"/>
            <a:ext cx="6039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2;p13">
            <a:extLst>
              <a:ext uri="{FF2B5EF4-FFF2-40B4-BE49-F238E27FC236}">
                <a16:creationId xmlns:a16="http://schemas.microsoft.com/office/drawing/2014/main" id="{4F40F3E6-D9A2-4AEA-9F04-7512BCD0257E}"/>
              </a:ext>
            </a:extLst>
          </p:cNvPr>
          <p:cNvSpPr/>
          <p:nvPr/>
        </p:nvSpPr>
        <p:spPr>
          <a:xfrm>
            <a:off x="609747" y="2658834"/>
            <a:ext cx="1108723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73;p13">
            <a:extLst>
              <a:ext uri="{FF2B5EF4-FFF2-40B4-BE49-F238E27FC236}">
                <a16:creationId xmlns:a16="http://schemas.microsoft.com/office/drawing/2014/main" id="{0F99EEA3-9493-48F2-90B7-F873D3D53D19}"/>
              </a:ext>
            </a:extLst>
          </p:cNvPr>
          <p:cNvSpPr/>
          <p:nvPr/>
        </p:nvSpPr>
        <p:spPr>
          <a:xfrm rot="-5400000">
            <a:off x="92954" y="3596991"/>
            <a:ext cx="619487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74;p13">
            <a:extLst>
              <a:ext uri="{FF2B5EF4-FFF2-40B4-BE49-F238E27FC236}">
                <a16:creationId xmlns:a16="http://schemas.microsoft.com/office/drawing/2014/main" id="{F54F86A5-E973-400C-8978-9AE337B98805}"/>
              </a:ext>
            </a:extLst>
          </p:cNvPr>
          <p:cNvSpPr/>
          <p:nvPr/>
        </p:nvSpPr>
        <p:spPr>
          <a:xfrm>
            <a:off x="4900027" y="3098784"/>
            <a:ext cx="679692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75;p13">
            <a:extLst>
              <a:ext uri="{FF2B5EF4-FFF2-40B4-BE49-F238E27FC236}">
                <a16:creationId xmlns:a16="http://schemas.microsoft.com/office/drawing/2014/main" id="{7E7BF9AB-46F5-471F-804C-72988A93ECC7}"/>
              </a:ext>
            </a:extLst>
          </p:cNvPr>
          <p:cNvSpPr/>
          <p:nvPr/>
        </p:nvSpPr>
        <p:spPr>
          <a:xfrm>
            <a:off x="611598" y="2878809"/>
            <a:ext cx="1108535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Durchführung von Fallstudien an der fachgebietseigenen Spritzgießmaschine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6;p13">
            <a:extLst>
              <a:ext uri="{FF2B5EF4-FFF2-40B4-BE49-F238E27FC236}">
                <a16:creationId xmlns:a16="http://schemas.microsoft.com/office/drawing/2014/main" id="{B8D3DB56-191E-4C73-A8A1-E1B9E865EEA1}"/>
              </a:ext>
            </a:extLst>
          </p:cNvPr>
          <p:cNvSpPr/>
          <p:nvPr/>
        </p:nvSpPr>
        <p:spPr>
          <a:xfrm>
            <a:off x="610673" y="3400022"/>
            <a:ext cx="11086312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7;p13">
            <a:extLst>
              <a:ext uri="{FF2B5EF4-FFF2-40B4-BE49-F238E27FC236}">
                <a16:creationId xmlns:a16="http://schemas.microsoft.com/office/drawing/2014/main" id="{ACA3B235-593D-48E1-8FDF-5C48FF95C412}"/>
              </a:ext>
            </a:extLst>
          </p:cNvPr>
          <p:cNvSpPr/>
          <p:nvPr/>
        </p:nvSpPr>
        <p:spPr>
          <a:xfrm>
            <a:off x="612522" y="3839984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Publikation wissenschaftlicher Erkenntnisse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;p13">
            <a:extLst>
              <a:ext uri="{FF2B5EF4-FFF2-40B4-BE49-F238E27FC236}">
                <a16:creationId xmlns:a16="http://schemas.microsoft.com/office/drawing/2014/main" id="{DF0D987B-E0C1-4FA6-A1F4-46ECCC3EC29D}"/>
              </a:ext>
            </a:extLst>
          </p:cNvPr>
          <p:cNvSpPr/>
          <p:nvPr/>
        </p:nvSpPr>
        <p:spPr>
          <a:xfrm>
            <a:off x="612522" y="3619997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Erstellung digitaler Leitfäden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9;p13">
            <a:extLst>
              <a:ext uri="{FF2B5EF4-FFF2-40B4-BE49-F238E27FC236}">
                <a16:creationId xmlns:a16="http://schemas.microsoft.com/office/drawing/2014/main" id="{94863DFF-2EC8-42D8-BE40-DBA3D769F3F5}"/>
              </a:ext>
            </a:extLst>
          </p:cNvPr>
          <p:cNvSpPr/>
          <p:nvPr/>
        </p:nvSpPr>
        <p:spPr>
          <a:xfrm rot="-5400000">
            <a:off x="90398" y="5183535"/>
            <a:ext cx="624600" cy="225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Transfer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80;p13">
            <a:extLst>
              <a:ext uri="{FF2B5EF4-FFF2-40B4-BE49-F238E27FC236}">
                <a16:creationId xmlns:a16="http://schemas.microsoft.com/office/drawing/2014/main" id="{61392F5E-A912-45C9-A3F9-2829BFE4E9E8}"/>
              </a:ext>
            </a:extLst>
          </p:cNvPr>
          <p:cNvSpPr/>
          <p:nvPr/>
        </p:nvSpPr>
        <p:spPr>
          <a:xfrm rot="-5400000">
            <a:off x="61871" y="5923071"/>
            <a:ext cx="681652" cy="233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Bereitst.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1;p13">
            <a:extLst>
              <a:ext uri="{FF2B5EF4-FFF2-40B4-BE49-F238E27FC236}">
                <a16:creationId xmlns:a16="http://schemas.microsoft.com/office/drawing/2014/main" id="{1864FA1B-B642-470E-88AF-FD98EACE86E2}"/>
              </a:ext>
            </a:extLst>
          </p:cNvPr>
          <p:cNvSpPr/>
          <p:nvPr/>
        </p:nvSpPr>
        <p:spPr>
          <a:xfrm>
            <a:off x="3655247" y="5429410"/>
            <a:ext cx="80388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Hands-on Workshops &amp; </a:t>
            </a: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Test@Machine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82;p13">
            <a:extLst>
              <a:ext uri="{FF2B5EF4-FFF2-40B4-BE49-F238E27FC236}">
                <a16:creationId xmlns:a16="http://schemas.microsoft.com/office/drawing/2014/main" id="{980E81D3-49F5-4908-92EB-0B420DBE08D3}"/>
              </a:ext>
            </a:extLst>
          </p:cNvPr>
          <p:cNvSpPr/>
          <p:nvPr/>
        </p:nvSpPr>
        <p:spPr>
          <a:xfrm>
            <a:off x="2159347" y="5209435"/>
            <a:ext cx="9534708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Durchführung</a:t>
            </a:r>
            <a:r>
              <a:rPr lang="en" sz="1000" b="1">
                <a:latin typeface="Calibri"/>
                <a:ea typeface="Calibri"/>
                <a:cs typeface="Calibri"/>
                <a:sym typeface="Calibri"/>
              </a:rPr>
              <a:t> von Fallstudien am Demonstrator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3;p13">
            <a:extLst>
              <a:ext uri="{FF2B5EF4-FFF2-40B4-BE49-F238E27FC236}">
                <a16:creationId xmlns:a16="http://schemas.microsoft.com/office/drawing/2014/main" id="{6B3B595D-4211-4B98-874A-B34B8448D303}"/>
              </a:ext>
            </a:extLst>
          </p:cNvPr>
          <p:cNvSpPr/>
          <p:nvPr/>
        </p:nvSpPr>
        <p:spPr>
          <a:xfrm>
            <a:off x="610672" y="5698945"/>
            <a:ext cx="1108338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Bereitstellung aller Schulungsunterlagen &amp; Aufzeichnungen von Veranstaltungen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4;p13">
            <a:extLst>
              <a:ext uri="{FF2B5EF4-FFF2-40B4-BE49-F238E27FC236}">
                <a16:creationId xmlns:a16="http://schemas.microsoft.com/office/drawing/2014/main" id="{7F654930-2E81-43B4-A38D-9CFD5FBAEF0B}"/>
              </a:ext>
            </a:extLst>
          </p:cNvPr>
          <p:cNvSpPr/>
          <p:nvPr/>
        </p:nvSpPr>
        <p:spPr>
          <a:xfrm>
            <a:off x="3633575" y="5918920"/>
            <a:ext cx="8060480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Öffentliche Bereitstellung der entwickelten Software in GitHub</a:t>
            </a:r>
            <a:endParaRPr sz="1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;p13">
            <a:extLst>
              <a:ext uri="{FF2B5EF4-FFF2-40B4-BE49-F238E27FC236}">
                <a16:creationId xmlns:a16="http://schemas.microsoft.com/office/drawing/2014/main" id="{EC74BBC0-1211-42B4-BC68-6EF4DC3C6789}"/>
              </a:ext>
            </a:extLst>
          </p:cNvPr>
          <p:cNvSpPr/>
          <p:nvPr/>
        </p:nvSpPr>
        <p:spPr>
          <a:xfrm>
            <a:off x="609622" y="4983960"/>
            <a:ext cx="11084433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Fachliche Vorträge, Webinare &amp; Seminare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86;p13">
            <a:extLst>
              <a:ext uri="{FF2B5EF4-FFF2-40B4-BE49-F238E27FC236}">
                <a16:creationId xmlns:a16="http://schemas.microsoft.com/office/drawing/2014/main" id="{6519CCC1-487C-4B18-82DB-EFFA3DC7D43B}"/>
              </a:ext>
            </a:extLst>
          </p:cNvPr>
          <p:cNvSpPr/>
          <p:nvPr/>
        </p:nvSpPr>
        <p:spPr>
          <a:xfrm>
            <a:off x="3630699" y="6135841"/>
            <a:ext cx="8060479" cy="179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Beispielgetriebenen Dokumentation der entwickelten Software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CustomShape 5">
            <a:extLst>
              <a:ext uri="{FF2B5EF4-FFF2-40B4-BE49-F238E27FC236}">
                <a16:creationId xmlns:a16="http://schemas.microsoft.com/office/drawing/2014/main" id="{CA74B20C-285B-4F4D-8218-1C7D0F5E85F3}"/>
              </a:ext>
            </a:extLst>
          </p:cNvPr>
          <p:cNvSpPr/>
          <p:nvPr/>
        </p:nvSpPr>
        <p:spPr>
          <a:xfrm>
            <a:off x="50274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3461A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Daten-</a:t>
            </a:r>
            <a:br/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aufzeichnung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1" name="CustomShape 7">
            <a:extLst>
              <a:ext uri="{FF2B5EF4-FFF2-40B4-BE49-F238E27FC236}">
                <a16:creationId xmlns:a16="http://schemas.microsoft.com/office/drawing/2014/main" id="{50ECCC5F-9B6B-4E52-ADB8-2E7A2F2B8EC7}"/>
              </a:ext>
            </a:extLst>
          </p:cNvPr>
          <p:cNvSpPr/>
          <p:nvPr/>
        </p:nvSpPr>
        <p:spPr>
          <a:xfrm>
            <a:off x="582480" y="867898"/>
            <a:ext cx="2532600" cy="628358"/>
          </a:xfrm>
          <a:prstGeom prst="homePlate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Erfassung von Prozessgrößen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2" name="CustomShape 9">
            <a:extLst>
              <a:ext uri="{FF2B5EF4-FFF2-40B4-BE49-F238E27FC236}">
                <a16:creationId xmlns:a16="http://schemas.microsoft.com/office/drawing/2014/main" id="{47BD7AB1-3270-46C2-A393-689204CB3CB4}"/>
              </a:ext>
            </a:extLst>
          </p:cNvPr>
          <p:cNvSpPr/>
          <p:nvPr/>
        </p:nvSpPr>
        <p:spPr>
          <a:xfrm>
            <a:off x="28062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1F4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Aufbau einer Qualitätsmesszelle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016C3CF9-AAC6-468E-9F13-BDD7422E710B}"/>
              </a:ext>
            </a:extLst>
          </p:cNvPr>
          <p:cNvSpPr/>
          <p:nvPr/>
        </p:nvSpPr>
        <p:spPr>
          <a:xfrm>
            <a:off x="72486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4471B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288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>
                <a:solidFill>
                  <a:srgbClr val="FFFFFF"/>
                </a:solidFill>
                <a:latin typeface="Calibri"/>
                <a:ea typeface="Calibri"/>
              </a:rPr>
              <a:t>Modellbildung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44" name="CustomShape 13">
            <a:extLst>
              <a:ext uri="{FF2B5EF4-FFF2-40B4-BE49-F238E27FC236}">
                <a16:creationId xmlns:a16="http://schemas.microsoft.com/office/drawing/2014/main" id="{2606D8D8-00CC-41D2-AFC2-C605A160E435}"/>
              </a:ext>
            </a:extLst>
          </p:cNvPr>
          <p:cNvSpPr/>
          <p:nvPr/>
        </p:nvSpPr>
        <p:spPr>
          <a:xfrm>
            <a:off x="9469800" y="867898"/>
            <a:ext cx="2530080" cy="633583"/>
          </a:xfrm>
          <a:prstGeom prst="chevron">
            <a:avLst>
              <a:gd name="adj" fmla="val 50000"/>
            </a:avLst>
          </a:prstGeom>
          <a:solidFill>
            <a:srgbClr val="5E89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Prozess-</a:t>
            </a:r>
            <a:br>
              <a:rPr dirty="0"/>
            </a:br>
            <a:r>
              <a:rPr lang="en" sz="14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optimierung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46" name="TextShape 2">
            <a:extLst>
              <a:ext uri="{FF2B5EF4-FFF2-40B4-BE49-F238E27FC236}">
                <a16:creationId xmlns:a16="http://schemas.microsoft.com/office/drawing/2014/main" id="{84DF3BB8-1F45-4689-B497-366A7CEC1B03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8" name="TextShape 4">
            <a:extLst>
              <a:ext uri="{FF2B5EF4-FFF2-40B4-BE49-F238E27FC236}">
                <a16:creationId xmlns:a16="http://schemas.microsoft.com/office/drawing/2014/main" id="{199066C6-D39D-4FD3-B310-60C1794F52F3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5" name="TextShape 3">
            <a:extLst>
              <a:ext uri="{FF2B5EF4-FFF2-40B4-BE49-F238E27FC236}">
                <a16:creationId xmlns:a16="http://schemas.microsoft.com/office/drawing/2014/main" id="{72E0F595-3956-4D59-AED2-5EE41B7F92AD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9DF0B3A-FF6E-4DAF-8A13-7198665F3AC1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F1673C-55EF-4D56-9EBD-6C64FB7C3F4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25F05AC-1632-4F00-8671-8212D02286C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26EBC-E354-4647-AB9E-12CC6FE68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51520" y="981000"/>
            <a:ext cx="11088720" cy="547164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ts val="2401"/>
              </a:lnSpc>
              <a:tabLst>
                <a:tab pos="0" algn="l"/>
              </a:tabLst>
            </a:pPr>
            <a:r>
              <a:rPr lang="en" sz="1870" b="1" strike="noStrike" spc="-1">
                <a:solidFill>
                  <a:srgbClr val="000000"/>
                </a:solidFill>
                <a:latin typeface="Calibri"/>
              </a:rPr>
              <a:t>Schließung des Regelkreises</a:t>
            </a:r>
            <a:endParaRPr lang="de-DE" sz="1870" b="1" strike="noStrike" spc="-1">
              <a:solidFill>
                <a:srgbClr val="000000"/>
              </a:solidFill>
              <a:latin typeface="Arial"/>
            </a:endParaRPr>
          </a:p>
          <a:p>
            <a:pPr indent="-34164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Qualitätsmessung in Echtzeit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D</a:t>
            </a: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irekte Messung nicht möglich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2" indent="-342720">
              <a:lnSpc>
                <a:spcPts val="2401"/>
              </a:lnSpc>
              <a:spcBef>
                <a:spcPts val="201"/>
              </a:spcBef>
              <a:buClr>
                <a:srgbClr val="C5005A"/>
              </a:buClr>
              <a:buFont typeface="Arial"/>
              <a:buChar char="•"/>
              <a:tabLst>
                <a:tab pos="0" algn="l"/>
              </a:tabLst>
            </a:pPr>
            <a:r>
              <a:rPr lang="en" sz="1600" b="0" strike="noStrike" spc="-1">
                <a:solidFill>
                  <a:srgbClr val="000000"/>
                </a:solidFill>
                <a:latin typeface="Calibri"/>
              </a:rPr>
              <a:t>Indirekte Messung mit Soft-Sensor denkbar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indent="-342720">
              <a:lnSpc>
                <a:spcPts val="2401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Erfordert eine Echzeit-Manipulation der Führungsgrößen </a:t>
            </a:r>
            <a:r>
              <a:rPr lang="en" sz="18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" sz="1800" b="0" strike="noStrike" spc="-1">
                <a:solidFill>
                  <a:srgbClr val="000000"/>
                </a:solidFill>
                <a:latin typeface="Calibri"/>
              </a:rPr>
              <a:t> nicht möglich!</a:t>
            </a:r>
            <a:endParaRPr lang="de-DE" sz="18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1864800" y="189000"/>
            <a:ext cx="10135080" cy="5029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latin typeface="Calibri"/>
              </a:rPr>
              <a:t>Skizze</a:t>
            </a: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D6C53E6-8B45-411E-A981-99C8AF83CF97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01" name="TextShape 4"/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Fußzeile</a:t>
            </a:r>
            <a:endParaRPr lang="de-DE" sz="1200" b="0" strike="noStrike" spc="-1">
              <a:latin typeface="Times New Roman"/>
            </a:endParaRPr>
          </a:p>
        </p:txBody>
      </p:sp>
      <p:sp>
        <p:nvSpPr>
          <p:cNvPr id="302" name="TextShape 5"/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0C2531BF-2347-4046-BCB1-E5B09AD80DF2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  <p:grpSp>
        <p:nvGrpSpPr>
          <p:cNvPr id="303" name="Group 6"/>
          <p:cNvGrpSpPr/>
          <p:nvPr/>
        </p:nvGrpSpPr>
        <p:grpSpPr>
          <a:xfrm>
            <a:off x="1933200" y="3010320"/>
            <a:ext cx="8322120" cy="2866320"/>
            <a:chOff x="1933200" y="3010320"/>
            <a:chExt cx="8322120" cy="2866320"/>
          </a:xfrm>
        </p:grpSpPr>
        <p:sp>
          <p:nvSpPr>
            <p:cNvPr id="304" name="CustomShape 7"/>
            <p:cNvSpPr/>
            <p:nvPr/>
          </p:nvSpPr>
          <p:spPr>
            <a:xfrm>
              <a:off x="5986800" y="339336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Optimierung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2158200" y="4795200"/>
              <a:ext cx="4490640" cy="108144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"/>
            <p:cNvSpPr/>
            <p:nvPr/>
          </p:nvSpPr>
          <p:spPr>
            <a:xfrm>
              <a:off x="338400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5598720" y="48596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5306400" y="5113440"/>
              <a:ext cx="250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2"/>
            <p:cNvSpPr/>
            <p:nvPr/>
          </p:nvSpPr>
          <p:spPr>
            <a:xfrm>
              <a:off x="4262040" y="4885200"/>
              <a:ext cx="1346040" cy="442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Prozess-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größen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0" name="CustomShape 13"/>
            <p:cNvSpPr/>
            <p:nvPr/>
          </p:nvSpPr>
          <p:spPr>
            <a:xfrm>
              <a:off x="2768760" y="5113440"/>
              <a:ext cx="531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4"/>
            <p:cNvSpPr/>
            <p:nvPr/>
          </p:nvSpPr>
          <p:spPr>
            <a:xfrm>
              <a:off x="4363920" y="5113440"/>
              <a:ext cx="20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5"/>
            <p:cNvSpPr/>
            <p:nvPr/>
          </p:nvSpPr>
          <p:spPr>
            <a:xfrm>
              <a:off x="2993040" y="5506920"/>
              <a:ext cx="1937880" cy="32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Calibri"/>
                </a:rPr>
                <a:t>Regelung (maschinenintern)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3" name="CustomShape 16"/>
            <p:cNvSpPr/>
            <p:nvPr/>
          </p:nvSpPr>
          <p:spPr>
            <a:xfrm rot="5400000" flipH="1">
              <a:off x="3697560" y="4091040"/>
              <a:ext cx="70920" cy="2402280"/>
            </a:xfrm>
            <a:prstGeom prst="bentConnector3">
              <a:avLst>
                <a:gd name="adj1" fmla="val -319984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7"/>
            <p:cNvSpPr/>
            <p:nvPr/>
          </p:nvSpPr>
          <p:spPr>
            <a:xfrm>
              <a:off x="193320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18"/>
            <p:cNvSpPr/>
            <p:nvPr/>
          </p:nvSpPr>
          <p:spPr>
            <a:xfrm>
              <a:off x="2039040" y="522288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9"/>
            <p:cNvSpPr/>
            <p:nvPr/>
          </p:nvSpPr>
          <p:spPr>
            <a:xfrm>
              <a:off x="527400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Spritzgieß-</a:t>
              </a:r>
              <a:br/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maschine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7" name="CustomShape 20"/>
            <p:cNvSpPr/>
            <p:nvPr/>
          </p:nvSpPr>
          <p:spPr>
            <a:xfrm>
              <a:off x="6764040" y="4098240"/>
              <a:ext cx="914040" cy="50688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Modell Bauteil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4482360" y="301032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22"/>
            <p:cNvSpPr/>
            <p:nvPr/>
          </p:nvSpPr>
          <p:spPr>
            <a:xfrm rot="16200000" flipV="1">
              <a:off x="8603280" y="3776400"/>
              <a:ext cx="1256040" cy="94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Formula 23"/>
                <p:cNvSpPr txBox="1"/>
                <p:nvPr/>
              </p:nvSpPr>
              <p:spPr>
                <a:xfrm>
                  <a:off x="4640760" y="417996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1" name="CustomShape 24"/>
            <p:cNvSpPr/>
            <p:nvPr/>
          </p:nvSpPr>
          <p:spPr>
            <a:xfrm>
              <a:off x="6188400" y="4351680"/>
              <a:ext cx="574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Formula 25"/>
                <p:cNvSpPr txBox="1"/>
                <p:nvPr/>
              </p:nvSpPr>
              <p:spPr>
                <a:xfrm>
                  <a:off x="2369880" y="4933440"/>
                  <a:ext cx="32544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^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𝒐𝒑𝒕</m:t>
                            </m:r>
                          </m:sub>
                        </m:sSub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3" name="CustomShape 26"/>
            <p:cNvSpPr/>
            <p:nvPr/>
          </p:nvSpPr>
          <p:spPr>
            <a:xfrm rot="10800000" flipV="1">
              <a:off x="2533320" y="4341240"/>
              <a:ext cx="2107440" cy="59148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CustomShape 27"/>
            <p:cNvSpPr/>
            <p:nvPr/>
          </p:nvSpPr>
          <p:spPr>
            <a:xfrm rot="10800000" flipV="1">
              <a:off x="4803480" y="3646800"/>
              <a:ext cx="1183320" cy="532440"/>
            </a:xfrm>
            <a:prstGeom prst="bentConnector2">
              <a:avLst/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CustomShape 28"/>
            <p:cNvSpPr/>
            <p:nvPr/>
          </p:nvSpPr>
          <p:spPr>
            <a:xfrm flipH="1" flipV="1">
              <a:off x="6900480" y="3764160"/>
              <a:ext cx="776520" cy="586440"/>
            </a:xfrm>
            <a:prstGeom prst="bentConnector3">
              <a:avLst>
                <a:gd name="adj1" fmla="val -58848"/>
              </a:avLst>
            </a:prstGeom>
            <a:noFill/>
            <a:ln>
              <a:solidFill>
                <a:schemeClr val="tx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Formula 29"/>
                <p:cNvSpPr txBox="1"/>
                <p:nvPr/>
              </p:nvSpPr>
              <p:spPr>
                <a:xfrm>
                  <a:off x="7814160" y="4066920"/>
                  <a:ext cx="344160" cy="3225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^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327" name="CustomShape 30"/>
            <p:cNvSpPr/>
            <p:nvPr/>
          </p:nvSpPr>
          <p:spPr>
            <a:xfrm>
              <a:off x="6855480" y="374220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328" name="Group 31"/>
            <p:cNvGrpSpPr/>
            <p:nvPr/>
          </p:nvGrpSpPr>
          <p:grpSpPr>
            <a:xfrm>
              <a:off x="8841960" y="3222360"/>
              <a:ext cx="795240" cy="322560"/>
              <a:chOff x="8841960" y="3222360"/>
              <a:chExt cx="795240" cy="322560"/>
            </a:xfrm>
          </p:grpSpPr>
          <p:sp>
            <p:nvSpPr>
              <p:cNvPr id="329" name="CustomShape 32"/>
              <p:cNvSpPr/>
              <p:nvPr/>
            </p:nvSpPr>
            <p:spPr>
              <a:xfrm flipH="1">
                <a:off x="8841960" y="3530160"/>
                <a:ext cx="58464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2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Formula 33"/>
                  <p:cNvSpPr txBox="1"/>
                  <p:nvPr/>
                </p:nvSpPr>
                <p:spPr>
                  <a:xfrm>
                    <a:off x="9293040" y="3222360"/>
                    <a:ext cx="344160" cy="322560"/>
                  </a:xfrm>
                  <a:prstGeom prst="rect">
                    <a:avLst/>
                  </a:prstGeom>
                </p:spPr>
                <p:txBody>
                  <a:bodyPr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/>
                  </a:p>
                </p:txBody>
              </p:sp>
            </mc:Choice>
            <mc:Fallback xmlns:p15="http://schemas.microsoft.com/office/powerpoint/2012/main" xmlns:p14="http://schemas.microsoft.com/office/powerpoint/2010/main" xmlns=""/>
          </mc:AlternateContent>
        </p:grpSp>
        <p:sp>
          <p:nvSpPr>
            <p:cNvPr id="331" name="CustomShape 34"/>
            <p:cNvSpPr/>
            <p:nvPr/>
          </p:nvSpPr>
          <p:spPr>
            <a:xfrm>
              <a:off x="9148320" y="48754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Bauteil-</a:t>
              </a:r>
              <a:endParaRPr lang="de-DE" sz="1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1" strike="noStrike" spc="-1">
                  <a:solidFill>
                    <a:srgbClr val="000000"/>
                  </a:solidFill>
                  <a:latin typeface="Arial"/>
                </a:rPr>
                <a:t>q</a:t>
              </a: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ualität 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768132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36"/>
            <p:cNvSpPr/>
            <p:nvPr/>
          </p:nvSpPr>
          <p:spPr>
            <a:xfrm>
              <a:off x="8043840" y="4850640"/>
              <a:ext cx="924840" cy="51336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0" strike="noStrike" spc="-1">
                  <a:solidFill>
                    <a:srgbClr val="000000"/>
                  </a:solidFill>
                  <a:latin typeface="Calibri"/>
                </a:rPr>
                <a:t>Qualitäts-messzelle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4" name="CustomShape 37"/>
            <p:cNvSpPr/>
            <p:nvPr/>
          </p:nvSpPr>
          <p:spPr>
            <a:xfrm>
              <a:off x="6662160" y="4868280"/>
              <a:ext cx="1107000" cy="447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" sz="1000" b="1" strike="noStrike" spc="-1">
                  <a:solidFill>
                    <a:srgbClr val="000000"/>
                  </a:solidFill>
                  <a:latin typeface="Arial"/>
                </a:rPr>
                <a:t>Bauteileigen-schaften</a:t>
              </a:r>
              <a:endParaRPr lang="de-DE" sz="1000" b="0" strike="noStrike" spc="-1">
                <a:latin typeface="Arial"/>
              </a:endParaRPr>
            </a:p>
          </p:txBody>
        </p:sp>
        <p:sp>
          <p:nvSpPr>
            <p:cNvPr id="335" name="CustomShape 38"/>
            <p:cNvSpPr/>
            <p:nvPr/>
          </p:nvSpPr>
          <p:spPr>
            <a:xfrm>
              <a:off x="6562080" y="5108760"/>
              <a:ext cx="202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39"/>
            <p:cNvSpPr/>
            <p:nvPr/>
          </p:nvSpPr>
          <p:spPr>
            <a:xfrm>
              <a:off x="9025200" y="5106240"/>
              <a:ext cx="348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7" name="Group 40"/>
            <p:cNvGrpSpPr/>
            <p:nvPr/>
          </p:nvGrpSpPr>
          <p:grpSpPr>
            <a:xfrm>
              <a:off x="8679960" y="3457080"/>
              <a:ext cx="162000" cy="162000"/>
              <a:chOff x="8679960" y="3457080"/>
              <a:chExt cx="162000" cy="162000"/>
            </a:xfrm>
          </p:grpSpPr>
          <p:sp>
            <p:nvSpPr>
              <p:cNvPr id="338" name="CustomShape 41"/>
              <p:cNvSpPr/>
              <p:nvPr/>
            </p:nvSpPr>
            <p:spPr>
              <a:xfrm>
                <a:off x="8679960" y="345708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80">
                <a:solidFill>
                  <a:srgbClr val="99999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9" name="CustomShape 42"/>
              <p:cNvSpPr/>
              <p:nvPr/>
            </p:nvSpPr>
            <p:spPr>
              <a:xfrm>
                <a:off x="8717760" y="3538080"/>
                <a:ext cx="860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80">
                <a:solidFill>
                  <a:schemeClr val="dk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0" name="CustomShape 43"/>
            <p:cNvSpPr/>
            <p:nvPr/>
          </p:nvSpPr>
          <p:spPr>
            <a:xfrm>
              <a:off x="6858720" y="3511440"/>
              <a:ext cx="45360" cy="453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44"/>
            <p:cNvSpPr/>
            <p:nvPr/>
          </p:nvSpPr>
          <p:spPr>
            <a:xfrm flipH="1" flipV="1">
              <a:off x="6903720" y="3534120"/>
              <a:ext cx="1775160" cy="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45"/>
            <p:cNvSpPr/>
            <p:nvPr/>
          </p:nvSpPr>
          <p:spPr>
            <a:xfrm>
              <a:off x="4997520" y="4351680"/>
              <a:ext cx="276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2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335706-E9D8-4153-B739-E804DF000F24}"/>
              </a:ext>
            </a:extLst>
          </p:cNvPr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6F5D95-A8F0-4558-BFC0-EAB4BBB7DE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1C1B1AB-233D-4E49-9ED7-A7A6FE34BB66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59BDE8-E799-459D-A41C-E4EC1C7BC9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haltsplatzhalter 96">
            <a:extLst>
              <a:ext uri="{FF2B5EF4-FFF2-40B4-BE49-F238E27FC236}">
                <a16:creationId xmlns:a16="http://schemas.microsoft.com/office/drawing/2014/main" id="{A9546AF8-4713-40AA-8A85-7CD150282C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2240" y="818764"/>
            <a:ext cx="11807640" cy="2208285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Anforderung an das zu entwickelnde System: Integrierbarkeit in den bestehenden Produktionsprozess</a:t>
            </a:r>
          </a:p>
          <a:p>
            <a:r>
              <a:rPr lang="de-DE" sz="2000" dirty="0"/>
              <a:t>Keine Software-Veränderungen an der Spritzgießmaschine möglich</a:t>
            </a:r>
          </a:p>
          <a:p>
            <a:r>
              <a:rPr lang="de-DE" sz="2000" dirty="0"/>
              <a:t>Modulares Baukastensystem, falls nicht alle Bestandteile des Systems umsetzbar sind</a:t>
            </a:r>
          </a:p>
          <a:p>
            <a:pPr marL="0" indent="0">
              <a:buNone/>
            </a:pPr>
            <a:r>
              <a:rPr lang="de-DE" sz="2000" b="1" dirty="0"/>
              <a:t>Lösungskonzept: </a:t>
            </a:r>
            <a:r>
              <a:rPr lang="de-DE" sz="2000" b="1" dirty="0" err="1"/>
              <a:t>Optimalsteuerung</a:t>
            </a:r>
            <a:r>
              <a:rPr lang="de-DE" sz="2000" b="1" dirty="0"/>
              <a:t> mit Modelladaption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35AA0661-B586-414E-81EF-663A454216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rmAutofit/>
          </a:bodyPr>
          <a:lstStyle/>
          <a:p>
            <a:r>
              <a:rPr lang="de-DE" sz="2800" b="1" dirty="0"/>
              <a:t>Konzept zur Steuerung der Bauteilqualität</a:t>
            </a:r>
            <a:endParaRPr lang="en-GB" sz="2800" b="1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1807656-4EB9-447A-B506-9081A0ABF8BC}"/>
              </a:ext>
            </a:extLst>
          </p:cNvPr>
          <p:cNvGrpSpPr/>
          <p:nvPr/>
        </p:nvGrpSpPr>
        <p:grpSpPr>
          <a:xfrm>
            <a:off x="192240" y="3312292"/>
            <a:ext cx="8522663" cy="3160833"/>
            <a:chOff x="1642439" y="3231826"/>
            <a:chExt cx="8522663" cy="3160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/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Google Shape;333;p16">
                  <a:extLst>
                    <a:ext uri="{FF2B5EF4-FFF2-40B4-BE49-F238E27FC236}">
                      <a16:creationId xmlns:a16="http://schemas.microsoft.com/office/drawing/2014/main" id="{B07AEA30-3520-4FB0-871B-236031117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8295" y="3282387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Google Shape;283;p16">
              <a:extLst>
                <a:ext uri="{FF2B5EF4-FFF2-40B4-BE49-F238E27FC236}">
                  <a16:creationId xmlns:a16="http://schemas.microsoft.com/office/drawing/2014/main" id="{6C209643-C526-4733-A6A4-80641AC572EF}"/>
                </a:ext>
              </a:extLst>
            </p:cNvPr>
            <p:cNvSpPr/>
            <p:nvPr/>
          </p:nvSpPr>
          <p:spPr>
            <a:xfrm>
              <a:off x="2632385" y="3250635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/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Google Shape;284;p16">
                  <a:extLst>
                    <a:ext uri="{FF2B5EF4-FFF2-40B4-BE49-F238E27FC236}">
                      <a16:creationId xmlns:a16="http://schemas.microsoft.com/office/drawing/2014/main" id="{08839720-1F24-4430-A203-6342BF90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2756" y="3231826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2;p16">
              <a:extLst>
                <a:ext uri="{FF2B5EF4-FFF2-40B4-BE49-F238E27FC236}">
                  <a16:creationId xmlns:a16="http://schemas.microsoft.com/office/drawing/2014/main" id="{CF6B6CD6-FA89-4412-8E19-64946E2DCAF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438710" y="3488626"/>
              <a:ext cx="574046" cy="38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/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4" name="Google Shape;334;p16">
                  <a:extLst>
                    <a:ext uri="{FF2B5EF4-FFF2-40B4-BE49-F238E27FC236}">
                      <a16:creationId xmlns:a16="http://schemas.microsoft.com/office/drawing/2014/main" id="{192B465C-BE89-4C25-9765-4B12D097D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802" y="3257802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oogle Shape;335;p16">
              <a:extLst>
                <a:ext uri="{FF2B5EF4-FFF2-40B4-BE49-F238E27FC236}">
                  <a16:creationId xmlns:a16="http://schemas.microsoft.com/office/drawing/2014/main" id="{4065BAD9-4BE4-44F2-A34A-9BC965FDEF8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929015" y="3488626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337;p16">
              <a:extLst>
                <a:ext uri="{FF2B5EF4-FFF2-40B4-BE49-F238E27FC236}">
                  <a16:creationId xmlns:a16="http://schemas.microsoft.com/office/drawing/2014/main" id="{8B64296A-E8B5-44D1-AC59-EFFF5E15B2E8}"/>
                </a:ext>
              </a:extLst>
            </p:cNvPr>
            <p:cNvCxnSpPr/>
            <p:nvPr/>
          </p:nvCxnSpPr>
          <p:spPr>
            <a:xfrm>
              <a:off x="3576988" y="3499690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428;p16">
              <a:extLst>
                <a:ext uri="{FF2B5EF4-FFF2-40B4-BE49-F238E27FC236}">
                  <a16:creationId xmlns:a16="http://schemas.microsoft.com/office/drawing/2014/main" id="{497A9D2A-A709-485D-B1F4-C74D08CFBD6D}"/>
                </a:ext>
              </a:extLst>
            </p:cNvPr>
            <p:cNvCxnSpPr/>
            <p:nvPr/>
          </p:nvCxnSpPr>
          <p:spPr>
            <a:xfrm rot="10800000">
              <a:off x="3099921" y="4676639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442;p16">
              <a:extLst>
                <a:ext uri="{FF2B5EF4-FFF2-40B4-BE49-F238E27FC236}">
                  <a16:creationId xmlns:a16="http://schemas.microsoft.com/office/drawing/2014/main" id="{1636FFD8-810C-44B0-9D40-4307A5BBADF1}"/>
                </a:ext>
              </a:extLst>
            </p:cNvPr>
            <p:cNvCxnSpPr/>
            <p:nvPr/>
          </p:nvCxnSpPr>
          <p:spPr>
            <a:xfrm rot="10800000">
              <a:off x="6907822" y="4660600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443;p16">
              <a:extLst>
                <a:ext uri="{FF2B5EF4-FFF2-40B4-BE49-F238E27FC236}">
                  <a16:creationId xmlns:a16="http://schemas.microsoft.com/office/drawing/2014/main" id="{7BD9A663-B667-454B-A3B2-E11DF1D6A71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66" y="4355770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45;p16">
              <a:extLst>
                <a:ext uri="{FF2B5EF4-FFF2-40B4-BE49-F238E27FC236}">
                  <a16:creationId xmlns:a16="http://schemas.microsoft.com/office/drawing/2014/main" id="{95AF3C66-D80D-4200-B6C7-181823AB4984}"/>
                </a:ext>
              </a:extLst>
            </p:cNvPr>
            <p:cNvCxnSpPr>
              <a:cxnSpLocks/>
              <a:stCxn id="34" idx="4"/>
              <a:endCxn id="94" idx="0"/>
            </p:cNvCxnSpPr>
            <p:nvPr/>
          </p:nvCxnSpPr>
          <p:spPr>
            <a:xfrm>
              <a:off x="4507509" y="3518804"/>
              <a:ext cx="15186" cy="19000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1" name="Google Shape;447;p16">
              <a:extLst>
                <a:ext uri="{FF2B5EF4-FFF2-40B4-BE49-F238E27FC236}">
                  <a16:creationId xmlns:a16="http://schemas.microsoft.com/office/drawing/2014/main" id="{688153FE-5553-4241-AA23-470E24317079}"/>
                </a:ext>
              </a:extLst>
            </p:cNvPr>
            <p:cNvGrpSpPr/>
            <p:nvPr/>
          </p:nvGrpSpPr>
          <p:grpSpPr>
            <a:xfrm>
              <a:off x="4441579" y="5418863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94" name="Google Shape;446;p16">
                <a:extLst>
                  <a:ext uri="{FF2B5EF4-FFF2-40B4-BE49-F238E27FC236}">
                    <a16:creationId xmlns:a16="http://schemas.microsoft.com/office/drawing/2014/main" id="{13512C82-9754-4EEE-B5E0-1B0F08634143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5" name="Google Shape;448;p16">
                <a:extLst>
                  <a:ext uri="{FF2B5EF4-FFF2-40B4-BE49-F238E27FC236}">
                    <a16:creationId xmlns:a16="http://schemas.microsoft.com/office/drawing/2014/main" id="{5F421A89-95EB-40C6-B3F7-880925B70453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81DE42D4-5B1B-4DF0-806C-1230FE3DBAD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3719701" y="4354095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E1AAAE01-9167-4F9A-8067-08D48AE909A0}"/>
                </a:ext>
              </a:extLst>
            </p:cNvPr>
            <p:cNvGrpSpPr/>
            <p:nvPr/>
          </p:nvGrpSpPr>
          <p:grpSpPr>
            <a:xfrm>
              <a:off x="2423507" y="5011682"/>
              <a:ext cx="1352700" cy="970258"/>
              <a:chOff x="1435553" y="4145290"/>
              <a:chExt cx="1352700" cy="970258"/>
            </a:xfrm>
          </p:grpSpPr>
          <p:sp>
            <p:nvSpPr>
              <p:cNvPr id="79" name="Google Shape;277;p16">
                <a:extLst>
                  <a:ext uri="{FF2B5EF4-FFF2-40B4-BE49-F238E27FC236}">
                    <a16:creationId xmlns:a16="http://schemas.microsoft.com/office/drawing/2014/main" id="{586B8089-16F1-4531-A639-08EA3B197D93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415;p16">
                <a:extLst>
                  <a:ext uri="{FF2B5EF4-FFF2-40B4-BE49-F238E27FC236}">
                    <a16:creationId xmlns:a16="http://schemas.microsoft.com/office/drawing/2014/main" id="{56DC5186-6ECA-4549-9A47-710D24D34446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82" name="Google Shape;416;p16">
                  <a:extLst>
                    <a:ext uri="{FF2B5EF4-FFF2-40B4-BE49-F238E27FC236}">
                      <a16:creationId xmlns:a16="http://schemas.microsoft.com/office/drawing/2014/main" id="{91B15CD0-5116-4C65-8341-F8BF93389EE8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417;p16">
                  <a:extLst>
                    <a:ext uri="{FF2B5EF4-FFF2-40B4-BE49-F238E27FC236}">
                      <a16:creationId xmlns:a16="http://schemas.microsoft.com/office/drawing/2014/main" id="{22019733-5083-44D2-B826-558D91A36A36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418;p16">
                  <a:extLst>
                    <a:ext uri="{FF2B5EF4-FFF2-40B4-BE49-F238E27FC236}">
                      <a16:creationId xmlns:a16="http://schemas.microsoft.com/office/drawing/2014/main" id="{EB724765-3E08-4672-8479-F9F64416E21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419;p16">
                  <a:extLst>
                    <a:ext uri="{FF2B5EF4-FFF2-40B4-BE49-F238E27FC236}">
                      <a16:creationId xmlns:a16="http://schemas.microsoft.com/office/drawing/2014/main" id="{3938ADA7-E4D2-4EF3-8FF2-64DD336F7EB7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420;p16">
                  <a:extLst>
                    <a:ext uri="{FF2B5EF4-FFF2-40B4-BE49-F238E27FC236}">
                      <a16:creationId xmlns:a16="http://schemas.microsoft.com/office/drawing/2014/main" id="{DCF34AD7-9CA0-4EC2-9505-BB279D20B899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421;p16">
                  <a:extLst>
                    <a:ext uri="{FF2B5EF4-FFF2-40B4-BE49-F238E27FC236}">
                      <a16:creationId xmlns:a16="http://schemas.microsoft.com/office/drawing/2014/main" id="{7C149B4F-6675-40E8-B053-B6E9909BCE75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422;p16">
                  <a:extLst>
                    <a:ext uri="{FF2B5EF4-FFF2-40B4-BE49-F238E27FC236}">
                      <a16:creationId xmlns:a16="http://schemas.microsoft.com/office/drawing/2014/main" id="{EF9CD835-7360-4A30-BEDE-ED65E735D55A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423;p16">
                  <a:extLst>
                    <a:ext uri="{FF2B5EF4-FFF2-40B4-BE49-F238E27FC236}">
                      <a16:creationId xmlns:a16="http://schemas.microsoft.com/office/drawing/2014/main" id="{516910CB-D635-4296-9237-545845C14061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424;p16">
                  <a:extLst>
                    <a:ext uri="{FF2B5EF4-FFF2-40B4-BE49-F238E27FC236}">
                      <a16:creationId xmlns:a16="http://schemas.microsoft.com/office/drawing/2014/main" id="{23949DD3-7F85-4C25-8DCF-970B998AE970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25;p16">
                  <a:extLst>
                    <a:ext uri="{FF2B5EF4-FFF2-40B4-BE49-F238E27FC236}">
                      <a16:creationId xmlns:a16="http://schemas.microsoft.com/office/drawing/2014/main" id="{00999CAD-E296-411E-84BF-3D6A7A569C43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426;p16">
                  <a:extLst>
                    <a:ext uri="{FF2B5EF4-FFF2-40B4-BE49-F238E27FC236}">
                      <a16:creationId xmlns:a16="http://schemas.microsoft.com/office/drawing/2014/main" id="{26E7EFA5-5CB5-48E8-BBAC-BFE61A86A9FA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27;p16">
                  <a:extLst>
                    <a:ext uri="{FF2B5EF4-FFF2-40B4-BE49-F238E27FC236}">
                      <a16:creationId xmlns:a16="http://schemas.microsoft.com/office/drawing/2014/main" id="{70F186E0-89BD-4F35-9964-F571FCF9FF37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451;p16">
                <a:extLst>
                  <a:ext uri="{FF2B5EF4-FFF2-40B4-BE49-F238E27FC236}">
                    <a16:creationId xmlns:a16="http://schemas.microsoft.com/office/drawing/2014/main" id="{614D375B-44B5-4D6F-A202-0689D79F4A44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24" name="Google Shape;456;p16">
              <a:extLst>
                <a:ext uri="{FF2B5EF4-FFF2-40B4-BE49-F238E27FC236}">
                  <a16:creationId xmlns:a16="http://schemas.microsoft.com/office/drawing/2014/main" id="{6CAC499C-F119-4405-BD1C-4A2878B746A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 flipV="1">
              <a:off x="6728888" y="4353596"/>
              <a:ext cx="2584791" cy="222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63;p14">
              <a:extLst>
                <a:ext uri="{FF2B5EF4-FFF2-40B4-BE49-F238E27FC236}">
                  <a16:creationId xmlns:a16="http://schemas.microsoft.com/office/drawing/2014/main" id="{642A3AD4-9D38-4502-B472-A38159C2889F}"/>
                </a:ext>
              </a:extLst>
            </p:cNvPr>
            <p:cNvSpPr/>
            <p:nvPr/>
          </p:nvSpPr>
          <p:spPr>
            <a:xfrm>
              <a:off x="6358436" y="4100445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62;p14">
              <a:extLst>
                <a:ext uri="{FF2B5EF4-FFF2-40B4-BE49-F238E27FC236}">
                  <a16:creationId xmlns:a16="http://schemas.microsoft.com/office/drawing/2014/main" id="{2412C63C-DB81-4818-93C9-35153F8DACA2}"/>
                </a:ext>
              </a:extLst>
            </p:cNvPr>
            <p:cNvSpPr/>
            <p:nvPr/>
          </p:nvSpPr>
          <p:spPr>
            <a:xfrm>
              <a:off x="2634858" y="4102120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Prozess-modell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/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Google Shape;102;p14">
                  <a:extLst>
                    <a:ext uri="{FF2B5EF4-FFF2-40B4-BE49-F238E27FC236}">
                      <a16:creationId xmlns:a16="http://schemas.microsoft.com/office/drawing/2014/main" id="{682EA106-FFF8-4806-8940-E695139A1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3679" y="4192196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/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Google Shape;100;p14">
                  <a:extLst>
                    <a:ext uri="{FF2B5EF4-FFF2-40B4-BE49-F238E27FC236}">
                      <a16:creationId xmlns:a16="http://schemas.microsoft.com/office/drawing/2014/main" id="{D0903090-E080-4C73-B060-A3C30A41E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33" y="4080431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Google Shape;284;p16">
              <a:extLst>
                <a:ext uri="{FF2B5EF4-FFF2-40B4-BE49-F238E27FC236}">
                  <a16:creationId xmlns:a16="http://schemas.microsoft.com/office/drawing/2014/main" id="{DE4A24DE-8ECF-45E2-8C09-5FA355A6A7C0}"/>
                </a:ext>
              </a:extLst>
            </p:cNvPr>
            <p:cNvSpPr/>
            <p:nvPr/>
          </p:nvSpPr>
          <p:spPr>
            <a:xfrm>
              <a:off x="7232614" y="3232747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/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30" name="Google Shape;334;p16">
                  <a:extLst>
                    <a:ext uri="{FF2B5EF4-FFF2-40B4-BE49-F238E27FC236}">
                      <a16:creationId xmlns:a16="http://schemas.microsoft.com/office/drawing/2014/main" id="{ED33A614-FB9C-4213-894C-07AFB5B28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6883" y="3250635"/>
                  <a:ext cx="945588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Google Shape;337;p16">
              <a:extLst>
                <a:ext uri="{FF2B5EF4-FFF2-40B4-BE49-F238E27FC236}">
                  <a16:creationId xmlns:a16="http://schemas.microsoft.com/office/drawing/2014/main" id="{F547168D-853E-43A6-908A-0A536431C867}"/>
                </a:ext>
              </a:extLst>
            </p:cNvPr>
            <p:cNvCxnSpPr/>
            <p:nvPr/>
          </p:nvCxnSpPr>
          <p:spPr>
            <a:xfrm>
              <a:off x="5946414" y="3490852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35;p16">
              <a:extLst>
                <a:ext uri="{FF2B5EF4-FFF2-40B4-BE49-F238E27FC236}">
                  <a16:creationId xmlns:a16="http://schemas.microsoft.com/office/drawing/2014/main" id="{05D280C4-1102-4B10-A9CD-4A60E6E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8184707" y="3488626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445;p16">
              <a:extLst>
                <a:ext uri="{FF2B5EF4-FFF2-40B4-BE49-F238E27FC236}">
                  <a16:creationId xmlns:a16="http://schemas.microsoft.com/office/drawing/2014/main" id="{FCCABE34-7E32-4860-89C3-53BBBF7FA79C}"/>
                </a:ext>
              </a:extLst>
            </p:cNvPr>
            <p:cNvCxnSpPr>
              <a:cxnSpLocks/>
              <a:stCxn id="94" idx="2"/>
              <a:endCxn id="79" idx="3"/>
            </p:cNvCxnSpPr>
            <p:nvPr/>
          </p:nvCxnSpPr>
          <p:spPr>
            <a:xfrm flipH="1" flipV="1">
              <a:off x="3657067" y="5496811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2161E80-A3FF-439A-8BE7-4748473C6FAC}"/>
                </a:ext>
              </a:extLst>
            </p:cNvPr>
            <p:cNvSpPr/>
            <p:nvPr/>
          </p:nvSpPr>
          <p:spPr>
            <a:xfrm>
              <a:off x="4484649" y="34730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B5900E9-0008-4C76-84C3-5B907593C5C3}"/>
                </a:ext>
              </a:extLst>
            </p:cNvPr>
            <p:cNvSpPr/>
            <p:nvPr/>
          </p:nvSpPr>
          <p:spPr>
            <a:xfrm>
              <a:off x="487957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Google Shape;279;p16">
              <a:extLst>
                <a:ext uri="{FF2B5EF4-FFF2-40B4-BE49-F238E27FC236}">
                  <a16:creationId xmlns:a16="http://schemas.microsoft.com/office/drawing/2014/main" id="{1DF382A5-EB9B-48E3-A6BA-8B5B43822DDC}"/>
                </a:ext>
              </a:extLst>
            </p:cNvPr>
            <p:cNvCxnSpPr>
              <a:cxnSpLocks/>
              <a:stCxn id="35" idx="4"/>
              <a:endCxn id="94" idx="6"/>
            </p:cNvCxnSpPr>
            <p:nvPr/>
          </p:nvCxnSpPr>
          <p:spPr>
            <a:xfrm rot="5400000">
              <a:off x="4191608" y="4789156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EF6FEC0-69E8-47C3-A6F7-4231B32C3417}"/>
                </a:ext>
              </a:extLst>
            </p:cNvPr>
            <p:cNvGrpSpPr/>
            <p:nvPr/>
          </p:nvGrpSpPr>
          <p:grpSpPr>
            <a:xfrm>
              <a:off x="6230738" y="4999493"/>
              <a:ext cx="1352700" cy="970258"/>
              <a:chOff x="5242784" y="4133071"/>
              <a:chExt cx="1352700" cy="970258"/>
            </a:xfrm>
          </p:grpSpPr>
          <p:sp>
            <p:nvSpPr>
              <p:cNvPr id="64" name="Google Shape;277;p16">
                <a:extLst>
                  <a:ext uri="{FF2B5EF4-FFF2-40B4-BE49-F238E27FC236}">
                    <a16:creationId xmlns:a16="http://schemas.microsoft.com/office/drawing/2014/main" id="{630B7BD4-7701-4C7F-A1E3-26FAB5827709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" name="Google Shape;415;p16">
                <a:extLst>
                  <a:ext uri="{FF2B5EF4-FFF2-40B4-BE49-F238E27FC236}">
                    <a16:creationId xmlns:a16="http://schemas.microsoft.com/office/drawing/2014/main" id="{566A6551-87F5-46B4-855B-007E8742A838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67" name="Google Shape;416;p16">
                  <a:extLst>
                    <a:ext uri="{FF2B5EF4-FFF2-40B4-BE49-F238E27FC236}">
                      <a16:creationId xmlns:a16="http://schemas.microsoft.com/office/drawing/2014/main" id="{BC90CF8E-04D0-4E20-B618-D245F3BA47B1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417;p16">
                  <a:extLst>
                    <a:ext uri="{FF2B5EF4-FFF2-40B4-BE49-F238E27FC236}">
                      <a16:creationId xmlns:a16="http://schemas.microsoft.com/office/drawing/2014/main" id="{6D3DCB95-E546-4CA7-9F94-7440C5D35C7F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418;p16">
                  <a:extLst>
                    <a:ext uri="{FF2B5EF4-FFF2-40B4-BE49-F238E27FC236}">
                      <a16:creationId xmlns:a16="http://schemas.microsoft.com/office/drawing/2014/main" id="{112BCB3B-F59A-40CB-A396-B95FFB86C52F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419;p16">
                  <a:extLst>
                    <a:ext uri="{FF2B5EF4-FFF2-40B4-BE49-F238E27FC236}">
                      <a16:creationId xmlns:a16="http://schemas.microsoft.com/office/drawing/2014/main" id="{D17C48D9-8393-492B-9713-D37E22C51D5D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420;p16">
                  <a:extLst>
                    <a:ext uri="{FF2B5EF4-FFF2-40B4-BE49-F238E27FC236}">
                      <a16:creationId xmlns:a16="http://schemas.microsoft.com/office/drawing/2014/main" id="{5F042FBE-6976-4A09-A6AB-745152083A0B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421;p16">
                  <a:extLst>
                    <a:ext uri="{FF2B5EF4-FFF2-40B4-BE49-F238E27FC236}">
                      <a16:creationId xmlns:a16="http://schemas.microsoft.com/office/drawing/2014/main" id="{3980C8CC-ECB4-4B76-9CCB-DB1555745656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422;p16">
                  <a:extLst>
                    <a:ext uri="{FF2B5EF4-FFF2-40B4-BE49-F238E27FC236}">
                      <a16:creationId xmlns:a16="http://schemas.microsoft.com/office/drawing/2014/main" id="{2266F60C-D65C-4401-9619-C3373A68FAB1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423;p16">
                  <a:extLst>
                    <a:ext uri="{FF2B5EF4-FFF2-40B4-BE49-F238E27FC236}">
                      <a16:creationId xmlns:a16="http://schemas.microsoft.com/office/drawing/2014/main" id="{8E159383-5483-43F9-818D-F6B51E34CF79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424;p16">
                  <a:extLst>
                    <a:ext uri="{FF2B5EF4-FFF2-40B4-BE49-F238E27FC236}">
                      <a16:creationId xmlns:a16="http://schemas.microsoft.com/office/drawing/2014/main" id="{6FB19FA7-4FA6-4BD8-8B35-9DB1E6A86C69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425;p16">
                  <a:extLst>
                    <a:ext uri="{FF2B5EF4-FFF2-40B4-BE49-F238E27FC236}">
                      <a16:creationId xmlns:a16="http://schemas.microsoft.com/office/drawing/2014/main" id="{A5E478D9-B0FD-4DE7-8E9F-5FAC32FEACB2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426;p16">
                  <a:extLst>
                    <a:ext uri="{FF2B5EF4-FFF2-40B4-BE49-F238E27FC236}">
                      <a16:creationId xmlns:a16="http://schemas.microsoft.com/office/drawing/2014/main" id="{90583349-D88D-4D46-9551-AE99D33F854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427;p16">
                  <a:extLst>
                    <a:ext uri="{FF2B5EF4-FFF2-40B4-BE49-F238E27FC236}">
                      <a16:creationId xmlns:a16="http://schemas.microsoft.com/office/drawing/2014/main" id="{95177AC5-46F4-4CD3-BF71-9CBEED3D22A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" name="Google Shape;451;p16">
                <a:extLst>
                  <a:ext uri="{FF2B5EF4-FFF2-40B4-BE49-F238E27FC236}">
                    <a16:creationId xmlns:a16="http://schemas.microsoft.com/office/drawing/2014/main" id="{476EB496-DC55-45AF-91E2-5119F227CB79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B8E7B95-80B8-4419-B71E-34CCAC58E6E0}"/>
                </a:ext>
              </a:extLst>
            </p:cNvPr>
            <p:cNvSpPr/>
            <p:nvPr/>
          </p:nvSpPr>
          <p:spPr>
            <a:xfrm>
              <a:off x="8477025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Google Shape;455;p16">
              <a:extLst>
                <a:ext uri="{FF2B5EF4-FFF2-40B4-BE49-F238E27FC236}">
                  <a16:creationId xmlns:a16="http://schemas.microsoft.com/office/drawing/2014/main" id="{9157F7FA-8C64-457E-845E-65125E9727D9}"/>
                </a:ext>
              </a:extLst>
            </p:cNvPr>
            <p:cNvCxnSpPr>
              <a:cxnSpLocks/>
              <a:stCxn id="41" idx="4"/>
              <a:endCxn id="62" idx="0"/>
            </p:cNvCxnSpPr>
            <p:nvPr/>
          </p:nvCxnSpPr>
          <p:spPr>
            <a:xfrm flipH="1">
              <a:off x="8264219" y="4376954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C6AF9EF-1FD3-43EB-A0A4-D5A57BDFEA6B}"/>
                </a:ext>
              </a:extLst>
            </p:cNvPr>
            <p:cNvSpPr/>
            <p:nvPr/>
          </p:nvSpPr>
          <p:spPr>
            <a:xfrm>
              <a:off x="8241360" y="433123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oogle Shape;458;p16">
              <a:extLst>
                <a:ext uri="{FF2B5EF4-FFF2-40B4-BE49-F238E27FC236}">
                  <a16:creationId xmlns:a16="http://schemas.microsoft.com/office/drawing/2014/main" id="{2B70D6D5-93C0-49F1-8270-F16E184BCB25}"/>
                </a:ext>
              </a:extLst>
            </p:cNvPr>
            <p:cNvGrpSpPr/>
            <p:nvPr/>
          </p:nvGrpSpPr>
          <p:grpSpPr>
            <a:xfrm>
              <a:off x="8183103" y="5402076"/>
              <a:ext cx="162231" cy="162231"/>
              <a:chOff x="8157975" y="3853800"/>
              <a:chExt cx="180900" cy="180900"/>
            </a:xfrm>
          </p:grpSpPr>
          <p:sp>
            <p:nvSpPr>
              <p:cNvPr id="62" name="Google Shape;459;p16">
                <a:extLst>
                  <a:ext uri="{FF2B5EF4-FFF2-40B4-BE49-F238E27FC236}">
                    <a16:creationId xmlns:a16="http://schemas.microsoft.com/office/drawing/2014/main" id="{A6354EC0-DB8B-4D58-A49A-DDD34F591417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63" name="Google Shape;460;p16">
                <a:extLst>
                  <a:ext uri="{FF2B5EF4-FFF2-40B4-BE49-F238E27FC236}">
                    <a16:creationId xmlns:a16="http://schemas.microsoft.com/office/drawing/2014/main" id="{0C4D62A6-AB38-41A1-BF19-A5C32349401C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3" name="Google Shape;455;p16">
              <a:extLst>
                <a:ext uri="{FF2B5EF4-FFF2-40B4-BE49-F238E27FC236}">
                  <a16:creationId xmlns:a16="http://schemas.microsoft.com/office/drawing/2014/main" id="{8991C367-E0AA-4A50-8206-FA418B6948F4}"/>
                </a:ext>
              </a:extLst>
            </p:cNvPr>
            <p:cNvCxnSpPr>
              <a:cxnSpLocks/>
              <a:stCxn id="62" idx="2"/>
              <a:endCxn id="64" idx="3"/>
            </p:cNvCxnSpPr>
            <p:nvPr/>
          </p:nvCxnSpPr>
          <p:spPr>
            <a:xfrm flipH="1">
              <a:off x="7479784" y="5483192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" name="Google Shape;279;p16">
              <a:extLst>
                <a:ext uri="{FF2B5EF4-FFF2-40B4-BE49-F238E27FC236}">
                  <a16:creationId xmlns:a16="http://schemas.microsoft.com/office/drawing/2014/main" id="{0FE28DDF-E5E3-45D7-A718-68082AF5E87E}"/>
                </a:ext>
              </a:extLst>
            </p:cNvPr>
            <p:cNvCxnSpPr>
              <a:cxnSpLocks/>
              <a:stCxn id="39" idx="4"/>
              <a:endCxn id="62" idx="6"/>
            </p:cNvCxnSpPr>
            <p:nvPr/>
          </p:nvCxnSpPr>
          <p:spPr>
            <a:xfrm rot="5400000">
              <a:off x="7436757" y="4420063"/>
              <a:ext cx="1971707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5" name="Google Shape;62;p14">
              <a:extLst>
                <a:ext uri="{FF2B5EF4-FFF2-40B4-BE49-F238E27FC236}">
                  <a16:creationId xmlns:a16="http://schemas.microsoft.com/office/drawing/2014/main" id="{72AB3EDB-5DEC-456C-9C9F-A26882A09229}"/>
                </a:ext>
              </a:extLst>
            </p:cNvPr>
            <p:cNvSpPr/>
            <p:nvPr/>
          </p:nvSpPr>
          <p:spPr>
            <a:xfrm>
              <a:off x="4959260" y="5885359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38A888E8-0AB1-4551-8F35-FAB46C99C8CD}"/>
                </a:ext>
              </a:extLst>
            </p:cNvPr>
            <p:cNvSpPr/>
            <p:nvPr/>
          </p:nvSpPr>
          <p:spPr>
            <a:xfrm>
              <a:off x="8686879" y="433123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Google Shape;279;p16">
              <a:extLst>
                <a:ext uri="{FF2B5EF4-FFF2-40B4-BE49-F238E27FC236}">
                  <a16:creationId xmlns:a16="http://schemas.microsoft.com/office/drawing/2014/main" id="{DFA14DE9-3B1F-4F73-9CDF-CC7237C85F0A}"/>
                </a:ext>
              </a:extLst>
            </p:cNvPr>
            <p:cNvCxnSpPr>
              <a:cxnSpLocks/>
              <a:stCxn id="46" idx="4"/>
              <a:endCxn id="53" idx="6"/>
            </p:cNvCxnSpPr>
            <p:nvPr/>
          </p:nvCxnSpPr>
          <p:spPr>
            <a:xfrm rot="5400000">
              <a:off x="6516950" y="3855244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279;p16">
              <a:extLst>
                <a:ext uri="{FF2B5EF4-FFF2-40B4-BE49-F238E27FC236}">
                  <a16:creationId xmlns:a16="http://schemas.microsoft.com/office/drawing/2014/main" id="{F456E890-EF46-4471-B5CE-8504882CD92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rot="10800000">
              <a:off x="1805264" y="4512873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449;p16">
              <a:extLst>
                <a:ext uri="{FF2B5EF4-FFF2-40B4-BE49-F238E27FC236}">
                  <a16:creationId xmlns:a16="http://schemas.microsoft.com/office/drawing/2014/main" id="{80BB3F61-15AF-480C-A31B-1253BDF1B37B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968087" y="4351474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279;p16">
              <a:extLst>
                <a:ext uri="{FF2B5EF4-FFF2-40B4-BE49-F238E27FC236}">
                  <a16:creationId xmlns:a16="http://schemas.microsoft.com/office/drawing/2014/main" id="{ED075A20-1141-48D5-AFEE-EB49CB3CD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5400000" flipH="1" flipV="1">
              <a:off x="1877504" y="3435194"/>
              <a:ext cx="68264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64D79EB6-4614-4F06-B1BA-FDA2FDB3A537}"/>
                </a:ext>
              </a:extLst>
            </p:cNvPr>
            <p:cNvGrpSpPr/>
            <p:nvPr/>
          </p:nvGrpSpPr>
          <p:grpSpPr>
            <a:xfrm>
              <a:off x="9109067" y="5956022"/>
              <a:ext cx="674685" cy="322800"/>
              <a:chOff x="6240643" y="3567822"/>
              <a:chExt cx="674685" cy="322800"/>
            </a:xfrm>
          </p:grpSpPr>
          <p:cxnSp>
            <p:nvCxnSpPr>
              <p:cNvPr id="60" name="Google Shape;104;p14">
                <a:extLst>
                  <a:ext uri="{FF2B5EF4-FFF2-40B4-BE49-F238E27FC236}">
                    <a16:creationId xmlns:a16="http://schemas.microsoft.com/office/drawing/2014/main" id="{189C7A3B-B464-49FA-A0BF-BBE86C285C81}"/>
                  </a:ext>
                </a:extLst>
              </p:cNvPr>
              <p:cNvCxnSpPr>
                <a:cxnSpLocks/>
                <a:endCxn id="58" idx="6"/>
              </p:cNvCxnSpPr>
              <p:nvPr/>
            </p:nvCxnSpPr>
            <p:spPr>
              <a:xfrm flipH="1">
                <a:off x="6240643" y="3867762"/>
                <a:ext cx="583622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Google Shape;102;p14">
                    <a:extLst>
                      <a:ext uri="{FF2B5EF4-FFF2-40B4-BE49-F238E27FC236}">
                        <a16:creationId xmlns:a16="http://schemas.microsoft.com/office/drawing/2014/main" id="{9FCF4A55-2C9C-4A81-86FE-0CF85BB4B4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0728" y="3567822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92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2F8FCD3-AA7A-4C7A-BCAD-CDEEBE18C49D}"/>
                </a:ext>
              </a:extLst>
            </p:cNvPr>
            <p:cNvSpPr/>
            <p:nvPr/>
          </p:nvSpPr>
          <p:spPr>
            <a:xfrm>
              <a:off x="5946414" y="625596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B7D1A05-CA98-4107-B301-ACD356A6BCAD}"/>
                </a:ext>
              </a:extLst>
            </p:cNvPr>
            <p:cNvSpPr/>
            <p:nvPr/>
          </p:nvSpPr>
          <p:spPr>
            <a:xfrm>
              <a:off x="5949520" y="6025173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94D4BECC-E078-4BC9-99B2-38F81A12B32A}"/>
                </a:ext>
              </a:extLst>
            </p:cNvPr>
            <p:cNvSpPr/>
            <p:nvPr/>
          </p:nvSpPr>
          <p:spPr>
            <a:xfrm>
              <a:off x="9005093" y="3465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oogle Shape;458;p16">
              <a:extLst>
                <a:ext uri="{FF2B5EF4-FFF2-40B4-BE49-F238E27FC236}">
                  <a16:creationId xmlns:a16="http://schemas.microsoft.com/office/drawing/2014/main" id="{EEF6A53A-34FB-4AD4-B7D8-CA084F03DEAA}"/>
                </a:ext>
              </a:extLst>
            </p:cNvPr>
            <p:cNvGrpSpPr/>
            <p:nvPr/>
          </p:nvGrpSpPr>
          <p:grpSpPr>
            <a:xfrm>
              <a:off x="8946836" y="6174847"/>
              <a:ext cx="162231" cy="162231"/>
              <a:chOff x="8157975" y="3853800"/>
              <a:chExt cx="180900" cy="180900"/>
            </a:xfrm>
          </p:grpSpPr>
          <p:sp>
            <p:nvSpPr>
              <p:cNvPr id="58" name="Google Shape;459;p16">
                <a:extLst>
                  <a:ext uri="{FF2B5EF4-FFF2-40B4-BE49-F238E27FC236}">
                    <a16:creationId xmlns:a16="http://schemas.microsoft.com/office/drawing/2014/main" id="{47EC2F1F-75BF-44DE-BDE9-AB5CDDAABF4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59" name="Google Shape;460;p16">
                <a:extLst>
                  <a:ext uri="{FF2B5EF4-FFF2-40B4-BE49-F238E27FC236}">
                    <a16:creationId xmlns:a16="http://schemas.microsoft.com/office/drawing/2014/main" id="{417CF897-171C-4390-8771-B5987E0514E0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" name="Google Shape;455;p16">
              <a:extLst>
                <a:ext uri="{FF2B5EF4-FFF2-40B4-BE49-F238E27FC236}">
                  <a16:creationId xmlns:a16="http://schemas.microsoft.com/office/drawing/2014/main" id="{E072E32A-6054-4534-ABE2-6103896C3B1D}"/>
                </a:ext>
              </a:extLst>
            </p:cNvPr>
            <p:cNvCxnSpPr>
              <a:cxnSpLocks/>
              <a:stCxn id="54" idx="4"/>
              <a:endCxn id="58" idx="0"/>
            </p:cNvCxnSpPr>
            <p:nvPr/>
          </p:nvCxnSpPr>
          <p:spPr>
            <a:xfrm flipH="1">
              <a:off x="9027952" y="3511485"/>
              <a:ext cx="1" cy="266336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455;p16">
              <a:extLst>
                <a:ext uri="{FF2B5EF4-FFF2-40B4-BE49-F238E27FC236}">
                  <a16:creationId xmlns:a16="http://schemas.microsoft.com/office/drawing/2014/main" id="{EB60904B-1196-4E1F-B625-A8716BDDAE5F}"/>
                </a:ext>
              </a:extLst>
            </p:cNvPr>
            <p:cNvCxnSpPr>
              <a:cxnSpLocks/>
              <a:stCxn id="58" idx="2"/>
              <a:endCxn id="52" idx="6"/>
            </p:cNvCxnSpPr>
            <p:nvPr/>
          </p:nvCxnSpPr>
          <p:spPr>
            <a:xfrm flipH="1">
              <a:off x="5992133" y="6255963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/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𝑾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8" name="Google Shape;100;p14">
                  <a:extLst>
                    <a:ext uri="{FF2B5EF4-FFF2-40B4-BE49-F238E27FC236}">
                      <a16:creationId xmlns:a16="http://schemas.microsoft.com/office/drawing/2014/main" id="{2A8BBF58-0BCE-4A46-847A-0BB6E58BA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39" y="4165356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132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TextShape 2">
            <a:extLst>
              <a:ext uri="{FF2B5EF4-FFF2-40B4-BE49-F238E27FC236}">
                <a16:creationId xmlns:a16="http://schemas.microsoft.com/office/drawing/2014/main" id="{D1429635-BCD5-4DB3-B137-BA0CBA452209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3" name="TextShape 4">
            <a:extLst>
              <a:ext uri="{FF2B5EF4-FFF2-40B4-BE49-F238E27FC236}">
                <a16:creationId xmlns:a16="http://schemas.microsoft.com/office/drawing/2014/main" id="{55589D34-9125-40C8-A8FA-766B54E824EF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99" name="Inhaltsplatzhalter 96">
            <a:extLst>
              <a:ext uri="{FF2B5EF4-FFF2-40B4-BE49-F238E27FC236}">
                <a16:creationId xmlns:a16="http://schemas.microsoft.com/office/drawing/2014/main" id="{7EE01533-FF20-4620-B64D-BC4AB1057684}"/>
              </a:ext>
            </a:extLst>
          </p:cNvPr>
          <p:cNvSpPr txBox="1">
            <a:spLocks/>
          </p:cNvSpPr>
          <p:nvPr/>
        </p:nvSpPr>
        <p:spPr>
          <a:xfrm>
            <a:off x="8602992" y="3331101"/>
            <a:ext cx="3442273" cy="329623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err="1">
                <a:latin typeface="+mn-lt"/>
                <a:cs typeface="+mn-cs"/>
              </a:rPr>
              <a:t>Prozesstaktnahe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Messung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Bauteilqualität</a:t>
            </a:r>
            <a:endParaRPr lang="en-GB" sz="2000" b="0" dirty="0">
              <a:latin typeface="+mn-lt"/>
              <a:cs typeface="+mn-cs"/>
            </a:endParaRPr>
          </a:p>
          <a:p>
            <a:r>
              <a:rPr lang="en-GB" sz="2000" b="0" dirty="0" err="1">
                <a:latin typeface="+mn-lt"/>
                <a:cs typeface="+mn-cs"/>
              </a:rPr>
              <a:t>Modellbasierte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Optimierung</a:t>
            </a:r>
            <a:r>
              <a:rPr lang="en-GB" sz="2000" b="0" dirty="0">
                <a:latin typeface="+mn-lt"/>
                <a:cs typeface="+mn-cs"/>
              </a:rPr>
              <a:t> der </a:t>
            </a:r>
            <a:r>
              <a:rPr lang="en-GB" sz="2000" b="0" dirty="0" err="1">
                <a:latin typeface="+mn-lt"/>
                <a:cs typeface="+mn-cs"/>
              </a:rPr>
              <a:t>Führungsgrößen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</a:t>
            </a:r>
          </a:p>
          <a:p>
            <a:r>
              <a:rPr lang="en-GB" sz="2000" b="0" dirty="0" err="1">
                <a:latin typeface="+mn-lt"/>
                <a:cs typeface="+mn-cs"/>
              </a:rPr>
              <a:t>Kompensation</a:t>
            </a:r>
            <a:r>
              <a:rPr lang="en-GB" sz="2000" b="0" dirty="0">
                <a:latin typeface="+mn-lt"/>
                <a:cs typeface="+mn-cs"/>
              </a:rPr>
              <a:t> von </a:t>
            </a:r>
            <a:r>
              <a:rPr lang="en-GB" sz="2000" b="0" dirty="0" err="1">
                <a:latin typeface="+mn-lt"/>
                <a:cs typeface="+mn-cs"/>
              </a:rPr>
              <a:t>Störgrößen</a:t>
            </a:r>
            <a:r>
              <a:rPr lang="en-GB" sz="2000" b="0" dirty="0">
                <a:latin typeface="+mn-lt"/>
                <a:cs typeface="+mn-cs"/>
              </a:rPr>
              <a:t> und </a:t>
            </a:r>
            <a:r>
              <a:rPr lang="en-GB" sz="2000" b="0" dirty="0" err="1">
                <a:latin typeface="+mn-lt"/>
                <a:cs typeface="+mn-cs"/>
              </a:rPr>
              <a:t>Modellfehlern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durch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regelmäßige</a:t>
            </a:r>
            <a:r>
              <a:rPr lang="en-GB" sz="2000" b="0" dirty="0">
                <a:latin typeface="+mn-lt"/>
                <a:cs typeface="+mn-cs"/>
              </a:rPr>
              <a:t> (</a:t>
            </a:r>
            <a:r>
              <a:rPr lang="en-GB" sz="2000" b="0" dirty="0" err="1">
                <a:latin typeface="+mn-lt"/>
                <a:cs typeface="+mn-cs"/>
              </a:rPr>
              <a:t>z.B.</a:t>
            </a:r>
            <a:r>
              <a:rPr lang="en-GB" sz="2000" b="0" dirty="0">
                <a:latin typeface="+mn-lt"/>
                <a:cs typeface="+mn-cs"/>
              </a:rPr>
              <a:t> </a:t>
            </a:r>
            <a:r>
              <a:rPr lang="en-GB" sz="2000" b="0" dirty="0" err="1">
                <a:latin typeface="+mn-lt"/>
                <a:cs typeface="+mn-cs"/>
              </a:rPr>
              <a:t>batchweise</a:t>
            </a:r>
            <a:r>
              <a:rPr lang="en-GB" sz="2000" b="0" dirty="0">
                <a:latin typeface="+mn-lt"/>
                <a:cs typeface="+mn-cs"/>
              </a:rPr>
              <a:t>) </a:t>
            </a:r>
            <a:r>
              <a:rPr lang="en-GB" sz="2000" b="0" dirty="0" err="1">
                <a:latin typeface="+mn-lt"/>
                <a:cs typeface="+mn-cs"/>
              </a:rPr>
              <a:t>Modelladaption</a:t>
            </a:r>
            <a:endParaRPr lang="en-GB" sz="2000" b="0" dirty="0">
              <a:latin typeface="+mn-lt"/>
              <a:cs typeface="+mn-cs"/>
            </a:endParaRPr>
          </a:p>
          <a:p>
            <a:pPr marL="342900" indent="-342900"/>
            <a:endParaRPr lang="en-GB" sz="2000" dirty="0">
              <a:latin typeface="+mj-lt"/>
            </a:endParaRPr>
          </a:p>
        </p:txBody>
      </p:sp>
      <p:sp>
        <p:nvSpPr>
          <p:cNvPr id="100" name="TextShape 3">
            <a:extLst>
              <a:ext uri="{FF2B5EF4-FFF2-40B4-BE49-F238E27FC236}">
                <a16:creationId xmlns:a16="http://schemas.microsoft.com/office/drawing/2014/main" id="{9299D5C1-F3FD-4584-9DD0-12D52E8E430A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04" name="CustomShape 48">
            <a:extLst>
              <a:ext uri="{FF2B5EF4-FFF2-40B4-BE49-F238E27FC236}">
                <a16:creationId xmlns:a16="http://schemas.microsoft.com/office/drawing/2014/main" id="{8CA71837-E7E9-43DE-9BB9-C1C0064555BC}"/>
              </a:ext>
            </a:extLst>
          </p:cNvPr>
          <p:cNvSpPr/>
          <p:nvPr/>
        </p:nvSpPr>
        <p:spPr>
          <a:xfrm>
            <a:off x="1437328" y="28876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0">
            <a:extLst>
              <a:ext uri="{FF2B5EF4-FFF2-40B4-BE49-F238E27FC236}">
                <a16:creationId xmlns:a16="http://schemas.microsoft.com/office/drawing/2014/main" id="{6F586578-7712-4BAD-85EC-C1EEFBD76D53}"/>
              </a:ext>
            </a:extLst>
          </p:cNvPr>
          <p:cNvSpPr/>
          <p:nvPr/>
        </p:nvSpPr>
        <p:spPr>
          <a:xfrm>
            <a:off x="973308" y="25483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  <p:sp>
        <p:nvSpPr>
          <p:cNvPr id="106" name="CustomShape 48">
            <a:extLst>
              <a:ext uri="{FF2B5EF4-FFF2-40B4-BE49-F238E27FC236}">
                <a16:creationId xmlns:a16="http://schemas.microsoft.com/office/drawing/2014/main" id="{AC6DC751-D349-43F7-B73D-031470E25998}"/>
              </a:ext>
            </a:extLst>
          </p:cNvPr>
          <p:cNvSpPr/>
          <p:nvPr/>
        </p:nvSpPr>
        <p:spPr>
          <a:xfrm>
            <a:off x="3806850" y="2880044"/>
            <a:ext cx="219240" cy="430200"/>
          </a:xfrm>
          <a:prstGeom prst="lightningBolt">
            <a:avLst/>
          </a:prstGeom>
          <a:solidFill>
            <a:srgbClr val="FF5050"/>
          </a:solidFill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50">
            <a:extLst>
              <a:ext uri="{FF2B5EF4-FFF2-40B4-BE49-F238E27FC236}">
                <a16:creationId xmlns:a16="http://schemas.microsoft.com/office/drawing/2014/main" id="{B9D45EEB-3BA6-41A7-BFD2-61863A6E9BE6}"/>
              </a:ext>
            </a:extLst>
          </p:cNvPr>
          <p:cNvSpPr/>
          <p:nvPr/>
        </p:nvSpPr>
        <p:spPr>
          <a:xfrm>
            <a:off x="3342830" y="2540715"/>
            <a:ext cx="1199104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122040" rIns="122040" bIns="1220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1340" b="1" spc="-1" dirty="0">
                <a:solidFill>
                  <a:srgbClr val="000000"/>
                </a:solidFill>
              </a:rPr>
              <a:t>Störgrößen</a:t>
            </a:r>
            <a:endParaRPr lang="de-DE" sz="1340" b="0" strike="noStrike" spc="-1" dirty="0">
              <a:latin typeface="Arial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308FC2-B8AF-49A6-8D68-3164BCE8C7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CED0E-B786-4891-8B4A-49F383A6CBC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33B66D2-F166-4D7C-8DE9-DC9CB8AB9826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A708D0-69B6-4730-871C-6A04A656C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CC7E99-D4BE-4FF0-8388-B5DE3C6B6B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95475" y="189000"/>
            <a:ext cx="10104285" cy="502920"/>
          </a:xfrm>
        </p:spPr>
        <p:txBody>
          <a:bodyPr>
            <a:noAutofit/>
          </a:bodyPr>
          <a:lstStyle/>
          <a:p>
            <a:r>
              <a:rPr lang="de-DE" sz="2800" b="1" dirty="0"/>
              <a:t>Durchzuführende Entwicklungsmaßnahmen</a:t>
            </a:r>
            <a:endParaRPr lang="en-GB" sz="2800" b="1" dirty="0"/>
          </a:p>
        </p:txBody>
      </p:sp>
      <p:sp>
        <p:nvSpPr>
          <p:cNvPr id="95" name="Google Shape;102;p14">
            <a:extLst>
              <a:ext uri="{FF2B5EF4-FFF2-40B4-BE49-F238E27FC236}">
                <a16:creationId xmlns:a16="http://schemas.microsoft.com/office/drawing/2014/main" id="{3EC2AF34-AA01-4227-B342-F44BC41FF24A}"/>
              </a:ext>
            </a:extLst>
          </p:cNvPr>
          <p:cNvSpPr txBox="1"/>
          <p:nvPr/>
        </p:nvSpPr>
        <p:spPr>
          <a:xfrm>
            <a:off x="8839442" y="1636284"/>
            <a:ext cx="2801883" cy="358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Entwicklungsschritte: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Qualitätsmesszelle aufbauen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Maschine mit zusätzlicher Sensorik ausrüsten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Echtzeit-Datenexport implementieren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Datengetriebene Modellbildung des Spritzgießprozesses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 : Prozessoptimierung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400" b="1" dirty="0">
                <a:latin typeface="Calibri" panose="020F0502020204030204" pitchFamily="34" charset="0"/>
                <a:cs typeface="Calibri" panose="020F0502020204030204" pitchFamily="34" charset="0"/>
              </a:rPr>
              <a:t>⑥</a:t>
            </a:r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: Online-Modelladaption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DD356CD-A130-4FCA-886B-A2F243081497}"/>
              </a:ext>
            </a:extLst>
          </p:cNvPr>
          <p:cNvGrpSpPr/>
          <p:nvPr/>
        </p:nvGrpSpPr>
        <p:grpSpPr>
          <a:xfrm>
            <a:off x="478104" y="1640556"/>
            <a:ext cx="8522663" cy="3888936"/>
            <a:chOff x="192088" y="2069219"/>
            <a:chExt cx="8522663" cy="3888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/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Prozess-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größen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</m:oMath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Google Shape;333;p16">
                  <a:extLst>
                    <a:ext uri="{FF2B5EF4-FFF2-40B4-BE49-F238E27FC236}">
                      <a16:creationId xmlns:a16="http://schemas.microsoft.com/office/drawing/2014/main" id="{3483FE92-29B9-40C3-9CB3-1E78C3F23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944" y="2350903"/>
                  <a:ext cx="1221000" cy="420103"/>
                </a:xfrm>
                <a:prstGeom prst="rect">
                  <a:avLst/>
                </a:prstGeom>
                <a:blipFill>
                  <a:blip r:embed="rId2"/>
                  <a:stretch>
                    <a:fillRect b="-1449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oogle Shape;283;p16">
              <a:extLst>
                <a:ext uri="{FF2B5EF4-FFF2-40B4-BE49-F238E27FC236}">
                  <a16:creationId xmlns:a16="http://schemas.microsoft.com/office/drawing/2014/main" id="{61C5FC46-20A8-4CDA-88E4-7CBC7CD10D01}"/>
                </a:ext>
              </a:extLst>
            </p:cNvPr>
            <p:cNvSpPr/>
            <p:nvPr/>
          </p:nvSpPr>
          <p:spPr>
            <a:xfrm>
              <a:off x="1182034" y="2319151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Spritzgieß-prozess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/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𝒇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  <m:r>
                          <a:rPr lang="de-DE" sz="12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Google Shape;284;p16">
                  <a:extLst>
                    <a:ext uri="{FF2B5EF4-FFF2-40B4-BE49-F238E27FC236}">
                      <a16:creationId xmlns:a16="http://schemas.microsoft.com/office/drawing/2014/main" id="{FEDC1B53-D2E9-4168-9F0B-1E7462F38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393" y="2300342"/>
                  <a:ext cx="925200" cy="51360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oogle Shape;332;p16">
              <a:extLst>
                <a:ext uri="{FF2B5EF4-FFF2-40B4-BE49-F238E27FC236}">
                  <a16:creationId xmlns:a16="http://schemas.microsoft.com/office/drawing/2014/main" id="{5BB447C3-73A7-4C2F-B33A-2CE1F5A159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413" y="2560955"/>
              <a:ext cx="399146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/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Bauteil-</a:t>
                  </a:r>
                  <a:endParaRPr sz="1000" b="1" dirty="0"/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 b="1" dirty="0"/>
                    <a:t>Q</a:t>
                  </a:r>
                  <a:r>
                    <a:rPr lang="en" sz="1000" b="1" dirty="0"/>
                    <a:t>ualität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𝑸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12" name="Google Shape;334;p16">
                  <a:extLst>
                    <a:ext uri="{FF2B5EF4-FFF2-40B4-BE49-F238E27FC236}">
                      <a16:creationId xmlns:a16="http://schemas.microsoft.com/office/drawing/2014/main" id="{AA40CA3D-F492-4232-A135-C5336F7A81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451" y="2326318"/>
                  <a:ext cx="1107300" cy="447600"/>
                </a:xfrm>
                <a:prstGeom prst="rect">
                  <a:avLst/>
                </a:prstGeom>
                <a:blipFill>
                  <a:blip r:embed="rId4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oogle Shape;335;p16">
              <a:extLst>
                <a:ext uri="{FF2B5EF4-FFF2-40B4-BE49-F238E27FC236}">
                  <a16:creationId xmlns:a16="http://schemas.microsoft.com/office/drawing/2014/main" id="{888030A1-E39C-4056-ABE7-BC0B236D0A9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5478664" y="2557142"/>
              <a:ext cx="303599" cy="9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337;p16">
              <a:extLst>
                <a:ext uri="{FF2B5EF4-FFF2-40B4-BE49-F238E27FC236}">
                  <a16:creationId xmlns:a16="http://schemas.microsoft.com/office/drawing/2014/main" id="{DF63C039-11D4-4DFF-91B7-FAA0D6FE76A8}"/>
                </a:ext>
              </a:extLst>
            </p:cNvPr>
            <p:cNvCxnSpPr/>
            <p:nvPr/>
          </p:nvCxnSpPr>
          <p:spPr>
            <a:xfrm>
              <a:off x="2126637" y="2568206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8;p16">
              <a:extLst>
                <a:ext uri="{FF2B5EF4-FFF2-40B4-BE49-F238E27FC236}">
                  <a16:creationId xmlns:a16="http://schemas.microsoft.com/office/drawing/2014/main" id="{E5C499A1-C739-4AE2-8198-DB11892014B6}"/>
                </a:ext>
              </a:extLst>
            </p:cNvPr>
            <p:cNvCxnSpPr/>
            <p:nvPr/>
          </p:nvCxnSpPr>
          <p:spPr>
            <a:xfrm rot="10800000">
              <a:off x="1649570" y="4078362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442;p16">
              <a:extLst>
                <a:ext uri="{FF2B5EF4-FFF2-40B4-BE49-F238E27FC236}">
                  <a16:creationId xmlns:a16="http://schemas.microsoft.com/office/drawing/2014/main" id="{2961241D-A6BC-4CB4-A93E-141AAEBAA219}"/>
                </a:ext>
              </a:extLst>
            </p:cNvPr>
            <p:cNvCxnSpPr/>
            <p:nvPr/>
          </p:nvCxnSpPr>
          <p:spPr>
            <a:xfrm rot="10800000">
              <a:off x="5457471" y="4062323"/>
              <a:ext cx="0" cy="2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443;p16">
              <a:extLst>
                <a:ext uri="{FF2B5EF4-FFF2-40B4-BE49-F238E27FC236}">
                  <a16:creationId xmlns:a16="http://schemas.microsoft.com/office/drawing/2014/main" id="{5522FF5C-5AE9-42E1-98AF-98B583A0139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15" y="3757493"/>
              <a:ext cx="18076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45;p16">
              <a:extLst>
                <a:ext uri="{FF2B5EF4-FFF2-40B4-BE49-F238E27FC236}">
                  <a16:creationId xmlns:a16="http://schemas.microsoft.com/office/drawing/2014/main" id="{0EB16B56-37E3-428A-B9BF-E9E746171C5C}"/>
                </a:ext>
              </a:extLst>
            </p:cNvPr>
            <p:cNvCxnSpPr>
              <a:cxnSpLocks/>
              <a:stCxn id="49" idx="4"/>
              <a:endCxn id="20" idx="0"/>
            </p:cNvCxnSpPr>
            <p:nvPr/>
          </p:nvCxnSpPr>
          <p:spPr>
            <a:xfrm>
              <a:off x="3057158" y="2587320"/>
              <a:ext cx="15186" cy="22332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9" name="Google Shape;447;p16">
              <a:extLst>
                <a:ext uri="{FF2B5EF4-FFF2-40B4-BE49-F238E27FC236}">
                  <a16:creationId xmlns:a16="http://schemas.microsoft.com/office/drawing/2014/main" id="{F8494805-87D1-482D-9E2C-5D2E487E2773}"/>
                </a:ext>
              </a:extLst>
            </p:cNvPr>
            <p:cNvGrpSpPr/>
            <p:nvPr/>
          </p:nvGrpSpPr>
          <p:grpSpPr>
            <a:xfrm>
              <a:off x="2991228" y="4820586"/>
              <a:ext cx="162231" cy="162231"/>
              <a:chOff x="8157975" y="3853800"/>
              <a:chExt cx="180900" cy="180900"/>
            </a:xfrm>
            <a:solidFill>
              <a:schemeClr val="bg1"/>
            </a:solidFill>
          </p:grpSpPr>
          <p:sp>
            <p:nvSpPr>
              <p:cNvPr id="20" name="Google Shape;446;p16">
                <a:extLst>
                  <a:ext uri="{FF2B5EF4-FFF2-40B4-BE49-F238E27FC236}">
                    <a16:creationId xmlns:a16="http://schemas.microsoft.com/office/drawing/2014/main" id="{2594B440-A8B4-49C8-B3B7-233FE90EF356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grp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1" name="Google Shape;448;p16">
                <a:extLst>
                  <a:ext uri="{FF2B5EF4-FFF2-40B4-BE49-F238E27FC236}">
                    <a16:creationId xmlns:a16="http://schemas.microsoft.com/office/drawing/2014/main" id="{9050DE4D-65E8-441B-9B94-38BD833D86F9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2" name="Google Shape;449;p16">
              <a:extLst>
                <a:ext uri="{FF2B5EF4-FFF2-40B4-BE49-F238E27FC236}">
                  <a16:creationId xmlns:a16="http://schemas.microsoft.com/office/drawing/2014/main" id="{F744139A-B054-46FC-8BE0-1F3889B70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9350" y="3755818"/>
              <a:ext cx="2638735" cy="154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6521569B-3D8E-4B2F-B268-759553E39714}"/>
                </a:ext>
              </a:extLst>
            </p:cNvPr>
            <p:cNvGrpSpPr/>
            <p:nvPr/>
          </p:nvGrpSpPr>
          <p:grpSpPr>
            <a:xfrm>
              <a:off x="973156" y="4413405"/>
              <a:ext cx="1352700" cy="970258"/>
              <a:chOff x="1435553" y="4145290"/>
              <a:chExt cx="1352700" cy="970258"/>
            </a:xfrm>
          </p:grpSpPr>
          <p:sp>
            <p:nvSpPr>
              <p:cNvPr id="24" name="Google Shape;277;p16">
                <a:extLst>
                  <a:ext uri="{FF2B5EF4-FFF2-40B4-BE49-F238E27FC236}">
                    <a16:creationId xmlns:a16="http://schemas.microsoft.com/office/drawing/2014/main" id="{D67ACC85-6740-491D-93D7-F51BA3EC21B4}"/>
                  </a:ext>
                </a:extLst>
              </p:cNvPr>
              <p:cNvSpPr/>
              <p:nvPr/>
            </p:nvSpPr>
            <p:spPr>
              <a:xfrm>
                <a:off x="1541319" y="4145290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415;p16">
                <a:extLst>
                  <a:ext uri="{FF2B5EF4-FFF2-40B4-BE49-F238E27FC236}">
                    <a16:creationId xmlns:a16="http://schemas.microsoft.com/office/drawing/2014/main" id="{7DD9DAA1-6FE4-4158-8153-6FE5165D517A}"/>
                  </a:ext>
                </a:extLst>
              </p:cNvPr>
              <p:cNvGrpSpPr/>
              <p:nvPr/>
            </p:nvGrpSpPr>
            <p:grpSpPr>
              <a:xfrm>
                <a:off x="1875570" y="4145298"/>
                <a:ext cx="472941" cy="473003"/>
                <a:chOff x="6981937" y="2940155"/>
                <a:chExt cx="909503" cy="909621"/>
              </a:xfrm>
            </p:grpSpPr>
            <p:sp>
              <p:nvSpPr>
                <p:cNvPr id="27" name="Google Shape;416;p16">
                  <a:extLst>
                    <a:ext uri="{FF2B5EF4-FFF2-40B4-BE49-F238E27FC236}">
                      <a16:creationId xmlns:a16="http://schemas.microsoft.com/office/drawing/2014/main" id="{CA4564A5-D162-457B-BD43-86ACFC649F2E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417;p16">
                  <a:extLst>
                    <a:ext uri="{FF2B5EF4-FFF2-40B4-BE49-F238E27FC236}">
                      <a16:creationId xmlns:a16="http://schemas.microsoft.com/office/drawing/2014/main" id="{9A0DF6B1-BA9D-47E9-A1B4-12286B86DADB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18;p16">
                  <a:extLst>
                    <a:ext uri="{FF2B5EF4-FFF2-40B4-BE49-F238E27FC236}">
                      <a16:creationId xmlns:a16="http://schemas.microsoft.com/office/drawing/2014/main" id="{FD85BF32-B469-46BA-9AE0-139A44DC3AE9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19;p16">
                  <a:extLst>
                    <a:ext uri="{FF2B5EF4-FFF2-40B4-BE49-F238E27FC236}">
                      <a16:creationId xmlns:a16="http://schemas.microsoft.com/office/drawing/2014/main" id="{23177E7E-AC88-4E31-B364-5FE5BD742C05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20;p16">
                  <a:extLst>
                    <a:ext uri="{FF2B5EF4-FFF2-40B4-BE49-F238E27FC236}">
                      <a16:creationId xmlns:a16="http://schemas.microsoft.com/office/drawing/2014/main" id="{45DB9519-21E8-40BA-A5D2-19BD07EDB6FC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421;p16">
                  <a:extLst>
                    <a:ext uri="{FF2B5EF4-FFF2-40B4-BE49-F238E27FC236}">
                      <a16:creationId xmlns:a16="http://schemas.microsoft.com/office/drawing/2014/main" id="{7187A3CA-EDF3-4E29-B906-3202E213EAF1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22;p16">
                  <a:extLst>
                    <a:ext uri="{FF2B5EF4-FFF2-40B4-BE49-F238E27FC236}">
                      <a16:creationId xmlns:a16="http://schemas.microsoft.com/office/drawing/2014/main" id="{9F366C15-5D45-4A43-B55F-130AD8ED6412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23;p16">
                  <a:extLst>
                    <a:ext uri="{FF2B5EF4-FFF2-40B4-BE49-F238E27FC236}">
                      <a16:creationId xmlns:a16="http://schemas.microsoft.com/office/drawing/2014/main" id="{2FCB7EE3-DA76-4195-BB38-73F03FF7849E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24;p16">
                  <a:extLst>
                    <a:ext uri="{FF2B5EF4-FFF2-40B4-BE49-F238E27FC236}">
                      <a16:creationId xmlns:a16="http://schemas.microsoft.com/office/drawing/2014/main" id="{E7BF83FB-FFE4-4885-8137-6A1D5A42E0A6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425;p16">
                  <a:extLst>
                    <a:ext uri="{FF2B5EF4-FFF2-40B4-BE49-F238E27FC236}">
                      <a16:creationId xmlns:a16="http://schemas.microsoft.com/office/drawing/2014/main" id="{AC7E3616-CB1D-4970-861B-A45FCC2D75EF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26;p16">
                  <a:extLst>
                    <a:ext uri="{FF2B5EF4-FFF2-40B4-BE49-F238E27FC236}">
                      <a16:creationId xmlns:a16="http://schemas.microsoft.com/office/drawing/2014/main" id="{A7487418-AEF8-418B-B09E-6546BD297533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27;p16">
                  <a:extLst>
                    <a:ext uri="{FF2B5EF4-FFF2-40B4-BE49-F238E27FC236}">
                      <a16:creationId xmlns:a16="http://schemas.microsoft.com/office/drawing/2014/main" id="{663244D0-5604-465F-AAD1-4C022C449019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451;p16">
                <a:extLst>
                  <a:ext uri="{FF2B5EF4-FFF2-40B4-BE49-F238E27FC236}">
                    <a16:creationId xmlns:a16="http://schemas.microsoft.com/office/drawing/2014/main" id="{D329AAE9-C8BE-4085-BF11-4CD78D5F3BCB}"/>
                  </a:ext>
                </a:extLst>
              </p:cNvPr>
              <p:cNvSpPr txBox="1"/>
              <p:nvPr/>
            </p:nvSpPr>
            <p:spPr>
              <a:xfrm>
                <a:off x="1435553" y="466406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cxnSp>
          <p:nvCxnSpPr>
            <p:cNvPr id="39" name="Google Shape;456;p16">
              <a:extLst>
                <a:ext uri="{FF2B5EF4-FFF2-40B4-BE49-F238E27FC236}">
                  <a16:creationId xmlns:a16="http://schemas.microsoft.com/office/drawing/2014/main" id="{F15D455F-D6A4-442A-9CF4-C458F5714B71}"/>
                </a:ext>
              </a:extLst>
            </p:cNvPr>
            <p:cNvCxnSpPr>
              <a:cxnSpLocks/>
              <a:stCxn id="40" idx="3"/>
              <a:endCxn id="42" idx="1"/>
            </p:cNvCxnSpPr>
            <p:nvPr/>
          </p:nvCxnSpPr>
          <p:spPr>
            <a:xfrm flipV="1">
              <a:off x="6006855" y="3755319"/>
              <a:ext cx="1856473" cy="21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" name="Google Shape;63;p14">
              <a:extLst>
                <a:ext uri="{FF2B5EF4-FFF2-40B4-BE49-F238E27FC236}">
                  <a16:creationId xmlns:a16="http://schemas.microsoft.com/office/drawing/2014/main" id="{CA5C84D1-0A2D-4A09-BF39-94E5757E39C6}"/>
                </a:ext>
              </a:extLst>
            </p:cNvPr>
            <p:cNvSpPr/>
            <p:nvPr/>
          </p:nvSpPr>
          <p:spPr>
            <a:xfrm>
              <a:off x="4908085" y="3503843"/>
              <a:ext cx="109877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Bauteilqualität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62;p14">
              <a:extLst>
                <a:ext uri="{FF2B5EF4-FFF2-40B4-BE49-F238E27FC236}">
                  <a16:creationId xmlns:a16="http://schemas.microsoft.com/office/drawing/2014/main" id="{DD2B64D4-4629-4E64-84F2-2515285DE735}"/>
                </a:ext>
              </a:extLst>
            </p:cNvPr>
            <p:cNvSpPr/>
            <p:nvPr/>
          </p:nvSpPr>
          <p:spPr>
            <a:xfrm>
              <a:off x="1184507" y="3503843"/>
              <a:ext cx="914400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Modell Spritzgieß-</a:t>
              </a:r>
              <a:b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maschine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/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𝑸</m:t>
                            </m:r>
                          </m:e>
                        </m:acc>
                      </m:oMath>
                    </m:oMathPara>
                  </a14:m>
                  <a:endParaRPr sz="1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Google Shape;102;p14">
                  <a:extLst>
                    <a:ext uri="{FF2B5EF4-FFF2-40B4-BE49-F238E27FC236}">
                      <a16:creationId xmlns:a16="http://schemas.microsoft.com/office/drawing/2014/main" id="{FE7ACD73-EA59-4DA5-B5A6-E54FC61F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328" y="3593919"/>
                  <a:ext cx="344600" cy="322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/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Google Shape;100;p14">
                  <a:extLst>
                    <a:ext uri="{FF2B5EF4-FFF2-40B4-BE49-F238E27FC236}">
                      <a16:creationId xmlns:a16="http://schemas.microsoft.com/office/drawing/2014/main" id="{EEA3874A-6AA8-4393-9E72-32E37B349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782" y="3482154"/>
                  <a:ext cx="325648" cy="3227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Google Shape;284;p16">
              <a:extLst>
                <a:ext uri="{FF2B5EF4-FFF2-40B4-BE49-F238E27FC236}">
                  <a16:creationId xmlns:a16="http://schemas.microsoft.com/office/drawing/2014/main" id="{1F647B1B-9166-4E78-9EFC-E2D46CF48FEB}"/>
                </a:ext>
              </a:extLst>
            </p:cNvPr>
            <p:cNvSpPr/>
            <p:nvPr/>
          </p:nvSpPr>
          <p:spPr>
            <a:xfrm>
              <a:off x="5782263" y="2301263"/>
              <a:ext cx="925200" cy="5136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Qualitäts-messzelle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/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 b="1" dirty="0"/>
                    <a:t>Bauteileigen-schaften </a:t>
                  </a:r>
                  <a14:m>
                    <m:oMath xmlns:m="http://schemas.openxmlformats.org/officeDocument/2006/math">
                      <m:r>
                        <a:rPr lang="de-DE" sz="10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</m:oMath>
                  </a14:m>
                  <a:endParaRPr sz="1000" dirty="0"/>
                </a:p>
              </p:txBody>
            </p:sp>
          </mc:Choice>
          <mc:Fallback xmlns="">
            <p:sp>
              <p:nvSpPr>
                <p:cNvPr id="45" name="Google Shape;334;p16">
                  <a:extLst>
                    <a:ext uri="{FF2B5EF4-FFF2-40B4-BE49-F238E27FC236}">
                      <a16:creationId xmlns:a16="http://schemas.microsoft.com/office/drawing/2014/main" id="{3EE1F9CD-99CC-4AC7-A509-35B75D329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820" y="2319151"/>
                  <a:ext cx="1107300" cy="447600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Google Shape;337;p16">
              <a:extLst>
                <a:ext uri="{FF2B5EF4-FFF2-40B4-BE49-F238E27FC236}">
                  <a16:creationId xmlns:a16="http://schemas.microsoft.com/office/drawing/2014/main" id="{E7580E20-628D-44DB-96F5-55A9900AFF8C}"/>
                </a:ext>
              </a:extLst>
            </p:cNvPr>
            <p:cNvCxnSpPr/>
            <p:nvPr/>
          </p:nvCxnSpPr>
          <p:spPr>
            <a:xfrm>
              <a:off x="4359546" y="2559368"/>
              <a:ext cx="20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35;p16">
              <a:extLst>
                <a:ext uri="{FF2B5EF4-FFF2-40B4-BE49-F238E27FC236}">
                  <a16:creationId xmlns:a16="http://schemas.microsoft.com/office/drawing/2014/main" id="{CA3FBA35-EA9C-4A72-9C48-FA542684166D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56" y="2557142"/>
              <a:ext cx="108433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445;p16">
              <a:extLst>
                <a:ext uri="{FF2B5EF4-FFF2-40B4-BE49-F238E27FC236}">
                  <a16:creationId xmlns:a16="http://schemas.microsoft.com/office/drawing/2014/main" id="{381114BB-7875-4024-887E-D892C3F4E7B3}"/>
                </a:ext>
              </a:extLst>
            </p:cNvPr>
            <p:cNvCxnSpPr>
              <a:cxnSpLocks/>
              <a:stCxn id="20" idx="2"/>
              <a:endCxn id="24" idx="3"/>
            </p:cNvCxnSpPr>
            <p:nvPr/>
          </p:nvCxnSpPr>
          <p:spPr>
            <a:xfrm flipH="1" flipV="1">
              <a:off x="2206716" y="4898534"/>
              <a:ext cx="784512" cy="316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7348A30-F46D-45BA-9FB5-19F364CECF24}"/>
                </a:ext>
              </a:extLst>
            </p:cNvPr>
            <p:cNvSpPr/>
            <p:nvPr/>
          </p:nvSpPr>
          <p:spPr>
            <a:xfrm>
              <a:off x="3034298" y="25416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81CA315-40A5-4738-985A-5447BABA3502}"/>
                </a:ext>
              </a:extLst>
            </p:cNvPr>
            <p:cNvSpPr/>
            <p:nvPr/>
          </p:nvSpPr>
          <p:spPr>
            <a:xfrm>
              <a:off x="342921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Google Shape;279;p16">
              <a:extLst>
                <a:ext uri="{FF2B5EF4-FFF2-40B4-BE49-F238E27FC236}">
                  <a16:creationId xmlns:a16="http://schemas.microsoft.com/office/drawing/2014/main" id="{B5B3C3DA-7B9C-486B-B8EF-5FB2964B3E68}"/>
                </a:ext>
              </a:extLst>
            </p:cNvPr>
            <p:cNvCxnSpPr>
              <a:cxnSpLocks/>
              <a:stCxn id="50" idx="4"/>
              <a:endCxn id="20" idx="6"/>
            </p:cNvCxnSpPr>
            <p:nvPr/>
          </p:nvCxnSpPr>
          <p:spPr>
            <a:xfrm rot="5400000">
              <a:off x="2741257" y="4190879"/>
              <a:ext cx="1123025" cy="29862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25397E20-25A5-4CD5-9827-DF5E52C1A059}"/>
                </a:ext>
              </a:extLst>
            </p:cNvPr>
            <p:cNvGrpSpPr/>
            <p:nvPr/>
          </p:nvGrpSpPr>
          <p:grpSpPr>
            <a:xfrm>
              <a:off x="4780387" y="4401216"/>
              <a:ext cx="1352700" cy="970258"/>
              <a:chOff x="5242784" y="4133071"/>
              <a:chExt cx="1352700" cy="970258"/>
            </a:xfrm>
          </p:grpSpPr>
          <p:sp>
            <p:nvSpPr>
              <p:cNvPr id="53" name="Google Shape;277;p16">
                <a:extLst>
                  <a:ext uri="{FF2B5EF4-FFF2-40B4-BE49-F238E27FC236}">
                    <a16:creationId xmlns:a16="http://schemas.microsoft.com/office/drawing/2014/main" id="{D388D911-5B1F-4323-8376-73A1D20ADD00}"/>
                  </a:ext>
                </a:extLst>
              </p:cNvPr>
              <p:cNvSpPr/>
              <p:nvPr/>
            </p:nvSpPr>
            <p:spPr>
              <a:xfrm>
                <a:off x="5364036" y="4133071"/>
                <a:ext cx="1127794" cy="970258"/>
              </a:xfrm>
              <a:prstGeom prst="roundRect">
                <a:avLst>
                  <a:gd name="adj" fmla="val 16667"/>
                </a:avLst>
              </a:prstGeom>
              <a:solidFill>
                <a:srgbClr val="93C47D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" name="Google Shape;415;p16">
                <a:extLst>
                  <a:ext uri="{FF2B5EF4-FFF2-40B4-BE49-F238E27FC236}">
                    <a16:creationId xmlns:a16="http://schemas.microsoft.com/office/drawing/2014/main" id="{AA4A39D9-0847-4ED0-A88C-FB0020CCEE04}"/>
                  </a:ext>
                </a:extLst>
              </p:cNvPr>
              <p:cNvGrpSpPr/>
              <p:nvPr/>
            </p:nvGrpSpPr>
            <p:grpSpPr>
              <a:xfrm>
                <a:off x="5682801" y="4145268"/>
                <a:ext cx="472941" cy="473003"/>
                <a:chOff x="6981937" y="2940155"/>
                <a:chExt cx="909503" cy="909621"/>
              </a:xfrm>
            </p:grpSpPr>
            <p:sp>
              <p:nvSpPr>
                <p:cNvPr id="56" name="Google Shape;416;p16">
                  <a:extLst>
                    <a:ext uri="{FF2B5EF4-FFF2-40B4-BE49-F238E27FC236}">
                      <a16:creationId xmlns:a16="http://schemas.microsoft.com/office/drawing/2014/main" id="{B756CC87-FD41-44BF-8090-9603CCB54170}"/>
                    </a:ext>
                  </a:extLst>
                </p:cNvPr>
                <p:cNvSpPr/>
                <p:nvPr/>
              </p:nvSpPr>
              <p:spPr>
                <a:xfrm>
                  <a:off x="7181850" y="3006975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417;p16">
                  <a:extLst>
                    <a:ext uri="{FF2B5EF4-FFF2-40B4-BE49-F238E27FC236}">
                      <a16:creationId xmlns:a16="http://schemas.microsoft.com/office/drawing/2014/main" id="{D3451377-71CB-47D0-AE02-F7C1692971F0}"/>
                    </a:ext>
                  </a:extLst>
                </p:cNvPr>
                <p:cNvSpPr/>
                <p:nvPr/>
              </p:nvSpPr>
              <p:spPr>
                <a:xfrm rot="2700000">
                  <a:off x="7181816" y="3006924"/>
                  <a:ext cx="509541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418;p16">
                  <a:extLst>
                    <a:ext uri="{FF2B5EF4-FFF2-40B4-BE49-F238E27FC236}">
                      <a16:creationId xmlns:a16="http://schemas.microsoft.com/office/drawing/2014/main" id="{8056CEF7-1090-47DC-B411-52DF126FBCDA}"/>
                    </a:ext>
                  </a:extLst>
                </p:cNvPr>
                <p:cNvSpPr/>
                <p:nvPr/>
              </p:nvSpPr>
              <p:spPr>
                <a:xfrm rot="-2701431">
                  <a:off x="7181913" y="3006753"/>
                  <a:ext cx="509753" cy="776403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419;p16">
                  <a:extLst>
                    <a:ext uri="{FF2B5EF4-FFF2-40B4-BE49-F238E27FC236}">
                      <a16:creationId xmlns:a16="http://schemas.microsoft.com/office/drawing/2014/main" id="{0FE63691-410E-490F-A2D6-35930158B792}"/>
                    </a:ext>
                  </a:extLst>
                </p:cNvPr>
                <p:cNvSpPr/>
                <p:nvPr/>
              </p:nvSpPr>
              <p:spPr>
                <a:xfrm rot="-5402023">
                  <a:off x="7181870" y="3006762"/>
                  <a:ext cx="509700" cy="776400"/>
                </a:xfrm>
                <a:prstGeom prst="plaque">
                  <a:avLst>
                    <a:gd name="adj" fmla="val 41112"/>
                  </a:avLst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420;p16">
                  <a:extLst>
                    <a:ext uri="{FF2B5EF4-FFF2-40B4-BE49-F238E27FC236}">
                      <a16:creationId xmlns:a16="http://schemas.microsoft.com/office/drawing/2014/main" id="{7096F6EB-F768-4110-89ED-B2B493CB8993}"/>
                    </a:ext>
                  </a:extLst>
                </p:cNvPr>
                <p:cNvSpPr/>
                <p:nvPr/>
              </p:nvSpPr>
              <p:spPr>
                <a:xfrm>
                  <a:off x="7150638" y="3109037"/>
                  <a:ext cx="572700" cy="572700"/>
                </a:xfrm>
                <a:prstGeom prst="ellipse">
                  <a:avLst/>
                </a:pr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421;p16">
                  <a:extLst>
                    <a:ext uri="{FF2B5EF4-FFF2-40B4-BE49-F238E27FC236}">
                      <a16:creationId xmlns:a16="http://schemas.microsoft.com/office/drawing/2014/main" id="{E7406A04-8EE2-4048-AF0C-32FDE13C1819}"/>
                    </a:ext>
                  </a:extLst>
                </p:cNvPr>
                <p:cNvSpPr/>
                <p:nvPr/>
              </p:nvSpPr>
              <p:spPr>
                <a:xfrm>
                  <a:off x="7209888" y="3168277"/>
                  <a:ext cx="454200" cy="454200"/>
                </a:xfrm>
                <a:prstGeom prst="ellipse">
                  <a:avLst/>
                </a:prstGeom>
                <a:solidFill>
                  <a:srgbClr val="EFEFE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422;p16">
                  <a:extLst>
                    <a:ext uri="{FF2B5EF4-FFF2-40B4-BE49-F238E27FC236}">
                      <a16:creationId xmlns:a16="http://schemas.microsoft.com/office/drawing/2014/main" id="{D5F8B5CE-21FA-4506-9421-834133EB2A5C}"/>
                    </a:ext>
                  </a:extLst>
                </p:cNvPr>
                <p:cNvSpPr/>
                <p:nvPr/>
              </p:nvSpPr>
              <p:spPr>
                <a:xfrm>
                  <a:off x="7276525" y="3264408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423;p16">
                  <a:extLst>
                    <a:ext uri="{FF2B5EF4-FFF2-40B4-BE49-F238E27FC236}">
                      <a16:creationId xmlns:a16="http://schemas.microsoft.com/office/drawing/2014/main" id="{6F337F39-911A-4F85-B30F-BED4E07476E8}"/>
                    </a:ext>
                  </a:extLst>
                </p:cNvPr>
                <p:cNvSpPr/>
                <p:nvPr/>
              </p:nvSpPr>
              <p:spPr>
                <a:xfrm>
                  <a:off x="7443550" y="324610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424;p16">
                  <a:extLst>
                    <a:ext uri="{FF2B5EF4-FFF2-40B4-BE49-F238E27FC236}">
                      <a16:creationId xmlns:a16="http://schemas.microsoft.com/office/drawing/2014/main" id="{7EF36B11-4B13-4D12-8B29-D2F672C4EED8}"/>
                    </a:ext>
                  </a:extLst>
                </p:cNvPr>
                <p:cNvSpPr/>
                <p:nvPr/>
              </p:nvSpPr>
              <p:spPr>
                <a:xfrm>
                  <a:off x="7276525" y="3372575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425;p16">
                  <a:extLst>
                    <a:ext uri="{FF2B5EF4-FFF2-40B4-BE49-F238E27FC236}">
                      <a16:creationId xmlns:a16="http://schemas.microsoft.com/office/drawing/2014/main" id="{7050A885-2229-437B-9178-F363A0503ECD}"/>
                    </a:ext>
                  </a:extLst>
                </p:cNvPr>
                <p:cNvSpPr/>
                <p:nvPr/>
              </p:nvSpPr>
              <p:spPr>
                <a:xfrm>
                  <a:off x="7276950" y="3480750"/>
                  <a:ext cx="320100" cy="36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2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426;p16">
                  <a:extLst>
                    <a:ext uri="{FF2B5EF4-FFF2-40B4-BE49-F238E27FC236}">
                      <a16:creationId xmlns:a16="http://schemas.microsoft.com/office/drawing/2014/main" id="{AEB0ADEE-E0E0-416A-810E-D81569F23138}"/>
                    </a:ext>
                  </a:extLst>
                </p:cNvPr>
                <p:cNvSpPr/>
                <p:nvPr/>
              </p:nvSpPr>
              <p:spPr>
                <a:xfrm>
                  <a:off x="7357825" y="3355848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427;p16">
                  <a:extLst>
                    <a:ext uri="{FF2B5EF4-FFF2-40B4-BE49-F238E27FC236}">
                      <a16:creationId xmlns:a16="http://schemas.microsoft.com/office/drawing/2014/main" id="{6B387845-F9C7-4A98-93CF-11A3D2914C1F}"/>
                    </a:ext>
                  </a:extLst>
                </p:cNvPr>
                <p:cNvSpPr/>
                <p:nvPr/>
              </p:nvSpPr>
              <p:spPr>
                <a:xfrm>
                  <a:off x="7538800" y="3462450"/>
                  <a:ext cx="36600" cy="73200"/>
                </a:xfrm>
                <a:prstGeom prst="roundRect">
                  <a:avLst>
                    <a:gd name="adj" fmla="val 27189"/>
                  </a:avLst>
                </a:prstGeom>
                <a:solidFill>
                  <a:srgbClr val="000000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451;p16">
                <a:extLst>
                  <a:ext uri="{FF2B5EF4-FFF2-40B4-BE49-F238E27FC236}">
                    <a16:creationId xmlns:a16="http://schemas.microsoft.com/office/drawing/2014/main" id="{7B01D5AF-6871-47AD-A510-F01871574441}"/>
                  </a:ext>
                </a:extLst>
              </p:cNvPr>
              <p:cNvSpPr txBox="1"/>
              <p:nvPr/>
            </p:nvSpPr>
            <p:spPr>
              <a:xfrm>
                <a:off x="5242784" y="4664037"/>
                <a:ext cx="1352700" cy="35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dirty="0"/>
                  <a:t>Batch to Batch Adaption</a:t>
                </a:r>
                <a:endParaRPr sz="1000" dirty="0"/>
              </a:p>
            </p:txBody>
          </p:sp>
        </p:grp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AFE947C-7CDB-4029-9796-EE059AAC61FC}"/>
                </a:ext>
              </a:extLst>
            </p:cNvPr>
            <p:cNvSpPr/>
            <p:nvPr/>
          </p:nvSpPr>
          <p:spPr>
            <a:xfrm>
              <a:off x="7026674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Google Shape;455;p16">
              <a:extLst>
                <a:ext uri="{FF2B5EF4-FFF2-40B4-BE49-F238E27FC236}">
                  <a16:creationId xmlns:a16="http://schemas.microsoft.com/office/drawing/2014/main" id="{252B9450-4EFA-420C-A765-57549F79DC22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6813868" y="3778677"/>
              <a:ext cx="1" cy="102512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3BE04757-F83C-44CB-9B95-E79EC6B7C9E3}"/>
                </a:ext>
              </a:extLst>
            </p:cNvPr>
            <p:cNvSpPr/>
            <p:nvPr/>
          </p:nvSpPr>
          <p:spPr>
            <a:xfrm>
              <a:off x="6791009" y="37329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1" name="Google Shape;458;p16">
              <a:extLst>
                <a:ext uri="{FF2B5EF4-FFF2-40B4-BE49-F238E27FC236}">
                  <a16:creationId xmlns:a16="http://schemas.microsoft.com/office/drawing/2014/main" id="{0166118B-8E37-4038-B780-4C55BDCFCD58}"/>
                </a:ext>
              </a:extLst>
            </p:cNvPr>
            <p:cNvGrpSpPr/>
            <p:nvPr/>
          </p:nvGrpSpPr>
          <p:grpSpPr>
            <a:xfrm>
              <a:off x="6732752" y="4803799"/>
              <a:ext cx="162231" cy="162231"/>
              <a:chOff x="8157975" y="3853800"/>
              <a:chExt cx="180900" cy="180900"/>
            </a:xfrm>
          </p:grpSpPr>
          <p:sp>
            <p:nvSpPr>
              <p:cNvPr id="72" name="Google Shape;459;p16">
                <a:extLst>
                  <a:ext uri="{FF2B5EF4-FFF2-40B4-BE49-F238E27FC236}">
                    <a16:creationId xmlns:a16="http://schemas.microsoft.com/office/drawing/2014/main" id="{7B0E656F-02A6-4C19-97B8-278AE1322309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73" name="Google Shape;460;p16">
                <a:extLst>
                  <a:ext uri="{FF2B5EF4-FFF2-40B4-BE49-F238E27FC236}">
                    <a16:creationId xmlns:a16="http://schemas.microsoft.com/office/drawing/2014/main" id="{AEFB47FE-AA2B-4F3A-ABF5-27B63ACEACAB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4" name="Google Shape;455;p16">
              <a:extLst>
                <a:ext uri="{FF2B5EF4-FFF2-40B4-BE49-F238E27FC236}">
                  <a16:creationId xmlns:a16="http://schemas.microsoft.com/office/drawing/2014/main" id="{94910A81-44C5-4AE9-85AD-E4021CD42F07}"/>
                </a:ext>
              </a:extLst>
            </p:cNvPr>
            <p:cNvCxnSpPr>
              <a:cxnSpLocks/>
              <a:stCxn id="72" idx="2"/>
              <a:endCxn id="53" idx="3"/>
            </p:cNvCxnSpPr>
            <p:nvPr/>
          </p:nvCxnSpPr>
          <p:spPr>
            <a:xfrm flipH="1">
              <a:off x="6029433" y="4884915"/>
              <a:ext cx="703319" cy="143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279;p16">
              <a:extLst>
                <a:ext uri="{FF2B5EF4-FFF2-40B4-BE49-F238E27FC236}">
                  <a16:creationId xmlns:a16="http://schemas.microsoft.com/office/drawing/2014/main" id="{1D8E90CC-7310-4C28-8038-FE9F3CA51744}"/>
                </a:ext>
              </a:extLst>
            </p:cNvPr>
            <p:cNvCxnSpPr>
              <a:cxnSpLocks/>
              <a:stCxn id="68" idx="4"/>
              <a:endCxn id="72" idx="6"/>
            </p:cNvCxnSpPr>
            <p:nvPr/>
          </p:nvCxnSpPr>
          <p:spPr>
            <a:xfrm rot="5400000">
              <a:off x="5819802" y="3655183"/>
              <a:ext cx="2304914" cy="154551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62;p14">
              <a:extLst>
                <a:ext uri="{FF2B5EF4-FFF2-40B4-BE49-F238E27FC236}">
                  <a16:creationId xmlns:a16="http://schemas.microsoft.com/office/drawing/2014/main" id="{A910CA4E-E11C-4401-A72D-E3771BE720A4}"/>
                </a:ext>
              </a:extLst>
            </p:cNvPr>
            <p:cNvSpPr/>
            <p:nvPr/>
          </p:nvSpPr>
          <p:spPr>
            <a:xfrm>
              <a:off x="3508909" y="5287082"/>
              <a:ext cx="1038158" cy="507300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Batch to Batch Optimization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F315D19-04D3-4CF7-83E1-2C177CF4AF25}"/>
                </a:ext>
              </a:extLst>
            </p:cNvPr>
            <p:cNvSpPr/>
            <p:nvPr/>
          </p:nvSpPr>
          <p:spPr>
            <a:xfrm>
              <a:off x="7236528" y="373295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Google Shape;279;p16">
              <a:extLst>
                <a:ext uri="{FF2B5EF4-FFF2-40B4-BE49-F238E27FC236}">
                  <a16:creationId xmlns:a16="http://schemas.microsoft.com/office/drawing/2014/main" id="{C3ED07D1-1375-4A83-B8EA-7B2595AA1374}"/>
                </a:ext>
              </a:extLst>
            </p:cNvPr>
            <p:cNvCxnSpPr>
              <a:cxnSpLocks/>
              <a:stCxn id="77" idx="4"/>
              <a:endCxn id="86" idx="6"/>
            </p:cNvCxnSpPr>
            <p:nvPr/>
          </p:nvCxnSpPr>
          <p:spPr>
            <a:xfrm rot="5400000">
              <a:off x="5066599" y="3256967"/>
              <a:ext cx="1671078" cy="2714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279;p16">
              <a:extLst>
                <a:ext uri="{FF2B5EF4-FFF2-40B4-BE49-F238E27FC236}">
                  <a16:creationId xmlns:a16="http://schemas.microsoft.com/office/drawing/2014/main" id="{5A59AC86-CC4D-477B-86FC-F8E9830134B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>
              <a:off x="354913" y="3914596"/>
              <a:ext cx="3153997" cy="1626137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449;p16">
              <a:extLst>
                <a:ext uri="{FF2B5EF4-FFF2-40B4-BE49-F238E27FC236}">
                  <a16:creationId xmlns:a16="http://schemas.microsoft.com/office/drawing/2014/main" id="{C1199309-F2A1-4885-B381-11F0E9FC9FA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517736" y="3753197"/>
              <a:ext cx="666771" cy="429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279;p16">
              <a:extLst>
                <a:ext uri="{FF2B5EF4-FFF2-40B4-BE49-F238E27FC236}">
                  <a16:creationId xmlns:a16="http://schemas.microsoft.com/office/drawing/2014/main" id="{1937CA18-6863-4ABE-A908-642F8527B6D5}"/>
                </a:ext>
              </a:extLst>
            </p:cNvPr>
            <p:cNvCxnSpPr>
              <a:cxnSpLocks/>
              <a:stCxn id="93" idx="0"/>
              <a:endCxn id="9" idx="1"/>
            </p:cNvCxnSpPr>
            <p:nvPr/>
          </p:nvCxnSpPr>
          <p:spPr>
            <a:xfrm rot="5400000" flipH="1" flipV="1">
              <a:off x="282538" y="2648325"/>
              <a:ext cx="971870" cy="827122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E64EB505-0515-4E34-9E09-5DD7D8558E3D}"/>
                </a:ext>
              </a:extLst>
            </p:cNvPr>
            <p:cNvGrpSpPr/>
            <p:nvPr/>
          </p:nvGrpSpPr>
          <p:grpSpPr>
            <a:xfrm>
              <a:off x="7658716" y="5379332"/>
              <a:ext cx="740746" cy="322800"/>
              <a:chOff x="6240643" y="3589409"/>
              <a:chExt cx="740746" cy="322800"/>
            </a:xfrm>
          </p:grpSpPr>
          <p:cxnSp>
            <p:nvCxnSpPr>
              <p:cNvPr id="83" name="Google Shape;104;p14">
                <a:extLst>
                  <a:ext uri="{FF2B5EF4-FFF2-40B4-BE49-F238E27FC236}">
                    <a16:creationId xmlns:a16="http://schemas.microsoft.com/office/drawing/2014/main" id="{A9FD1AE5-A3FE-4AA8-9DE7-4EB799A20156}"/>
                  </a:ext>
                </a:extLst>
              </p:cNvPr>
              <p:cNvCxnSpPr>
                <a:cxnSpLocks/>
                <a:endCxn id="89" idx="6"/>
              </p:cNvCxnSpPr>
              <p:nvPr/>
            </p:nvCxnSpPr>
            <p:spPr>
              <a:xfrm flipH="1">
                <a:off x="6240643" y="3867763"/>
                <a:ext cx="60318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de-DE" sz="10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𝒓𝒆𝒇</m:t>
                              </m:r>
                            </m:sub>
                          </m:sSub>
                        </m:oMath>
                      </m:oMathPara>
                    </a14:m>
                    <a:endParaRPr sz="1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Google Shape;102;p14">
                    <a:extLst>
                      <a:ext uri="{FF2B5EF4-FFF2-40B4-BE49-F238E27FC236}">
                        <a16:creationId xmlns:a16="http://schemas.microsoft.com/office/drawing/2014/main" id="{C71F7994-3404-4E2B-8B1F-C98B697CE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789" y="3589409"/>
                    <a:ext cx="344600" cy="3228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0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15D3A865-B010-49EE-801A-F93C2A954931}"/>
                </a:ext>
              </a:extLst>
            </p:cNvPr>
            <p:cNvSpPr/>
            <p:nvPr/>
          </p:nvSpPr>
          <p:spPr>
            <a:xfrm>
              <a:off x="4496063" y="565768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FD8B9F78-AD32-4D29-9C85-28D5E169497B}"/>
                </a:ext>
              </a:extLst>
            </p:cNvPr>
            <p:cNvSpPr/>
            <p:nvPr/>
          </p:nvSpPr>
          <p:spPr>
            <a:xfrm>
              <a:off x="4499169" y="5426896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EEFB3E0-073B-464C-BF1C-2118BD30AB49}"/>
                </a:ext>
              </a:extLst>
            </p:cNvPr>
            <p:cNvSpPr/>
            <p:nvPr/>
          </p:nvSpPr>
          <p:spPr>
            <a:xfrm>
              <a:off x="7554742" y="25342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" name="Google Shape;458;p16">
              <a:extLst>
                <a:ext uri="{FF2B5EF4-FFF2-40B4-BE49-F238E27FC236}">
                  <a16:creationId xmlns:a16="http://schemas.microsoft.com/office/drawing/2014/main" id="{CABB7876-C252-4CC6-AB9E-4BE1AB476ADC}"/>
                </a:ext>
              </a:extLst>
            </p:cNvPr>
            <p:cNvGrpSpPr/>
            <p:nvPr/>
          </p:nvGrpSpPr>
          <p:grpSpPr>
            <a:xfrm>
              <a:off x="7496485" y="5576570"/>
              <a:ext cx="162231" cy="162231"/>
              <a:chOff x="8157975" y="3853800"/>
              <a:chExt cx="180900" cy="180900"/>
            </a:xfrm>
          </p:grpSpPr>
          <p:sp>
            <p:nvSpPr>
              <p:cNvPr id="89" name="Google Shape;459;p16">
                <a:extLst>
                  <a:ext uri="{FF2B5EF4-FFF2-40B4-BE49-F238E27FC236}">
                    <a16:creationId xmlns:a16="http://schemas.microsoft.com/office/drawing/2014/main" id="{55C17C36-CD5A-4B05-A405-E253970DFADC}"/>
                  </a:ext>
                </a:extLst>
              </p:cNvPr>
              <p:cNvSpPr/>
              <p:nvPr/>
            </p:nvSpPr>
            <p:spPr>
              <a:xfrm>
                <a:off x="8157975" y="3853800"/>
                <a:ext cx="180900" cy="180900"/>
              </a:xfrm>
              <a:prstGeom prst="ellipse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0" name="Google Shape;460;p16">
                <a:extLst>
                  <a:ext uri="{FF2B5EF4-FFF2-40B4-BE49-F238E27FC236}">
                    <a16:creationId xmlns:a16="http://schemas.microsoft.com/office/drawing/2014/main" id="{52343FA9-531D-42F6-9CA2-3C98C8462458}"/>
                  </a:ext>
                </a:extLst>
              </p:cNvPr>
              <p:cNvCxnSpPr/>
              <p:nvPr/>
            </p:nvCxnSpPr>
            <p:spPr>
              <a:xfrm>
                <a:off x="8200275" y="3944250"/>
                <a:ext cx="9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" name="Google Shape;455;p16">
              <a:extLst>
                <a:ext uri="{FF2B5EF4-FFF2-40B4-BE49-F238E27FC236}">
                  <a16:creationId xmlns:a16="http://schemas.microsoft.com/office/drawing/2014/main" id="{8E2B2D43-56DD-481E-9D65-6614756ED7F8}"/>
                </a:ext>
              </a:extLst>
            </p:cNvPr>
            <p:cNvCxnSpPr>
              <a:cxnSpLocks/>
              <a:stCxn id="87" idx="4"/>
              <a:endCxn id="89" idx="0"/>
            </p:cNvCxnSpPr>
            <p:nvPr/>
          </p:nvCxnSpPr>
          <p:spPr>
            <a:xfrm flipH="1">
              <a:off x="7577601" y="2580001"/>
              <a:ext cx="1" cy="29965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455;p16">
              <a:extLst>
                <a:ext uri="{FF2B5EF4-FFF2-40B4-BE49-F238E27FC236}">
                  <a16:creationId xmlns:a16="http://schemas.microsoft.com/office/drawing/2014/main" id="{32236A40-8C84-46D9-88EF-191030BAEEF4}"/>
                </a:ext>
              </a:extLst>
            </p:cNvPr>
            <p:cNvCxnSpPr>
              <a:cxnSpLocks/>
              <a:stCxn id="89" idx="2"/>
              <a:endCxn id="85" idx="6"/>
            </p:cNvCxnSpPr>
            <p:nvPr/>
          </p:nvCxnSpPr>
          <p:spPr>
            <a:xfrm flipH="1">
              <a:off x="4541782" y="5657686"/>
              <a:ext cx="2954703" cy="228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/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sz="10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" name="Google Shape;100;p14">
                  <a:extLst>
                    <a:ext uri="{FF2B5EF4-FFF2-40B4-BE49-F238E27FC236}">
                      <a16:creationId xmlns:a16="http://schemas.microsoft.com/office/drawing/2014/main" id="{953ECF85-09E3-4073-A922-CD09D1630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8" y="3547821"/>
                  <a:ext cx="325648" cy="322797"/>
                </a:xfrm>
                <a:prstGeom prst="rect">
                  <a:avLst/>
                </a:prstGeom>
                <a:blipFill>
                  <a:blip r:embed="rId9"/>
                  <a:stretch>
                    <a:fillRect l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4C73C371-6A50-49F5-90AE-F390603029BD}"/>
                </a:ext>
              </a:extLst>
            </p:cNvPr>
            <p:cNvSpPr txBox="1"/>
            <p:nvPr/>
          </p:nvSpPr>
          <p:spPr>
            <a:xfrm>
              <a:off x="6637675" y="2069219"/>
              <a:ext cx="4890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①</a:t>
              </a:r>
              <a:endParaRPr lang="en-GB" sz="1400" b="1" dirty="0"/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D271E808-2C8F-41A6-8484-36C715A319E8}"/>
                </a:ext>
              </a:extLst>
            </p:cNvPr>
            <p:cNvSpPr txBox="1"/>
            <p:nvPr/>
          </p:nvSpPr>
          <p:spPr>
            <a:xfrm>
              <a:off x="2027944" y="2678862"/>
              <a:ext cx="4776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GB" b="1" dirty="0"/>
            </a:p>
          </p:txBody>
        </p:sp>
        <p:sp>
          <p:nvSpPr>
            <p:cNvPr id="100" name="Google Shape;284;p16">
              <a:extLst>
                <a:ext uri="{FF2B5EF4-FFF2-40B4-BE49-F238E27FC236}">
                  <a16:creationId xmlns:a16="http://schemas.microsoft.com/office/drawing/2014/main" id="{7DBF5B8A-442D-4CEF-B114-3953C8192340}"/>
                </a:ext>
              </a:extLst>
            </p:cNvPr>
            <p:cNvSpPr/>
            <p:nvPr/>
          </p:nvSpPr>
          <p:spPr>
            <a:xfrm>
              <a:off x="1182034" y="2843515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Sensorik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Google Shape;284;p16">
              <a:extLst>
                <a:ext uri="{FF2B5EF4-FFF2-40B4-BE49-F238E27FC236}">
                  <a16:creationId xmlns:a16="http://schemas.microsoft.com/office/drawing/2014/main" id="{A84CAEF9-B829-40B9-99DE-5D6D040157F7}"/>
                </a:ext>
              </a:extLst>
            </p:cNvPr>
            <p:cNvSpPr/>
            <p:nvPr/>
          </p:nvSpPr>
          <p:spPr>
            <a:xfrm>
              <a:off x="2583709" y="3058930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Google Shape;284;p16">
              <a:extLst>
                <a:ext uri="{FF2B5EF4-FFF2-40B4-BE49-F238E27FC236}">
                  <a16:creationId xmlns:a16="http://schemas.microsoft.com/office/drawing/2014/main" id="{B3D64E5B-7D66-4AD9-8494-62E75825986C}"/>
                </a:ext>
              </a:extLst>
            </p:cNvPr>
            <p:cNvSpPr/>
            <p:nvPr/>
          </p:nvSpPr>
          <p:spPr>
            <a:xfrm>
              <a:off x="6821433" y="3054159"/>
              <a:ext cx="925200" cy="380693"/>
            </a:xfrm>
            <a:prstGeom prst="roundRect">
              <a:avLst>
                <a:gd name="adj" fmla="val 16667"/>
              </a:avLst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Datenexport</a:t>
              </a:r>
              <a:endParaRPr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93C242A1-0F2F-4B83-8EE4-4D6E14BC5A51}"/>
                </a:ext>
              </a:extLst>
            </p:cNvPr>
            <p:cNvSpPr txBox="1"/>
            <p:nvPr/>
          </p:nvSpPr>
          <p:spPr>
            <a:xfrm>
              <a:off x="3429219" y="2988617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F47E3A5-D0F8-44A2-891F-3CA78833610D}"/>
                </a:ext>
              </a:extLst>
            </p:cNvPr>
            <p:cNvSpPr txBox="1"/>
            <p:nvPr/>
          </p:nvSpPr>
          <p:spPr>
            <a:xfrm>
              <a:off x="7688650" y="3005016"/>
              <a:ext cx="4040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③</a:t>
              </a:r>
              <a:endParaRPr lang="en-GB" sz="1400" b="1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20DFF45B-9045-4FFF-8FBA-4773486A6F6B}"/>
                </a:ext>
              </a:extLst>
            </p:cNvPr>
            <p:cNvSpPr txBox="1"/>
            <p:nvPr/>
          </p:nvSpPr>
          <p:spPr>
            <a:xfrm>
              <a:off x="2055643" y="3443723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860FFC85-660B-4DA8-BFC6-2D544CFED894}"/>
                </a:ext>
              </a:extLst>
            </p:cNvPr>
            <p:cNvSpPr txBox="1"/>
            <p:nvPr/>
          </p:nvSpPr>
          <p:spPr>
            <a:xfrm>
              <a:off x="5963044" y="3445420"/>
              <a:ext cx="4616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GB" sz="1400" b="1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5D28D308-52B5-41E1-974A-4F22782B2B8C}"/>
                </a:ext>
              </a:extLst>
            </p:cNvPr>
            <p:cNvSpPr txBox="1"/>
            <p:nvPr/>
          </p:nvSpPr>
          <p:spPr>
            <a:xfrm>
              <a:off x="3170163" y="5650378"/>
              <a:ext cx="3817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⑤</a:t>
              </a:r>
              <a:endParaRPr lang="en-GB" sz="1400" b="1" dirty="0"/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B9B8BAE2-F9C1-46D0-A3B5-5DEAA0E43BAA}"/>
                </a:ext>
              </a:extLst>
            </p:cNvPr>
            <p:cNvSpPr txBox="1"/>
            <p:nvPr/>
          </p:nvSpPr>
          <p:spPr>
            <a:xfrm>
              <a:off x="2106726" y="4302791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  <p:sp>
          <p:nvSpPr>
            <p:cNvPr id="113" name="Textfeld 112">
              <a:extLst>
                <a:ext uri="{FF2B5EF4-FFF2-40B4-BE49-F238E27FC236}">
                  <a16:creationId xmlns:a16="http://schemas.microsoft.com/office/drawing/2014/main" id="{AA709764-77D2-47AD-A8D6-5F0FE7436DF9}"/>
                </a:ext>
              </a:extLst>
            </p:cNvPr>
            <p:cNvSpPr txBox="1"/>
            <p:nvPr/>
          </p:nvSpPr>
          <p:spPr>
            <a:xfrm>
              <a:off x="5975698" y="4304788"/>
              <a:ext cx="4516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⑥</a:t>
              </a:r>
              <a:endParaRPr lang="en-GB" sz="1400" b="1" dirty="0"/>
            </a:p>
          </p:txBody>
        </p:sp>
      </p:grpSp>
      <p:sp>
        <p:nvSpPr>
          <p:cNvPr id="106" name="TextShape 2">
            <a:extLst>
              <a:ext uri="{FF2B5EF4-FFF2-40B4-BE49-F238E27FC236}">
                <a16:creationId xmlns:a16="http://schemas.microsoft.com/office/drawing/2014/main" id="{36EBF2BE-7C11-4B11-9A57-203A7086C82C}"/>
              </a:ext>
            </a:extLst>
          </p:cNvPr>
          <p:cNvSpPr txBox="1"/>
          <p:nvPr/>
        </p:nvSpPr>
        <p:spPr>
          <a:xfrm>
            <a:off x="19224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D4C7672-11FA-43DC-9D65-8E0C13C071F6}" type="datetime1">
              <a:rPr lang="de-DE" sz="1200" b="0" strike="noStrike" spc="-1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111" name="TextShape 4">
            <a:extLst>
              <a:ext uri="{FF2B5EF4-FFF2-40B4-BE49-F238E27FC236}">
                <a16:creationId xmlns:a16="http://schemas.microsoft.com/office/drawing/2014/main" id="{983CC38D-F143-485B-AE60-B248C869723B}"/>
              </a:ext>
            </a:extLst>
          </p:cNvPr>
          <p:cNvSpPr txBox="1"/>
          <p:nvPr/>
        </p:nvSpPr>
        <p:spPr>
          <a:xfrm>
            <a:off x="10056600" y="6489000"/>
            <a:ext cx="194328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4606B445-152A-4060-A567-068546D767BF}" type="slidenum">
              <a:rPr lang="de-DE" sz="1200" b="0" strike="noStrike" spc="-1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14" name="TextShape 3">
            <a:extLst>
              <a:ext uri="{FF2B5EF4-FFF2-40B4-BE49-F238E27FC236}">
                <a16:creationId xmlns:a16="http://schemas.microsoft.com/office/drawing/2014/main" id="{B5ACA210-4779-40F7-8F63-4C82E5EA1516}"/>
              </a:ext>
            </a:extLst>
          </p:cNvPr>
          <p:cNvSpPr txBox="1"/>
          <p:nvPr/>
        </p:nvSpPr>
        <p:spPr>
          <a:xfrm>
            <a:off x="2207520" y="6489000"/>
            <a:ext cx="7776360" cy="359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Digital Twin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of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Injection</a:t>
            </a:r>
            <a:r>
              <a:rPr lang="de-DE" sz="1200" b="0" strike="noStrike" spc="-1" dirty="0">
                <a:solidFill>
                  <a:srgbClr val="8B8B8B"/>
                </a:solidFill>
                <a:latin typeface="Arial"/>
              </a:rPr>
              <a:t> </a:t>
            </a:r>
            <a:r>
              <a:rPr lang="de-DE" sz="1200" b="0" strike="noStrike" spc="-1" dirty="0" err="1">
                <a:solidFill>
                  <a:srgbClr val="8B8B8B"/>
                </a:solidFill>
                <a:latin typeface="Arial"/>
              </a:rPr>
              <a:t>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540386-6730-4643-84A6-138F39D5B9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de-DE" sz="1200" spc="-1">
                <a:solidFill>
                  <a:srgbClr val="8B8B8B"/>
                </a:solidFill>
                <a:latin typeface="Arial"/>
              </a:rPr>
              <a:t>Digital Twin of Injection Molding</a:t>
            </a:r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F12191-4012-4E1D-8CC2-1D7CAF8A22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9A70B0C-978F-4757-9FC7-CE256E61EDCB}" type="datetime1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20.01.2021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5D689-6398-45B0-9F3B-641D4C599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de-DE" sz="1200" b="0" strike="noStrike" spc="-1">
                <a:solidFill>
                  <a:srgbClr val="8B8B8B"/>
                </a:solidFill>
                <a:latin typeface="Arial"/>
              </a:rPr>
              <a:t> </a:t>
            </a:r>
            <a:fld id="{A7FD2A8E-5037-4745-9116-909134628457}" type="slidenum">
              <a:rPr lang="de-DE" sz="1200" b="0" strike="noStrike" spc="-1" smtClean="0">
                <a:solidFill>
                  <a:srgbClr val="8B8B8B"/>
                </a:solidFill>
                <a:latin typeface="Arial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2623</Words>
  <Application>Microsoft Office PowerPoint</Application>
  <PresentationFormat>Breitbild</PresentationFormat>
  <Paragraphs>726</Paragraphs>
  <Slides>29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Konzept zur Steuerung der Bauteilqualität</vt:lpstr>
      <vt:lpstr>Durchzuführende Entwicklungsmaßnahmen</vt:lpstr>
      <vt:lpstr>PowerPoint-Präsentation</vt:lpstr>
      <vt:lpstr>PowerPoint-Präsentation</vt:lpstr>
      <vt:lpstr>PowerPoint-Präsentation</vt:lpstr>
      <vt:lpstr>Skizze</vt:lpstr>
      <vt:lpstr>Datengetriebene Modellbildung - Spritzgießprozess</vt:lpstr>
      <vt:lpstr>Datengetriebene Modellbildung - Qualitätsmodell</vt:lpstr>
      <vt:lpstr>Modellauswertung</vt:lpstr>
      <vt:lpstr>PowerPoint-Präsentation</vt:lpstr>
      <vt:lpstr>Optimalsteuerung (2/2)</vt:lpstr>
      <vt:lpstr>Modelladaption</vt:lpstr>
      <vt:lpstr>Demonstratoranlage (Marco)</vt:lpstr>
      <vt:lpstr>PowerPoint-Präsentation</vt:lpstr>
      <vt:lpstr>PowerPoint-Präsentation</vt:lpstr>
      <vt:lpstr>PowerPoint-Präsentation</vt:lpstr>
      <vt:lpstr>PowerPoint-Präsentation</vt:lpstr>
      <vt:lpstr>Technologietransfer</vt:lpstr>
      <vt:lpstr>Wissenstransfer</vt:lpstr>
      <vt:lpstr>PowerPoint-Präsentation</vt:lpstr>
      <vt:lpstr>PowerPoint-Präsentation</vt:lpstr>
      <vt:lpstr>PowerPoint-Präsentation</vt:lpstr>
    </vt:vector>
  </TitlesOfParts>
  <Company>Universität Kassel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Digital Twin of Injection Molding</dc:title>
  <dc:subject/>
  <dc:creator>Marco Klute</dc:creator>
  <dc:description/>
  <cp:lastModifiedBy>Alexander Rehmer</cp:lastModifiedBy>
  <cp:revision>151</cp:revision>
  <dcterms:created xsi:type="dcterms:W3CDTF">2021-01-08T11:15:22Z</dcterms:created>
  <dcterms:modified xsi:type="dcterms:W3CDTF">2021-01-21T10:34:27Z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Kassel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