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39"/>
  </p:notesMasterIdLst>
  <p:handoutMasterIdLst>
    <p:handoutMasterId r:id="rId40"/>
  </p:handoutMasterIdLst>
  <p:sldIdLst>
    <p:sldId id="256" r:id="rId3"/>
    <p:sldId id="322" r:id="rId4"/>
    <p:sldId id="500" r:id="rId5"/>
    <p:sldId id="510" r:id="rId6"/>
    <p:sldId id="511" r:id="rId7"/>
    <p:sldId id="452" r:id="rId8"/>
    <p:sldId id="457" r:id="rId9"/>
    <p:sldId id="508" r:id="rId10"/>
    <p:sldId id="451" r:id="rId11"/>
    <p:sldId id="475" r:id="rId12"/>
    <p:sldId id="476" r:id="rId13"/>
    <p:sldId id="477" r:id="rId14"/>
    <p:sldId id="492" r:id="rId15"/>
    <p:sldId id="493" r:id="rId16"/>
    <p:sldId id="479" r:id="rId17"/>
    <p:sldId id="512" r:id="rId18"/>
    <p:sldId id="513" r:id="rId19"/>
    <p:sldId id="514" r:id="rId20"/>
    <p:sldId id="515" r:id="rId21"/>
    <p:sldId id="516" r:id="rId22"/>
    <p:sldId id="517" r:id="rId23"/>
    <p:sldId id="519" r:id="rId24"/>
    <p:sldId id="520" r:id="rId25"/>
    <p:sldId id="521" r:id="rId26"/>
    <p:sldId id="522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4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0208-63DD-4942-A4FE-49E1B101502A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 in operations : many handoffs.  Some processes more important than others.</a:t>
            </a:r>
          </a:p>
          <a:p>
            <a:r>
              <a:rPr lang="en-US"/>
              <a:t>Challenge in aggregate analysis: can tolerate errors, but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summing up over a lot of data, therefore likely to add in glitched data.</a:t>
            </a:r>
          </a:p>
          <a:p>
            <a:r>
              <a:rPr lang="en-US"/>
              <a:t>Customer relations : the fields must be accurate, but errors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spread.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B2CC-BD51-CC47-93D0-217954CC0371}" type="slidenum">
              <a:rPr lang="en-US"/>
              <a:pPr/>
              <a:t>16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CrowdER</a:t>
            </a:r>
            <a:r>
              <a:rPr lang="en-US" dirty="0"/>
              <a:t> </a:t>
            </a:r>
            <a:r>
              <a:rPr lang="en-US" dirty="0" err="1"/>
              <a:t>Architecuture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3BEF-1052-4A62-8E27-5C4BF9A1FA9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7C95B-C601-2A41-95CD-24A5E1C0AB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49D3-4F5B-7947-A10E-9333CCA428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69671-ADF7-684A-8286-317640E22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99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6262F-EE6D-0A40-BE6D-21C9C77E32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6FDF2-D715-F14E-981F-08E47233C7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2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F2A9-2147-604B-8E47-AE395EAA35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64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1C7C4-8C0F-7144-A92C-3A85A0A131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CBB86-3249-8B40-A341-7C4CAD6F09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21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BD315-544B-384B-B5D4-587D2B36F7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621E5-8ED3-DA4C-9432-7933574CBC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7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D442D-B1F7-7D40-9D29-27BE391B66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71A7387-1EE5-524E-826A-ACF530AB2BED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 Science</a:t>
            </a:r>
            <a:br>
              <a:rPr lang="en-US" dirty="0"/>
            </a:b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Data Cleaning and Integration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Conventional Definition of Data Quality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was recorded correctly.</a:t>
            </a:r>
          </a:p>
          <a:p>
            <a:pPr>
              <a:lnSpc>
                <a:spcPct val="90000"/>
              </a:lnSpc>
            </a:pPr>
            <a:r>
              <a:rPr lang="en-US" sz="280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relevant data was recorded.</a:t>
            </a:r>
          </a:p>
          <a:p>
            <a:pPr>
              <a:lnSpc>
                <a:spcPct val="90000"/>
              </a:lnSpc>
            </a:pPr>
            <a:r>
              <a:rPr lang="en-US" sz="2800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Entities are recorded once.</a:t>
            </a:r>
          </a:p>
          <a:p>
            <a:pPr>
              <a:lnSpc>
                <a:spcPct val="90000"/>
              </a:lnSpc>
            </a:pPr>
            <a:r>
              <a:rPr lang="en-US" sz="280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is kept up to date.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Special problems in federated data: time consistency.</a:t>
            </a:r>
          </a:p>
          <a:p>
            <a:pPr>
              <a:lnSpc>
                <a:spcPct val="90000"/>
              </a:lnSpc>
            </a:pPr>
            <a:r>
              <a:rPr lang="en-US" sz="280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agrees with itself.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28276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Problems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Unmeasurable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Accuracy and completeness are extremely difficult, perhaps impossible to measure.</a:t>
            </a:r>
          </a:p>
          <a:p>
            <a:pPr>
              <a:lnSpc>
                <a:spcPct val="90000"/>
              </a:lnSpc>
            </a:pPr>
            <a:r>
              <a:rPr lang="en-US" sz="2800"/>
              <a:t>Context independent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accounting for what is important.  E.g., if you are computing aggregates, you can tolerate a lot of inaccuracy.</a:t>
            </a:r>
          </a:p>
          <a:p>
            <a:pPr>
              <a:lnSpc>
                <a:spcPct val="90000"/>
              </a:lnSpc>
            </a:pPr>
            <a:r>
              <a:rPr lang="en-US" sz="2800"/>
              <a:t>Incomplete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about interpretability, accessibility, metadata, analysis, etc.</a:t>
            </a:r>
          </a:p>
          <a:p>
            <a:pPr>
              <a:lnSpc>
                <a:spcPct val="90000"/>
              </a:lnSpc>
            </a:pPr>
            <a:r>
              <a:rPr lang="en-US" sz="2800"/>
              <a:t>Vague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conventional definitions provide no guidance towards practical improvements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13355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Finding a modern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/>
              <a:t>We need a definition of data quality which</a:t>
            </a:r>
          </a:p>
          <a:p>
            <a:pPr lvl="1"/>
            <a:r>
              <a:rPr lang="en-US" sz="2400" dirty="0"/>
              <a:t>Reflects the </a:t>
            </a:r>
            <a:r>
              <a:rPr lang="en-US" sz="2400" b="1" dirty="0">
                <a:solidFill>
                  <a:srgbClr val="C00000"/>
                </a:solidFill>
              </a:rPr>
              <a:t>use</a:t>
            </a:r>
            <a:r>
              <a:rPr lang="en-US" sz="2400" dirty="0"/>
              <a:t> of the data</a:t>
            </a:r>
          </a:p>
          <a:p>
            <a:pPr lvl="1"/>
            <a:r>
              <a:rPr lang="en-US" sz="2400" dirty="0"/>
              <a:t>Leads to </a:t>
            </a:r>
            <a:r>
              <a:rPr lang="en-US" sz="2400" b="1" dirty="0">
                <a:solidFill>
                  <a:srgbClr val="C00000"/>
                </a:solidFill>
              </a:rPr>
              <a:t>improvements in processes</a:t>
            </a:r>
          </a:p>
          <a:p>
            <a:pPr lvl="1"/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measurable</a:t>
            </a:r>
            <a:r>
              <a:rPr lang="en-US" sz="2400" dirty="0"/>
              <a:t> (we can define metrics)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First, we need a better understanding of how and where data quality problems occur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data quality continuum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425614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r>
              <a:rPr lang="en-US" sz="2800"/>
              <a:t>There are many types of data, which have different uses and typical quality problems</a:t>
            </a:r>
          </a:p>
          <a:p>
            <a:pPr lvl="1"/>
            <a:r>
              <a:rPr lang="en-US" sz="2400"/>
              <a:t>Federated data</a:t>
            </a:r>
          </a:p>
          <a:p>
            <a:pPr lvl="1"/>
            <a:r>
              <a:rPr lang="en-US" sz="2400"/>
              <a:t>High dimensional data</a:t>
            </a:r>
          </a:p>
          <a:p>
            <a:pPr lvl="1"/>
            <a:r>
              <a:rPr lang="en-US" sz="2400"/>
              <a:t>Descriptive data</a:t>
            </a:r>
          </a:p>
          <a:p>
            <a:pPr lvl="1"/>
            <a:r>
              <a:rPr lang="en-US" sz="2400"/>
              <a:t>Longitudinal data</a:t>
            </a:r>
          </a:p>
          <a:p>
            <a:pPr lvl="1"/>
            <a:r>
              <a:rPr lang="en-US" sz="2400"/>
              <a:t>Streaming data</a:t>
            </a:r>
          </a:p>
          <a:p>
            <a:pPr lvl="1"/>
            <a:r>
              <a:rPr lang="en-US" sz="2400"/>
              <a:t>Web (scraped) data</a:t>
            </a:r>
          </a:p>
          <a:p>
            <a:pPr lvl="1"/>
            <a:r>
              <a:rPr lang="en-US" sz="2400"/>
              <a:t>Numeric vs. categorical vs. text data</a:t>
            </a:r>
          </a:p>
          <a:p>
            <a:pPr lvl="1"/>
            <a:endParaRPr lang="en-US" sz="2400"/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358744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There are many uses of data</a:t>
            </a:r>
          </a:p>
          <a:p>
            <a:pPr lvl="1"/>
            <a:r>
              <a:rPr lang="en-US" sz="2400"/>
              <a:t>Operations</a:t>
            </a:r>
          </a:p>
          <a:p>
            <a:pPr lvl="1"/>
            <a:r>
              <a:rPr lang="en-US" sz="2400"/>
              <a:t>Aggregate analysis</a:t>
            </a:r>
          </a:p>
          <a:p>
            <a:pPr lvl="1"/>
            <a:r>
              <a:rPr lang="en-US" sz="2400"/>
              <a:t>Customer relations …</a:t>
            </a:r>
          </a:p>
          <a:p>
            <a:r>
              <a:rPr lang="en-US" sz="2800"/>
              <a:t>Data Interpretation : the data is useless if we don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know all of the </a:t>
            </a:r>
            <a:r>
              <a:rPr lang="en-US" sz="2800" i="1"/>
              <a:t>rules</a:t>
            </a:r>
            <a:r>
              <a:rPr lang="en-US" sz="2800"/>
              <a:t> behind the data.</a:t>
            </a:r>
          </a:p>
          <a:p>
            <a:r>
              <a:rPr lang="en-US" sz="2800"/>
              <a:t>Data Suitability : Can you get the answer from the available data</a:t>
            </a:r>
          </a:p>
          <a:p>
            <a:pPr lvl="1"/>
            <a:r>
              <a:rPr lang="en-US" sz="2400"/>
              <a:t>Use of proxy data</a:t>
            </a:r>
          </a:p>
          <a:p>
            <a:pPr lvl="1"/>
            <a:r>
              <a:rPr lang="en-US" sz="2400"/>
              <a:t>Relevant data is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323448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The Data Quality Continuum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Data and information is not static, it flows in a data collection and usage process</a:t>
            </a:r>
          </a:p>
          <a:p>
            <a:pPr lvl="1"/>
            <a:r>
              <a:rPr lang="en-US" sz="2400" dirty="0"/>
              <a:t>Data gathering</a:t>
            </a:r>
          </a:p>
          <a:p>
            <a:pPr lvl="1"/>
            <a:r>
              <a:rPr lang="en-US" sz="2400" dirty="0"/>
              <a:t>Data delivery</a:t>
            </a:r>
          </a:p>
          <a:p>
            <a:pPr lvl="1"/>
            <a:r>
              <a:rPr lang="en-US" sz="2400" dirty="0"/>
              <a:t>Data storage</a:t>
            </a:r>
          </a:p>
          <a:p>
            <a:pPr lvl="1"/>
            <a:r>
              <a:rPr lang="en-US" sz="2400" dirty="0"/>
              <a:t>Data integration</a:t>
            </a:r>
          </a:p>
          <a:p>
            <a:pPr lvl="1"/>
            <a:r>
              <a:rPr lang="en-US" sz="2400" dirty="0"/>
              <a:t>Data retrieval</a:t>
            </a:r>
          </a:p>
          <a:p>
            <a:pPr lvl="1"/>
            <a:r>
              <a:rPr lang="en-US" sz="2400" dirty="0"/>
              <a:t>Data mining/analysis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  <p:sp>
        <p:nvSpPr>
          <p:cNvPr id="2" name="Down Arrow 1"/>
          <p:cNvSpPr/>
          <p:nvPr/>
        </p:nvSpPr>
        <p:spPr>
          <a:xfrm>
            <a:off x="4514249" y="2204184"/>
            <a:ext cx="875899" cy="2242687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4038600" y="1371600"/>
            <a:ext cx="5029200" cy="49530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Data Integration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2" y="2209800"/>
            <a:ext cx="3886200" cy="24384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dirty="0"/>
              <a:t>Which problems does Integration exacerbate?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Which problems does schema on write help?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38913" y="2073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5476875" y="2449513"/>
            <a:ext cx="2220913" cy="582612"/>
          </a:xfrm>
          <a:prstGeom prst="ellips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4900613" y="2982913"/>
            <a:ext cx="3662362" cy="1790700"/>
            <a:chOff x="864" y="1584"/>
            <a:chExt cx="4032" cy="1728"/>
          </a:xfrm>
        </p:grpSpPr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 flipV="1">
              <a:off x="864" y="1584"/>
              <a:ext cx="1296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 flipV="1">
              <a:off x="1776" y="1632"/>
              <a:ext cx="672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816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H="1" flipV="1">
              <a:off x="3408" y="1584"/>
              <a:ext cx="1488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4419600" y="4773613"/>
            <a:ext cx="4448175" cy="249237"/>
            <a:chOff x="336" y="3312"/>
            <a:chExt cx="4896" cy="240"/>
          </a:xfrm>
        </p:grpSpPr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336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34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360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368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</p:grp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688013" y="2646363"/>
            <a:ext cx="187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Comic Sans MS" charset="0"/>
              </a:rPr>
              <a:t>Mediated Schema</a:t>
            </a:r>
          </a:p>
        </p:txBody>
      </p:sp>
      <p:grpSp>
        <p:nvGrpSpPr>
          <p:cNvPr id="179220" name="Group 20"/>
          <p:cNvGrpSpPr>
            <a:grpSpLocks/>
          </p:cNvGrpSpPr>
          <p:nvPr/>
        </p:nvGrpSpPr>
        <p:grpSpPr bwMode="auto">
          <a:xfrm>
            <a:off x="4637088" y="5145088"/>
            <a:ext cx="447675" cy="446087"/>
            <a:chOff x="576" y="3670"/>
            <a:chExt cx="492" cy="432"/>
          </a:xfrm>
        </p:grpSpPr>
        <p:sp>
          <p:nvSpPr>
            <p:cNvPr id="179221" name="AutoShape 21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2" name="AutoShape 22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5561013" y="5145088"/>
            <a:ext cx="447675" cy="446087"/>
            <a:chOff x="576" y="3670"/>
            <a:chExt cx="492" cy="432"/>
          </a:xfrm>
        </p:grpSpPr>
        <p:sp>
          <p:nvSpPr>
            <p:cNvPr id="179224" name="AutoShape 24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5" name="AutoShape 25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6" name="Group 26"/>
          <p:cNvGrpSpPr>
            <a:grpSpLocks/>
          </p:cNvGrpSpPr>
          <p:nvPr/>
        </p:nvGrpSpPr>
        <p:grpSpPr bwMode="auto">
          <a:xfrm>
            <a:off x="6457950" y="5145088"/>
            <a:ext cx="447675" cy="446087"/>
            <a:chOff x="576" y="3670"/>
            <a:chExt cx="492" cy="432"/>
          </a:xfrm>
        </p:grpSpPr>
        <p:sp>
          <p:nvSpPr>
            <p:cNvPr id="179227" name="AutoShape 27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8" name="AutoShape 28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9" name="Group 29"/>
          <p:cNvGrpSpPr>
            <a:grpSpLocks/>
          </p:cNvGrpSpPr>
          <p:nvPr/>
        </p:nvGrpSpPr>
        <p:grpSpPr bwMode="auto">
          <a:xfrm>
            <a:off x="7353300" y="5145088"/>
            <a:ext cx="446088" cy="446087"/>
            <a:chOff x="576" y="3670"/>
            <a:chExt cx="492" cy="432"/>
          </a:xfrm>
        </p:grpSpPr>
        <p:sp>
          <p:nvSpPr>
            <p:cNvPr id="179230" name="AutoShape 30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1" name="AutoShape 31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32" name="Group 32"/>
          <p:cNvGrpSpPr>
            <a:grpSpLocks/>
          </p:cNvGrpSpPr>
          <p:nvPr/>
        </p:nvGrpSpPr>
        <p:grpSpPr bwMode="auto">
          <a:xfrm>
            <a:off x="8315325" y="5145088"/>
            <a:ext cx="446088" cy="446087"/>
            <a:chOff x="576" y="3670"/>
            <a:chExt cx="492" cy="432"/>
          </a:xfrm>
        </p:grpSpPr>
        <p:sp>
          <p:nvSpPr>
            <p:cNvPr id="179233" name="AutoShape 33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4" name="AutoShape 34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9235" name="Picture 3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1447800"/>
            <a:ext cx="1055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36" name="AutoShape 36"/>
          <p:cNvSpPr>
            <a:spLocks noChangeArrowheads="1"/>
          </p:cNvSpPr>
          <p:nvPr/>
        </p:nvSpPr>
        <p:spPr bwMode="auto">
          <a:xfrm>
            <a:off x="4549775" y="3381375"/>
            <a:ext cx="2487613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mic Sans MS" charset="0"/>
              </a:rPr>
              <a:t>Semantic mappings</a:t>
            </a:r>
            <a:endParaRPr lang="en-US" sz="2400">
              <a:latin typeface="Comic Sans MS" charset="0"/>
            </a:endParaRPr>
          </a:p>
        </p:txBody>
      </p:sp>
      <p:sp>
        <p:nvSpPr>
          <p:cNvPr id="179237" name="Text Box 37"/>
          <p:cNvSpPr txBox="1">
            <a:spLocks noChangeArrowheads="1"/>
          </p:cNvSpPr>
          <p:nvPr/>
        </p:nvSpPr>
        <p:spPr bwMode="auto">
          <a:xfrm>
            <a:off x="5892800" y="5681663"/>
            <a:ext cx="291782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</a:rPr>
              <a:t>Courtesy of Alon Halevy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Integration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/>
              <a:t>Combine data sets (acquisitions, across departments).</a:t>
            </a:r>
          </a:p>
          <a:p>
            <a:r>
              <a:rPr lang="en-US" sz="2800" dirty="0"/>
              <a:t>Common source of problems</a:t>
            </a:r>
          </a:p>
          <a:p>
            <a:pPr lvl="1"/>
            <a:r>
              <a:rPr lang="en-US" sz="2400" dirty="0" err="1"/>
              <a:t>Heterogenous</a:t>
            </a:r>
            <a:r>
              <a:rPr lang="en-US" sz="2400" dirty="0"/>
              <a:t> data : no common key, different field formats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Approximate matching</a:t>
            </a:r>
          </a:p>
          <a:p>
            <a:pPr lvl="1"/>
            <a:r>
              <a:rPr lang="en-US" sz="2400" dirty="0"/>
              <a:t>Different definitions</a:t>
            </a:r>
          </a:p>
          <a:p>
            <a:pPr lvl="2"/>
            <a:r>
              <a:rPr lang="en-US" sz="2000" dirty="0"/>
              <a:t>What is a customer: an account, an individual, a family, …</a:t>
            </a:r>
          </a:p>
          <a:p>
            <a:pPr lvl="1"/>
            <a:r>
              <a:rPr lang="en-US" sz="2400" dirty="0"/>
              <a:t>Time synchronization</a:t>
            </a:r>
          </a:p>
          <a:p>
            <a:pPr lvl="2"/>
            <a:r>
              <a:rPr lang="en-US" sz="2000" dirty="0"/>
              <a:t>Does the data relate to the same time periods?  Are the time windows compatible?</a:t>
            </a:r>
          </a:p>
          <a:p>
            <a:pPr lvl="1"/>
            <a:r>
              <a:rPr lang="en-US" sz="2400" dirty="0"/>
              <a:t>Legacy data</a:t>
            </a:r>
          </a:p>
          <a:p>
            <a:pPr lvl="2"/>
            <a:r>
              <a:rPr lang="en-US" sz="2000" dirty="0"/>
              <a:t>IMS, spreadsheets, ad-hoc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83741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1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Original Problem: merge structured databases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But, even in a looser schema (e.g. </a:t>
            </a:r>
            <a:r>
              <a:rPr lang="en-US" sz="2400" dirty="0" err="1"/>
              <a:t>NoSQL</a:t>
            </a:r>
            <a:r>
              <a:rPr lang="en-US" sz="2400" dirty="0"/>
              <a:t>) world structural matching matters</a:t>
            </a:r>
          </a:p>
          <a:p>
            <a:pPr>
              <a:buFont typeface="Arial"/>
              <a:buChar char="•"/>
            </a:pPr>
            <a:r>
              <a:rPr lang="en-US" sz="2800" dirty="0" err="1"/>
              <a:t>WebTables</a:t>
            </a:r>
            <a:r>
              <a:rPr lang="en-US" sz="2800" dirty="0"/>
              <a:t> paper shows an extreme version of this 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2.6M Unique schemas (appear &gt;1 time)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5.4M Unique attribute (field) names (&gt;1 time)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Found by web crawling/scraping</a:t>
            </a:r>
          </a:p>
        </p:txBody>
      </p:sp>
    </p:spTree>
    <p:extLst>
      <p:ext uri="{BB962C8B-B14F-4D97-AF65-F5344CB8AC3E}">
        <p14:creationId xmlns:p14="http://schemas.microsoft.com/office/powerpoint/2010/main" val="113147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98"/>
          <p:cNvGraphicFramePr>
            <a:graphicFrameLocks noGrp="1"/>
          </p:cNvGraphicFramePr>
          <p:nvPr/>
        </p:nvGraphicFramePr>
        <p:xfrm>
          <a:off x="4648200" y="1371600"/>
          <a:ext cx="4343400" cy="1828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5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Schema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53" name="Text Box 31"/>
          <p:cNvSpPr txBox="1">
            <a:spLocks noChangeArrowheads="1"/>
          </p:cNvSpPr>
          <p:nvPr/>
        </p:nvSpPr>
        <p:spPr bwMode="auto">
          <a:xfrm>
            <a:off x="6415088" y="611188"/>
            <a:ext cx="1225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000" dirty="0" err="1">
                <a:solidFill>
                  <a:schemeClr val="bg1"/>
                </a:solidFill>
                <a:latin typeface="+mn-lt"/>
                <a:ea typeface="+mn-ea"/>
              </a:rPr>
              <a:t>ACSDb</a:t>
            </a:r>
            <a:endParaRPr lang="en-US" sz="3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854" name="Text Box 32"/>
          <p:cNvSpPr txBox="1">
            <a:spLocks noChangeArrowheads="1"/>
          </p:cNvSpPr>
          <p:nvPr/>
        </p:nvSpPr>
        <p:spPr bwMode="auto">
          <a:xfrm>
            <a:off x="914400" y="627063"/>
            <a:ext cx="33401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  <a:ea typeface="+mn-ea"/>
              </a:rPr>
              <a:t>Recovered Relations</a:t>
            </a:r>
          </a:p>
        </p:txBody>
      </p:sp>
      <p:graphicFrame>
        <p:nvGraphicFramePr>
          <p:cNvPr id="6" name="Group 231"/>
          <p:cNvGraphicFramePr>
            <a:graphicFrameLocks noGrp="1"/>
          </p:cNvGraphicFramePr>
          <p:nvPr/>
        </p:nvGraphicFramePr>
        <p:xfrm>
          <a:off x="254000" y="4610100"/>
          <a:ext cx="4394200" cy="9525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addr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state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zip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Dan 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 Park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Seattle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98195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Alon H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129 Elm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Belmont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94011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305"/>
          <p:cNvGraphicFramePr>
            <a:graphicFrameLocks noGrp="1"/>
          </p:cNvGraphicFramePr>
          <p:nvPr/>
        </p:nvGraphicFramePr>
        <p:xfrm>
          <a:off x="1219200" y="1524000"/>
          <a:ext cx="2170113" cy="611188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Toyota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Camry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17"/>
          <p:cNvGraphicFramePr>
            <a:graphicFrameLocks noGrp="1"/>
          </p:cNvGraphicFramePr>
          <p:nvPr/>
        </p:nvGraphicFramePr>
        <p:xfrm>
          <a:off x="833438" y="5715000"/>
          <a:ext cx="3433763" cy="9144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last-modified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Readme.txt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 26, 2005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cac.xml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813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Jul 23, 2008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62"/>
          <p:cNvGraphicFramePr>
            <a:graphicFrameLocks noGrp="1"/>
          </p:cNvGraphicFramePr>
          <p:nvPr/>
        </p:nvGraphicFramePr>
        <p:xfrm>
          <a:off x="762000" y="3505200"/>
          <a:ext cx="3297237" cy="9144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color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Chrysler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Volare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1974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Nissan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Sentra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304"/>
          <p:cNvGraphicFramePr>
            <a:graphicFrameLocks noGrp="1"/>
          </p:cNvGraphicFramePr>
          <p:nvPr/>
        </p:nvGraphicFramePr>
        <p:xfrm>
          <a:off x="1066800" y="2362200"/>
          <a:ext cx="2686050" cy="9144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make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model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year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Mazda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Protégé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2003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Chevrolet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Impala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1979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1" name="Text Box 306"/>
          <p:cNvSpPr txBox="1">
            <a:spLocks noChangeArrowheads="1"/>
          </p:cNvSpPr>
          <p:nvPr/>
        </p:nvSpPr>
        <p:spPr bwMode="auto">
          <a:xfrm>
            <a:off x="5430838" y="1828800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{make, model, year}</a:t>
            </a:r>
          </a:p>
        </p:txBody>
      </p:sp>
      <p:sp>
        <p:nvSpPr>
          <p:cNvPr id="27762" name="Text Box 307"/>
          <p:cNvSpPr txBox="1">
            <a:spLocks noChangeArrowheads="1"/>
          </p:cNvSpPr>
          <p:nvPr/>
        </p:nvSpPr>
        <p:spPr bwMode="auto">
          <a:xfrm>
            <a:off x="8396288" y="1828800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2</a:t>
            </a:r>
          </a:p>
        </p:txBody>
      </p:sp>
      <p:grpSp>
        <p:nvGrpSpPr>
          <p:cNvPr id="27763" name="Group 308"/>
          <p:cNvGrpSpPr>
            <a:grpSpLocks/>
          </p:cNvGrpSpPr>
          <p:nvPr/>
        </p:nvGrpSpPr>
        <p:grpSpPr bwMode="auto">
          <a:xfrm>
            <a:off x="5184775" y="2755900"/>
            <a:ext cx="3487738" cy="330200"/>
            <a:chOff x="3266" y="1568"/>
            <a:chExt cx="2197" cy="208"/>
          </a:xfrm>
        </p:grpSpPr>
        <p:sp>
          <p:nvSpPr>
            <p:cNvPr id="27770" name="Text Box 309"/>
            <p:cNvSpPr txBox="1">
              <a:spLocks noChangeArrowheads="1"/>
            </p:cNvSpPr>
            <p:nvPr/>
          </p:nvSpPr>
          <p:spPr bwMode="auto">
            <a:xfrm>
              <a:off x="3266" y="1568"/>
              <a:ext cx="14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{name, size, last-modified}</a:t>
              </a:r>
            </a:p>
          </p:txBody>
        </p:sp>
        <p:sp>
          <p:nvSpPr>
            <p:cNvPr id="27771" name="Text Box 310"/>
            <p:cNvSpPr txBox="1">
              <a:spLocks noChangeArrowheads="1"/>
            </p:cNvSpPr>
            <p:nvPr/>
          </p:nvSpPr>
          <p:spPr bwMode="auto">
            <a:xfrm>
              <a:off x="5280" y="1584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1</a:t>
              </a:r>
            </a:p>
          </p:txBody>
        </p:sp>
      </p:grpSp>
      <p:grpSp>
        <p:nvGrpSpPr>
          <p:cNvPr id="27764" name="Group 311"/>
          <p:cNvGrpSpPr>
            <a:grpSpLocks/>
          </p:cNvGrpSpPr>
          <p:nvPr/>
        </p:nvGrpSpPr>
        <p:grpSpPr bwMode="auto">
          <a:xfrm>
            <a:off x="5099050" y="2438400"/>
            <a:ext cx="3573463" cy="307975"/>
            <a:chOff x="3212" y="1368"/>
            <a:chExt cx="2251" cy="194"/>
          </a:xfrm>
        </p:grpSpPr>
        <p:sp>
          <p:nvSpPr>
            <p:cNvPr id="27768" name="Text Box 312"/>
            <p:cNvSpPr txBox="1">
              <a:spLocks noChangeArrowheads="1"/>
            </p:cNvSpPr>
            <p:nvPr/>
          </p:nvSpPr>
          <p:spPr bwMode="auto">
            <a:xfrm>
              <a:off x="3212" y="1368"/>
              <a:ext cx="14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{name, addr, city, state, zip}</a:t>
              </a:r>
            </a:p>
          </p:txBody>
        </p:sp>
        <p:sp>
          <p:nvSpPr>
            <p:cNvPr id="27769" name="Text Box 313"/>
            <p:cNvSpPr txBox="1">
              <a:spLocks noChangeArrowheads="1"/>
            </p:cNvSpPr>
            <p:nvPr/>
          </p:nvSpPr>
          <p:spPr bwMode="auto">
            <a:xfrm>
              <a:off x="5280" y="1368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1</a:t>
              </a:r>
            </a:p>
          </p:txBody>
        </p:sp>
      </p:grpSp>
      <p:sp>
        <p:nvSpPr>
          <p:cNvPr id="27765" name="Text Box 315"/>
          <p:cNvSpPr txBox="1">
            <a:spLocks noChangeArrowheads="1"/>
          </p:cNvSpPr>
          <p:nvPr/>
        </p:nvSpPr>
        <p:spPr bwMode="auto">
          <a:xfrm>
            <a:off x="5181600" y="2133600"/>
            <a:ext cx="2252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{make, model, year, color}</a:t>
            </a:r>
          </a:p>
        </p:txBody>
      </p:sp>
      <p:sp>
        <p:nvSpPr>
          <p:cNvPr id="27766" name="Text Box 316"/>
          <p:cNvSpPr txBox="1">
            <a:spLocks noChangeArrowheads="1"/>
          </p:cNvSpPr>
          <p:nvPr/>
        </p:nvSpPr>
        <p:spPr bwMode="auto">
          <a:xfrm>
            <a:off x="8382000" y="213360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1</a:t>
            </a:r>
          </a:p>
        </p:txBody>
      </p:sp>
      <p:sp>
        <p:nvSpPr>
          <p:cNvPr id="22" name="Rectangle 318"/>
          <p:cNvSpPr txBox="1">
            <a:spLocks noChangeArrowheads="1"/>
          </p:cNvSpPr>
          <p:nvPr/>
        </p:nvSpPr>
        <p:spPr>
          <a:xfrm>
            <a:off x="4946650" y="3276599"/>
            <a:ext cx="3733800" cy="28956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ACSDb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is useful for computing attribute probabilities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solidFill>
                <a:srgbClr val="003399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model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zipcode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| 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model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| 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zipcode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WebTables</a:t>
            </a:r>
            <a:r>
              <a:rPr lang="en-US" dirty="0"/>
              <a:t> Extracted Tables</a:t>
            </a:r>
          </a:p>
        </p:txBody>
      </p:sp>
    </p:spTree>
    <p:extLst>
      <p:ext uri="{BB962C8B-B14F-4D97-AF65-F5344CB8AC3E}">
        <p14:creationId xmlns:p14="http://schemas.microsoft.com/office/powerpoint/2010/main" val="16174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Perspectives on “Dirty Data”</a:t>
            </a:r>
          </a:p>
          <a:p>
            <a:pPr lvl="1"/>
            <a:r>
              <a:rPr lang="en-US" dirty="0"/>
              <a:t>Perspectives on Data Quality</a:t>
            </a:r>
          </a:p>
          <a:p>
            <a:pPr lvl="1"/>
            <a:r>
              <a:rPr lang="en-US" dirty="0"/>
              <a:t>Some problems and solutions</a:t>
            </a:r>
          </a:p>
          <a:p>
            <a:r>
              <a:rPr lang="en-US" dirty="0"/>
              <a:t>Data Integration</a:t>
            </a:r>
          </a:p>
          <a:p>
            <a:pPr lvl="1"/>
            <a:r>
              <a:rPr lang="en-US" dirty="0"/>
              <a:t>Item Similarity</a:t>
            </a:r>
          </a:p>
          <a:p>
            <a:pPr lvl="1"/>
            <a:r>
              <a:rPr lang="en-US" dirty="0"/>
              <a:t>Schema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ACSDb</a:t>
            </a:r>
            <a:r>
              <a:rPr lang="en-US" dirty="0"/>
              <a:t>*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Schema Auto Complete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Attribute Synonym-Finding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Join Graph Traversal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*Attribute Correlation Statistics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Matching: Data and </a:t>
            </a:r>
            <a:r>
              <a:rPr lang="en-US" dirty="0" err="1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Data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39" y="2114749"/>
            <a:ext cx="20875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7" y="2132856"/>
            <a:ext cx="2474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" y="2941661"/>
            <a:ext cx="3057579" cy="351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6384" y="4120950"/>
            <a:ext cx="3057504" cy="1196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31466"/>
            <a:ext cx="2830487" cy="344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 flipV="1">
            <a:off x="3563888" y="4653966"/>
            <a:ext cx="2088232" cy="654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63888" y="3949774"/>
            <a:ext cx="2088232" cy="50405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DeDup</a:t>
            </a:r>
            <a:r>
              <a:rPr lang="en-US" dirty="0"/>
              <a:t>/Cleaning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923119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7584" y="2924944"/>
            <a:ext cx="7632848" cy="1081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4161512"/>
            <a:ext cx="7632848" cy="1197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>
            <a:off x="101784" y="35534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D:\Research\博士毕业\预答辩\bing-shopp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13447"/>
          <a:stretch/>
        </p:blipFill>
        <p:spPr bwMode="auto">
          <a:xfrm>
            <a:off x="2195736" y="1987618"/>
            <a:ext cx="4393431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Network Analysis</a:t>
            </a:r>
          </a:p>
        </p:txBody>
      </p:sp>
      <p:pic>
        <p:nvPicPr>
          <p:cNvPr id="3" name="Picture 2" descr="Screen Shot 2014-03-03 at 3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15" y="1417638"/>
            <a:ext cx="3947012" cy="4886366"/>
          </a:xfrm>
          <a:prstGeom prst="rect">
            <a:avLst/>
          </a:prstGeom>
        </p:spPr>
      </p:pic>
      <p:pic>
        <p:nvPicPr>
          <p:cNvPr id="4" name="Picture 3" descr="Screen Shot 2014-03-03 at 3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2" y="1432420"/>
            <a:ext cx="4280764" cy="5054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422" y="6349901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Getoor</a:t>
            </a:r>
            <a:r>
              <a:rPr lang="en-US" dirty="0"/>
              <a:t> &amp; </a:t>
            </a:r>
            <a:r>
              <a:rPr lang="en-US" dirty="0" err="1"/>
              <a:t>Machanavajjhala</a:t>
            </a:r>
            <a:r>
              <a:rPr lang="en-US" dirty="0"/>
              <a:t>: “Entity Resolution Tutorial”, VLDB 2012</a:t>
            </a:r>
          </a:p>
        </p:txBody>
      </p:sp>
    </p:spTree>
    <p:extLst>
      <p:ext uri="{BB962C8B-B14F-4D97-AF65-F5344CB8AC3E}">
        <p14:creationId xmlns:p14="http://schemas.microsoft.com/office/powerpoint/2010/main" val="33571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Preprocessing/Standardization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245537" cy="4525963"/>
          </a:xfrm>
        </p:spPr>
        <p:txBody>
          <a:bodyPr/>
          <a:lstStyle/>
          <a:p>
            <a:r>
              <a:rPr lang="en-US" dirty="0"/>
              <a:t>Simple idea:</a:t>
            </a:r>
          </a:p>
          <a:p>
            <a:r>
              <a:rPr lang="en-US" dirty="0"/>
              <a:t>Convert to canonical form</a:t>
            </a:r>
          </a:p>
          <a:p>
            <a:r>
              <a:rPr lang="en-US" dirty="0"/>
              <a:t>e.g. addresses</a:t>
            </a:r>
          </a:p>
        </p:txBody>
      </p:sp>
      <p:pic>
        <p:nvPicPr>
          <p:cNvPr id="6" name="Picture 5" descr="Screen Shot 2014-03-03 at 3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17" y="1227215"/>
            <a:ext cx="5162883" cy="61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Approximate Matching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/>
              <a:t>Relate tuples whose fields are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close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 lvl="1"/>
            <a:r>
              <a:rPr lang="en-US" sz="2400" dirty="0"/>
              <a:t>Approximate string matching</a:t>
            </a:r>
          </a:p>
          <a:p>
            <a:pPr lvl="2"/>
            <a:r>
              <a:rPr lang="en-US" sz="2000" dirty="0"/>
              <a:t>Generally, based on edit distance.</a:t>
            </a:r>
          </a:p>
          <a:p>
            <a:pPr lvl="2"/>
            <a:r>
              <a:rPr lang="en-US" sz="2000" dirty="0"/>
              <a:t>Fast SQL expression using a </a:t>
            </a:r>
            <a:r>
              <a:rPr lang="en-US" sz="2000" i="1" dirty="0"/>
              <a:t>q-gram</a:t>
            </a:r>
            <a:r>
              <a:rPr lang="en-US" sz="2000" dirty="0"/>
              <a:t> index (a q-gram is like an n-gram on syllables)</a:t>
            </a:r>
          </a:p>
          <a:p>
            <a:pPr lvl="1"/>
            <a:r>
              <a:rPr lang="en-US" sz="2400" dirty="0"/>
              <a:t>Approximate tree matching</a:t>
            </a:r>
          </a:p>
          <a:p>
            <a:pPr lvl="2"/>
            <a:r>
              <a:rPr lang="en-US" sz="2000" dirty="0"/>
              <a:t>For Nested Data Structures (or flattened ones)</a:t>
            </a:r>
          </a:p>
          <a:p>
            <a:pPr lvl="2"/>
            <a:r>
              <a:rPr lang="en-US" sz="2000" dirty="0"/>
              <a:t>Much more expensive than string matching</a:t>
            </a:r>
          </a:p>
          <a:p>
            <a:pPr lvl="2"/>
            <a:r>
              <a:rPr lang="en-US" sz="2000" dirty="0"/>
              <a:t>Recent research in fast approximations</a:t>
            </a:r>
          </a:p>
          <a:p>
            <a:pPr lvl="1"/>
            <a:r>
              <a:rPr lang="en-US" sz="2400" dirty="0"/>
              <a:t>Feature vector matching</a:t>
            </a:r>
          </a:p>
          <a:p>
            <a:pPr lvl="2"/>
            <a:r>
              <a:rPr lang="en-US" sz="2000" dirty="0"/>
              <a:t>Similarity search</a:t>
            </a:r>
          </a:p>
          <a:p>
            <a:pPr lvl="2"/>
            <a:r>
              <a:rPr lang="en-US" sz="2000" dirty="0"/>
              <a:t>Many techniques discussed in the data mining literature.</a:t>
            </a:r>
          </a:p>
          <a:p>
            <a:pPr lvl="1"/>
            <a:r>
              <a:rPr lang="en-US" sz="2400" dirty="0"/>
              <a:t>Ad-hoc or Domain-focused matching</a:t>
            </a:r>
          </a:p>
          <a:p>
            <a:pPr lvl="2"/>
            <a:r>
              <a:rPr lang="en-US" sz="2000" dirty="0"/>
              <a:t>Use domain insights and/or clever tricks.</a:t>
            </a:r>
          </a:p>
        </p:txBody>
      </p:sp>
    </p:spTree>
    <p:extLst>
      <p:ext uri="{BB962C8B-B14F-4D97-AF65-F5344CB8AC3E}">
        <p14:creationId xmlns:p14="http://schemas.microsoft.com/office/powerpoint/2010/main" val="2069266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Similarity Measures</a:t>
            </a:r>
          </a:p>
        </p:txBody>
      </p:sp>
      <p:pic>
        <p:nvPicPr>
          <p:cNvPr id="4" name="Picture 3" descr="Screen Shot 2014-03-03 at 3.41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-1"/>
          <a:stretch/>
        </p:blipFill>
        <p:spPr>
          <a:xfrm>
            <a:off x="0" y="1239259"/>
            <a:ext cx="9144000" cy="4895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711" y="5722013"/>
            <a:ext cx="2784703" cy="413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422" y="6349901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Getoor</a:t>
            </a:r>
            <a:r>
              <a:rPr lang="en-US" dirty="0"/>
              <a:t> &amp; </a:t>
            </a:r>
            <a:r>
              <a:rPr lang="en-US" dirty="0" err="1"/>
              <a:t>Machanavajjhala</a:t>
            </a:r>
            <a:r>
              <a:rPr lang="en-US" dirty="0"/>
              <a:t>: “Entity Resolution Tutorial”, VLDB 2012</a:t>
            </a:r>
          </a:p>
        </p:txBody>
      </p:sp>
    </p:spTree>
    <p:extLst>
      <p:ext uri="{BB962C8B-B14F-4D97-AF65-F5344CB8AC3E}">
        <p14:creationId xmlns:p14="http://schemas.microsoft.com/office/powerpoint/2010/main" val="251486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Soundex</a:t>
            </a:r>
            <a:r>
              <a:rPr lang="en-US" dirty="0"/>
              <a:t> Encoding</a:t>
            </a:r>
          </a:p>
        </p:txBody>
      </p:sp>
      <p:pic>
        <p:nvPicPr>
          <p:cNvPr id="3" name="Picture 2" descr="Screen Shot 2014-03-03 at 4.0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294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Koudas</a:t>
            </a:r>
            <a:r>
              <a:rPr lang="en-US" dirty="0"/>
              <a:t>, </a:t>
            </a:r>
            <a:r>
              <a:rPr lang="en-US" dirty="0" err="1"/>
              <a:t>Sarawagi</a:t>
            </a:r>
            <a:r>
              <a:rPr lang="en-US" dirty="0"/>
              <a:t>, </a:t>
            </a:r>
            <a:r>
              <a:rPr lang="en-US" dirty="0" err="1"/>
              <a:t>Strivastava</a:t>
            </a:r>
            <a:r>
              <a:rPr lang="en-US" dirty="0"/>
              <a:t>, “Record Linkage: Similarity Measures and Algorithms”, VLDB 2006</a:t>
            </a:r>
          </a:p>
        </p:txBody>
      </p:sp>
    </p:spTree>
    <p:extLst>
      <p:ext uri="{BB962C8B-B14F-4D97-AF65-F5344CB8AC3E}">
        <p14:creationId xmlns:p14="http://schemas.microsoft.com/office/powerpoint/2010/main" val="125431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Koudas</a:t>
            </a:r>
            <a:r>
              <a:rPr lang="en-US" dirty="0"/>
              <a:t>, </a:t>
            </a:r>
            <a:r>
              <a:rPr lang="en-US" dirty="0" err="1"/>
              <a:t>Sarawagi</a:t>
            </a:r>
            <a:r>
              <a:rPr lang="en-US" dirty="0"/>
              <a:t>, </a:t>
            </a:r>
            <a:r>
              <a:rPr lang="en-US" dirty="0" err="1"/>
              <a:t>Strivastava</a:t>
            </a:r>
            <a:r>
              <a:rPr lang="en-US" dirty="0"/>
              <a:t>, “Record Linkage: Similarity Measures and Algorithms”, VLDB 2006</a:t>
            </a:r>
          </a:p>
        </p:txBody>
      </p:sp>
      <p:pic>
        <p:nvPicPr>
          <p:cNvPr id="5" name="Picture 4" descr="Screen Shot 2014-03-03 at 4.1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44"/>
            <a:ext cx="9144000" cy="3265714"/>
          </a:xfrm>
          <a:prstGeom prst="rect">
            <a:avLst/>
          </a:prstGeom>
        </p:spPr>
      </p:pic>
      <p:pic>
        <p:nvPicPr>
          <p:cNvPr id="6" name="Picture 5" descr="Screen Shot 2014-03-03 at 4.1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1" y="3889257"/>
            <a:ext cx="5892018" cy="21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/>
              <a:t>DB-hard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5720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</a:rPr>
              <a:t>SELECT </a:t>
            </a:r>
            <a:r>
              <a:rPr lang="en-US" dirty="0" err="1">
                <a:latin typeface="Lucida Console"/>
              </a:rPr>
              <a:t>Market_Cap</a:t>
            </a:r>
            <a:endParaRPr lang="en-US" dirty="0">
              <a:latin typeface="Lucida Console"/>
            </a:endParaRPr>
          </a:p>
          <a:p>
            <a:r>
              <a:rPr lang="en-US" dirty="0">
                <a:latin typeface="Lucida Console"/>
              </a:rPr>
              <a:t>From Companies</a:t>
            </a:r>
          </a:p>
          <a:p>
            <a:r>
              <a:rPr lang="en-US" dirty="0">
                <a:latin typeface="Lucida Console"/>
              </a:rPr>
              <a:t>Where </a:t>
            </a:r>
            <a:r>
              <a:rPr lang="en-US" dirty="0" err="1">
                <a:latin typeface="Lucida Console"/>
              </a:rPr>
              <a:t>Company_Name</a:t>
            </a:r>
            <a:r>
              <a:rPr lang="en-US" dirty="0">
                <a:latin typeface="Lucida Console"/>
              </a:rPr>
              <a:t> = “Apple”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Number of Rows: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51816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Problem: 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</a:rPr>
              <a:t>Missing Data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307285"/>
              </p:ext>
            </p:extLst>
          </p:nvPr>
        </p:nvGraphicFramePr>
        <p:xfrm>
          <a:off x="386639" y="1029350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Googleplex</a:t>
                      </a:r>
                      <a:r>
                        <a:rPr lang="en-US" dirty="0"/>
                        <a:t>, Mtn. View,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$406Bn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Redmond,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$392Bn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Intl. Business</a:t>
                      </a:r>
                      <a:r>
                        <a:rPr lang="en-US" baseline="0" dirty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Armonk,</a:t>
                      </a:r>
                      <a:r>
                        <a:rPr lang="en-US" baseline="0" dirty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$194Bn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Metrics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Koudas</a:t>
            </a:r>
            <a:r>
              <a:rPr lang="en-US" dirty="0"/>
              <a:t>, </a:t>
            </a:r>
            <a:r>
              <a:rPr lang="en-US" dirty="0" err="1"/>
              <a:t>Sarawagi</a:t>
            </a:r>
            <a:r>
              <a:rPr lang="en-US" dirty="0"/>
              <a:t>, </a:t>
            </a:r>
            <a:r>
              <a:rPr lang="en-US" dirty="0" err="1"/>
              <a:t>Strivastava</a:t>
            </a:r>
            <a:r>
              <a:rPr lang="en-US" dirty="0"/>
              <a:t>, “Record Linkage: Similarity Measures and Algorithms”, VLDB 2006</a:t>
            </a:r>
          </a:p>
        </p:txBody>
      </p:sp>
      <p:pic>
        <p:nvPicPr>
          <p:cNvPr id="3" name="Picture 2" descr="Screen Shot 2014-03-03 at 4.2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89"/>
            <a:ext cx="9144000" cy="315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50583"/>
            <a:ext cx="77833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Terms can be words or “q-grams” (sequence of q characters in a field: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e.g., {‘AT&amp;’, ‘T&amp;T’, ‘&amp;T ‘, ‘T C’, …} for AT&amp;T Corp.</a:t>
            </a:r>
          </a:p>
        </p:txBody>
      </p:sp>
    </p:spTree>
    <p:extLst>
      <p:ext uri="{BB962C8B-B14F-4D97-AF65-F5344CB8AC3E}">
        <p14:creationId xmlns:p14="http://schemas.microsoft.com/office/powerpoint/2010/main" val="303181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from multiple fields</a:t>
            </a:r>
          </a:p>
          <a:p>
            <a:pPr lvl="1"/>
            <a:r>
              <a:rPr lang="en-US" dirty="0"/>
              <a:t>Positive and Negative are possible</a:t>
            </a:r>
          </a:p>
          <a:p>
            <a:r>
              <a:rPr lang="en-US" dirty="0"/>
              <a:t>Evidence from linkage pattern with other records</a:t>
            </a:r>
          </a:p>
          <a:p>
            <a:r>
              <a:rPr lang="en-US" dirty="0"/>
              <a:t>Clustering-based approaches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114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Approximate Joins and Duplicate Elimination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Perform joins based on incomplete or corrupted information.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Approximate join : between two different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Duplicate elimination : within the same table</a:t>
            </a:r>
          </a:p>
          <a:p>
            <a:pPr>
              <a:lnSpc>
                <a:spcPct val="90000"/>
              </a:lnSpc>
            </a:pPr>
            <a:r>
              <a:rPr lang="en-US" sz="2800"/>
              <a:t>More general than approximate matching.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Semantics</a:t>
            </a:r>
            <a:r>
              <a:rPr lang="en-US" sz="2400"/>
              <a:t> : Need to use special transforms and scoring functions.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Correlating information</a:t>
            </a:r>
            <a:r>
              <a:rPr lang="en-US" sz="2400"/>
              <a:t> : verification from other sources, e.g. usage correlates with billing.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Missing data</a:t>
            </a:r>
            <a:r>
              <a:rPr lang="en-US" sz="2400"/>
              <a:t> : Need to use several orthogonal search and scoring criteria.</a:t>
            </a:r>
          </a:p>
          <a:p>
            <a:pPr>
              <a:lnSpc>
                <a:spcPct val="90000"/>
              </a:lnSpc>
            </a:pPr>
            <a:r>
              <a:rPr lang="en-US" sz="2800"/>
              <a:t>But approximate matching is a valuable tool …</a:t>
            </a:r>
          </a:p>
        </p:txBody>
      </p:sp>
    </p:spTree>
    <p:extLst>
      <p:ext uri="{BB962C8B-B14F-4D97-AF65-F5344CB8AC3E}">
        <p14:creationId xmlns:p14="http://schemas.microsoft.com/office/powerpoint/2010/main" val="97947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676400" y="0"/>
            <a:ext cx="6567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(Approximate Join Example)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" y="1295400"/>
            <a:ext cx="1066800" cy="449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600" y="801688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Sales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924800" y="1447800"/>
            <a:ext cx="1066800" cy="449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143750" y="954088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Provisioning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057400" y="2209800"/>
            <a:ext cx="2362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648200" y="2209800"/>
            <a:ext cx="2362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727325" y="1763713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Sales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724400" y="1752600"/>
            <a:ext cx="157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Provisioning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057400" y="2220913"/>
            <a:ext cx="2357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Eclectic</a:t>
            </a:r>
          </a:p>
          <a:p>
            <a:r>
              <a:rPr lang="en-US" sz="2000"/>
              <a:t>General Magic</a:t>
            </a:r>
          </a:p>
          <a:p>
            <a:r>
              <a:rPr lang="en-US" sz="2000"/>
              <a:t>Gensys</a:t>
            </a:r>
          </a:p>
          <a:p>
            <a:r>
              <a:rPr lang="en-US" sz="2000"/>
              <a:t>Genomic Research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652963" y="2286000"/>
            <a:ext cx="2357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Electric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 Inc.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905000" y="1447800"/>
            <a:ext cx="5257800" cy="2514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965325" y="877888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latin typeface="Arial"/>
              </a:rPr>
              <a:t>“</a:t>
            </a:r>
            <a:r>
              <a:rPr lang="en-US" sz="2400"/>
              <a:t>Gen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bucket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985963" y="4921250"/>
            <a:ext cx="2357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Eclectic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5029200" y="4953000"/>
            <a:ext cx="2357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Electric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 Inc.</a:t>
            </a: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4038600" y="51657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4419600" y="5394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3352800" y="56991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4572000" y="4114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4724400" y="41910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Match</a:t>
            </a:r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609600" y="1676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685800" y="2514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 flipV="1">
            <a:off x="685800" y="3048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 flipV="1">
            <a:off x="685800" y="3429000"/>
            <a:ext cx="1371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H="1">
            <a:off x="6477000" y="1676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H="1">
            <a:off x="69342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 flipH="1" flipV="1">
            <a:off x="6248400" y="31242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Algorithm (for scalability)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/>
              <a:t>Partition data set</a:t>
            </a:r>
          </a:p>
          <a:p>
            <a:pPr lvl="1"/>
            <a:r>
              <a:rPr lang="en-US" sz="2000"/>
              <a:t>By hash on computed key</a:t>
            </a:r>
          </a:p>
          <a:p>
            <a:pPr lvl="1"/>
            <a:r>
              <a:rPr lang="en-US" sz="2000"/>
              <a:t>By sort order on computed key</a:t>
            </a:r>
          </a:p>
          <a:p>
            <a:pPr lvl="1"/>
            <a:r>
              <a:rPr lang="en-US" sz="2000"/>
              <a:t>By similarity search / approximate match on computed key</a:t>
            </a:r>
          </a:p>
          <a:p>
            <a:r>
              <a:rPr lang="en-US" sz="2400"/>
              <a:t>Perform scoring within the partition</a:t>
            </a:r>
          </a:p>
          <a:p>
            <a:pPr lvl="1"/>
            <a:r>
              <a:rPr lang="en-US" sz="2000"/>
              <a:t>Hash : all pairs</a:t>
            </a:r>
          </a:p>
          <a:p>
            <a:pPr lvl="1"/>
            <a:r>
              <a:rPr lang="en-US" sz="2000"/>
              <a:t>Sort order, similarity search : target record to retrieved records</a:t>
            </a:r>
          </a:p>
          <a:p>
            <a:r>
              <a:rPr lang="en-US" sz="2400"/>
              <a:t>Record pairs with high scores are matches</a:t>
            </a:r>
          </a:p>
          <a:p>
            <a:r>
              <a:rPr lang="en-US" sz="2400"/>
              <a:t>Use multiple computed keys / hash functions</a:t>
            </a:r>
          </a:p>
          <a:p>
            <a:r>
              <a:rPr lang="en-US" sz="2400"/>
              <a:t>Duplicate elimination : duplicate records form an equivalence class.</a:t>
            </a:r>
          </a:p>
        </p:txBody>
      </p:sp>
    </p:spTree>
    <p:extLst>
      <p:ext uri="{BB962C8B-B14F-4D97-AF65-F5344CB8AC3E}">
        <p14:creationId xmlns:p14="http://schemas.microsoft.com/office/powerpoint/2010/main" val="2680354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254"/>
            <a:ext cx="8229600" cy="1039528"/>
          </a:xfrm>
        </p:spPr>
        <p:txBody>
          <a:bodyPr/>
          <a:lstStyle/>
          <a:p>
            <a:r>
              <a:rPr lang="en-US" dirty="0"/>
              <a:t>Schema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782"/>
            <a:ext cx="8229600" cy="4990381"/>
          </a:xfrm>
        </p:spPr>
        <p:txBody>
          <a:bodyPr/>
          <a:lstStyle/>
          <a:p>
            <a:r>
              <a:rPr lang="en-US" sz="2800" dirty="0"/>
              <a:t>Use similarity measures and structural cues (e.g. column names, data types, etc.) to match data definitions</a:t>
            </a:r>
          </a:p>
          <a:p>
            <a:r>
              <a:rPr lang="en-US" sz="2800" dirty="0"/>
              <a:t>Looking at data instances (or examples of them can help)</a:t>
            </a:r>
          </a:p>
          <a:p>
            <a:r>
              <a:rPr lang="en-US" sz="2800" dirty="0"/>
              <a:t>Constraints in the schema (if you have them) can also help.</a:t>
            </a:r>
          </a:p>
          <a:p>
            <a:r>
              <a:rPr lang="en-US" sz="2800" dirty="0"/>
              <a:t>Auxiliary Information: dictionaries, documentation, usage… ditto</a:t>
            </a:r>
          </a:p>
        </p:txBody>
      </p:sp>
    </p:spTree>
    <p:extLst>
      <p:ext uri="{BB962C8B-B14F-4D97-AF65-F5344CB8AC3E}">
        <p14:creationId xmlns:p14="http://schemas.microsoft.com/office/powerpoint/2010/main" val="4172261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Perspectives on “Dirty Data”</a:t>
            </a:r>
          </a:p>
          <a:p>
            <a:pPr lvl="1"/>
            <a:r>
              <a:rPr lang="en-US" dirty="0"/>
              <a:t>Perspectives on Data Quality</a:t>
            </a:r>
          </a:p>
          <a:p>
            <a:pPr lvl="1"/>
            <a:r>
              <a:rPr lang="en-US" dirty="0"/>
              <a:t>Some problems and solutions</a:t>
            </a:r>
          </a:p>
          <a:p>
            <a:r>
              <a:rPr lang="en-US" dirty="0"/>
              <a:t>Data Integration</a:t>
            </a:r>
          </a:p>
          <a:p>
            <a:pPr lvl="1"/>
            <a:r>
              <a:rPr lang="en-US" dirty="0"/>
              <a:t>Item Similarity</a:t>
            </a:r>
          </a:p>
          <a:p>
            <a:pPr lvl="1"/>
            <a:r>
              <a:rPr lang="en-US" dirty="0"/>
              <a:t>Schema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2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/>
              <a:t>DB-hard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57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</a:rPr>
              <a:t>SELECT </a:t>
            </a:r>
            <a:r>
              <a:rPr lang="en-US" dirty="0" err="1">
                <a:latin typeface="Lucida Console"/>
              </a:rPr>
              <a:t>Market_Cap</a:t>
            </a:r>
            <a:endParaRPr lang="en-US" dirty="0">
              <a:latin typeface="Lucida Console"/>
            </a:endParaRPr>
          </a:p>
          <a:p>
            <a:r>
              <a:rPr lang="en-US" dirty="0">
                <a:latin typeface="Lucida Console"/>
              </a:rPr>
              <a:t>From Companies</a:t>
            </a:r>
          </a:p>
          <a:p>
            <a:r>
              <a:rPr lang="en-US" dirty="0">
                <a:latin typeface="Lucida Console"/>
              </a:rPr>
              <a:t>Where </a:t>
            </a:r>
            <a:r>
              <a:rPr lang="en-US" dirty="0" err="1">
                <a:latin typeface="Lucida Console"/>
              </a:rPr>
              <a:t>Company_Name</a:t>
            </a:r>
            <a:r>
              <a:rPr lang="en-US" dirty="0">
                <a:latin typeface="Lucida Console"/>
              </a:rPr>
              <a:t> = “IBM”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Number of Rows: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5181600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Problem: 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</a:rPr>
              <a:t>Entity Resolution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20272"/>
              </p:ext>
            </p:extLst>
          </p:nvPr>
        </p:nvGraphicFramePr>
        <p:xfrm>
          <a:off x="386639" y="1029350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Googleplex</a:t>
                      </a:r>
                      <a:r>
                        <a:rPr lang="en-US" dirty="0"/>
                        <a:t>, Mtn. View,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$406Bn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Redmond,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$392Bn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Intl. Business</a:t>
                      </a:r>
                      <a:r>
                        <a:rPr lang="en-US" baseline="0" dirty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Armonk,</a:t>
                      </a:r>
                      <a:r>
                        <a:rPr lang="en-US" baseline="0" dirty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$194Bn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/>
              <a:t>DB-hard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518911"/>
              </p:ext>
            </p:extLst>
          </p:nvPr>
        </p:nvGraphicFramePr>
        <p:xfrm>
          <a:off x="386639" y="1029350"/>
          <a:ext cx="8539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Googleplex</a:t>
                      </a:r>
                      <a:r>
                        <a:rPr lang="en-US" dirty="0"/>
                        <a:t>, Mtn. View,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Redmond,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Intl. Business</a:t>
                      </a:r>
                      <a:r>
                        <a:rPr lang="en-US" baseline="0" dirty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Armonk,</a:t>
                      </a:r>
                      <a:r>
                        <a:rPr lang="en-US" baseline="0" dirty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Sally’s Lemonade</a:t>
                      </a:r>
                      <a:r>
                        <a:rPr lang="en-US" baseline="0" dirty="0"/>
                        <a:t> 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Alameda,CA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44107" y="315375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/>
              </a:rPr>
              <a:t>SELECT MAX(</a:t>
            </a:r>
            <a:r>
              <a:rPr lang="en-US" dirty="0" err="1">
                <a:latin typeface="Lucida Console"/>
              </a:rPr>
              <a:t>Market_Cap</a:t>
            </a:r>
            <a:r>
              <a:rPr lang="en-US" dirty="0">
                <a:latin typeface="Lucida Console"/>
              </a:rPr>
              <a:t>)</a:t>
            </a:r>
          </a:p>
          <a:p>
            <a:r>
              <a:rPr lang="en-US" dirty="0">
                <a:latin typeface="Lucida Console"/>
              </a:rPr>
              <a:t>From Companies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0" y="4572000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Number of Rows: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0" y="5181600"/>
            <a:ext cx="199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</a:rPr>
              <a:t>Problem: 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</a:rPr>
              <a:t>Unit Mismatch</a:t>
            </a:r>
          </a:p>
        </p:txBody>
      </p:sp>
    </p:spTree>
    <p:extLst>
      <p:ext uri="{BB962C8B-B14F-4D97-AF65-F5344CB8AC3E}">
        <p14:creationId xmlns:p14="http://schemas.microsoft.com/office/powerpoint/2010/main" val="8216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"/>
            <a:ext cx="8229600" cy="819223"/>
          </a:xfrm>
        </p:spPr>
        <p:txBody>
          <a:bodyPr/>
          <a:lstStyle/>
          <a:p>
            <a:r>
              <a:rPr lang="en-US" dirty="0"/>
              <a:t>Data Quality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857"/>
            <a:ext cx="8229600" cy="53753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(Source) Data is dirty on its own.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Transformations corrupt the data (complexity of software pipelines).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Data sets are clean but </a:t>
            </a:r>
            <a:r>
              <a:rPr lang="en-US" dirty="0">
                <a:solidFill>
                  <a:srgbClr val="FF0000"/>
                </a:solidFill>
              </a:rPr>
              <a:t>integration</a:t>
            </a:r>
            <a:r>
              <a:rPr lang="en-US" dirty="0"/>
              <a:t> (i.e., combining them) screws them up.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“Rare” errors can become frequent after transformation or integration.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Data sets are clean but suffer “bit rot”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dirty="0"/>
              <a:t>Old data loses its value/accuracy over time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Any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39797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Big P</a:t>
            </a:r>
            <a:r>
              <a:rPr lang="en-US" sz="4000" dirty="0"/>
              <a:t>icture: Where can Dirty Data Arise?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7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66313" y="2071143"/>
            <a:ext cx="1406442" cy="3467506"/>
            <a:chOff x="2966313" y="2071143"/>
            <a:chExt cx="1406442" cy="3467506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Extract</a:t>
              </a:r>
            </a:p>
            <a:p>
              <a:pPr algn="ctr"/>
              <a:r>
                <a:rPr lang="en-US" dirty="0"/>
                <a:t>Transform</a:t>
              </a:r>
            </a:p>
            <a:p>
              <a:pPr algn="ctr"/>
              <a:r>
                <a:rPr lang="en-US" dirty="0"/>
                <a:t>Load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45315" y="2425274"/>
            <a:ext cx="104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Integrate</a:t>
            </a:r>
          </a:p>
          <a:p>
            <a:pPr algn="ctr"/>
            <a:r>
              <a:rPr lang="en-US" dirty="0"/>
              <a:t>Clean</a:t>
            </a:r>
          </a:p>
        </p:txBody>
      </p:sp>
      <p:pic>
        <p:nvPicPr>
          <p:cNvPr id="8" name="Picture 7" descr="Screen Shot 2014-02-24 at 4.2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29" y="3074424"/>
            <a:ext cx="1083892" cy="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Outliers</a:t>
            </a:r>
          </a:p>
        </p:txBody>
      </p:sp>
      <p:pic>
        <p:nvPicPr>
          <p:cNvPr id="4" name="Content Placeholder 3" descr="Screen Shot 2014-02-24 at 5.0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21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149126" y="6372204"/>
            <a:ext cx="567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Joe </a:t>
            </a:r>
            <a:r>
              <a:rPr lang="en-US" i="1" dirty="0" err="1"/>
              <a:t>Hellerstein’s</a:t>
            </a:r>
            <a:r>
              <a:rPr lang="en-US" i="1" dirty="0"/>
              <a:t>  2012 CS 194 Guest Lecture</a:t>
            </a:r>
          </a:p>
        </p:txBody>
      </p:sp>
      <p:pic>
        <p:nvPicPr>
          <p:cNvPr id="6" name="Picture 5" descr="Screen Shot 2014-02-24 at 5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36" y="3422650"/>
            <a:ext cx="1739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0396"/>
          </a:xfrm>
        </p:spPr>
        <p:txBody>
          <a:bodyPr>
            <a:normAutofit/>
          </a:bodyPr>
          <a:lstStyle/>
          <a:p>
            <a:r>
              <a:rPr lang="en-US" dirty="0"/>
              <a:t>Dirty Data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8170"/>
            <a:ext cx="8229600" cy="5697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Data Integration Course: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Naming conventions: ER: NYC </a:t>
            </a:r>
            <a:r>
              <a:rPr lang="en-US" sz="3400" dirty="0" err="1"/>
              <a:t>vs</a:t>
            </a:r>
            <a:r>
              <a:rPr lang="en-US" sz="3400" dirty="0"/>
              <a:t> New York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Missing 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(2 </a:t>
            </a:r>
            <a:r>
              <a:rPr lang="en-US" sz="3400" dirty="0" err="1"/>
              <a:t>vs</a:t>
            </a:r>
            <a:r>
              <a:rPr lang="en-US" sz="3400" dirty="0"/>
              <a:t> Two)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Primary key violation (from un- to structured or during integration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Redundant Records (exact match or other)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Formatting 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you would like?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71550" lvl="1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1629</Words>
  <Application>Microsoft Office PowerPoint</Application>
  <PresentationFormat>全屏显示(4:3)</PresentationFormat>
  <Paragraphs>369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Courier</vt:lpstr>
      <vt:lpstr>ＭＳ Ｐゴシック</vt:lpstr>
      <vt:lpstr>宋体</vt:lpstr>
      <vt:lpstr>Arial</vt:lpstr>
      <vt:lpstr>Calibri</vt:lpstr>
      <vt:lpstr>Comic Sans MS</vt:lpstr>
      <vt:lpstr>Lucida Console</vt:lpstr>
      <vt:lpstr>Tahoma</vt:lpstr>
      <vt:lpstr>Verdana</vt:lpstr>
      <vt:lpstr>Wingdings</vt:lpstr>
      <vt:lpstr>Office Theme</vt:lpstr>
      <vt:lpstr>Default Design</vt:lpstr>
      <vt:lpstr>Introduction to Data Science Lecture 4 Data Cleaning and Integration</vt:lpstr>
      <vt:lpstr>Outline for this Evening</vt:lpstr>
      <vt:lpstr>DB-hard Queries</vt:lpstr>
      <vt:lpstr>DB-hard Queries</vt:lpstr>
      <vt:lpstr>DB-hard Queries</vt:lpstr>
      <vt:lpstr>Data Quality Problems</vt:lpstr>
      <vt:lpstr>Big Picture: Where can Dirty Data Arise?</vt:lpstr>
      <vt:lpstr>Numeric Outliers</vt:lpstr>
      <vt:lpstr>Dirty Data Problems</vt:lpstr>
      <vt:lpstr>Conventional Definition of Data Quality</vt:lpstr>
      <vt:lpstr>Problems …</vt:lpstr>
      <vt:lpstr>Finding a modern definition</vt:lpstr>
      <vt:lpstr>Meaning of Data Quality (2)</vt:lpstr>
      <vt:lpstr>Meaning of Data Quality (2)</vt:lpstr>
      <vt:lpstr>The Data Quality Continuum</vt:lpstr>
      <vt:lpstr>Schema and Data Integration </vt:lpstr>
      <vt:lpstr>Data Integration</vt:lpstr>
      <vt:lpstr>Schema Matching</vt:lpstr>
      <vt:lpstr>WebTables Extracted Tables</vt:lpstr>
      <vt:lpstr>ACSDb* Applications</vt:lpstr>
      <vt:lpstr>Matching: Data and sTructure</vt:lpstr>
      <vt:lpstr>Example: Data Integration</vt:lpstr>
      <vt:lpstr>Example: DeDup/Cleaning</vt:lpstr>
      <vt:lpstr>Example: Network Analysis</vt:lpstr>
      <vt:lpstr>Preprocessing/Standardization</vt:lpstr>
      <vt:lpstr>Approximate Matching</vt:lpstr>
      <vt:lpstr>Some Similarity Measures</vt:lpstr>
      <vt:lpstr>Soundex Encoding</vt:lpstr>
      <vt:lpstr>Edit Distance</vt:lpstr>
      <vt:lpstr>Overlap Metrics</vt:lpstr>
      <vt:lpstr>More Sophisticated Techniques</vt:lpstr>
      <vt:lpstr>Approximate Joins and Duplicate Elimination</vt:lpstr>
      <vt:lpstr>PowerPoint 演示文稿</vt:lpstr>
      <vt:lpstr>Algorithm (for scalability)</vt:lpstr>
      <vt:lpstr>Schema Matching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Lizhen Cui</cp:lastModifiedBy>
  <cp:revision>179</cp:revision>
  <cp:lastPrinted>2014-03-03T17:22:36Z</cp:lastPrinted>
  <dcterms:created xsi:type="dcterms:W3CDTF">2014-01-27T17:03:34Z</dcterms:created>
  <dcterms:modified xsi:type="dcterms:W3CDTF">2016-10-07T14:42:59Z</dcterms:modified>
</cp:coreProperties>
</file>