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22" r:id="rId3"/>
    <p:sldId id="457" r:id="rId4"/>
    <p:sldId id="477" r:id="rId5"/>
    <p:sldId id="487" r:id="rId6"/>
    <p:sldId id="479" r:id="rId7"/>
    <p:sldId id="478" r:id="rId8"/>
    <p:sldId id="488" r:id="rId9"/>
    <p:sldId id="481" r:id="rId10"/>
    <p:sldId id="482" r:id="rId11"/>
    <p:sldId id="489" r:id="rId12"/>
    <p:sldId id="483" r:id="rId13"/>
    <p:sldId id="484" r:id="rId14"/>
    <p:sldId id="485" r:id="rId15"/>
    <p:sldId id="486" r:id="rId16"/>
    <p:sldId id="490" r:id="rId17"/>
    <p:sldId id="491" r:id="rId18"/>
    <p:sldId id="506" r:id="rId19"/>
    <p:sldId id="492" r:id="rId20"/>
    <p:sldId id="496" r:id="rId21"/>
    <p:sldId id="493" r:id="rId22"/>
    <p:sldId id="494" r:id="rId23"/>
    <p:sldId id="507" r:id="rId24"/>
    <p:sldId id="495" r:id="rId25"/>
    <p:sldId id="501" r:id="rId26"/>
    <p:sldId id="503" r:id="rId27"/>
    <p:sldId id="504" r:id="rId28"/>
    <p:sldId id="497" r:id="rId29"/>
    <p:sldId id="505" r:id="rId30"/>
    <p:sldId id="498" r:id="rId31"/>
    <p:sldId id="508" r:id="rId32"/>
    <p:sldId id="509" r:id="rId33"/>
    <p:sldId id="510" r:id="rId34"/>
    <p:sldId id="512" r:id="rId35"/>
    <p:sldId id="515" r:id="rId36"/>
    <p:sldId id="516" r:id="rId37"/>
    <p:sldId id="532" r:id="rId38"/>
    <p:sldId id="533" r:id="rId39"/>
    <p:sldId id="521" r:id="rId40"/>
    <p:sldId id="534" r:id="rId41"/>
    <p:sldId id="531" r:id="rId42"/>
    <p:sldId id="535" r:id="rId43"/>
    <p:sldId id="536" r:id="rId44"/>
    <p:sldId id="537" r:id="rId45"/>
    <p:sldId id="458" r:id="rId46"/>
    <p:sldId id="551" r:id="rId47"/>
    <p:sldId id="538" r:id="rId48"/>
    <p:sldId id="539" r:id="rId49"/>
    <p:sldId id="540" r:id="rId50"/>
    <p:sldId id="553" r:id="rId51"/>
    <p:sldId id="541" r:id="rId52"/>
    <p:sldId id="542" r:id="rId53"/>
    <p:sldId id="543" r:id="rId54"/>
    <p:sldId id="545" r:id="rId55"/>
    <p:sldId id="546" r:id="rId56"/>
    <p:sldId id="547" r:id="rId57"/>
    <p:sldId id="548" r:id="rId58"/>
    <p:sldId id="552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430"/>
    <a:srgbClr val="47B0C5"/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9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763"/>
            <a:ext cx="5030456" cy="41151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14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15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18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19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20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21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D6BED7-6051-44B0-A53B-1099A4AB66BA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22D6C6-61FD-4DA0-BDE7-87D541B2922A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315095-EE50-4ADC-BC1E-C228121E3D16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5C0BA-83F4-4732-A57D-5E92DCFC95C9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5C0BA-83F4-4732-A57D-5E92DCFC95C9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2763"/>
            <a:ext cx="5030456" cy="41151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464D26-0C4D-40B7-A8A2-BD66D3FB4BF8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5C0BA-83F4-4732-A57D-5E92DCFC95C9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33357-FCAD-431E-9CB4-1153D222105F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47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48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49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50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51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e.g. what</a:t>
            </a:r>
            <a:r>
              <a:rPr lang="en-US" baseline="0" dirty="0">
                <a:latin typeface="Arial" pitchFamily="34" charset="0"/>
              </a:rPr>
              <a:t> fraction of people got a cold last year? Even if you have a reliable viral test, you cant test everyone. You can sample but you have both error and bias. In practice the best clue is doctor’s visits.  Or Sprint’s data. </a:t>
            </a:r>
          </a:p>
          <a:p>
            <a:pPr eaLnBrk="1" hangingPunct="1"/>
            <a:endParaRPr lang="en-US" baseline="0" dirty="0">
              <a:latin typeface="Arial" pitchFamily="34" charset="0"/>
            </a:endParaRPr>
          </a:p>
          <a:p>
            <a:pPr eaLnBrk="1" hangingPunct="1"/>
            <a:r>
              <a:rPr lang="en-US" baseline="0" dirty="0">
                <a:latin typeface="Arial" pitchFamily="34" charset="0"/>
              </a:rPr>
              <a:t>GIGO = garbage in, garbage out</a:t>
            </a:r>
            <a:endParaRPr lang="en-US" dirty="0">
              <a:latin typeface="Arial" pitchFamily="34" charset="0"/>
            </a:endParaRP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52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53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54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55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56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57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10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11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12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13</a:t>
            </a:fld>
            <a:endParaRPr lang="en-US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Introduction to Data Science</a:t>
            </a:r>
            <a:br>
              <a:rPr lang="en-US" dirty="0"/>
            </a:br>
            <a:r>
              <a:rPr lang="en-US" dirty="0"/>
              <a:t>3 ½ more Basic Algorithms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324BE78-2B39-44EA-BD1F-693EFB400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Naïve </a:t>
            </a:r>
            <a:r>
              <a:rPr lang="en-US" sz="4000" dirty="0" err="1"/>
              <a:t>Bayes</a:t>
            </a:r>
            <a:r>
              <a:rPr lang="en-US" sz="4000" dirty="0"/>
              <a:t> Classifier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021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1800" dirty="0"/>
          </a:p>
          <a:p>
            <a:pPr lvl="1"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124712"/>
                <a:ext cx="8229600" cy="500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fontAlgn="t"/>
                <a:r>
                  <a:rPr lang="en-US" sz="2400" b="1" kern="0" noProof="0" dirty="0">
                    <a:solidFill>
                      <a:srgbClr val="C00000"/>
                    </a:solidFill>
                  </a:rPr>
                  <a:t>Key Assumption: </a:t>
                </a:r>
                <a:r>
                  <a:rPr lang="en-US" sz="2400" kern="0" noProof="0" dirty="0"/>
                  <a:t>(Naïve) the features are </a:t>
                </a:r>
                <a:r>
                  <a:rPr lang="en-US" sz="2400" b="1" kern="0" noProof="0" dirty="0">
                    <a:solidFill>
                      <a:schemeClr val="tx2"/>
                    </a:solidFill>
                  </a:rPr>
                  <a:t>generated independently</a:t>
                </a:r>
                <a:r>
                  <a:rPr lang="en-US" sz="2400" kern="0" noProof="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kern="0" noProof="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noProof="0" dirty="0"/>
                  <a:t>. Then the joint probability factors:</a:t>
                </a:r>
              </a:p>
              <a:p>
                <a:pPr fontAlgn="t"/>
                <a:endParaRPr lang="en-US" sz="2400" kern="0" noProof="0" dirty="0"/>
              </a:p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kern="0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noProof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kern="0" noProof="0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kern="0" noProof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kern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nary>
                        <m:naryPr>
                          <m:chr m:val="∏"/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kern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0">
                              <a:latin typeface="Cambria Math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ker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kern="0" noProof="0" dirty="0"/>
              </a:p>
              <a:p>
                <a:pPr fontAlgn="t"/>
                <a:endParaRPr lang="en-US" sz="2400" kern="0" noProof="0" dirty="0"/>
              </a:p>
              <a:p>
                <a:pPr fontAlgn="t"/>
                <a:r>
                  <a:rPr lang="en-US" sz="2400" kern="0" noProof="0" dirty="0"/>
                  <a:t>We would like to figure out the </a:t>
                </a:r>
                <a:r>
                  <a:rPr lang="en-US" sz="2400" b="1" kern="0" noProof="0" dirty="0">
                    <a:solidFill>
                      <a:srgbClr val="C00000"/>
                    </a:solidFill>
                  </a:rPr>
                  <a:t>most likely class for </a:t>
                </a:r>
                <a:r>
                  <a:rPr lang="en-US" sz="2400" kern="0" noProof="0" dirty="0"/>
                  <a:t>(i.e. to classify)  the document, which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noProof="0" dirty="0"/>
                  <a:t> which maximizes:</a:t>
                </a:r>
              </a:p>
              <a:p>
                <a:pPr fontAlgn="t"/>
                <a:endParaRPr lang="en-US" sz="2400" kern="0" dirty="0"/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kern="0">
                          <a:latin typeface="Cambria Math"/>
                        </a:rPr>
                        <m:t>Pr</m:t>
                      </m:r>
                      <m:r>
                        <a:rPr lang="en-US" sz="2400" i="1" ker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kern="0" smtClean="0">
                              <a:latin typeface="Cambria Math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ker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kern="0" noProof="0" dirty="0"/>
              </a:p>
              <a:p>
                <a:pPr fontAlgn="t"/>
                <a:endParaRPr lang="en-US" sz="2400" kern="0" noProof="0" dirty="0"/>
              </a:p>
              <a:p>
                <a:pPr fontAlgn="t"/>
                <a:endParaRPr lang="en-US" sz="2400" kern="0" dirty="0"/>
              </a:p>
              <a:p>
                <a:pPr fontAlgn="t"/>
                <a:endParaRPr lang="en-US" sz="2400" kern="0" noProof="0" dirty="0"/>
              </a:p>
              <a:p>
                <a:pPr fontAlgn="t"/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24712"/>
                <a:ext cx="8229600" cy="5001451"/>
              </a:xfrm>
              <a:prstGeom prst="rect">
                <a:avLst/>
              </a:prstGeom>
              <a:blipFill rotWithShape="1">
                <a:blip r:embed="rId3"/>
                <a:stretch>
                  <a:fillRect l="-1185" t="-9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18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Naïve </a:t>
            </a:r>
            <a:r>
              <a:rPr lang="en-US" sz="4000" dirty="0" err="1"/>
              <a:t>Bayes</a:t>
            </a:r>
            <a:r>
              <a:rPr lang="en-US" sz="4000" dirty="0"/>
              <a:t> Classifier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021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1800" dirty="0"/>
          </a:p>
          <a:p>
            <a:pPr lvl="1"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124712"/>
                <a:ext cx="8229600" cy="500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fontAlgn="t"/>
                <a:r>
                  <a:rPr lang="en-US" sz="2400" kern="0" noProof="0" dirty="0"/>
                  <a:t>Now from Bayes we know that:</a:t>
                </a:r>
              </a:p>
              <a:p>
                <a:pPr fontAlgn="t"/>
                <a:endParaRPr lang="en-US" sz="2400" kern="0" noProof="0" dirty="0"/>
              </a:p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 | </m:t>
                                  </m:r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 ker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kern="0" smtClean="0">
                          <a:latin typeface="Cambria Math"/>
                        </a:rPr>
                        <m:t>/</m:t>
                      </m:r>
                      <m:func>
                        <m:func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kern="0" noProof="0" dirty="0"/>
              </a:p>
              <a:p>
                <a:pPr algn="ctr" fontAlgn="t"/>
                <a:r>
                  <a:rPr lang="en-US" sz="2400" kern="0" noProof="0" dirty="0"/>
                  <a:t> </a:t>
                </a:r>
              </a:p>
              <a:p>
                <a:pPr fontAlgn="t"/>
                <a:r>
                  <a:rPr lang="en-US" sz="2400" kern="0" noProof="0" dirty="0"/>
                  <a:t>But to choose the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noProof="0" dirty="0"/>
                  <a:t>, we can ignore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ker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ker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kern="0" noProof="0" dirty="0"/>
                  <a:t> since it’s the same for every class. So we just have to maximize:</a:t>
                </a:r>
              </a:p>
              <a:p>
                <a:pPr fontAlgn="t"/>
                <a:endParaRPr lang="en-US" sz="2400" kern="0" noProof="0" dirty="0"/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kern="0" noProof="0" dirty="0"/>
              </a:p>
              <a:p>
                <a:pPr fontAlgn="t"/>
                <a:endParaRPr lang="en-US" sz="2400" kern="0" noProof="0" dirty="0"/>
              </a:p>
              <a:p>
                <a:pPr fontAlgn="t"/>
                <a:r>
                  <a:rPr lang="en-US" sz="2400" kern="0" noProof="0" dirty="0"/>
                  <a:t>So finally we pick the 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noProof="0" dirty="0"/>
                  <a:t> that maximizes:</a:t>
                </a: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 ker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nary>
                        <m:naryPr>
                          <m:chr m:val="∏"/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kern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0">
                              <a:latin typeface="Cambria Math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ker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kern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24712"/>
                <a:ext cx="8229600" cy="5001451"/>
              </a:xfrm>
              <a:prstGeom prst="rect">
                <a:avLst/>
              </a:prstGeom>
              <a:blipFill rotWithShape="1">
                <a:blip r:embed="rId3"/>
                <a:stretch>
                  <a:fillRect l="-1185" t="-9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02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Naïve </a:t>
            </a:r>
            <a:r>
              <a:rPr lang="en-US" sz="4000" dirty="0" err="1"/>
              <a:t>Bayes</a:t>
            </a:r>
            <a:r>
              <a:rPr lang="en-US" sz="4000" dirty="0"/>
              <a:t> Classifier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021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1800" dirty="0"/>
          </a:p>
          <a:p>
            <a:pPr lvl="1"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124712"/>
                <a:ext cx="8229600" cy="500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fontAlgn="t"/>
                <a:r>
                  <a:rPr lang="en-US" sz="2400" kern="0" noProof="0" dirty="0"/>
                  <a:t>Now from Bayes we know that:</a:t>
                </a:r>
              </a:p>
              <a:p>
                <a:pPr fontAlgn="t"/>
                <a:endParaRPr lang="en-US" sz="2400" kern="0" noProof="0" dirty="0"/>
              </a:p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 | </m:t>
                                  </m:r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 ker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kern="0" smtClean="0">
                          <a:latin typeface="Cambria Math"/>
                        </a:rPr>
                        <m:t>/</m:t>
                      </m:r>
                      <m:func>
                        <m:func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kern="0" noProof="0" dirty="0"/>
              </a:p>
              <a:p>
                <a:pPr algn="ctr" fontAlgn="t"/>
                <a:r>
                  <a:rPr lang="en-US" sz="2400" kern="0" noProof="0" dirty="0"/>
                  <a:t> </a:t>
                </a:r>
              </a:p>
              <a:p>
                <a:pPr fontAlgn="t"/>
                <a:r>
                  <a:rPr lang="en-US" sz="2400" kern="0" noProof="0" dirty="0"/>
                  <a:t>But to choose the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noProof="0" dirty="0"/>
                  <a:t>, we can ignore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ker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ker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kern="0" noProof="0" dirty="0"/>
                  <a:t> since it’s the same for every class. So we just have to maximize:</a:t>
                </a:r>
              </a:p>
              <a:p>
                <a:pPr fontAlgn="t"/>
                <a:endParaRPr lang="en-US" sz="2400" kern="0" noProof="0" dirty="0"/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kern="0" noProof="0" dirty="0"/>
              </a:p>
              <a:p>
                <a:pPr fontAlgn="t"/>
                <a:endParaRPr lang="en-US" sz="2400" kern="0" noProof="0" dirty="0"/>
              </a:p>
              <a:p>
                <a:pPr fontAlgn="t"/>
                <a:r>
                  <a:rPr lang="en-US" sz="2400" kern="0" noProof="0" dirty="0"/>
                  <a:t>So finally we pick the category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noProof="0" dirty="0"/>
                  <a:t> that maximizes:</a:t>
                </a: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 kern="0">
                                  <a:latin typeface="Cambria Math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400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 ker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nary>
                        <m:naryPr>
                          <m:chr m:val="∏"/>
                          <m:ctrlPr>
                            <a:rPr lang="en-US" sz="24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kern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0">
                              <a:latin typeface="Cambria Math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ker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kern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ker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 ker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24712"/>
                <a:ext cx="8229600" cy="5001451"/>
              </a:xfrm>
              <a:prstGeom prst="rect">
                <a:avLst/>
              </a:prstGeom>
              <a:blipFill rotWithShape="1">
                <a:blip r:embed="rId3"/>
                <a:stretch>
                  <a:fillRect l="-1185" t="-9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362456" y="153314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7864" y="153314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0072" y="152541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7608" y="152541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8584" y="153314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1072" y="153314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107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Data for Naïve Bayes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021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1800" dirty="0"/>
          </a:p>
          <a:p>
            <a:pPr lvl="1"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66344" y="1124712"/>
                <a:ext cx="8229600" cy="500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fontAlgn="t"/>
                <a:r>
                  <a:rPr lang="en-US" sz="2400" kern="0" dirty="0"/>
                  <a:t>In order to find the best class, we need two pieces of data</a:t>
                </a:r>
                <a:r>
                  <a:rPr lang="en-US" sz="2400" kern="0" noProof="0" dirty="0"/>
                  <a:t>:</a:t>
                </a:r>
              </a:p>
              <a:p>
                <a:pPr fontAlgn="t"/>
                <a:endParaRPr lang="en-US" sz="2400" kern="0" noProof="0" dirty="0"/>
              </a:p>
              <a:p>
                <a:pPr marL="342900" indent="-34290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kern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the prior probability for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342900" indent="-342900" fontAlgn="t">
                  <a:buFont typeface="Arial" panose="020B0604020202020204" pitchFamily="34" charset="0"/>
                  <a:buChar char="•"/>
                </a:pPr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indent="-34290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ker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 ker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the conditional probability of the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given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344" y="1124712"/>
                <a:ext cx="8229600" cy="5001451"/>
              </a:xfrm>
              <a:prstGeom prst="rect">
                <a:avLst/>
              </a:prstGeom>
              <a:blipFill rotWithShape="1">
                <a:blip r:embed="rId3"/>
                <a:stretch>
                  <a:fillRect l="-1185" t="-9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88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Data for Naïve Bayes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021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1800" dirty="0"/>
          </a:p>
          <a:p>
            <a:pPr lvl="1"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518160" y="1124712"/>
                <a:ext cx="8229600" cy="500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fontAlgn="t"/>
                <a:r>
                  <a:rPr lang="en-US" sz="2400" kern="0" dirty="0"/>
                  <a:t>For these two data, we only need to record counts:</a:t>
                </a:r>
              </a:p>
              <a:p>
                <a:pPr marL="342900" indent="-34290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kern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0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ker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indent="-342900" fontAlgn="t">
                  <a:buFont typeface="Arial" panose="020B0604020202020204" pitchFamily="34" charset="0"/>
                  <a:buChar char="•"/>
                </a:pPr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indent="-342900" fontAlgn="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ker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 ker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0" kern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kern="0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 ker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kern="0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ker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indent="-342900" fontAlgn="t">
                  <a:buFont typeface="Arial" panose="020B0604020202020204" pitchFamily="34" charset="0"/>
                  <a:buChar char="•"/>
                </a:pPr>
                <a:endParaRPr lang="en-US" sz="2400" kern="0" dirty="0"/>
              </a:p>
              <a:p>
                <a:pPr fontAlgn="t"/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ker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is the number of documents in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is the total number of documents.</a:t>
                </a:r>
              </a:p>
              <a:p>
                <a:pPr fontAlgn="t"/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fontAlgn="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kern="0" smtClean="0">
                            <a:latin typeface="Cambria Math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 ker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ker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ker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is the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occurs in a document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and </a:t>
                </a:r>
                <a:r>
                  <a:rPr lang="en-US" sz="2400" kern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kern="0" smtClean="0">
                            <a:latin typeface="Cambria Math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ker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kern="0" dirty="0"/>
                  <a:t> is the total number of features in all docs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 ker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dirty="0"/>
                  <a:t>.</a:t>
                </a:r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R="0" lvl="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" y="1124712"/>
                <a:ext cx="8229600" cy="5001451"/>
              </a:xfrm>
              <a:prstGeom prst="rect">
                <a:avLst/>
              </a:prstGeom>
              <a:blipFill rotWithShape="1">
                <a:blip r:embed="rId3"/>
                <a:stretch>
                  <a:fillRect l="-1185" t="-976" r="-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78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“Training” Naïve Bayes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021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1800" dirty="0"/>
          </a:p>
          <a:p>
            <a:pPr lvl="1"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518160" y="978408"/>
                <a:ext cx="8229600" cy="5147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lvl="0"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So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there is no need to train a Naïve Bayes classifier, 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only to accumulate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solidFill>
                              <a:schemeClr val="tx2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counts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2400" kern="0" dirty="0"/>
              </a:p>
              <a:p>
                <a:pPr lvl="0"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2400" kern="0" dirty="0"/>
                  <a:t>But count data is only an approximation to those probabilities however, and a count of zero is problematic (why)?</a:t>
                </a:r>
              </a:p>
              <a:p>
                <a:pPr lvl="0"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lvl="0"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2400" kern="0" dirty="0"/>
                  <a:t>Instead of direct count ratios, we can use </a:t>
                </a:r>
                <a:r>
                  <a:rPr lang="en-US" sz="2400" b="1" kern="0" dirty="0">
                    <a:solidFill>
                      <a:srgbClr val="C00000"/>
                    </a:solidFill>
                  </a:rPr>
                  <a:t>Laplace Smoothing</a:t>
                </a:r>
                <a:r>
                  <a:rPr lang="en-US" sz="2400" kern="0" dirty="0"/>
                  <a:t>: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lvl="0"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 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 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lvl="0"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2400" kern="0" dirty="0"/>
                  <a:t>With constants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an</a:t>
                </a:r>
                <a:r>
                  <a:rPr lang="en-US" sz="2400" kern="0" dirty="0"/>
                  <a:t>d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 This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reflects another layer of Bayesian inference, and pushes p toward a prior of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b="0" i="1" kern="0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2400" i="1" ker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2400" kern="0" dirty="0"/>
                  <a:t>These constants can either be set based on prior knowledge, or learned during a training phase. 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" y="978408"/>
                <a:ext cx="8229600" cy="5147755"/>
              </a:xfrm>
              <a:prstGeom prst="rect">
                <a:avLst/>
              </a:prstGeom>
              <a:blipFill rotWithShape="1">
                <a:blip r:embed="rId3"/>
                <a:stretch>
                  <a:fillRect l="-1185" t="-948" b="-55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24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Good, Bad and Ugly of NB Classifiers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029200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3E9430"/>
                </a:solidFill>
              </a:rPr>
              <a:t>Simple and fast. </a:t>
            </a:r>
            <a:r>
              <a:rPr lang="en-US" sz="2400" dirty="0"/>
              <a:t>Depend only on term frequency data for the classes.  One shot, no iteration. 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3E9430"/>
                </a:solidFill>
              </a:rPr>
              <a:t>Very well-behaved numerically. </a:t>
            </a:r>
            <a:r>
              <a:rPr lang="en-US" sz="2400" dirty="0"/>
              <a:t>Term weight depends only on frequency of that term. Decoupled from other terms. 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3E9430"/>
                </a:solidFill>
              </a:rPr>
              <a:t>Can work very well with sparse data</a:t>
            </a:r>
            <a:r>
              <a:rPr lang="en-US" sz="2400" dirty="0"/>
              <a:t>, where combinations of dependent terms are rare. 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Subject to error and bias </a:t>
            </a:r>
            <a:r>
              <a:rPr lang="en-US" sz="2400" dirty="0"/>
              <a:t>when term probabilities are not independent (e.g. URL prefixes). 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Can’t model patterns </a:t>
            </a:r>
            <a:r>
              <a:rPr lang="en-US" sz="2400" dirty="0"/>
              <a:t>in the data. 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Typically not as accurate </a:t>
            </a:r>
            <a:r>
              <a:rPr lang="en-US" sz="2400" dirty="0"/>
              <a:t>as other methods.</a:t>
            </a:r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70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</p:spPr>
            <p:txBody>
              <a:bodyPr/>
              <a:lstStyle/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/>
                  <a:t>We made a distinction earlier between regression (predicting a real value) and classification (predicting a discrete value).</a:t>
                </a:r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/>
                  <a:t>Logistic regression is designed as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binary classifier </a:t>
                </a:r>
                <a:r>
                  <a:rPr lang="en-US" sz="2400" dirty="0"/>
                  <a:t>(output say {0,1}) but actually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outputs the probability </a:t>
                </a:r>
                <a:r>
                  <a:rPr lang="en-US" sz="2400" dirty="0"/>
                  <a:t>that the input instance is in the “1” class. </a:t>
                </a:r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/>
                  <a:t>A logistic classifier has the form: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=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vector of features.</a:t>
                </a:r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  <a:blipFill rotWithShape="1">
                <a:blip r:embed="rId3"/>
                <a:stretch>
                  <a:fillRect l="-1185" t="-97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9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defRPr/>
            </a:pPr>
            <a:r>
              <a:rPr lang="en-US" sz="2600" dirty="0"/>
              <a:t>Logistic regression is probably the </a:t>
            </a:r>
            <a:r>
              <a:rPr lang="en-US" sz="2600" b="1" dirty="0">
                <a:solidFill>
                  <a:srgbClr val="3E9430"/>
                </a:solidFill>
              </a:rPr>
              <a:t>most widely used general-purpose classifier</a:t>
            </a:r>
            <a:r>
              <a:rPr lang="en-US" sz="2600" dirty="0"/>
              <a:t>. </a:t>
            </a:r>
          </a:p>
          <a:p>
            <a:pPr lvl="0">
              <a:lnSpc>
                <a:spcPct val="100000"/>
              </a:lnSpc>
              <a:defRPr/>
            </a:pPr>
            <a:endParaRPr lang="en-US" sz="2600" dirty="0"/>
          </a:p>
          <a:p>
            <a:pPr lvl="0">
              <a:lnSpc>
                <a:spcPct val="100000"/>
              </a:lnSpc>
              <a:defRPr/>
            </a:pPr>
            <a:r>
              <a:rPr lang="en-US" sz="2600" dirty="0"/>
              <a:t>Its </a:t>
            </a:r>
            <a:r>
              <a:rPr lang="en-US" sz="2600" b="1" dirty="0">
                <a:solidFill>
                  <a:srgbClr val="3E9430"/>
                </a:solidFill>
              </a:rPr>
              <a:t>very scalable </a:t>
            </a:r>
            <a:r>
              <a:rPr lang="en-US" sz="2600" dirty="0"/>
              <a:t>and can be </a:t>
            </a:r>
            <a:r>
              <a:rPr lang="en-US" sz="2600" b="1" dirty="0">
                <a:solidFill>
                  <a:srgbClr val="3E9430"/>
                </a:solidFill>
              </a:rPr>
              <a:t>very fast </a:t>
            </a:r>
            <a:r>
              <a:rPr lang="en-US" sz="2600" dirty="0"/>
              <a:t>to train. It’s used for</a:t>
            </a:r>
          </a:p>
          <a:p>
            <a:pPr lvl="1">
              <a:defRPr/>
            </a:pPr>
            <a:r>
              <a:rPr lang="en-US" sz="2600" dirty="0"/>
              <a:t>Spam filtering</a:t>
            </a:r>
          </a:p>
          <a:p>
            <a:pPr lvl="1">
              <a:defRPr/>
            </a:pPr>
            <a:r>
              <a:rPr lang="en-US" sz="2600" dirty="0"/>
              <a:t>News message classification</a:t>
            </a:r>
          </a:p>
          <a:p>
            <a:pPr lvl="1">
              <a:defRPr/>
            </a:pPr>
            <a:r>
              <a:rPr lang="en-US" sz="2600" dirty="0"/>
              <a:t>Web site classification</a:t>
            </a:r>
          </a:p>
          <a:p>
            <a:pPr lvl="1">
              <a:defRPr/>
            </a:pPr>
            <a:r>
              <a:rPr lang="en-US" sz="2600" dirty="0"/>
              <a:t>Product classification</a:t>
            </a:r>
          </a:p>
          <a:p>
            <a:pPr lvl="1">
              <a:defRPr/>
            </a:pPr>
            <a:r>
              <a:rPr lang="en-US" sz="2600" dirty="0"/>
              <a:t>Most classification problems with large, sparse feature sets.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600" dirty="0"/>
              <a:t>The only caveat is that </a:t>
            </a:r>
            <a:r>
              <a:rPr lang="en-US" sz="2600" b="1" dirty="0">
                <a:solidFill>
                  <a:srgbClr val="C00000"/>
                </a:solidFill>
              </a:rPr>
              <a:t>it can </a:t>
            </a:r>
            <a:r>
              <a:rPr lang="en-US" sz="2600" b="1" dirty="0" err="1">
                <a:solidFill>
                  <a:srgbClr val="C00000"/>
                </a:solidFill>
              </a:rPr>
              <a:t>overfit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on very sparse data, so its often used with Regularization</a:t>
            </a:r>
          </a:p>
          <a:p>
            <a:pPr lvl="1"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605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/>
                  <a:t>Logistic regression maps the “regression” 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400" dirty="0"/>
                  <a:t> in </a:t>
                </a:r>
                <a:br>
                  <a:rPr lang="en-US" sz="2400" dirty="0"/>
                </a:br>
                <a:r>
                  <a:rPr lang="en-US" sz="2400" dirty="0"/>
                  <a:t>(-</a:t>
                </a:r>
                <a:r>
                  <a:rPr lang="en-US" sz="2400" dirty="0">
                    <a:sym typeface="Symbol"/>
                  </a:rPr>
                  <a:t>,</a:t>
                </a:r>
                <a:r>
                  <a:rPr lang="en-US" sz="2400" dirty="0"/>
                  <a:t>) to the range [0,1] using a “logistic” function: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=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  <m:r>
                            <a:rPr lang="en-US" sz="2400" i="1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/>
                  <a:t>i.e. the logistic function maps any value on the real line to a probability in the range [0,1]</a:t>
                </a:r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  <a:blipFill rotWithShape="1">
                <a:blip r:embed="rId3"/>
                <a:stretch>
                  <a:fillRect l="-889" t="-727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deeplearning.net/software/theano/_images/logist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99" y="2898648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0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Evening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Three (+ ½) more Basic Algorithms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 (+ ½ SVM )</a:t>
            </a:r>
          </a:p>
          <a:p>
            <a:pPr lvl="1"/>
            <a:r>
              <a:rPr lang="en-US" dirty="0"/>
              <a:t>Random Forests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Precision/Recall</a:t>
            </a:r>
          </a:p>
          <a:p>
            <a:pPr lvl="1"/>
            <a:r>
              <a:rPr lang="en-US" dirty="0"/>
              <a:t>Accuracy + weighted loss</a:t>
            </a:r>
          </a:p>
          <a:p>
            <a:pPr lvl="1"/>
            <a:r>
              <a:rPr lang="en-US" dirty="0"/>
              <a:t>ROC and AUC</a:t>
            </a:r>
          </a:p>
          <a:p>
            <a:pPr lvl="1"/>
            <a:r>
              <a:rPr lang="en-US" dirty="0"/>
              <a:t>Lift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0292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en-US" sz="2800" dirty="0"/>
              <a:t>Where did the logistic function</a:t>
            </a:r>
            <a:br>
              <a:rPr lang="en-US" sz="2800" dirty="0"/>
            </a:br>
            <a:r>
              <a:rPr lang="en-US" sz="2800" dirty="0"/>
              <a:t>come from?</a:t>
            </a:r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1026" name="Picture 2" descr="http://deeplearning.net/software/theano/_images/logis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825871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weirdwarp.com/wp-content/uploads/2010/05/Newton-App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4" y="3083171"/>
            <a:ext cx="2697353" cy="270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855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 and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400" dirty="0"/>
                  <a:t>Logistic regression is actually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 generalization of Naïve Bayes</a:t>
                </a:r>
                <a:r>
                  <a:rPr lang="en-US" sz="2400" dirty="0"/>
                  <a:t>, with binary features.</a:t>
                </a:r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/>
                  <a:t>Logistic Regression can model a Naïve Bayes classifier when the binary features are 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independent</a:t>
                </a:r>
                <a:r>
                  <a:rPr lang="en-US" sz="2400" dirty="0"/>
                  <a:t>. </a:t>
                </a:r>
              </a:p>
              <a:p>
                <a:pPr lvl="0">
                  <a:lnSpc>
                    <a:spcPct val="100000"/>
                  </a:lnSpc>
                  <a:spcAft>
                    <a:spcPts val="1200"/>
                  </a:spcAft>
                  <a:defRPr/>
                </a:pPr>
                <a:r>
                  <a:rPr lang="en-US" sz="2400" dirty="0"/>
                  <a:t>Bayes rule for two classes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sz="24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/>
                  <a:t>Dividing by the numerator: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|¬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229600" cy="5029200"/>
              </a:xfrm>
              <a:blipFill rotWithShape="1">
                <a:blip r:embed="rId3"/>
                <a:stretch>
                  <a:fillRect l="-1037" t="-97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4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 and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78992"/>
                <a:ext cx="8229600" cy="558698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We have</a:t>
                </a:r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 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|¬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¬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exp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which matches if</a:t>
                </a:r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|¬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and assuming feature independence, the LHS factors: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|¬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dirty="0"/>
                  <a:t>And we can match corresponding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terms to define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78992"/>
                <a:ext cx="8229600" cy="5586984"/>
              </a:xfrm>
              <a:blipFill rotWithShape="1">
                <a:blip r:embed="rId3"/>
                <a:stretch>
                  <a:fillRect l="-1185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18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 and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78992"/>
                <a:ext cx="8229600" cy="5586984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Summary: </a:t>
                </a:r>
                <a:r>
                  <a:rPr lang="en-US" sz="2400" dirty="0"/>
                  <a:t>Logistic regression has this form:</a:t>
                </a:r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:br>
                  <a:rPr lang="en-US" sz="2400" dirty="0"/>
                </a:br>
                <a:endParaRPr lang="en-US" sz="2400" dirty="0"/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exp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lv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78992"/>
                <a:ext cx="8229600" cy="5586984"/>
              </a:xfrm>
              <a:blipFill rotWithShape="1">
                <a:blip r:embed="rId3"/>
                <a:stretch>
                  <a:fillRect l="-1185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5001768" y="2331720"/>
            <a:ext cx="384048" cy="438912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39184" y="2770632"/>
            <a:ext cx="384048" cy="438912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1706570"/>
            <a:ext cx="4962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Models Naïve Bayes formula with two classes </a:t>
            </a:r>
          </a:p>
          <a:p>
            <a:r>
              <a:rPr lang="en-US" sz="2000" dirty="0">
                <a:solidFill>
                  <a:schemeClr val="tx2"/>
                </a:solidFill>
              </a:rPr>
              <a:t>after dividing through by one of them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32504" y="2414456"/>
            <a:ext cx="201168" cy="356176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23232" y="2167128"/>
            <a:ext cx="493776" cy="24732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93700" y="3696914"/>
            <a:ext cx="4117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Models product of contributions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from different (independent) features</a:t>
            </a:r>
          </a:p>
        </p:txBody>
      </p:sp>
      <p:sp>
        <p:nvSpPr>
          <p:cNvPr id="12" name="Oval 11"/>
          <p:cNvSpPr/>
          <p:nvPr/>
        </p:nvSpPr>
        <p:spPr>
          <a:xfrm>
            <a:off x="4690872" y="2831592"/>
            <a:ext cx="1618488" cy="438912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00116" y="3270504"/>
            <a:ext cx="0" cy="42641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 and Naïve Bayes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25880"/>
            <a:ext cx="8229600" cy="534009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/>
              <a:t>Because it can always learn an NB model but is more general, Logistic regression should </a:t>
            </a:r>
            <a:r>
              <a:rPr lang="en-US" sz="2400" b="1" dirty="0">
                <a:solidFill>
                  <a:srgbClr val="C00000"/>
                </a:solidFill>
              </a:rPr>
              <a:t>do at least as well as </a:t>
            </a:r>
            <a:r>
              <a:rPr lang="en-US" sz="2400" dirty="0"/>
              <a:t>naïve Bayes*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endParaRPr lang="en-US" sz="2400" dirty="0"/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/>
              <a:t>Logistic regression </a:t>
            </a:r>
            <a:r>
              <a:rPr lang="en-US" sz="2400" b="1" dirty="0">
                <a:solidFill>
                  <a:schemeClr val="tx2"/>
                </a:solidFill>
              </a:rPr>
              <a:t>typically does better </a:t>
            </a:r>
            <a:r>
              <a:rPr lang="en-US" sz="2400" dirty="0"/>
              <a:t>though because it can deal with </a:t>
            </a:r>
            <a:r>
              <a:rPr lang="en-US" sz="2400" b="1" dirty="0">
                <a:solidFill>
                  <a:srgbClr val="C00000"/>
                </a:solidFill>
              </a:rPr>
              <a:t>dependencies</a:t>
            </a:r>
            <a:r>
              <a:rPr lang="en-US" sz="2400" dirty="0"/>
              <a:t> between features, whereas Naïve Bayes cannot.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sz="2400" dirty="0"/>
              <a:t>* - this may not be true if the Logistic model is </a:t>
            </a:r>
            <a:r>
              <a:rPr lang="en-US" sz="2400" dirty="0" err="1"/>
              <a:t>overfit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L1 regularization is often used with LR to avoid </a:t>
            </a:r>
            <a:r>
              <a:rPr lang="en-US" sz="2400" dirty="0" err="1"/>
              <a:t>overfitting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197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868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Logistic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560"/>
                <a:ext cx="8229600" cy="5425440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For training, we start with a collection of </a:t>
                </a:r>
                <a:r>
                  <a:rPr lang="en-US" sz="2400" b="1" dirty="0">
                    <a:solidFill>
                      <a:srgbClr val="C00000"/>
                    </a:solidFill>
                    <a:sym typeface="Symbol"/>
                  </a:rPr>
                  <a:t>input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 and corresponding </a:t>
                </a:r>
                <a:r>
                  <a:rPr lang="en-US" sz="2400" b="1" dirty="0">
                    <a:solidFill>
                      <a:srgbClr val="C00000"/>
                    </a:solidFill>
                    <a:sym typeface="Symbol"/>
                  </a:rPr>
                  <a:t>output labels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sym typeface="Symbol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sym typeface="Symbol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sym typeface="Symbol"/>
                  </a:rPr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 be the </a:t>
                </a:r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predicted output </a:t>
                </a:r>
                <a:r>
                  <a:rPr lang="en-US" sz="2400" dirty="0">
                    <a:sym typeface="Symbol"/>
                  </a:rPr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, so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 =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  <m:r>
                            <a:rPr lang="en-US" sz="2400" i="1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The </a:t>
                </a:r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accuracy</a:t>
                </a:r>
                <a:r>
                  <a:rPr lang="en-US" sz="2400" dirty="0">
                    <a:sym typeface="Symbol"/>
                  </a:rPr>
                  <a:t> on an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 is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Logistic regression maximizes either the sum of the log accuracy, or the total accuracy, e.g. 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560"/>
                <a:ext cx="8229600" cy="5425440"/>
              </a:xfrm>
              <a:blipFill rotWithShape="1">
                <a:blip r:embed="rId2"/>
                <a:stretch>
                  <a:fillRect l="-1111" t="-67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30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987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Logistic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To find the best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sym typeface="Symbol"/>
                      </a:rPr>
                      <m:t>𝛽</m:t>
                    </m:r>
                  </m:oMath>
                </a14:m>
                <a:r>
                  <a:rPr lang="en-US" sz="2400" dirty="0">
                    <a:sym typeface="Symbol"/>
                  </a:rPr>
                  <a:t>, we can use gradient ascent on the derivative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𝑑𝐴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𝑑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sym typeface="Symbol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2400" dirty="0">
                    <a:sym typeface="Symbol"/>
                  </a:rPr>
                  <a:t> where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The gradient is 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𝑑𝐴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𝛽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1111" t="-7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279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987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Logistic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The gradient is a weighted sum of input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𝑑𝐴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sym typeface="Symbol"/>
                            </a:rPr>
                            <m:t>𝛽</m:t>
                          </m:r>
                        </m:den>
                      </m:f>
                      <m:r>
                        <a:rPr lang="en-US" sz="2400" i="1">
                          <a:latin typeface="Cambria Math"/>
                          <a:sym typeface="Symbol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  <a:sym typeface="Symbol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sym typeface="Symbol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sym typeface="Symbol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 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Positive instances (label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  <a:sym typeface="Symbol"/>
                      </a:rPr>
                      <m:t>=1</m:t>
                    </m:r>
                  </m:oMath>
                </a14:m>
                <a:r>
                  <a:rPr lang="en-US" sz="2400" dirty="0">
                    <a:sym typeface="Symbol"/>
                  </a:rPr>
                  <a:t>) get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ym typeface="Symbol"/>
                  </a:rPr>
                  <a:t> while negative instance get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The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ym typeface="Symbol"/>
                  </a:rPr>
                  <a:t> is largest for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inputs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Symbol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sym typeface="Symbol"/>
                      </a:rPr>
                      <m:t>≈0.5</m:t>
                    </m:r>
                  </m:oMath>
                </a14:m>
                <a:r>
                  <a:rPr lang="en-US" sz="2400" dirty="0">
                    <a:sym typeface="Symbol"/>
                  </a:rPr>
                  <a:t>, which are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b="1" dirty="0">
                    <a:solidFill>
                      <a:srgbClr val="C00000"/>
                    </a:solidFill>
                    <a:sym typeface="Symbol"/>
                  </a:rPr>
                  <a:t>near the decision boundary</a:t>
                </a:r>
                <a:r>
                  <a:rPr lang="en-US" sz="2400" dirty="0">
                    <a:sym typeface="Symbol"/>
                  </a:rPr>
                  <a:t>. 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1111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9702" y="2670065"/>
                <a:ext cx="26913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,+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    [0,0.25]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02" y="2670065"/>
                <a:ext cx="26913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6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>
            <a:off x="4021494" y="2038398"/>
            <a:ext cx="214604" cy="1052478"/>
          </a:xfrm>
          <a:prstGeom prst="leftBrace">
            <a:avLst/>
          </a:prstGeom>
          <a:ln>
            <a:solidFill>
              <a:srgbClr val="C0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352662" y="1931076"/>
            <a:ext cx="214604" cy="1267122"/>
          </a:xfrm>
          <a:prstGeom prst="leftBrace">
            <a:avLst/>
          </a:prstGeom>
          <a:ln>
            <a:solidFill>
              <a:srgbClr val="C0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1" t="43242" r="37353" b="32549"/>
          <a:stretch/>
        </p:blipFill>
        <p:spPr bwMode="auto">
          <a:xfrm>
            <a:off x="5567266" y="5036604"/>
            <a:ext cx="1995085" cy="10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97184" y="611572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p (1-p)</a:t>
            </a:r>
          </a:p>
        </p:txBody>
      </p:sp>
    </p:spTree>
    <p:extLst>
      <p:ext uri="{BB962C8B-B14F-4D97-AF65-F5344CB8AC3E}">
        <p14:creationId xmlns:p14="http://schemas.microsoft.com/office/powerpoint/2010/main" val="177092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 Training - SGD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52297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/>
              <a:t>A very efficient way to train logistic models is with </a:t>
            </a:r>
            <a:r>
              <a:rPr lang="en-US" sz="2400" b="1" dirty="0">
                <a:solidFill>
                  <a:schemeClr val="tx2"/>
                </a:solidFill>
              </a:rPr>
              <a:t>Stochastic Gradient Descent</a:t>
            </a:r>
            <a:r>
              <a:rPr lang="en-US" sz="2400" dirty="0"/>
              <a:t> (SGD) – we keep updating the model with gradients from small blocks (mini-batches) of input data. </a:t>
            </a:r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endParaRPr lang="en-US" sz="2400" dirty="0"/>
          </a:p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/>
              <a:t>One challenge with training on power law data (i.e. most data) is that the terms in the gradient can have very different strengths (because of the power law distribution)</a:t>
            </a:r>
          </a:p>
        </p:txBody>
      </p:sp>
      <p:pic>
        <p:nvPicPr>
          <p:cNvPr id="1026" name="Picture 2" descr="http://www2002.org/CDROM/poster/164/power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11" y="4046844"/>
            <a:ext cx="4145825" cy="26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3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3464" y="64008"/>
            <a:ext cx="8577072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Logistic Regression Training - ADAGRAD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25880"/>
                <a:ext cx="8229600" cy="5340096"/>
              </a:xfrm>
            </p:spPr>
            <p:txBody>
              <a:bodyPr>
                <a:normAutofit/>
              </a:bodyPr>
              <a:lstStyle/>
              <a:p>
                <a:pPr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/>
                  <a:t>This means that some gradient terms are 1000’s of times larger than others, but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400" dirty="0"/>
                  <a:t> coefficients are about the same. This imbalance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makes training very slow</a:t>
                </a:r>
                <a:r>
                  <a:rPr lang="en-US" sz="2400" dirty="0"/>
                  <a:t>.</a:t>
                </a:r>
              </a:p>
              <a:p>
                <a:pPr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n-US" sz="2400" dirty="0"/>
              </a:p>
              <a:p>
                <a:pPr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/>
                  <a:t>A recent method called ADAGRAD normalizes each coordinate of gradient by the historical (from previous iterations) magnitude of that coordinate. </a:t>
                </a:r>
              </a:p>
              <a:p>
                <a:pPr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en-US" sz="2400" dirty="0"/>
              </a:p>
              <a:p>
                <a:pPr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/>
                  <a:t>ADAGRAD often leads to extremely efficient training. On large datasets its not unusual for a model to converge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in less than one pass over the dataset</a:t>
                </a:r>
                <a:r>
                  <a:rPr lang="en-US" sz="2400" dirty="0"/>
                  <a:t>. (“less” than Naïve Bayes!)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25880"/>
                <a:ext cx="8229600" cy="5340096"/>
              </a:xfrm>
              <a:blipFill rotWithShape="1">
                <a:blip r:embed="rId3"/>
                <a:stretch>
                  <a:fillRect l="-1037" t="-91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"/>
            <a:ext cx="8229600" cy="923544"/>
          </a:xfrm>
        </p:spPr>
        <p:txBody>
          <a:bodyPr>
            <a:normAutofit/>
          </a:bodyPr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987552"/>
            <a:ext cx="8403336" cy="513861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Supervised Learning:</a:t>
            </a:r>
          </a:p>
          <a:p>
            <a:pPr lvl="1"/>
            <a:r>
              <a:rPr lang="en-US" sz="2400" dirty="0" err="1"/>
              <a:t>kNN</a:t>
            </a:r>
            <a:r>
              <a:rPr lang="en-US" sz="2400" dirty="0"/>
              <a:t> (k Nearest Neighbors)</a:t>
            </a:r>
          </a:p>
          <a:p>
            <a:pPr lvl="1"/>
            <a:r>
              <a:rPr lang="en-US" sz="2400" dirty="0"/>
              <a:t>Linear Regression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Support Vector Machines</a:t>
            </a:r>
          </a:p>
          <a:p>
            <a:pPr lvl="1"/>
            <a:r>
              <a:rPr lang="en-US" sz="2400" dirty="0"/>
              <a:t>Random Forests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Unsupervised Learning:</a:t>
            </a:r>
          </a:p>
          <a:p>
            <a:pPr lvl="1"/>
            <a:r>
              <a:rPr lang="en-US" sz="2400" dirty="0"/>
              <a:t>Clustering</a:t>
            </a:r>
          </a:p>
          <a:p>
            <a:pPr lvl="1"/>
            <a:r>
              <a:rPr lang="en-US" sz="2400" dirty="0"/>
              <a:t>Factor analysis</a:t>
            </a:r>
          </a:p>
          <a:p>
            <a:pPr lvl="1"/>
            <a:r>
              <a:rPr lang="en-US" sz="2400" dirty="0"/>
              <a:t>Topic Models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6012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ym typeface="Wingdings" panose="05000000000000000000" pitchFamily="2" charset="2"/>
              </a:rPr>
              <a:t>Support Vector Machines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25880"/>
                <a:ext cx="8229600" cy="5340096"/>
              </a:xfrm>
            </p:spPr>
            <p:txBody>
              <a:bodyPr>
                <a:normAutofit/>
              </a:bodyPr>
              <a:lstStyle/>
              <a:p>
                <a:pPr lvl="0"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/>
                  <a:t>A Support Vector Machine (SVM) is a classifier that tries to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maximize the margin </a:t>
                </a:r>
                <a:r>
                  <a:rPr lang="en-US" sz="2400" dirty="0"/>
                  <a:t>between training data and the classification boundary (the plane defined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25880"/>
                <a:ext cx="8229600" cy="5340096"/>
              </a:xfrm>
              <a:blipFill rotWithShape="1">
                <a:blip r:embed="rId3"/>
                <a:stretch>
                  <a:fillRect l="-1037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precision-crop-protection.uni-bonn.de/gk_research/project_3_06/image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83" y="2947144"/>
            <a:ext cx="3648329" cy="35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489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ym typeface="Wingdings" panose="05000000000000000000" pitchFamily="2" charset="2"/>
              </a:rPr>
              <a:t>Support Vector Machines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25880"/>
            <a:ext cx="8229600" cy="534009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dirty="0"/>
              <a:t>The idea is that maximizing the margin </a:t>
            </a:r>
            <a:r>
              <a:rPr lang="en-US" sz="2400" b="1" dirty="0">
                <a:solidFill>
                  <a:srgbClr val="C00000"/>
                </a:solidFill>
              </a:rPr>
              <a:t>maximizes the chance that classification will be correct on new data</a:t>
            </a:r>
            <a:r>
              <a:rPr lang="en-US" sz="2400" dirty="0"/>
              <a:t>. We assume the new data of each class is near the training data of that type.</a:t>
            </a:r>
          </a:p>
        </p:txBody>
      </p:sp>
      <p:pic>
        <p:nvPicPr>
          <p:cNvPr id="2050" name="Picture 2" descr="http://www.precision-crop-protection.uni-bonn.de/gk_research/project_3_06/image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83" y="2947144"/>
            <a:ext cx="3648329" cy="35870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303849" y="4090086"/>
            <a:ext cx="175475" cy="18535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2639" y="4866503"/>
            <a:ext cx="179934" cy="181232"/>
          </a:xfrm>
          <a:prstGeom prst="ellipse">
            <a:avLst/>
          </a:prstGeom>
          <a:solidFill>
            <a:srgbClr val="47B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60709" y="4419600"/>
            <a:ext cx="179934" cy="181232"/>
          </a:xfrm>
          <a:prstGeom prst="ellipse">
            <a:avLst/>
          </a:prstGeom>
          <a:solidFill>
            <a:srgbClr val="47B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58092" y="4681152"/>
            <a:ext cx="175475" cy="18535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8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987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SVM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6424"/>
                <a:ext cx="8321040" cy="5370576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100000"/>
                  </a:lnSpc>
                  <a:spcAft>
                    <a:spcPts val="60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SVMs can be trained using SGD. Recall that the Logistic gradient was (this time </a:t>
                </a:r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assuming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𝒚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sym typeface="Symbol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,+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dirty="0">
                    <a:sym typeface="Symbol"/>
                  </a:rPr>
                  <a:t>):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𝑑𝐴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𝛽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  <a:sym typeface="Symbol"/>
                  </a:rPr>
                  <a:t>SVM gradient can be defined </a:t>
                </a:r>
                <a:r>
                  <a:rPr lang="en-US" sz="2400" dirty="0">
                    <a:sym typeface="Symbol"/>
                  </a:rPr>
                  <a:t>as (here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sym typeface="Symbol"/>
                      </a:rPr>
                      <m:t>𝛽</m:t>
                    </m:r>
                  </m:oMath>
                </a14:m>
                <a:r>
                  <a:rPr lang="en-US" sz="2400" dirty="0">
                    <a:sym typeface="Symbol"/>
                  </a:rPr>
                  <a:t>)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𝑑𝐴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sym typeface="Symbol"/>
                            </a:rPr>
                            <m:t>𝛽</m:t>
                          </m:r>
                        </m:den>
                      </m:f>
                      <m:r>
                        <a:rPr lang="en-US" sz="2400" i="1">
                          <a:latin typeface="Cambria Math"/>
                          <a:sym typeface="Symbol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  <a:sym typeface="Symbol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  <a:sym typeface="Symbol"/>
                            </a:rPr>
                            <m:t>if</m:t>
                          </m:r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sym typeface="Symbol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&lt;1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  <a:sym typeface="Symbol"/>
                            </a:rPr>
                            <m:t>then</m:t>
                          </m:r>
                        </m:e>
                      </m:nary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  <a:sym typeface="Symbol"/>
                        </a:rPr>
                        <m:t>else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  <a:sym typeface="Symbol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sym typeface="Symbol"/>
                        </a:rPr>
                        <m:t>0</m:t>
                      </m:r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dirty="0">
                    <a:sym typeface="Symbol"/>
                  </a:rPr>
                  <a:t>The expression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2400" dirty="0">
                    <a:sym typeface="Symbol"/>
                  </a:rPr>
                  <a:t> tests whether the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 is in the margin, and if so adds it with 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. It ignores other points.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2400" b="1" dirty="0">
                    <a:solidFill>
                      <a:srgbClr val="C00000"/>
                    </a:solidFill>
                    <a:sym typeface="Symbol"/>
                  </a:rPr>
                  <a:t>Both methods weight points “near the middle” with sign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sym typeface="Symbol"/>
                          </a:rPr>
                          <m:t>𝒚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sym typeface="Symbol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  <a:p>
                <a:pPr fontAlgn="auto">
                  <a:lnSpc>
                    <a:spcPct val="100000"/>
                  </a:lnSpc>
                  <a:spcAft>
                    <a:spcPts val="0"/>
                  </a:spcAft>
                  <a:buFontTx/>
                  <a:buNone/>
                  <a:defRPr/>
                </a:pPr>
                <a:endParaRPr lang="en-US" sz="24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6424"/>
                <a:ext cx="8321040" cy="5370576"/>
              </a:xfrm>
              <a:blipFill rotWithShape="1">
                <a:blip r:embed="rId2"/>
                <a:stretch>
                  <a:fillRect l="-1099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801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987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SVM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886"/>
            <a:ext cx="8321040" cy="5229113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400" dirty="0">
                <a:sym typeface="Symbol"/>
              </a:rPr>
              <a:t>This SGD training method (called </a:t>
            </a:r>
            <a:r>
              <a:rPr lang="en-US" sz="2400" dirty="0" err="1">
                <a:sym typeface="Symbol"/>
              </a:rPr>
              <a:t>Pegasos</a:t>
            </a:r>
            <a:r>
              <a:rPr lang="en-US" sz="2400" dirty="0">
                <a:sym typeface="Symbol"/>
              </a:rPr>
              <a:t>) is much faster than previous methods, and competitive with Logistic Regression.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Tx/>
              <a:buNone/>
              <a:defRPr/>
            </a:pPr>
            <a:endParaRPr lang="en-US" sz="2400" dirty="0">
              <a:sym typeface="Symbol"/>
            </a:endParaRPr>
          </a:p>
          <a:p>
            <a:pPr fontAlgn="auto">
              <a:lnSpc>
                <a:spcPct val="10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400" dirty="0">
                <a:sym typeface="Symbol"/>
              </a:rPr>
              <a:t>Its also capable of training in less than one pass over a dataset.</a:t>
            </a:r>
          </a:p>
          <a:p>
            <a:pPr fontAlgn="auto">
              <a:lnSpc>
                <a:spcPct val="100000"/>
              </a:lnSpc>
              <a:spcAft>
                <a:spcPts val="600"/>
              </a:spcAft>
              <a:buFontTx/>
              <a:buNone/>
              <a:defRPr/>
            </a:pPr>
            <a:endParaRPr lang="en-US" sz="2400" dirty="0">
              <a:sym typeface="Symbol"/>
            </a:endParaRPr>
          </a:p>
          <a:p>
            <a:pPr fontAlgn="auto">
              <a:lnSpc>
                <a:spcPct val="100000"/>
              </a:lnSpc>
              <a:spcAft>
                <a:spcPts val="600"/>
              </a:spcAft>
              <a:buFontTx/>
              <a:buNone/>
              <a:defRPr/>
            </a:pPr>
            <a:r>
              <a:rPr lang="en-US" sz="2400" dirty="0">
                <a:sym typeface="Symbol"/>
              </a:rPr>
              <a:t>We’ll try some of these in Lab 7. 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endParaRPr lang="en-US" sz="24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45769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staurant-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49475"/>
            <a:ext cx="6781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Decision trees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9969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Walk from root to a class-labeled leaf.</a:t>
            </a:r>
          </a:p>
          <a:p>
            <a:pPr eaLnBrk="1" hangingPunct="1"/>
            <a:r>
              <a:rPr lang="en-US" sz="2400" dirty="0"/>
              <a:t>At each node, branch based on the value of some feature.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114800" y="4267200"/>
            <a:ext cx="1676400" cy="5334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648200" y="3124200"/>
            <a:ext cx="1143000" cy="12192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851525" y="2627313"/>
            <a:ext cx="302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CC0099"/>
                </a:solidFill>
              </a:rPr>
              <a:t>Note you can use the same </a:t>
            </a:r>
          </a:p>
          <a:p>
            <a:pPr eaLnBrk="1" hangingPunct="1"/>
            <a:r>
              <a:rPr lang="en-US">
                <a:solidFill>
                  <a:srgbClr val="CC0099"/>
                </a:solidFill>
              </a:rPr>
              <a:t>attribute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3677104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849"/>
            <a:ext cx="8229600" cy="108652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Decision tree learning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002" y="1447800"/>
            <a:ext cx="8423238" cy="4191000"/>
          </a:xfrm>
        </p:spPr>
        <p:txBody>
          <a:bodyPr/>
          <a:lstStyle/>
          <a:p>
            <a:pPr eaLnBrk="1" hangingPunct="1"/>
            <a:r>
              <a:rPr lang="en-US" sz="2800" dirty="0"/>
              <a:t>If there are k features, a decision tree might have up to 2</a:t>
            </a:r>
            <a:r>
              <a:rPr lang="en-US" sz="2800" baseline="30000" dirty="0"/>
              <a:t>k</a:t>
            </a:r>
            <a:r>
              <a:rPr lang="en-US" sz="2800" dirty="0"/>
              <a:t> nodes. This is usually much too big in practice.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We want to find “efficient” (smaller) trees. 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We can do this in a </a:t>
            </a:r>
            <a:r>
              <a:rPr lang="en-US" sz="2800" b="1" dirty="0">
                <a:solidFill>
                  <a:srgbClr val="C00000"/>
                </a:solidFill>
              </a:rPr>
              <a:t>greedy manner by recursively choosing a best split feature at each node</a:t>
            </a:r>
            <a:r>
              <a:rPr lang="en-US" sz="2800" dirty="0"/>
              <a:t>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73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Choosing an attribute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400" dirty="0"/>
              <a:t>Idea: a good features splits the examples into subsets that are (ideally) "all positive" or "all negative"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</a:pPr>
            <a:endParaRPr lang="en-US" sz="2400" i="1" dirty="0"/>
          </a:p>
          <a:p>
            <a:pPr eaLnBrk="1" hangingPunct="1">
              <a:lnSpc>
                <a:spcPct val="100000"/>
              </a:lnSpc>
            </a:pPr>
            <a:endParaRPr lang="en-US" sz="2400" i="1" dirty="0"/>
          </a:p>
          <a:p>
            <a:pPr eaLnBrk="1" hangingPunct="1">
              <a:lnSpc>
                <a:spcPct val="100000"/>
              </a:lnSpc>
            </a:pPr>
            <a:r>
              <a:rPr lang="en-US" sz="2400" i="1" dirty="0"/>
              <a:t>Patrons or type?</a:t>
            </a:r>
            <a:r>
              <a:rPr lang="en-US" sz="2400" dirty="0"/>
              <a:t> </a:t>
            </a:r>
          </a:p>
        </p:txBody>
      </p:sp>
      <p:pic>
        <p:nvPicPr>
          <p:cNvPr id="17412" name="Picture 4" descr="restaurant-roo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7620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4114800" y="4724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175125" y="5522913"/>
            <a:ext cx="41557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To wait or not to wait is still at 50%.</a:t>
            </a:r>
          </a:p>
        </p:txBody>
      </p:sp>
    </p:spTree>
    <p:extLst>
      <p:ext uri="{BB962C8B-B14F-4D97-AF65-F5344CB8AC3E}">
        <p14:creationId xmlns:p14="http://schemas.microsoft.com/office/powerpoint/2010/main" val="3856193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58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Using Information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80160"/>
                <a:ext cx="8229600" cy="4846003"/>
              </a:xfrm>
            </p:spPr>
            <p:txBody>
              <a:bodyPr>
                <a:normAutofit lnSpcReduction="10000"/>
              </a:bodyPr>
              <a:lstStyle/>
              <a:p>
                <a:pPr marL="0" indent="0" eaLnBrk="1" hangingPunct="1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Entropy</a:t>
                </a:r>
                <a:r>
                  <a:rPr lang="en-US" sz="2800" dirty="0"/>
                  <a:t> is defined at each node based on the class breakdown:</a:t>
                </a:r>
              </a:p>
              <a:p>
                <a:pPr eaLnBrk="1" hangingPunct="1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800" dirty="0"/>
                  <a:t>be the fraction of examples in class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.</a:t>
                </a:r>
              </a:p>
              <a:p>
                <a:pPr eaLnBrk="1" hangingPunct="1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sz="2800" dirty="0"/>
                  <a:t>be the fraction of elements with feature f that lie in class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sz="2800" dirty="0"/>
                  <a:t>be the fraction of elements without feature f that lie in class </a:t>
                </a:r>
                <a:r>
                  <a:rPr lang="en-US" sz="2800" dirty="0" err="1"/>
                  <a:t>i</a:t>
                </a:r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Finally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2800" dirty="0"/>
                  <a:t> be the fraction of nodes with (respectively without) feature f</a:t>
                </a:r>
              </a:p>
              <a:p>
                <a:pPr eaLnBrk="1" hangingPunct="1"/>
                <a:endParaRPr lang="en-US" sz="2800" dirty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80160"/>
                <a:ext cx="8229600" cy="4846003"/>
              </a:xfrm>
              <a:blipFill rotWithShape="1">
                <a:blip r:embed="rId3"/>
                <a:stretch>
                  <a:fillRect l="-1481" t="-201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743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092"/>
            <a:ext cx="8229600" cy="11080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547" y="1344706"/>
                <a:ext cx="8353313" cy="50453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Before the split by f, entropy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After split by f, the entropy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 eaLnBrk="1" hangingPunct="1">
                  <a:buNone/>
                </a:pPr>
                <a:endParaRPr lang="en-US" sz="2800" dirty="0"/>
              </a:p>
              <a:p>
                <a:pPr marL="0" indent="0" eaLnBrk="1" hangingPunct="1">
                  <a:buNone/>
                </a:pPr>
                <a:r>
                  <a:rPr lang="en-US" sz="2800" dirty="0"/>
                  <a:t>The information gain 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  <m:r>
                      <a:rPr lang="en-US" sz="2800" b="0" i="1" dirty="0" smtClean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(information = -entropy)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547" y="1344706"/>
                <a:ext cx="8353313" cy="5045336"/>
              </a:xfrm>
              <a:blipFill rotWithShape="1">
                <a:blip r:embed="rId3"/>
                <a:stretch>
                  <a:fillRect l="-1533" t="-1088" r="-438" b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19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18" y="-128209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Example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654562" y="2373242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85965"/>
              </p:ext>
            </p:extLst>
          </p:nvPr>
        </p:nvGraphicFramePr>
        <p:xfrm>
          <a:off x="1573446" y="914400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AAAA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0946"/>
              </p:ext>
            </p:extLst>
          </p:nvPr>
        </p:nvGraphicFramePr>
        <p:xfrm>
          <a:off x="736142" y="2514600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50842"/>
              </p:ext>
            </p:extLst>
          </p:nvPr>
        </p:nvGraphicFramePr>
        <p:xfrm>
          <a:off x="2448401" y="2535219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00188"/>
              </p:ext>
            </p:extLst>
          </p:nvPr>
        </p:nvGraphicFramePr>
        <p:xfrm>
          <a:off x="5965315" y="925442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AAAA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21093"/>
              </p:ext>
            </p:extLst>
          </p:nvPr>
        </p:nvGraphicFramePr>
        <p:xfrm>
          <a:off x="5128011" y="2525642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66269"/>
              </p:ext>
            </p:extLst>
          </p:nvPr>
        </p:nvGraphicFramePr>
        <p:xfrm>
          <a:off x="6840270" y="2546261"/>
          <a:ext cx="7286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r>
                        <a:rPr lang="en-US" sz="1600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8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>
              <a:xfrm>
                <a:off x="379207" y="4024229"/>
                <a:ext cx="3845859" cy="27208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2800" dirty="0"/>
                  <a:t> =</a:t>
                </a:r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r>
                  <a:rPr lang="en-US" sz="2200" dirty="0"/>
                  <a:t>0.5*1+0.25*2+0.25*2 </a:t>
                </a:r>
                <a:r>
                  <a:rPr lang="en-US" sz="2400" dirty="0"/>
                  <a:t>= 1.5 bits</a:t>
                </a:r>
                <a:br>
                  <a:rPr lang="en-US" sz="2400" dirty="0"/>
                </a:br>
                <a:r>
                  <a:rPr lang="en-US" sz="2400" dirty="0"/>
                  <a:t>After: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(0.5+0.5)*1.5= 1.5 bits</a:t>
                </a:r>
              </a:p>
              <a:p>
                <a:pPr marL="0" indent="0">
                  <a:buNone/>
                </a:pPr>
                <a:r>
                  <a:rPr lang="en-US" sz="2400" dirty="0"/>
                  <a:t>No gain!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Font typeface="Arial"/>
                  <a:buNone/>
                </a:pPr>
                <a:endParaRPr lang="en-US" sz="2800" dirty="0"/>
              </a:p>
              <a:p>
                <a:pPr marL="0" indent="0">
                  <a:buFont typeface="Arial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7" y="4024229"/>
                <a:ext cx="3845859" cy="2720816"/>
              </a:xfrm>
              <a:prstGeom prst="rect">
                <a:avLst/>
              </a:prstGeom>
              <a:blipFill rotWithShape="1">
                <a:blip r:embed="rId3"/>
                <a:stretch>
                  <a:fillRect l="-2377" t="-2018" r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4655015" y="4173967"/>
                <a:ext cx="4077984" cy="21300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/>
                  <a:t>Before: E = 1.5 bits</a:t>
                </a:r>
              </a:p>
              <a:p>
                <a:pPr marL="0" indent="0">
                  <a:buNone/>
                </a:pPr>
                <a:r>
                  <a:rPr lang="en-US" sz="2400" dirty="0"/>
                  <a:t>After: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(0.5+0.5)*1 bits = 1 bits</a:t>
                </a:r>
              </a:p>
              <a:p>
                <a:pPr marL="0" indent="0">
                  <a:buNone/>
                </a:pPr>
                <a:r>
                  <a:rPr lang="en-US" sz="2400" dirty="0"/>
                  <a:t>Gain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= 0.5 bits</a:t>
                </a:r>
                <a:endParaRPr lang="en-US" sz="2800" dirty="0"/>
              </a:p>
              <a:p>
                <a:pPr marL="0" indent="0">
                  <a:buFont typeface="Arial"/>
                  <a:buNone/>
                </a:pPr>
                <a:endParaRPr lang="en-US" sz="2800" dirty="0"/>
              </a:p>
              <a:p>
                <a:pPr marL="0" indent="0">
                  <a:buFont typeface="Arial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15" y="4173967"/>
                <a:ext cx="4077984" cy="2130014"/>
              </a:xfrm>
              <a:prstGeom prst="rect">
                <a:avLst/>
              </a:prstGeom>
              <a:blipFill rotWithShape="1">
                <a:blip r:embed="rId4"/>
                <a:stretch>
                  <a:fillRect l="-2392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1269402" y="1920240"/>
            <a:ext cx="473337" cy="59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20034" y="1931282"/>
            <a:ext cx="473337" cy="594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4739" y="1926515"/>
            <a:ext cx="449369" cy="58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15585" y="1937557"/>
            <a:ext cx="449369" cy="58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5501" y="1603349"/>
            <a:ext cx="179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Split by </a:t>
            </a:r>
            <a:br>
              <a:rPr lang="en-US" sz="2000" dirty="0"/>
            </a:br>
            <a:r>
              <a:rPr lang="en-US" sz="2000" dirty="0"/>
              <a:t>Patrons feature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64954" y="1654732"/>
            <a:ext cx="149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Split by </a:t>
            </a:r>
            <a:br>
              <a:rPr lang="en-US" sz="2000" dirty="0"/>
            </a:br>
            <a:r>
              <a:rPr lang="en-US" sz="2000" dirty="0"/>
              <a:t>Type feature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5384" y="892885"/>
            <a:ext cx="165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Classes A, B,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0874" y="503533"/>
            <a:ext cx="2077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 = (0.5,0.25,0.25)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9500" y="516368"/>
            <a:ext cx="2077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 = (0.5,0.25,0.25)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965" y="3614004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(0.5,0.25,0.25)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9780" y="3605986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(0.5,0.25,0.25)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85269" y="3622788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(0.5,0,0.5)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3261" y="362411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(0.5,0.5,0)</a:t>
            </a:r>
          </a:p>
        </p:txBody>
      </p:sp>
    </p:spTree>
    <p:extLst>
      <p:ext uri="{BB962C8B-B14F-4D97-AF65-F5344CB8AC3E}">
        <p14:creationId xmlns:p14="http://schemas.microsoft.com/office/powerpoint/2010/main" val="395386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"/>
            <a:ext cx="8229600" cy="923544"/>
          </a:xfrm>
        </p:spPr>
        <p:txBody>
          <a:bodyPr>
            <a:normAutofit/>
          </a:bodyPr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987552"/>
            <a:ext cx="8403336" cy="513861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Supervised Learning:</a:t>
            </a:r>
          </a:p>
          <a:p>
            <a:pPr lvl="1"/>
            <a:r>
              <a:rPr lang="en-US" sz="2400" dirty="0" err="1"/>
              <a:t>kNN</a:t>
            </a:r>
            <a:r>
              <a:rPr lang="en-US" sz="2400" dirty="0"/>
              <a:t> (k Nearest Neighbors)</a:t>
            </a:r>
          </a:p>
          <a:p>
            <a:pPr lvl="1"/>
            <a:r>
              <a:rPr lang="en-US" sz="2400" dirty="0"/>
              <a:t>Linear Regression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Naïve Bayes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Logistic Regression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Support Vector Machines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Random Forests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Unsupervised Learning:</a:t>
            </a:r>
          </a:p>
          <a:p>
            <a:pPr lvl="1"/>
            <a:r>
              <a:rPr lang="en-US" sz="2400" dirty="0"/>
              <a:t>Clustering</a:t>
            </a:r>
          </a:p>
          <a:p>
            <a:pPr lvl="1"/>
            <a:r>
              <a:rPr lang="en-US" sz="2400" dirty="0"/>
              <a:t>Factor analysis</a:t>
            </a:r>
          </a:p>
          <a:p>
            <a:pPr lvl="1"/>
            <a:r>
              <a:rPr lang="en-US" sz="2400" dirty="0"/>
              <a:t>Topic Models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5592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58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Choosing best features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0160"/>
            <a:ext cx="8229600" cy="484600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At each node, we choose the feature f which </a:t>
            </a:r>
            <a:r>
              <a:rPr lang="en-US" sz="2800" b="1" dirty="0">
                <a:solidFill>
                  <a:srgbClr val="C00000"/>
                </a:solidFill>
              </a:rPr>
              <a:t>maximizes the information gain</a:t>
            </a:r>
            <a:r>
              <a:rPr lang="en-US" sz="2800" dirty="0"/>
              <a:t>. 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tends to be produce mixtures of classes at each node that </a:t>
            </a:r>
            <a:r>
              <a:rPr lang="en-US" sz="2800" b="1" dirty="0">
                <a:solidFill>
                  <a:srgbClr val="C00000"/>
                </a:solidFill>
              </a:rPr>
              <a:t>are more and more “pure” </a:t>
            </a:r>
            <a:r>
              <a:rPr lang="en-US" sz="2800" dirty="0"/>
              <a:t>as you go down the tree.</a:t>
            </a:r>
            <a:endParaRPr lang="en-US" sz="2800" b="1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If a node has examples all of one class c, we make it a leaf and output “c”. Otherwise, when we hit the depth limit, we output </a:t>
            </a:r>
            <a:r>
              <a:rPr lang="en-US" sz="2800" b="1" dirty="0">
                <a:solidFill>
                  <a:srgbClr val="C00000"/>
                </a:solidFill>
              </a:rPr>
              <a:t>the most popular class </a:t>
            </a:r>
            <a:r>
              <a:rPr lang="en-US" sz="2800" dirty="0"/>
              <a:t>at that node.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080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pitchFamily="34" charset="-128"/>
              </a:rPr>
              <a:t>Ensemble Methods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45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ea typeface="ＭＳ Ｐゴシック" pitchFamily="34" charset="-128"/>
              </a:rPr>
              <a:t>Are like </a:t>
            </a:r>
            <a:r>
              <a:rPr lang="en-US" sz="2400" b="1" dirty="0" err="1">
                <a:solidFill>
                  <a:srgbClr val="C00000"/>
                </a:solidFill>
                <a:ea typeface="ＭＳ Ｐゴシック" pitchFamily="34" charset="-128"/>
              </a:rPr>
              <a:t>Crowdsourced</a:t>
            </a: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 machine learning algorithms</a:t>
            </a:r>
            <a:r>
              <a:rPr lang="en-US" sz="2400" dirty="0">
                <a:ea typeface="ＭＳ Ｐゴシック" pitchFamily="34" charset="-128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a typeface="ＭＳ Ｐゴシック" pitchFamily="34" charset="-128"/>
              </a:rPr>
              <a:t>Take a collection of simple or </a:t>
            </a:r>
            <a:r>
              <a:rPr lang="en-US" sz="2400" i="1" dirty="0">
                <a:ea typeface="ＭＳ Ｐゴシック" pitchFamily="34" charset="-128"/>
              </a:rPr>
              <a:t>weak</a:t>
            </a:r>
            <a:r>
              <a:rPr lang="en-US" sz="2400" dirty="0">
                <a:ea typeface="ＭＳ Ｐゴシック" pitchFamily="34" charset="-128"/>
              </a:rPr>
              <a:t> learners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a typeface="ＭＳ Ｐゴシック" pitchFamily="34" charset="-128"/>
              </a:rPr>
              <a:t>Combine their results to make a single, better learner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ea typeface="ＭＳ Ｐゴシック" pitchFamily="34" charset="-128"/>
              </a:rPr>
              <a:t>Types: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Bagging: </a:t>
            </a:r>
            <a:r>
              <a:rPr lang="en-US" sz="2400" dirty="0">
                <a:ea typeface="ＭＳ Ｐゴシック" pitchFamily="34" charset="-128"/>
              </a:rPr>
              <a:t>train learners in parallel on different samples of the data, then combine by voting (discrete output) or by averaging (continuous output).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Stacking:</a:t>
            </a:r>
            <a:r>
              <a:rPr lang="en-US" sz="2400" dirty="0">
                <a:ea typeface="ＭＳ Ｐゴシック" pitchFamily="34" charset="-128"/>
              </a:rPr>
              <a:t> combine model outputs using a second-stage learner like linear regression. 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00000"/>
                </a:solidFill>
                <a:ea typeface="ＭＳ Ｐゴシック" pitchFamily="34" charset="-128"/>
              </a:rPr>
              <a:t>Boosting: </a:t>
            </a:r>
            <a:r>
              <a:rPr lang="en-US" sz="2400" dirty="0">
                <a:ea typeface="ＭＳ Ｐゴシック" pitchFamily="34" charset="-128"/>
              </a:rPr>
              <a:t>train learners on the filtered output of other learners.</a:t>
            </a:r>
          </a:p>
        </p:txBody>
      </p:sp>
    </p:spTree>
    <p:extLst>
      <p:ext uri="{BB962C8B-B14F-4D97-AF65-F5344CB8AC3E}">
        <p14:creationId xmlns:p14="http://schemas.microsoft.com/office/powerpoint/2010/main" val="1335449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Random Forests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01215" y="1143000"/>
            <a:ext cx="850929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Grow K trees on datasets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sampled</a:t>
            </a:r>
            <a:r>
              <a:rPr lang="en-US" sz="2400" dirty="0">
                <a:latin typeface="+mn-lt"/>
              </a:rPr>
              <a:t> from the original dataset with replacement (bootstrap samples), p = number of features.</a:t>
            </a: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+mn-lt"/>
              </a:rPr>
              <a:t>Draw K bootstrap samples of size N</a:t>
            </a: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+mn-lt"/>
              </a:rPr>
              <a:t>Grow each Decision Tree, by selecting a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random set of m out of p features</a:t>
            </a:r>
            <a:r>
              <a:rPr lang="en-US" sz="2400" dirty="0">
                <a:latin typeface="+mn-lt"/>
              </a:rPr>
              <a:t> at each node, and choosing the best feature to split on. </a:t>
            </a: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+mn-lt"/>
              </a:rPr>
              <a:t>Aggregate the predictions of the trees (most popular vote) to produce the final class. </a:t>
            </a:r>
          </a:p>
          <a:p>
            <a:pPr marL="274320" indent="-274320" eaLnBrk="1" hangingPunct="1">
              <a:spcAft>
                <a:spcPts val="600"/>
              </a:spcAft>
              <a:buFontTx/>
              <a:buChar char="•"/>
            </a:pPr>
            <a:endParaRPr lang="en-US" sz="2400" dirty="0">
              <a:latin typeface="+mn-lt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400" dirty="0">
                <a:latin typeface="+mn-lt"/>
              </a:rPr>
              <a:t>Typically m might be e.g. </a:t>
            </a:r>
            <a:r>
              <a:rPr lang="en-US" sz="2400" dirty="0" err="1">
                <a:latin typeface="+mn-lt"/>
              </a:rPr>
              <a:t>sqrt</a:t>
            </a:r>
            <a:r>
              <a:rPr lang="en-US" sz="2400" dirty="0">
                <a:latin typeface="+mn-lt"/>
              </a:rPr>
              <a:t>(p) but can be smaller.</a:t>
            </a:r>
          </a:p>
        </p:txBody>
      </p:sp>
    </p:spTree>
    <p:extLst>
      <p:ext uri="{BB962C8B-B14F-4D97-AF65-F5344CB8AC3E}">
        <p14:creationId xmlns:p14="http://schemas.microsoft.com/office/powerpoint/2010/main" val="3124179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Random Forests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80999" y="1143000"/>
            <a:ext cx="841875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Principles: we want to take a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vote between different learners </a:t>
            </a:r>
            <a:r>
              <a:rPr lang="en-US" sz="2400" dirty="0">
                <a:latin typeface="+mn-lt"/>
              </a:rPr>
              <a:t>so we don’t want the models to be too similar. These two criteria ensure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diversity</a:t>
            </a:r>
            <a:r>
              <a:rPr lang="en-US" sz="2400" dirty="0">
                <a:latin typeface="+mn-lt"/>
              </a:rPr>
              <a:t> in the individual trees:</a:t>
            </a: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+mn-lt"/>
              </a:rPr>
              <a:t>Draw K bootstrap samples of size N: </a:t>
            </a:r>
          </a:p>
          <a:p>
            <a:pPr marL="731520" lvl="1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Each tree is trained on different data.</a:t>
            </a:r>
          </a:p>
          <a:p>
            <a:pPr marL="274320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+mn-lt"/>
              </a:rPr>
              <a:t>Grow a Decision Tree, by selecting a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random set of m out of p features</a:t>
            </a:r>
            <a:r>
              <a:rPr lang="en-US" sz="2400" dirty="0">
                <a:latin typeface="+mn-lt"/>
              </a:rPr>
              <a:t> at each node, and choosing the best feature to split on.</a:t>
            </a:r>
          </a:p>
          <a:p>
            <a:pPr marL="731520" lvl="1" indent="-274320" eaLnBrk="1" hangingPunct="1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Corresponding nodes in different trees (usually) cant use the same feature to split.</a:t>
            </a:r>
          </a:p>
        </p:txBody>
      </p:sp>
    </p:spTree>
    <p:extLst>
      <p:ext uri="{BB962C8B-B14F-4D97-AF65-F5344CB8AC3E}">
        <p14:creationId xmlns:p14="http://schemas.microsoft.com/office/powerpoint/2010/main" val="1451475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Random Forests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80999" y="1143000"/>
            <a:ext cx="8418755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E9430"/>
                </a:solidFill>
                <a:latin typeface="+mn-lt"/>
              </a:rPr>
              <a:t>Very popular in practice, </a:t>
            </a:r>
            <a:r>
              <a:rPr lang="en-US" sz="2800" dirty="0">
                <a:latin typeface="+mn-lt"/>
              </a:rPr>
              <a:t>probably the most popular classifier for dense data (&lt;= a few thousand features)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E9430"/>
                </a:solidFill>
                <a:latin typeface="+mn-lt"/>
              </a:rPr>
              <a:t>Easy to implement </a:t>
            </a:r>
            <a:r>
              <a:rPr lang="en-US" sz="2800" dirty="0">
                <a:latin typeface="+mn-lt"/>
              </a:rPr>
              <a:t>(train a lot of trees). Good match for </a:t>
            </a:r>
            <a:r>
              <a:rPr lang="en-US" sz="2800" dirty="0" err="1">
                <a:latin typeface="+mn-lt"/>
              </a:rPr>
              <a:t>MapReduce</a:t>
            </a:r>
            <a:r>
              <a:rPr lang="en-US" sz="2800" dirty="0">
                <a:latin typeface="+mn-lt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E9430"/>
                </a:solidFill>
                <a:latin typeface="+mn-lt"/>
              </a:rPr>
              <a:t>Parallelizes easily </a:t>
            </a:r>
            <a:r>
              <a:rPr lang="en-US" sz="2800" dirty="0">
                <a:latin typeface="+mn-lt"/>
              </a:rPr>
              <a:t>(but not necessarily efficiently).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n-lt"/>
              </a:rPr>
              <a:t>Not quite state-of-the-art accuracy </a:t>
            </a:r>
            <a:r>
              <a:rPr lang="en-US" sz="2800" dirty="0">
                <a:latin typeface="+mn-lt"/>
              </a:rPr>
              <a:t>– boosted trees generally do better – or DNNs.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n-lt"/>
              </a:rPr>
              <a:t>Needs many passes over the data </a:t>
            </a:r>
            <a:r>
              <a:rPr lang="en-US" sz="2800" dirty="0">
                <a:latin typeface="+mn-lt"/>
              </a:rPr>
              <a:t>– at least the max depth of the trees. (&lt;&lt; boosted trees though)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n-lt"/>
              </a:rPr>
              <a:t>Easy to </a:t>
            </a:r>
            <a:r>
              <a:rPr lang="en-US" sz="2800" b="1" dirty="0" err="1">
                <a:solidFill>
                  <a:srgbClr val="C00000"/>
                </a:solidFill>
                <a:latin typeface="+mn-lt"/>
              </a:rPr>
              <a:t>overfit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– hard to balance accuracy/fit tradeoff.</a:t>
            </a:r>
          </a:p>
        </p:txBody>
      </p:sp>
    </p:spTree>
    <p:extLst>
      <p:ext uri="{BB962C8B-B14F-4D97-AF65-F5344CB8AC3E}">
        <p14:creationId xmlns:p14="http://schemas.microsoft.com/office/powerpoint/2010/main" val="126368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538344"/>
            <a:ext cx="8403336" cy="458781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1069828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Evening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Three (+ ½) more Basic Algorithms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 (+ ½ SVM )</a:t>
            </a:r>
          </a:p>
          <a:p>
            <a:pPr lvl="1"/>
            <a:r>
              <a:rPr lang="en-US" dirty="0"/>
              <a:t>Random Forests</a:t>
            </a:r>
          </a:p>
          <a:p>
            <a:r>
              <a:rPr lang="en-US" b="1" dirty="0">
                <a:solidFill>
                  <a:srgbClr val="C00000"/>
                </a:solidFill>
              </a:rPr>
              <a:t>Evaluation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Precision/Recall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Accuracy + weighted loss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ROC and AUC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20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Precision and Recall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When evaluating a search tool or a classifier, we are interested in at least two performance measures: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/>
              <a:t>Precision: </a:t>
            </a:r>
            <a:r>
              <a:rPr lang="en-US" sz="2400" dirty="0"/>
              <a:t>Within a given set of positively-labeled results, the fraction that were true positives = </a:t>
            </a:r>
            <a:r>
              <a:rPr lang="en-US" sz="2400" dirty="0" err="1"/>
              <a:t>tp</a:t>
            </a:r>
            <a:r>
              <a:rPr lang="en-US" sz="2400" dirty="0"/>
              <a:t>/(</a:t>
            </a:r>
            <a:r>
              <a:rPr lang="en-US" sz="2400" dirty="0" err="1"/>
              <a:t>tp</a:t>
            </a:r>
            <a:r>
              <a:rPr lang="en-US" sz="2400" dirty="0"/>
              <a:t> + </a:t>
            </a:r>
            <a:r>
              <a:rPr lang="en-US" sz="2400" dirty="0" err="1"/>
              <a:t>fp</a:t>
            </a:r>
            <a:r>
              <a:rPr lang="en-US" sz="2400" dirty="0"/>
              <a:t>)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/>
              <a:t>Recall: </a:t>
            </a:r>
            <a:r>
              <a:rPr lang="en-US" sz="2400" dirty="0"/>
              <a:t>Given a set of positively-labeled results, the fraction of all positives that were retrieved = </a:t>
            </a:r>
            <a:r>
              <a:rPr lang="en-US" sz="2400" dirty="0" err="1"/>
              <a:t>tp</a:t>
            </a:r>
            <a:r>
              <a:rPr lang="en-US" sz="2400" dirty="0"/>
              <a:t>/(</a:t>
            </a:r>
            <a:r>
              <a:rPr lang="en-US" sz="2400" dirty="0" err="1"/>
              <a:t>tp</a:t>
            </a:r>
            <a:r>
              <a:rPr lang="en-US" sz="2400" dirty="0"/>
              <a:t> + fn)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Positively-labeled</a:t>
            </a:r>
            <a:r>
              <a:rPr lang="en-US" sz="2400" dirty="0"/>
              <a:t> means judged “relevant” by the search engine or labeled as in the class by a classifier. </a:t>
            </a:r>
            <a:r>
              <a:rPr lang="en-US" sz="2400" dirty="0" err="1"/>
              <a:t>tp</a:t>
            </a:r>
            <a:r>
              <a:rPr lang="en-US" sz="2400" dirty="0"/>
              <a:t> = true positive, </a:t>
            </a:r>
            <a:r>
              <a:rPr lang="en-US" sz="2400" dirty="0" err="1"/>
              <a:t>fp</a:t>
            </a:r>
            <a:r>
              <a:rPr lang="en-US" sz="2400" dirty="0"/>
              <a:t> = false positive etc.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43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092"/>
            <a:ext cx="8229600" cy="903642"/>
          </a:xfrm>
        </p:spPr>
        <p:txBody>
          <a:bodyPr/>
          <a:lstStyle/>
          <a:p>
            <a:pPr eaLnBrk="1" hangingPunct="1"/>
            <a:r>
              <a:rPr lang="en-US" sz="3600" dirty="0"/>
              <a:t>Precision and Recall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58645"/>
            <a:ext cx="8229600" cy="49897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Search tools and classifiers normally assign </a:t>
            </a:r>
            <a:r>
              <a:rPr lang="en-US" sz="2400" dirty="0">
                <a:solidFill>
                  <a:srgbClr val="C00000"/>
                </a:solidFill>
              </a:rPr>
              <a:t>scores</a:t>
            </a:r>
            <a:r>
              <a:rPr lang="en-US" sz="2400" dirty="0"/>
              <a:t> to items. Sorting by score gives us a precision-recall plot which shows what performance would be for </a:t>
            </a:r>
            <a:r>
              <a:rPr lang="en-US" sz="2400" dirty="0">
                <a:solidFill>
                  <a:srgbClr val="C00000"/>
                </a:solidFill>
              </a:rPr>
              <a:t>different score thresholds</a:t>
            </a:r>
            <a:r>
              <a:rPr lang="en-US" sz="2400" dirty="0"/>
              <a:t>.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362200"/>
            <a:ext cx="5791200" cy="389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343400" y="2971800"/>
            <a:ext cx="1524000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2200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Score increasing</a:t>
            </a:r>
          </a:p>
        </p:txBody>
      </p:sp>
    </p:spTree>
    <p:extLst>
      <p:ext uri="{BB962C8B-B14F-4D97-AF65-F5344CB8AC3E}">
        <p14:creationId xmlns:p14="http://schemas.microsoft.com/office/powerpoint/2010/main" val="1052647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Be careful of “Accuracy”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The simplest measure of performance would be the fraction of items that are correctly classified, or the “accuracy” which is: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But this measure is dominated by the larger set (of positives or negatives) and favors trivial classifiers.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e.g. if 5% of items are truly positive, then a classifier that always says “negative” is 95% accurate.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438400"/>
          <a:ext cx="2971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err="1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="0" baseline="0" dirty="0" err="1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tn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fp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+ fn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8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9860" y="0"/>
            <a:ext cx="97440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685800"/>
            <a:ext cx="225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Autonomy Corp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5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Weighted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229600" cy="48006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  <a:defRPr/>
                </a:pPr>
                <a:r>
                  <a:rPr lang="en-US" sz="2400" dirty="0"/>
                  <a:t>We can instead try to minimize a weight sum:</a:t>
                </a: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fn</m:t>
                      </m:r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fp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r>
                  <a:rPr lang="en-US" sz="2400" dirty="0"/>
                  <a:t>And typically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≫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since positives are often much rarer (clicks or purchases or viewing a movie). </a:t>
                </a:r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lvl="0">
                  <a:lnSpc>
                    <a:spcPct val="100000"/>
                  </a:lnSpc>
                  <a:buNone/>
                  <a:defRPr/>
                </a:pPr>
                <a:endParaRPr lang="en-US" sz="2400" dirty="0"/>
              </a:p>
              <a:p>
                <a:pPr lvl="0">
                  <a:defRPr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229600" cy="4800600"/>
              </a:xfrm>
              <a:blipFill rotWithShape="1">
                <a:blip r:embed="rId3"/>
                <a:stretch>
                  <a:fillRect l="-1185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38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The weighted “F” measure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A measure that naturally combines precision and recall is the </a:t>
            </a:r>
            <a:r>
              <a:rPr lang="en-US" sz="2400" dirty="0">
                <a:sym typeface="Symbol"/>
              </a:rPr>
              <a:t>-</a:t>
            </a:r>
            <a:r>
              <a:rPr lang="en-US" sz="2400" dirty="0"/>
              <a:t>weighted F-measure: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                               F =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Which is the weighted harmonic mean of precision and recall. Setting </a:t>
            </a:r>
            <a:r>
              <a:rPr lang="en-US" sz="2400" dirty="0">
                <a:sym typeface="Symbol"/>
              </a:rPr>
              <a:t> </a:t>
            </a:r>
            <a:r>
              <a:rPr lang="en-US" sz="2400" dirty="0"/>
              <a:t>= 1 gives us the F</a:t>
            </a:r>
            <a:r>
              <a:rPr lang="en-US" sz="2400" baseline="-25000" dirty="0"/>
              <a:t>1</a:t>
            </a:r>
            <a:r>
              <a:rPr lang="en-US" sz="2400" dirty="0"/>
              <a:t> – measure. It can also be computed as: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057400"/>
            <a:ext cx="1562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267200"/>
            <a:ext cx="2247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9797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576"/>
            <a:ext cx="8229600" cy="1140311"/>
          </a:xfrm>
        </p:spPr>
        <p:txBody>
          <a:bodyPr/>
          <a:lstStyle/>
          <a:p>
            <a:pPr eaLnBrk="1" hangingPunct="1"/>
            <a:r>
              <a:rPr lang="en-US" sz="4000" dirty="0"/>
              <a:t>Interpolated Recall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The true precision plot (blue) necessarily dips at high precision each time a </a:t>
            </a:r>
            <a:r>
              <a:rPr lang="en-US" sz="2400" dirty="0" err="1"/>
              <a:t>fp</a:t>
            </a:r>
            <a:r>
              <a:rPr lang="en-US" sz="2400" dirty="0"/>
              <a:t> appears in the item ordering. These can be removed by using “interpolated precision” which is defined as the </a:t>
            </a:r>
            <a:r>
              <a:rPr lang="en-US" sz="2400" dirty="0">
                <a:solidFill>
                  <a:schemeClr val="accent2"/>
                </a:solidFill>
              </a:rPr>
              <a:t>max precision at any recall value r’ &gt; the current r</a:t>
            </a:r>
            <a:r>
              <a:rPr lang="en-US" sz="2400" dirty="0"/>
              <a:t>. An interpolated precision-recall curve is non-increasing.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960547"/>
            <a:ext cx="5791200" cy="389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1361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TREC Precision-Recall plots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We compute the interpolated precision values at ten values of recall, 0.1, 0.2,… 1.0.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086600" cy="458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6769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ROC plots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ROC is Receiver-Operating Characteristic. ROC plots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Y-axis: true positive rate = </a:t>
            </a:r>
            <a:r>
              <a:rPr lang="en-US" sz="2400" dirty="0" err="1"/>
              <a:t>tp</a:t>
            </a:r>
            <a:r>
              <a:rPr lang="en-US" sz="2400" dirty="0"/>
              <a:t>/(</a:t>
            </a:r>
            <a:r>
              <a:rPr lang="en-US" sz="2400" dirty="0" err="1"/>
              <a:t>tp</a:t>
            </a:r>
            <a:r>
              <a:rPr lang="en-US" sz="2400" dirty="0"/>
              <a:t> + fn), same as recall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X-axis: false positive rate = </a:t>
            </a:r>
            <a:r>
              <a:rPr lang="en-US" sz="2400" dirty="0" err="1"/>
              <a:t>fp</a:t>
            </a:r>
            <a:r>
              <a:rPr lang="en-US" sz="2400" dirty="0"/>
              <a:t>/(</a:t>
            </a:r>
            <a:r>
              <a:rPr lang="en-US" sz="2400" dirty="0" err="1"/>
              <a:t>fp</a:t>
            </a:r>
            <a:r>
              <a:rPr lang="en-US" sz="2400" dirty="0"/>
              <a:t> + </a:t>
            </a:r>
            <a:r>
              <a:rPr lang="en-US" sz="2400" dirty="0" err="1"/>
              <a:t>tn</a:t>
            </a:r>
            <a:r>
              <a:rPr lang="en-US" sz="2400" dirty="0"/>
              <a:t>) = 1 - specificity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4267200"/>
            <a:ext cx="1905000" cy="838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3733800"/>
            <a:ext cx="22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increasing</a:t>
            </a:r>
          </a:p>
        </p:txBody>
      </p:sp>
    </p:spTree>
    <p:extLst>
      <p:ext uri="{BB962C8B-B14F-4D97-AF65-F5344CB8AC3E}">
        <p14:creationId xmlns:p14="http://schemas.microsoft.com/office/powerpoint/2010/main" val="3383293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ROC AUC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ROC AUC is the “Area Under the Curve” – a single number that captures the overall quality of the classifier. It should be between 0.5 (random classifier) and 1.0 (perfect).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362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4419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ordering</a:t>
            </a:r>
          </a:p>
          <a:p>
            <a:r>
              <a:rPr lang="en-US" sz="2400" dirty="0"/>
              <a:t>area = 0.5</a:t>
            </a:r>
          </a:p>
        </p:txBody>
      </p:sp>
    </p:spTree>
    <p:extLst>
      <p:ext uri="{BB962C8B-B14F-4D97-AF65-F5344CB8AC3E}">
        <p14:creationId xmlns:p14="http://schemas.microsoft.com/office/powerpoint/2010/main" val="2560659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A derivative of the ROC plot is the lift plot, which compares the performance of the actual classifier/search engine against random ordering, or sometimes against another classifier.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362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43200" y="4038600"/>
            <a:ext cx="0" cy="1600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19400" y="5334000"/>
            <a:ext cx="0" cy="304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95600" y="4419600"/>
            <a:ext cx="2286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71800" y="4648200"/>
            <a:ext cx="22098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7800" y="4267200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Lift is the ratio </a:t>
            </a:r>
            <a:br>
              <a:rPr lang="en-US" sz="2400" dirty="0"/>
            </a:br>
            <a:r>
              <a:rPr lang="en-US" sz="2400" dirty="0"/>
              <a:t>of these lengths</a:t>
            </a:r>
          </a:p>
        </p:txBody>
      </p:sp>
    </p:spTree>
    <p:extLst>
      <p:ext uri="{BB962C8B-B14F-4D97-AF65-F5344CB8AC3E}">
        <p14:creationId xmlns:p14="http://schemas.microsoft.com/office/powerpoint/2010/main" val="2236126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Lift plots emphasize initial precision (typically what you care about), and performance in a problem-independent way.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Note: The lift plot points should be computed at regular spacing, e.g. 1/00 or 1/1000. Otherwise the initial lift value can be excessively high, and unstable. 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 t="18286" b="13143"/>
          <a:stretch>
            <a:fillRect/>
          </a:stretch>
        </p:blipFill>
        <p:spPr bwMode="auto">
          <a:xfrm>
            <a:off x="2057400" y="3200400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62400" y="6096000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specificity</a:t>
            </a:r>
          </a:p>
        </p:txBody>
      </p:sp>
    </p:spTree>
    <p:extLst>
      <p:ext uri="{BB962C8B-B14F-4D97-AF65-F5344CB8AC3E}">
        <p14:creationId xmlns:p14="http://schemas.microsoft.com/office/powerpoint/2010/main" val="2617820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Three (+ ½) more Basic Algorithms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 (+ ½ SVM )</a:t>
            </a:r>
          </a:p>
          <a:p>
            <a:pPr lvl="1"/>
            <a:r>
              <a:rPr lang="en-US" dirty="0"/>
              <a:t>Random Forests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Precision/Recall</a:t>
            </a:r>
          </a:p>
          <a:p>
            <a:pPr lvl="1"/>
            <a:r>
              <a:rPr lang="en-US" dirty="0"/>
              <a:t>Accuracy + weighted loss</a:t>
            </a:r>
          </a:p>
          <a:p>
            <a:pPr lvl="1"/>
            <a:r>
              <a:rPr lang="en-US" dirty="0"/>
              <a:t>ROC and AUC</a:t>
            </a:r>
          </a:p>
          <a:p>
            <a:pPr lvl="1"/>
            <a:r>
              <a:rPr lang="en-US" dirty="0"/>
              <a:t>Lift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8872"/>
            <a:ext cx="8229600" cy="88696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/>
              <a:t>Bayes</a:t>
            </a:r>
            <a:r>
              <a:rPr lang="en-US" sz="4000" dirty="0"/>
              <a:t>’ Theorem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7200" y="11430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P(A|B)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probability of A given that B is true.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baseline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P(A|B) =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In practice we are most interested in dealing with events e and data D.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e = </a:t>
            </a:r>
            <a:r>
              <a:rPr lang="en-US" sz="2400" dirty="0">
                <a:solidFill>
                  <a:schemeClr val="accent2"/>
                </a:solidFill>
              </a:rPr>
              <a:t>“I have a cold”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D = </a:t>
            </a:r>
            <a:r>
              <a:rPr lang="en-US" sz="2400" dirty="0">
                <a:solidFill>
                  <a:schemeClr val="accent2"/>
                </a:solidFill>
              </a:rPr>
              <a:t>“runny nose,” “watery eyes,” “coughing”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r>
              <a:rPr lang="en-US" sz="2400" kern="0" dirty="0">
                <a:solidFill>
                  <a:srgbClr val="C00000"/>
                </a:solidFill>
              </a:rPr>
              <a:t>P(</a:t>
            </a:r>
            <a:r>
              <a:rPr lang="en-US" sz="2400" kern="0" dirty="0" err="1">
                <a:solidFill>
                  <a:srgbClr val="C00000"/>
                </a:solidFill>
              </a:rPr>
              <a:t>e|D</a:t>
            </a:r>
            <a:r>
              <a:rPr lang="en-US" sz="2400" kern="0" dirty="0">
                <a:solidFill>
                  <a:srgbClr val="C00000"/>
                </a:solidFill>
              </a:rPr>
              <a:t>)=</a:t>
            </a: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theorem is “diagnostic”.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1600200"/>
          <a:ext cx="1905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>
                          <a:solidFill>
                            <a:srgbClr val="C00000"/>
                          </a:solidFill>
                        </a:rPr>
                        <a:t>P(B|A)P(A)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P(B)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4572000"/>
          <a:ext cx="1905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P(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</a:rPr>
                        <a:t>D|e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)P(e)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P(D)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7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52600"/>
            <a:ext cx="66675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/>
              <a:t>Bayes</a:t>
            </a:r>
            <a:r>
              <a:rPr lang="en-US" sz="4000" dirty="0"/>
              <a:t>’ Theorem</a:t>
            </a:r>
          </a:p>
        </p:txBody>
      </p:sp>
    </p:spTree>
    <p:extLst>
      <p:ext uri="{BB962C8B-B14F-4D97-AF65-F5344CB8AC3E}">
        <p14:creationId xmlns:p14="http://schemas.microsoft.com/office/powerpoint/2010/main" val="338053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008"/>
            <a:ext cx="8229600" cy="90525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/>
              <a:t>Bayes</a:t>
            </a:r>
            <a:r>
              <a:rPr lang="en-US" sz="4000" dirty="0"/>
              <a:t>’ Theorem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143000"/>
            <a:ext cx="8458200" cy="535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fontAlgn="t"/>
            <a:r>
              <a:rPr lang="en-US" sz="2400" kern="0" dirty="0">
                <a:solidFill>
                  <a:srgbClr val="C00000"/>
                </a:solidFill>
              </a:rPr>
              <a:t>D = Data,  e = some event</a:t>
            </a:r>
          </a:p>
          <a:p>
            <a:pPr fontAlgn="t"/>
            <a:endParaRPr lang="en-US" sz="2400" kern="0" dirty="0">
              <a:solidFill>
                <a:srgbClr val="C00000"/>
              </a:solidFill>
            </a:endParaRPr>
          </a:p>
          <a:p>
            <a:pPr fontAlgn="t"/>
            <a:r>
              <a:rPr lang="en-US" sz="2400" kern="0" dirty="0">
                <a:solidFill>
                  <a:srgbClr val="C00000"/>
                </a:solidFill>
              </a:rPr>
              <a:t>                              P(</a:t>
            </a:r>
            <a:r>
              <a:rPr lang="en-US" sz="2400" kern="0" dirty="0" err="1">
                <a:solidFill>
                  <a:srgbClr val="C00000"/>
                </a:solidFill>
              </a:rPr>
              <a:t>e|D</a:t>
            </a:r>
            <a:r>
              <a:rPr lang="en-US" sz="2400" kern="0" dirty="0">
                <a:solidFill>
                  <a:srgbClr val="C00000"/>
                </a:solidFill>
              </a:rPr>
              <a:t>)   =</a:t>
            </a:r>
            <a:endParaRPr lang="en-US" sz="2400" dirty="0"/>
          </a:p>
          <a:p>
            <a:endParaRPr lang="en-US" sz="2400" kern="0" dirty="0">
              <a:solidFill>
                <a:srgbClr val="C00000"/>
              </a:solidFill>
            </a:endParaRPr>
          </a:p>
          <a:p>
            <a:r>
              <a:rPr lang="en-US" sz="2400" kern="0" dirty="0">
                <a:solidFill>
                  <a:srgbClr val="C00000"/>
                </a:solidFill>
              </a:rPr>
              <a:t>P(e) </a:t>
            </a:r>
            <a:r>
              <a:rPr lang="en-US" sz="2400" kern="0" dirty="0"/>
              <a:t>is called the </a:t>
            </a:r>
            <a:r>
              <a:rPr lang="en-US" sz="2400" b="1" kern="0" dirty="0">
                <a:solidFill>
                  <a:schemeClr val="tx2"/>
                </a:solidFill>
              </a:rPr>
              <a:t>prior probability </a:t>
            </a:r>
            <a:r>
              <a:rPr lang="en-US" sz="2400" kern="0" dirty="0"/>
              <a:t>of e. Its what we know (or think we know) about e with no other evidence. </a:t>
            </a: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D|e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conditional probability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D given that e happened, or just the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likelihood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D. This can often be measured or computed precisely – it follows from your model assumptions.</a:t>
            </a:r>
            <a:endParaRPr lang="en-US" sz="2400" kern="0" baseline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</a:t>
            </a:r>
            <a:r>
              <a:rPr kumimoji="0" lang="en-US" sz="2400" b="0" i="0" u="none" strike="noStrike" kern="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e|D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posterior probability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 given D. It’s the answer we want, or the way we choose a best answer. </a:t>
            </a:r>
            <a:endParaRPr lang="en-US" sz="2400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baseline="0" dirty="0">
                <a:latin typeface="+mn-lt"/>
                <a:cs typeface="+mn-cs"/>
              </a:rPr>
              <a:t>You</a:t>
            </a:r>
            <a:r>
              <a:rPr lang="en-US" sz="2400" kern="0" dirty="0">
                <a:latin typeface="+mn-lt"/>
                <a:cs typeface="+mn-cs"/>
              </a:rPr>
              <a:t> can see that the posterior is heavily colored by the prior, so </a:t>
            </a:r>
            <a:r>
              <a:rPr lang="en-US" sz="2400" kern="0" dirty="0" err="1">
                <a:latin typeface="+mn-lt"/>
                <a:cs typeface="+mn-cs"/>
              </a:rPr>
              <a:t>Bayes</a:t>
            </a:r>
            <a:r>
              <a:rPr lang="en-US" sz="2400" kern="0" dirty="0">
                <a:latin typeface="+mn-lt"/>
                <a:cs typeface="+mn-cs"/>
              </a:rPr>
              <a:t>’ has a GIGO liability. e.g. its not used to test hypotheses</a:t>
            </a:r>
            <a:endParaRPr lang="en-US" sz="2400" kern="0" baseline="0" dirty="0"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33735"/>
              </p:ext>
            </p:extLst>
          </p:nvPr>
        </p:nvGraphicFramePr>
        <p:xfrm>
          <a:off x="4098036" y="1524000"/>
          <a:ext cx="1905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P(</a:t>
                      </a:r>
                      <a:r>
                        <a:rPr lang="en-US" sz="2400" b="0" dirty="0" err="1">
                          <a:solidFill>
                            <a:srgbClr val="C00000"/>
                          </a:solidFill>
                        </a:rPr>
                        <a:t>D|e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)P(e)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P(D)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59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Naïve </a:t>
            </a:r>
            <a:r>
              <a:rPr lang="en-US" sz="4000" dirty="0" err="1"/>
              <a:t>Bayes</a:t>
            </a:r>
            <a:r>
              <a:rPr lang="en-US" sz="4000" dirty="0"/>
              <a:t> Classifier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021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1800" dirty="0"/>
          </a:p>
          <a:p>
            <a:pPr lvl="1"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124712"/>
                <a:ext cx="8229600" cy="5001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fontAlgn="t"/>
                <a:r>
                  <a:rPr lang="en-US" sz="2400" kern="0" noProof="0" dirty="0"/>
                  <a:t>Let’s assume we have an instance (e.g. a document d) with a set of features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noProof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kern="0" noProof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kern="0" noProof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noProof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kern="0" noProof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kern="0" noProof="0" dirty="0"/>
                  <a:t> and a set of classes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noProof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kern="0" noProof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kern="0" noProof="0" dirty="0"/>
                  <a:t> to which the document might belong. </a:t>
                </a:r>
              </a:p>
              <a:p>
                <a:pPr fontAlgn="t"/>
                <a:endParaRPr lang="en-US" sz="2400" kern="0" dirty="0"/>
              </a:p>
              <a:p>
                <a:pPr fontAlgn="t"/>
                <a:r>
                  <a:rPr lang="en-US" sz="2400" kern="0" noProof="0" dirty="0"/>
                  <a:t>We want to find the </a:t>
                </a:r>
                <a:r>
                  <a:rPr lang="en-US" sz="2400" b="1" kern="0" noProof="0" dirty="0">
                    <a:solidFill>
                      <a:schemeClr val="tx2"/>
                    </a:solidFill>
                  </a:rPr>
                  <a:t>most likely class</a:t>
                </a:r>
                <a:r>
                  <a:rPr lang="en-US" sz="2400" kern="0" noProof="0" dirty="0"/>
                  <a:t> that the document belongs to, given its features. </a:t>
                </a:r>
              </a:p>
              <a:p>
                <a:pPr fontAlgn="t"/>
                <a:endParaRPr lang="en-US" sz="2400" kern="0" dirty="0"/>
              </a:p>
              <a:p>
                <a:pPr fontAlgn="t"/>
                <a:r>
                  <a:rPr lang="en-US" sz="2400" kern="0" noProof="0" dirty="0"/>
                  <a:t>The joint probability of the class and features is:</a:t>
                </a:r>
              </a:p>
              <a:p>
                <a:pPr fontAlgn="t"/>
                <a:endParaRPr lang="en-US" sz="2400" kern="0" noProof="0" dirty="0"/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kern="0" noProof="0" smtClean="0">
                          <a:latin typeface="Cambria Math"/>
                        </a:rPr>
                        <m:t>Pr</m:t>
                      </m:r>
                      <m:r>
                        <a:rPr lang="en-US" sz="2400" b="0" i="1" kern="0" noProof="0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US" sz="2400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ker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kern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kern="0" noProof="0" dirty="0"/>
              </a:p>
              <a:p>
                <a:pPr fontAlgn="t"/>
                <a:endParaRPr lang="en-US" sz="2400" kern="0" dirty="0"/>
              </a:p>
              <a:p>
                <a:pPr fontAlgn="t"/>
                <a:endParaRPr lang="en-US" sz="2400" kern="0" noProof="0" dirty="0"/>
              </a:p>
              <a:p>
                <a:pPr fontAlgn="t"/>
                <a:endParaRPr lang="en-US" sz="2400" kern="0" noProof="0" dirty="0"/>
              </a:p>
              <a:p>
                <a:pPr fontAlgn="t"/>
                <a:endParaRPr lang="en-US" sz="2400" kern="0" dirty="0"/>
              </a:p>
              <a:p>
                <a:pPr fontAlgn="t"/>
                <a:endParaRPr lang="en-US" sz="2400" kern="0" noProof="0" dirty="0"/>
              </a:p>
              <a:p>
                <a:pPr fontAlgn="t"/>
                <a:endParaRPr kumimoji="0" lang="en-US" sz="2400" b="0" i="0" u="none" strike="noStrike" kern="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24712"/>
                <a:ext cx="8229600" cy="5001451"/>
              </a:xfrm>
              <a:prstGeom prst="rect">
                <a:avLst/>
              </a:prstGeom>
              <a:blipFill rotWithShape="1">
                <a:blip r:embed="rId3"/>
                <a:stretch>
                  <a:fillRect l="-1185" t="-976" r="-16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03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3348</Words>
  <Application>Microsoft Office PowerPoint</Application>
  <PresentationFormat>全屏显示(4:3)</PresentationFormat>
  <Paragraphs>538</Paragraphs>
  <Slides>58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ＭＳ Ｐゴシック</vt:lpstr>
      <vt:lpstr>宋体</vt:lpstr>
      <vt:lpstr>Arial</vt:lpstr>
      <vt:lpstr>Calibri</vt:lpstr>
      <vt:lpstr>Cambria Math</vt:lpstr>
      <vt:lpstr>Symbol</vt:lpstr>
      <vt:lpstr>Wingdings</vt:lpstr>
      <vt:lpstr>Office Theme</vt:lpstr>
      <vt:lpstr>Introduction to Data Science 3 ½ more Basic Algorithms</vt:lpstr>
      <vt:lpstr>Outline for this Evening</vt:lpstr>
      <vt:lpstr>Techniques</vt:lpstr>
      <vt:lpstr>Techniques</vt:lpstr>
      <vt:lpstr>PowerPoint 演示文稿</vt:lpstr>
      <vt:lpstr>Bayes’ Theorem</vt:lpstr>
      <vt:lpstr>Bayes’ Theorem</vt:lpstr>
      <vt:lpstr>Bayes’ Theorem</vt:lpstr>
      <vt:lpstr>Naïve Bayes Classifier</vt:lpstr>
      <vt:lpstr>Naïve Bayes Classifier</vt:lpstr>
      <vt:lpstr>Naïve Bayes Classifier</vt:lpstr>
      <vt:lpstr>Naïve Bayes Classifier</vt:lpstr>
      <vt:lpstr>Data for Naïve Bayes</vt:lpstr>
      <vt:lpstr>Data for Naïve Bayes</vt:lpstr>
      <vt:lpstr>“Training” Naïve Bayes</vt:lpstr>
      <vt:lpstr>Good, Bad and Ugly of NB Classifiers</vt:lpstr>
      <vt:lpstr>Logistic Regression</vt:lpstr>
      <vt:lpstr>Logistic Regression</vt:lpstr>
      <vt:lpstr>Logistic Regression</vt:lpstr>
      <vt:lpstr>Logistic Regression</vt:lpstr>
      <vt:lpstr>Logistic Regression and Naïve Bayes</vt:lpstr>
      <vt:lpstr>Logistic Regression and Naïve Bayes</vt:lpstr>
      <vt:lpstr>Logistic Regression and Naïve Bayes</vt:lpstr>
      <vt:lpstr>Logistic Regression and Naïve Bayes</vt:lpstr>
      <vt:lpstr>Logistic Training</vt:lpstr>
      <vt:lpstr>Logistic Training</vt:lpstr>
      <vt:lpstr>Logistic Training</vt:lpstr>
      <vt:lpstr>Logistic Regression Training - SGD</vt:lpstr>
      <vt:lpstr>Logistic Regression Training - ADAGRAD</vt:lpstr>
      <vt:lpstr>Support Vector Machines</vt:lpstr>
      <vt:lpstr>Support Vector Machines</vt:lpstr>
      <vt:lpstr>SVM Training</vt:lpstr>
      <vt:lpstr>SVM Training</vt:lpstr>
      <vt:lpstr>Decision trees</vt:lpstr>
      <vt:lpstr>Decision tree learning</vt:lpstr>
      <vt:lpstr>Choosing an attribute</vt:lpstr>
      <vt:lpstr>Using Information Theory</vt:lpstr>
      <vt:lpstr>Information Gain</vt:lpstr>
      <vt:lpstr>Example</vt:lpstr>
      <vt:lpstr>Choosing best features</vt:lpstr>
      <vt:lpstr>Ensemble Methods</vt:lpstr>
      <vt:lpstr>Random Forests</vt:lpstr>
      <vt:lpstr>Random Forests</vt:lpstr>
      <vt:lpstr>Random Forests</vt:lpstr>
      <vt:lpstr>PowerPoint 演示文稿</vt:lpstr>
      <vt:lpstr>Outline for this Evening</vt:lpstr>
      <vt:lpstr>Precision and Recall</vt:lpstr>
      <vt:lpstr>Precision and Recall</vt:lpstr>
      <vt:lpstr>Be careful of “Accuracy”</vt:lpstr>
      <vt:lpstr>Weighted loss</vt:lpstr>
      <vt:lpstr>The weighted “F” measure</vt:lpstr>
      <vt:lpstr>Interpolated Recall</vt:lpstr>
      <vt:lpstr>TREC Precision-Recall plots</vt:lpstr>
      <vt:lpstr>ROC plots</vt:lpstr>
      <vt:lpstr>ROC AUC</vt:lpstr>
      <vt:lpstr>Lift Plot</vt:lpstr>
      <vt:lpstr>Lift Plot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Cui Lizhen</cp:lastModifiedBy>
  <cp:revision>331</cp:revision>
  <cp:lastPrinted>2014-03-04T01:19:28Z</cp:lastPrinted>
  <dcterms:created xsi:type="dcterms:W3CDTF">2014-01-27T17:03:34Z</dcterms:created>
  <dcterms:modified xsi:type="dcterms:W3CDTF">2018-11-21T14:35:35Z</dcterms:modified>
</cp:coreProperties>
</file>