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3"/>
  </p:sldMasterIdLst>
  <p:notesMasterIdLst>
    <p:notesMasterId r:id="rId5"/>
  </p:notesMasterIdLst>
  <p:handoutMasterIdLst>
    <p:handoutMasterId r:id="rId30"/>
  </p:handoutMasterIdLst>
  <p:sldIdLst>
    <p:sldId id="266" r:id="rId4"/>
    <p:sldId id="257" r:id="rId6"/>
    <p:sldId id="263" r:id="rId7"/>
    <p:sldId id="276" r:id="rId8"/>
    <p:sldId id="271" r:id="rId9"/>
    <p:sldId id="277" r:id="rId10"/>
    <p:sldId id="336" r:id="rId11"/>
    <p:sldId id="282" r:id="rId12"/>
    <p:sldId id="307" r:id="rId13"/>
    <p:sldId id="357" r:id="rId14"/>
    <p:sldId id="283" r:id="rId15"/>
    <p:sldId id="292" r:id="rId16"/>
    <p:sldId id="308" r:id="rId17"/>
    <p:sldId id="293" r:id="rId18"/>
    <p:sldId id="366" r:id="rId19"/>
    <p:sldId id="367" r:id="rId20"/>
    <p:sldId id="368" r:id="rId21"/>
    <p:sldId id="369" r:id="rId22"/>
    <p:sldId id="370" r:id="rId23"/>
    <p:sldId id="371" r:id="rId24"/>
    <p:sldId id="372" r:id="rId25"/>
    <p:sldId id="373" r:id="rId26"/>
    <p:sldId id="284" r:id="rId27"/>
    <p:sldId id="298" r:id="rId28"/>
    <p:sldId id="26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8E"/>
    <a:srgbClr val="DDDDDD"/>
    <a:srgbClr val="0066CC"/>
    <a:srgbClr val="0099CC"/>
    <a:srgbClr val="0000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p:cViewPr>
        <p:scale>
          <a:sx n="90" d="100"/>
          <a:sy n="90" d="100"/>
        </p:scale>
        <p:origin x="-810" y="-492"/>
      </p:cViewPr>
      <p:guideLst>
        <p:guide orient="horz" pos="2159"/>
        <p:guide pos="2754"/>
      </p:guideLst>
    </p:cSldViewPr>
  </p:slideViewPr>
  <p:notesTextViewPr>
    <p:cViewPr>
      <p:scale>
        <a:sx n="100" d="100"/>
        <a:sy n="100" d="100"/>
      </p:scale>
      <p:origin x="0" y="0"/>
    </p:cViewPr>
  </p:notesTextViewPr>
  <p:notesViewPr>
    <p:cSldViewPr>
      <p:cViewPr varScale="1">
        <p:scale>
          <a:sx n="86" d="100"/>
          <a:sy n="86" d="100"/>
        </p:scale>
        <p:origin x="-3846" y="-78"/>
      </p:cViewPr>
      <p:guideLst>
        <p:guide orient="horz" pos="2879"/>
        <p:guide pos="206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B5F73D-9DAA-47B4-A88C-7D3C32DBCE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73B038-6D02-48A2-A201-2ECDC79066F5}"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68A89-4D76-4E08-B303-E1B83FB67C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2FEBC-2582-4787-B13C-7CA9691B98B9}"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7" name="TextBox 4"/>
          <p:cNvSpPr txBox="1"/>
          <p:nvPr userDrawn="1"/>
        </p:nvSpPr>
        <p:spPr>
          <a:xfrm>
            <a:off x="2987824" y="6196788"/>
            <a:ext cx="3572994" cy="523220"/>
          </a:xfrm>
          <a:prstGeom prst="rect">
            <a:avLst/>
          </a:prstGeom>
          <a:noFill/>
        </p:spPr>
        <p:txBody>
          <a:bodyPr wrap="square" rtlCol="0">
            <a:spAutoFit/>
          </a:bodyPr>
          <a:lstStyle/>
          <a:p>
            <a:pPr algn="ctr"/>
            <a:r>
              <a:rPr lang="zh-CN" altLang="en-US" sz="1400" dirty="0" smtClean="0">
                <a:solidFill>
                  <a:srgbClr val="01538E"/>
                </a:solidFill>
                <a:latin typeface="微软雅黑" pitchFamily="34" charset="-122"/>
                <a:ea typeface="微软雅黑" pitchFamily="34" charset="-122"/>
              </a:rPr>
              <a:t>山东大学软件与数据工程研究中心</a:t>
            </a:r>
            <a:endParaRPr lang="en-US" altLang="zh-CN" sz="1400" dirty="0" smtClean="0">
              <a:solidFill>
                <a:srgbClr val="01538E"/>
              </a:solidFill>
              <a:latin typeface="微软雅黑" pitchFamily="34" charset="-122"/>
              <a:ea typeface="微软雅黑" pitchFamily="34" charset="-122"/>
            </a:endParaRPr>
          </a:p>
          <a:p>
            <a:pPr algn="ctr"/>
            <a:r>
              <a:rPr lang="zh-CN" altLang="en-US" sz="1400" dirty="0" smtClean="0">
                <a:solidFill>
                  <a:srgbClr val="01538E"/>
                </a:solidFill>
                <a:latin typeface="微软雅黑" pitchFamily="34" charset="-122"/>
                <a:ea typeface="微软雅黑" pitchFamily="34" charset="-122"/>
              </a:rPr>
              <a:t>电子商务交易技术国家工程实验室</a:t>
            </a:r>
            <a:endParaRPr lang="en-US" altLang="zh-CN" sz="1400" dirty="0" smtClean="0">
              <a:solidFill>
                <a:srgbClr val="01538E"/>
              </a:solidFill>
              <a:latin typeface="微软雅黑" pitchFamily="34" charset="-122"/>
              <a:ea typeface="微软雅黑" pitchFamily="34" charset="-122"/>
            </a:endParaRPr>
          </a:p>
        </p:txBody>
      </p:sp>
      <p:pic>
        <p:nvPicPr>
          <p:cNvPr id="8" name="Picture 2" descr="F:\HQ\1素材\设计资料\设计资料\图标\SD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69645" y="5956521"/>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1294" y="-747464"/>
            <a:ext cx="3867150" cy="386715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矩形 7"/>
          <p:cNvSpPr/>
          <p:nvPr userDrawn="1"/>
        </p:nvSpPr>
        <p:spPr>
          <a:xfrm>
            <a:off x="0" y="332656"/>
            <a:ext cx="1547664"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flipH="1">
            <a:off x="1610466" y="332656"/>
            <a:ext cx="153222"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935009"/>
            <a:ext cx="9144000" cy="45719"/>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4"/>
          <p:cNvSpPr txBox="1"/>
          <p:nvPr userDrawn="1"/>
        </p:nvSpPr>
        <p:spPr>
          <a:xfrm>
            <a:off x="3131840" y="6212786"/>
            <a:ext cx="3572994" cy="523220"/>
          </a:xfrm>
          <a:prstGeom prst="rect">
            <a:avLst/>
          </a:prstGeom>
          <a:noFill/>
        </p:spPr>
        <p:txBody>
          <a:bodyPr wrap="square" rtlCol="0">
            <a:spAutoFit/>
          </a:bodyPr>
          <a:lstStyle/>
          <a:p>
            <a:pPr algn="ctr"/>
            <a:r>
              <a:rPr lang="zh-CN" altLang="en-US" sz="1400" dirty="0" smtClean="0">
                <a:solidFill>
                  <a:srgbClr val="01538E"/>
                </a:solidFill>
                <a:latin typeface="微软雅黑" pitchFamily="34" charset="-122"/>
                <a:ea typeface="微软雅黑" pitchFamily="34" charset="-122"/>
              </a:rPr>
              <a:t>山东大学软件与数据工程研究中心</a:t>
            </a:r>
            <a:endParaRPr lang="en-US" altLang="zh-CN" sz="1400" dirty="0" smtClean="0">
              <a:solidFill>
                <a:srgbClr val="01538E"/>
              </a:solidFill>
              <a:latin typeface="微软雅黑" pitchFamily="34" charset="-122"/>
              <a:ea typeface="微软雅黑" pitchFamily="34" charset="-122"/>
            </a:endParaRPr>
          </a:p>
          <a:p>
            <a:pPr algn="ctr"/>
            <a:r>
              <a:rPr lang="zh-CN" altLang="en-US" sz="1400" dirty="0" smtClean="0">
                <a:solidFill>
                  <a:srgbClr val="01538E"/>
                </a:solidFill>
                <a:latin typeface="微软雅黑" pitchFamily="34" charset="-122"/>
                <a:ea typeface="微软雅黑" pitchFamily="34" charset="-122"/>
              </a:rPr>
              <a:t>电子商务交易技术国家工程实验室</a:t>
            </a:r>
            <a:endParaRPr lang="en-US" altLang="zh-CN" sz="1400" dirty="0" smtClean="0">
              <a:solidFill>
                <a:srgbClr val="01538E"/>
              </a:solidFill>
              <a:latin typeface="微软雅黑" pitchFamily="34" charset="-122"/>
              <a:ea typeface="微软雅黑" pitchFamily="34" charset="-122"/>
            </a:endParaRPr>
          </a:p>
        </p:txBody>
      </p:sp>
      <p:pic>
        <p:nvPicPr>
          <p:cNvPr id="12" name="Picture 2" descr="F:\HQ\1素材\设计资料\设计资料\图标\SDE.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164288" y="5958408"/>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wmf"/><Relationship Id="rId7" Type="http://schemas.openxmlformats.org/officeDocument/2006/relationships/oleObject" Target="../embeddings/oleObject6.bin"/><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 Id="rId3" Type="http://schemas.openxmlformats.org/officeDocument/2006/relationships/oleObject" Target="../embeddings/oleObject4.bin"/><Relationship Id="rId2" Type="http://schemas.openxmlformats.org/officeDocument/2006/relationships/image" Target="../media/image10.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15.wmf"/><Relationship Id="rId1"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16.w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 Id="rId3" Type="http://schemas.openxmlformats.org/officeDocument/2006/relationships/oleObject" Target="../embeddings/oleObject11.bin"/><Relationship Id="rId2" Type="http://schemas.openxmlformats.org/officeDocument/2006/relationships/image" Target="../media/image17.wmf"/><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20.wmf"/><Relationship Id="rId1"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6" y="0"/>
            <a:ext cx="9162256" cy="6858000"/>
          </a:xfrm>
          <a:prstGeom prst="rect">
            <a:avLst/>
          </a:prstGeom>
          <a:solidFill>
            <a:schemeClr val="accent2"/>
          </a:solidFill>
        </p:spPr>
      </p:pic>
      <p:sp>
        <p:nvSpPr>
          <p:cNvPr id="6" name="矩形 5"/>
          <p:cNvSpPr/>
          <p:nvPr/>
        </p:nvSpPr>
        <p:spPr>
          <a:xfrm>
            <a:off x="-18256" y="2060848"/>
            <a:ext cx="9162256" cy="169218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78057" y="3830770"/>
            <a:ext cx="4067944"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83568" y="2420888"/>
            <a:ext cx="7704856" cy="762000"/>
          </a:xfrm>
          <a:prstGeom prst="rect">
            <a:avLst/>
          </a:prstGeom>
          <a:noFill/>
        </p:spPr>
        <p:txBody>
          <a:bodyPr wrap="square" rtlCol="0">
            <a:spAutoFit/>
          </a:bodyPr>
          <a:lstStyle/>
          <a:p>
            <a:pPr algn="ctr"/>
            <a:r>
              <a:rPr lang="en-US" altLang="zh-CN" sz="4400" b="1" dirty="0" smtClean="0">
                <a:solidFill>
                  <a:schemeClr val="bg1"/>
                </a:solidFill>
                <a:latin typeface="华文中宋" pitchFamily="2" charset="-122"/>
                <a:ea typeface="华文中宋" pitchFamily="2" charset="-122"/>
              </a:rPr>
              <a:t>2.</a:t>
            </a:r>
            <a:r>
              <a:rPr lang="zh-CN" altLang="en-US" sz="4400" b="1" dirty="0" smtClean="0">
                <a:solidFill>
                  <a:schemeClr val="bg1"/>
                </a:solidFill>
                <a:latin typeface="华文中宋" pitchFamily="2" charset="-122"/>
                <a:ea typeface="华文中宋" pitchFamily="2" charset="-122"/>
              </a:rPr>
              <a:t>预测消费者的选择</a:t>
            </a:r>
            <a:endParaRPr lang="zh-CN" altLang="en-US" sz="4400" b="1" dirty="0" smtClean="0">
              <a:solidFill>
                <a:schemeClr val="bg1"/>
              </a:solidFill>
              <a:latin typeface="华文中宋" pitchFamily="2" charset="-122"/>
              <a:ea typeface="华文中宋" pitchFamily="2" charset="-122"/>
            </a:endParaRPr>
          </a:p>
        </p:txBody>
      </p:sp>
      <p:sp>
        <p:nvSpPr>
          <p:cNvPr id="11" name="矩形 10"/>
          <p:cNvSpPr/>
          <p:nvPr/>
        </p:nvSpPr>
        <p:spPr>
          <a:xfrm>
            <a:off x="-24544" y="1916832"/>
            <a:ext cx="6180720"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
          <p:cNvSpPr txBox="1"/>
          <p:nvPr/>
        </p:nvSpPr>
        <p:spPr>
          <a:xfrm>
            <a:off x="3131840" y="6213600"/>
            <a:ext cx="3572994" cy="523220"/>
          </a:xfrm>
          <a:prstGeom prst="rect">
            <a:avLst/>
          </a:prstGeom>
          <a:noFill/>
        </p:spPr>
        <p:txBody>
          <a:bodyPr wrap="square" rtlCol="0">
            <a:spAutoFit/>
          </a:bodyPr>
          <a:lstStyle/>
          <a:p>
            <a:pPr algn="ctr"/>
            <a:r>
              <a:rPr lang="zh-CN" altLang="en-US" sz="1400" dirty="0" smtClean="0">
                <a:solidFill>
                  <a:srgbClr val="01538E"/>
                </a:solidFill>
                <a:latin typeface="微软雅黑" pitchFamily="34" charset="-122"/>
                <a:ea typeface="微软雅黑" pitchFamily="34" charset="-122"/>
              </a:rPr>
              <a:t>山东大学软件与数据工程研究中心</a:t>
            </a:r>
            <a:endParaRPr lang="en-US" altLang="zh-CN" sz="1400" dirty="0" smtClean="0">
              <a:solidFill>
                <a:srgbClr val="01538E"/>
              </a:solidFill>
              <a:latin typeface="微软雅黑" pitchFamily="34" charset="-122"/>
              <a:ea typeface="微软雅黑" pitchFamily="34" charset="-122"/>
            </a:endParaRPr>
          </a:p>
          <a:p>
            <a:pPr algn="ctr"/>
            <a:r>
              <a:rPr lang="zh-CN" altLang="en-US" sz="1400" dirty="0" smtClean="0">
                <a:solidFill>
                  <a:srgbClr val="01538E"/>
                </a:solidFill>
                <a:latin typeface="微软雅黑" pitchFamily="34" charset="-122"/>
                <a:ea typeface="微软雅黑" pitchFamily="34" charset="-122"/>
              </a:rPr>
              <a:t>电子商务交易技术国家工程实验室</a:t>
            </a:r>
            <a:endParaRPr lang="en-US" altLang="zh-CN" sz="1400" dirty="0" smtClean="0">
              <a:solidFill>
                <a:srgbClr val="01538E"/>
              </a:solidFill>
              <a:latin typeface="微软雅黑" pitchFamily="34" charset="-122"/>
              <a:ea typeface="微软雅黑" pitchFamily="34" charset="-122"/>
            </a:endParaRPr>
          </a:p>
        </p:txBody>
      </p:sp>
      <p:pic>
        <p:nvPicPr>
          <p:cNvPr id="12" name="Picture 2" descr="F:\HQ\1素材\设计资料\设计资料\图标\S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405" y="5993904"/>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958000"/>
            <a:ext cx="9051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4295140" y="3182620"/>
            <a:ext cx="4265295" cy="460375"/>
          </a:xfrm>
          <a:prstGeom prst="rect">
            <a:avLst/>
          </a:prstGeom>
          <a:noFill/>
        </p:spPr>
        <p:txBody>
          <a:bodyPr wrap="square" rtlCol="0">
            <a:spAutoFit/>
          </a:bodyPr>
          <a:p>
            <a:r>
              <a:rPr lang="en-US" altLang="zh-CN" sz="2400"/>
              <a:t>---Predicting  Consumer  Choice</a:t>
            </a:r>
            <a:endParaRPr lang="en-US" altLang="zh-CN"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回归分析</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89585" y="1206500"/>
            <a:ext cx="7687945" cy="3383280"/>
          </a:xfrm>
          <a:prstGeom prst="rect">
            <a:avLst/>
          </a:prstGeom>
          <a:noFill/>
        </p:spPr>
        <p:txBody>
          <a:bodyPr wrap="square" rtlCol="0">
            <a:spAutoFit/>
          </a:bodyPr>
          <a:lstStyle/>
          <a:p>
            <a:pPr>
              <a:lnSpc>
                <a:spcPct val="150000"/>
              </a:lnSpc>
            </a:pPr>
            <a:r>
              <a:rPr lang="zh-CN" altLang="en-US" sz="1600" b="1" dirty="0">
                <a:solidFill>
                  <a:srgbClr val="FF0000"/>
                </a:solidFill>
                <a:latin typeface="华文中宋" pitchFamily="2" charset="-122"/>
                <a:ea typeface="华文中宋" pitchFamily="2" charset="-122"/>
              </a:rPr>
              <a:t>回归分析的常用术语</a:t>
            </a:r>
            <a:r>
              <a:rPr lang="en-US" altLang="zh-CN" sz="1600" b="1" dirty="0">
                <a:solidFill>
                  <a:srgbClr val="FF0000"/>
                </a:solidFill>
                <a:latin typeface="华文中宋" pitchFamily="2" charset="-122"/>
                <a:ea typeface="华文中宋" pitchFamily="2" charset="-122"/>
              </a:rPr>
              <a:t>;</a:t>
            </a:r>
            <a:endParaRPr lang="en-US" altLang="zh-CN" sz="1600" b="1" dirty="0">
              <a:solidFill>
                <a:srgbClr val="FF0000"/>
              </a:solidFill>
              <a:latin typeface="华文中宋" pitchFamily="2" charset="-122"/>
              <a:ea typeface="华文中宋" pitchFamily="2" charset="-122"/>
            </a:endParaRPr>
          </a:p>
          <a:p>
            <a:pPr marL="342900" indent="-342900">
              <a:lnSpc>
                <a:spcPct val="150000"/>
              </a:lnSpc>
              <a:buFont typeface="+mj-lt"/>
              <a:buAutoNum type="arabicPeriod"/>
            </a:pPr>
            <a:r>
              <a:rPr lang="zh-CN" altLang="en-US" sz="1600" dirty="0">
                <a:solidFill>
                  <a:srgbClr val="01538E"/>
                </a:solidFill>
                <a:latin typeface="华文中宋" pitchFamily="2" charset="-122"/>
                <a:ea typeface="华文中宋" pitchFamily="2" charset="-122"/>
              </a:rPr>
              <a:t>解释变量：是影响研究对象（即选择火车或汽车）的变量，它解释了研究对象的变动，表现为方程所描述因果关系中的</a:t>
            </a:r>
            <a:r>
              <a:rPr lang="en-US" altLang="zh-CN" sz="1600" dirty="0">
                <a:solidFill>
                  <a:srgbClr val="01538E"/>
                </a:solidFill>
                <a:latin typeface="华文中宋" pitchFamily="2" charset="-122"/>
                <a:ea typeface="华文中宋" pitchFamily="2" charset="-122"/>
              </a:rPr>
              <a:t>“</a:t>
            </a:r>
            <a:r>
              <a:rPr lang="zh-CN" altLang="en-US" sz="1600" dirty="0">
                <a:solidFill>
                  <a:srgbClr val="01538E"/>
                </a:solidFill>
                <a:latin typeface="华文中宋" pitchFamily="2" charset="-122"/>
                <a:ea typeface="华文中宋" pitchFamily="2" charset="-122"/>
              </a:rPr>
              <a:t>因</a:t>
            </a:r>
            <a:r>
              <a:rPr lang="en-US" altLang="zh-CN" sz="1600" dirty="0">
                <a:solidFill>
                  <a:srgbClr val="01538E"/>
                </a:solidFill>
                <a:latin typeface="华文中宋" pitchFamily="2" charset="-122"/>
                <a:ea typeface="华文中宋" pitchFamily="2" charset="-122"/>
              </a:rPr>
              <a:t>”</a:t>
            </a:r>
            <a:r>
              <a:rPr lang="zh-CN" altLang="en-US" sz="1600" dirty="0">
                <a:solidFill>
                  <a:srgbClr val="01538E"/>
                </a:solidFill>
                <a:latin typeface="华文中宋" pitchFamily="2" charset="-122"/>
                <a:ea typeface="华文中宋" pitchFamily="2" charset="-122"/>
              </a:rPr>
              <a:t>。也叫做自变量、预测变量。</a:t>
            </a:r>
            <a:endParaRPr lang="zh-CN" altLang="en-US" sz="1600" dirty="0">
              <a:solidFill>
                <a:srgbClr val="01538E"/>
              </a:solidFill>
              <a:latin typeface="华文中宋" pitchFamily="2" charset="-122"/>
              <a:ea typeface="华文中宋" pitchFamily="2" charset="-122"/>
            </a:endParaRPr>
          </a:p>
          <a:p>
            <a:pPr marL="342900" indent="-342900">
              <a:lnSpc>
                <a:spcPct val="150000"/>
              </a:lnSpc>
              <a:buFont typeface="+mj-lt"/>
              <a:buAutoNum type="arabicPeriod"/>
            </a:pPr>
            <a:r>
              <a:rPr lang="zh-CN" altLang="en-US" sz="1600" dirty="0">
                <a:solidFill>
                  <a:srgbClr val="01538E"/>
                </a:solidFill>
                <a:latin typeface="华文中宋" pitchFamily="2" charset="-122"/>
                <a:ea typeface="华文中宋" pitchFamily="2" charset="-122"/>
              </a:rPr>
              <a:t>响应变量：根据解释变量发生改变的变量。也叫因变量</a:t>
            </a:r>
            <a:endParaRPr lang="zh-CN" altLang="en-US" sz="1600" dirty="0">
              <a:solidFill>
                <a:srgbClr val="01538E"/>
              </a:solidFill>
              <a:latin typeface="华文中宋" pitchFamily="2" charset="-122"/>
              <a:ea typeface="华文中宋" pitchFamily="2" charset="-122"/>
            </a:endParaRPr>
          </a:p>
          <a:p>
            <a:pPr marL="342900" indent="-342900">
              <a:lnSpc>
                <a:spcPct val="150000"/>
              </a:lnSpc>
              <a:buFont typeface="+mj-lt"/>
              <a:buAutoNum type="arabicPeriod"/>
            </a:pPr>
            <a:r>
              <a:rPr lang="zh-CN" altLang="en-US" sz="1600" dirty="0">
                <a:solidFill>
                  <a:srgbClr val="01538E"/>
                </a:solidFill>
                <a:latin typeface="华文中宋" pitchFamily="2" charset="-122"/>
                <a:ea typeface="华文中宋" pitchFamily="2" charset="-122"/>
              </a:rPr>
              <a:t>相关关系：当一个或几个相互联系的变量取一定的数值时，与之相对应的另一变量的值虽然不确定，但它仍按某种规律在一定的范围内变化。</a:t>
            </a:r>
            <a:endParaRPr lang="zh-CN" altLang="en-US" sz="1600" dirty="0">
              <a:solidFill>
                <a:srgbClr val="01538E"/>
              </a:solidFill>
              <a:latin typeface="华文中宋" pitchFamily="2" charset="-122"/>
              <a:ea typeface="华文中宋" pitchFamily="2" charset="-122"/>
            </a:endParaRPr>
          </a:p>
          <a:p>
            <a:pPr marL="342900" indent="-342900">
              <a:lnSpc>
                <a:spcPct val="150000"/>
              </a:lnSpc>
            </a:pPr>
            <a:endParaRPr lang="zh-CN" altLang="en-US" sz="1600" dirty="0">
              <a:solidFill>
                <a:srgbClr val="01538E"/>
              </a:solidFill>
              <a:latin typeface="华文中宋" pitchFamily="2" charset="-122"/>
              <a:ea typeface="华文中宋" pitchFamily="2" charset="-122"/>
            </a:endParaRPr>
          </a:p>
          <a:p>
            <a:pPr>
              <a:lnSpc>
                <a:spcPct val="150000"/>
              </a:lnSpc>
            </a:pPr>
            <a:endParaRPr lang="zh-CN" altLang="en-US" sz="1600" dirty="0">
              <a:solidFill>
                <a:srgbClr val="01538E"/>
              </a:solidFill>
              <a:latin typeface="华文中宋" pitchFamily="2" charset="-122"/>
              <a:ea typeface="华文中宋" pitchFamily="2" charset="-122"/>
            </a:endParaRPr>
          </a:p>
          <a:p>
            <a:pPr>
              <a:lnSpc>
                <a:spcPct val="150000"/>
              </a:lnSpc>
            </a:pPr>
            <a:endParaRPr lang="zh-CN" altLang="en-US"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3.1</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04</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分析过程</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确定解释变量和响应变量</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89585" y="1195705"/>
            <a:ext cx="7906385" cy="2651760"/>
          </a:xfrm>
          <a:prstGeom prst="rect">
            <a:avLst/>
          </a:prstGeom>
          <a:noFill/>
        </p:spPr>
        <p:txBody>
          <a:bodyPr wrap="square" rtlCol="0">
            <a:spAutoFit/>
          </a:bodyPr>
          <a:lstStyle/>
          <a:p>
            <a:pPr>
              <a:lnSpc>
                <a:spcPct val="150000"/>
              </a:lnSpc>
            </a:pPr>
            <a:r>
              <a:rPr lang="en-US" sz="1600" dirty="0">
                <a:solidFill>
                  <a:srgbClr val="01538E"/>
                </a:solidFill>
                <a:latin typeface="华文中宋" pitchFamily="2" charset="-122"/>
                <a:ea typeface="华文中宋" pitchFamily="2" charset="-122"/>
              </a:rPr>
              <a:t>    </a:t>
            </a:r>
            <a:r>
              <a:rPr sz="1600" dirty="0">
                <a:solidFill>
                  <a:srgbClr val="01538E"/>
                </a:solidFill>
                <a:latin typeface="华文中宋" pitchFamily="2" charset="-122"/>
                <a:ea typeface="华文中宋" pitchFamily="2" charset="-122"/>
              </a:rPr>
              <a:t>在</a:t>
            </a:r>
            <a:r>
              <a:rPr lang="zh-CN" sz="1600" dirty="0">
                <a:solidFill>
                  <a:srgbClr val="01538E"/>
                </a:solidFill>
                <a:latin typeface="华文中宋" pitchFamily="2" charset="-122"/>
                <a:ea typeface="华文中宋" pitchFamily="2" charset="-122"/>
              </a:rPr>
              <a:t>本章</a:t>
            </a:r>
            <a:r>
              <a:rPr sz="1600" dirty="0">
                <a:solidFill>
                  <a:srgbClr val="01538E"/>
                </a:solidFill>
                <a:latin typeface="华文中宋" pitchFamily="2" charset="-122"/>
                <a:ea typeface="华文中宋" pitchFamily="2" charset="-122"/>
              </a:rPr>
              <a:t>中，我们以</a:t>
            </a:r>
            <a:r>
              <a:rPr lang="zh-CN" sz="1600" dirty="0">
                <a:solidFill>
                  <a:srgbClr val="01538E"/>
                </a:solidFill>
                <a:latin typeface="华文中宋" pitchFamily="2" charset="-122"/>
                <a:ea typeface="华文中宋" pitchFamily="2" charset="-122"/>
              </a:rPr>
              <a:t>悉尼交通工具（火车和汽车）</a:t>
            </a:r>
            <a:r>
              <a:rPr sz="1600" dirty="0">
                <a:solidFill>
                  <a:srgbClr val="01538E"/>
                </a:solidFill>
                <a:latin typeface="华文中宋" pitchFamily="2" charset="-122"/>
                <a:ea typeface="华文中宋" pitchFamily="2" charset="-122"/>
              </a:rPr>
              <a:t>为研究对象，影响</a:t>
            </a:r>
            <a:r>
              <a:rPr lang="zh-CN" sz="1600" dirty="0">
                <a:solidFill>
                  <a:srgbClr val="01538E"/>
                </a:solidFill>
                <a:latin typeface="华文中宋" pitchFamily="2" charset="-122"/>
                <a:ea typeface="华文中宋" pitchFamily="2" charset="-122"/>
              </a:rPr>
              <a:t>人们</a:t>
            </a:r>
            <a:r>
              <a:rPr sz="1600" dirty="0">
                <a:solidFill>
                  <a:srgbClr val="01538E"/>
                </a:solidFill>
                <a:latin typeface="华文中宋" pitchFamily="2" charset="-122"/>
                <a:ea typeface="华文中宋" pitchFamily="2" charset="-122"/>
              </a:rPr>
              <a:t>对</a:t>
            </a:r>
            <a:r>
              <a:rPr lang="zh-CN" sz="1600" dirty="0">
                <a:solidFill>
                  <a:srgbClr val="01538E"/>
                </a:solidFill>
                <a:latin typeface="华文中宋" pitchFamily="2" charset="-122"/>
                <a:ea typeface="华文中宋" pitchFamily="2" charset="-122"/>
              </a:rPr>
              <a:t>工具</a:t>
            </a:r>
            <a:r>
              <a:rPr sz="1600" dirty="0">
                <a:solidFill>
                  <a:srgbClr val="01538E"/>
                </a:solidFill>
                <a:latin typeface="华文中宋" pitchFamily="2" charset="-122"/>
                <a:ea typeface="华文中宋" pitchFamily="2" charset="-122"/>
              </a:rPr>
              <a:t>选择的主要因素</a:t>
            </a:r>
            <a:r>
              <a:rPr lang="zh-CN" sz="1600" dirty="0">
                <a:solidFill>
                  <a:srgbClr val="01538E"/>
                </a:solidFill>
                <a:latin typeface="华文中宋" pitchFamily="2" charset="-122"/>
                <a:ea typeface="华文中宋" pitchFamily="2" charset="-122"/>
                <a:sym typeface="+mn-ea"/>
              </a:rPr>
              <a:t>包括乘坐汽车所需时间（</a:t>
            </a:r>
            <a:r>
              <a:rPr lang="en-US" altLang="zh-CN" sz="1600" dirty="0">
                <a:solidFill>
                  <a:srgbClr val="01538E"/>
                </a:solidFill>
                <a:latin typeface="华文中宋" pitchFamily="2" charset="-122"/>
                <a:ea typeface="华文中宋" pitchFamily="2" charset="-122"/>
                <a:sym typeface="+mn-ea"/>
              </a:rPr>
              <a:t>cartime</a:t>
            </a:r>
            <a:r>
              <a:rPr lang="zh-CN" sz="1600" dirty="0">
                <a:solidFill>
                  <a:srgbClr val="01538E"/>
                </a:solidFill>
                <a:latin typeface="华文中宋" pitchFamily="2" charset="-122"/>
                <a:ea typeface="华文中宋" pitchFamily="2" charset="-122"/>
                <a:sym typeface="+mn-ea"/>
              </a:rPr>
              <a:t>）、汽车票价（</a:t>
            </a:r>
            <a:r>
              <a:rPr lang="en-US" altLang="zh-CN" sz="1600" dirty="0">
                <a:solidFill>
                  <a:srgbClr val="01538E"/>
                </a:solidFill>
                <a:latin typeface="华文中宋" pitchFamily="2" charset="-122"/>
                <a:ea typeface="华文中宋" pitchFamily="2" charset="-122"/>
                <a:sym typeface="+mn-ea"/>
              </a:rPr>
              <a:t>carcost</a:t>
            </a:r>
            <a:r>
              <a:rPr lang="zh-CN" sz="1600" dirty="0">
                <a:solidFill>
                  <a:srgbClr val="01538E"/>
                </a:solidFill>
                <a:latin typeface="华文中宋" pitchFamily="2" charset="-122"/>
                <a:ea typeface="华文中宋" pitchFamily="2" charset="-122"/>
                <a:sym typeface="+mn-ea"/>
              </a:rPr>
              <a:t>）、乘坐火车所需时间（</a:t>
            </a:r>
            <a:r>
              <a:rPr lang="en-US" altLang="zh-CN" sz="1600" dirty="0">
                <a:solidFill>
                  <a:srgbClr val="01538E"/>
                </a:solidFill>
                <a:latin typeface="华文中宋" pitchFamily="2" charset="-122"/>
                <a:ea typeface="华文中宋" pitchFamily="2" charset="-122"/>
                <a:sym typeface="+mn-ea"/>
              </a:rPr>
              <a:t>traintime</a:t>
            </a:r>
            <a:r>
              <a:rPr lang="zh-CN" sz="1600" dirty="0">
                <a:solidFill>
                  <a:srgbClr val="01538E"/>
                </a:solidFill>
                <a:latin typeface="华文中宋" pitchFamily="2" charset="-122"/>
                <a:ea typeface="华文中宋" pitchFamily="2" charset="-122"/>
                <a:sym typeface="+mn-ea"/>
              </a:rPr>
              <a:t>）和火车票价（</a:t>
            </a:r>
            <a:r>
              <a:rPr lang="en-US" altLang="zh-CN" sz="1600" dirty="0">
                <a:solidFill>
                  <a:srgbClr val="01538E"/>
                </a:solidFill>
                <a:latin typeface="华文中宋" pitchFamily="2" charset="-122"/>
                <a:ea typeface="华文中宋" pitchFamily="2" charset="-122"/>
                <a:sym typeface="+mn-ea"/>
              </a:rPr>
              <a:t>traincost</a:t>
            </a:r>
            <a:r>
              <a:rPr lang="zh-CN" sz="1600" dirty="0">
                <a:solidFill>
                  <a:srgbClr val="01538E"/>
                </a:solidFill>
                <a:latin typeface="华文中宋" pitchFamily="2" charset="-122"/>
                <a:ea typeface="华文中宋" pitchFamily="2" charset="-122"/>
                <a:sym typeface="+mn-ea"/>
              </a:rPr>
              <a:t>） </a:t>
            </a:r>
            <a:r>
              <a:rPr lang="en-US" altLang="zh-CN" sz="1600" dirty="0">
                <a:solidFill>
                  <a:srgbClr val="01538E"/>
                </a:solidFill>
                <a:latin typeface="华文中宋" pitchFamily="2" charset="-122"/>
                <a:ea typeface="华文中宋" pitchFamily="2" charset="-122"/>
                <a:sym typeface="+mn-ea"/>
              </a:rPr>
              <a:t>4</a:t>
            </a:r>
            <a:r>
              <a:rPr sz="1600" dirty="0">
                <a:solidFill>
                  <a:srgbClr val="01538E"/>
                </a:solidFill>
                <a:latin typeface="华文中宋" pitchFamily="2" charset="-122"/>
                <a:ea typeface="华文中宋" pitchFamily="2" charset="-122"/>
              </a:rPr>
              <a:t> 个属性</a:t>
            </a:r>
            <a:r>
              <a:rPr lang="zh-CN" sz="1600" dirty="0">
                <a:solidFill>
                  <a:srgbClr val="01538E"/>
                </a:solidFill>
                <a:latin typeface="华文中宋" pitchFamily="2" charset="-122"/>
                <a:ea typeface="华文中宋" pitchFamily="2" charset="-122"/>
              </a:rPr>
              <a:t>，并把它们作为解释变量。因时间和票价变化而变化的对汽车和火车的选择（</a:t>
            </a:r>
            <a:r>
              <a:rPr lang="en-US" altLang="zh-CN" sz="1600" dirty="0">
                <a:solidFill>
                  <a:srgbClr val="01538E"/>
                </a:solidFill>
                <a:latin typeface="华文中宋" pitchFamily="2" charset="-122"/>
                <a:ea typeface="华文中宋" pitchFamily="2" charset="-122"/>
              </a:rPr>
              <a:t>choice</a:t>
            </a:r>
            <a:r>
              <a:rPr lang="zh-CN" sz="1600" dirty="0">
                <a:solidFill>
                  <a:srgbClr val="01538E"/>
                </a:solidFill>
                <a:latin typeface="华文中宋" pitchFamily="2" charset="-122"/>
                <a:ea typeface="华文中宋" pitchFamily="2" charset="-122"/>
              </a:rPr>
              <a:t>）作为响应变量。</a:t>
            </a:r>
            <a:endParaRPr lang="zh-CN" sz="1600" dirty="0">
              <a:solidFill>
                <a:srgbClr val="01538E"/>
              </a:solidFill>
              <a:latin typeface="华文中宋" pitchFamily="2" charset="-122"/>
              <a:ea typeface="华文中宋" pitchFamily="2" charset="-122"/>
            </a:endParaRPr>
          </a:p>
          <a:p>
            <a:pPr>
              <a:lnSpc>
                <a:spcPct val="150000"/>
              </a:lnSpc>
            </a:pPr>
            <a:endParaRPr lang="zh-CN" sz="1600" dirty="0">
              <a:solidFill>
                <a:srgbClr val="01538E"/>
              </a:solidFill>
              <a:latin typeface="华文中宋" pitchFamily="2" charset="-122"/>
              <a:ea typeface="华文中宋" pitchFamily="2" charset="-122"/>
            </a:endParaRPr>
          </a:p>
          <a:p>
            <a:pPr>
              <a:lnSpc>
                <a:spcPct val="150000"/>
              </a:lnSpc>
            </a:pPr>
            <a:r>
              <a:rPr lang="en-US" sz="1600" dirty="0">
                <a:solidFill>
                  <a:srgbClr val="01538E"/>
                </a:solidFill>
                <a:latin typeface="华文中宋" pitchFamily="2" charset="-122"/>
                <a:ea typeface="华文中宋" pitchFamily="2" charset="-122"/>
              </a:rPr>
              <a:t>	</a:t>
            </a:r>
            <a:r>
              <a:rPr sz="1600" dirty="0">
                <a:solidFill>
                  <a:srgbClr val="01538E"/>
                </a:solidFill>
                <a:latin typeface="华文中宋" pitchFamily="2" charset="-122"/>
                <a:ea typeface="华文中宋" pitchFamily="2" charset="-122"/>
              </a:rPr>
              <a:t> </a:t>
            </a:r>
            <a:endParaRPr sz="1600" dirty="0">
              <a:solidFill>
                <a:srgbClr val="01538E"/>
              </a:solidFill>
              <a:latin typeface="华文中宋" pitchFamily="2" charset="-122"/>
              <a:ea typeface="华文中宋" pitchFamily="2" charset="-122"/>
            </a:endParaRPr>
          </a:p>
          <a:p>
            <a:pPr>
              <a:lnSpc>
                <a:spcPct val="150000"/>
              </a:lnSpc>
            </a:pPr>
            <a:endParaRPr lang="zh-CN" altLang="en-US"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4.1</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数据源的选择</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89769" y="1206410"/>
            <a:ext cx="8424936" cy="822960"/>
          </a:xfrm>
          <a:prstGeom prst="rect">
            <a:avLst/>
          </a:prstGeom>
          <a:noFill/>
        </p:spPr>
        <p:txBody>
          <a:bodyPr wrap="square" rtlCol="0">
            <a:spAutoFit/>
          </a:bodyPr>
          <a:lstStyle/>
          <a:p>
            <a:pPr>
              <a:lnSpc>
                <a:spcPct val="150000"/>
              </a:lnSpc>
            </a:pPr>
            <a:r>
              <a:rPr lang="en-US" altLang="zh-CN" sz="1600" dirty="0" smtClean="0">
                <a:solidFill>
                  <a:srgbClr val="01538E"/>
                </a:solidFill>
                <a:latin typeface="华文中宋" pitchFamily="2" charset="-122"/>
                <a:ea typeface="华文中宋" pitchFamily="2" charset="-122"/>
                <a:sym typeface="+mn-ea"/>
              </a:rPr>
              <a:t>    </a:t>
            </a:r>
            <a:r>
              <a:rPr lang="zh-CN" altLang="en-US" sz="1600" dirty="0" smtClean="0">
                <a:solidFill>
                  <a:srgbClr val="01538E"/>
                </a:solidFill>
                <a:latin typeface="华文中宋" pitchFamily="2" charset="-122"/>
                <a:ea typeface="华文中宋" pitchFamily="2" charset="-122"/>
                <a:sym typeface="+mn-ea"/>
              </a:rPr>
              <a:t>回归分析</a:t>
            </a:r>
            <a:r>
              <a:rPr lang="en-US" altLang="zh-CN" sz="1600" dirty="0" smtClean="0">
                <a:solidFill>
                  <a:srgbClr val="01538E"/>
                </a:solidFill>
                <a:latin typeface="华文中宋" pitchFamily="2" charset="-122"/>
                <a:ea typeface="华文中宋" pitchFamily="2" charset="-122"/>
                <a:sym typeface="+mn-ea"/>
              </a:rPr>
              <a:t>首先</a:t>
            </a:r>
            <a:r>
              <a:rPr lang="zh-CN" altLang="en-US" sz="1600" dirty="0" smtClean="0">
                <a:solidFill>
                  <a:srgbClr val="01538E"/>
                </a:solidFill>
                <a:latin typeface="华文中宋" pitchFamily="2" charset="-122"/>
                <a:ea typeface="华文中宋" pitchFamily="2" charset="-122"/>
                <a:sym typeface="+mn-ea"/>
              </a:rPr>
              <a:t>要</a:t>
            </a:r>
            <a:r>
              <a:rPr lang="en-US" altLang="zh-CN" sz="1600" dirty="0" smtClean="0">
                <a:solidFill>
                  <a:srgbClr val="01538E"/>
                </a:solidFill>
                <a:latin typeface="华文中宋" pitchFamily="2" charset="-122"/>
                <a:ea typeface="华文中宋" pitchFamily="2" charset="-122"/>
                <a:sym typeface="+mn-ea"/>
              </a:rPr>
              <a:t>取得解释变量</a:t>
            </a:r>
            <a:r>
              <a:rPr lang="en-US" altLang="zh-CN" sz="1600" dirty="0">
                <a:solidFill>
                  <a:srgbClr val="01538E"/>
                </a:solidFill>
                <a:latin typeface="华文中宋" pitchFamily="2" charset="-122"/>
                <a:ea typeface="华文中宋" pitchFamily="2" charset="-122"/>
              </a:rPr>
              <a:t>和响应变量的多次观测值</a:t>
            </a:r>
            <a:r>
              <a:rPr lang="zh-CN" altLang="en-US" sz="1600" dirty="0">
                <a:solidFill>
                  <a:srgbClr val="01538E"/>
                </a:solidFill>
                <a:latin typeface="华文中宋" pitchFamily="2" charset="-122"/>
                <a:ea typeface="华文中宋" pitchFamily="2" charset="-122"/>
              </a:rPr>
              <a:t>作为数据源。本章选择的数据源如下：</a:t>
            </a:r>
            <a:r>
              <a:rPr lang="en-US" altLang="zh-CN" sz="1600" dirty="0">
                <a:solidFill>
                  <a:srgbClr val="01538E"/>
                </a:solidFill>
                <a:latin typeface="华文中宋" pitchFamily="2" charset="-122"/>
                <a:ea typeface="华文中宋" pitchFamily="2" charset="-122"/>
              </a:rPr>
              <a:t>  </a:t>
            </a:r>
            <a:endParaRPr lang="zh-CN"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4.2</a:t>
            </a:r>
            <a:endParaRPr lang="en-US" altLang="zh-CN" sz="3200" b="1">
              <a:solidFill>
                <a:schemeClr val="bg1"/>
              </a:solidFill>
            </a:endParaRPr>
          </a:p>
        </p:txBody>
      </p:sp>
      <p:pic>
        <p:nvPicPr>
          <p:cNvPr id="10272" name="图片 2" descr="3SS39YE0~N%3E$9$7VJBT]4"/>
          <p:cNvPicPr>
            <a:picLocks noChangeAspect="1"/>
          </p:cNvPicPr>
          <p:nvPr/>
        </p:nvPicPr>
        <p:blipFill>
          <a:blip r:embed="rId1"/>
          <a:stretch>
            <a:fillRect/>
          </a:stretch>
        </p:blipFill>
        <p:spPr>
          <a:xfrm>
            <a:off x="224473" y="2029143"/>
            <a:ext cx="3514725" cy="2905125"/>
          </a:xfrm>
          <a:prstGeom prst="rect">
            <a:avLst/>
          </a:prstGeom>
          <a:noFill/>
          <a:ln w="9525">
            <a:noFill/>
          </a:ln>
        </p:spPr>
      </p:pic>
      <p:sp>
        <p:nvSpPr>
          <p:cNvPr id="3" name="文本框 2"/>
          <p:cNvSpPr txBox="1"/>
          <p:nvPr/>
        </p:nvSpPr>
        <p:spPr>
          <a:xfrm>
            <a:off x="3962400" y="2133600"/>
            <a:ext cx="4714240" cy="2697480"/>
          </a:xfrm>
          <a:prstGeom prst="rect">
            <a:avLst/>
          </a:prstGeom>
          <a:noFill/>
        </p:spPr>
        <p:txBody>
          <a:bodyPr wrap="square" rtlCol="0">
            <a:spAutoFit/>
          </a:bodyPr>
          <a:p>
            <a:pPr algn="l">
              <a:lnSpc>
                <a:spcPct val="150000"/>
              </a:lnSpc>
            </a:pPr>
            <a:r>
              <a:rPr lang="zh-CN" b="1" dirty="0" smtClean="0">
                <a:solidFill>
                  <a:srgbClr val="FF0000"/>
                </a:solidFill>
                <a:latin typeface="华文中宋" pitchFamily="2" charset="-122"/>
                <a:ea typeface="华文中宋" pitchFamily="2" charset="-122"/>
                <a:sym typeface="+mn-ea"/>
              </a:rPr>
              <a:t>数据源的解释：</a:t>
            </a:r>
            <a:r>
              <a:rPr lang="en-US" altLang="zh-CN" dirty="0">
                <a:solidFill>
                  <a:srgbClr val="01538E"/>
                </a:solidFill>
                <a:latin typeface="华文中宋" pitchFamily="2" charset="-122"/>
                <a:ea typeface="华文中宋" pitchFamily="2" charset="-122"/>
                <a:sym typeface="+mn-ea"/>
              </a:rPr>
              <a:t>    </a:t>
            </a:r>
            <a:endParaRPr lang="en-US" altLang="zh-CN" dirty="0">
              <a:solidFill>
                <a:srgbClr val="01538E"/>
              </a:solidFill>
              <a:latin typeface="华文中宋" pitchFamily="2" charset="-122"/>
              <a:ea typeface="华文中宋" pitchFamily="2" charset="-122"/>
              <a:sym typeface="+mn-ea"/>
            </a:endParaRPr>
          </a:p>
          <a:p>
            <a:pPr algn="l">
              <a:lnSpc>
                <a:spcPct val="150000"/>
              </a:lnSpc>
            </a:pPr>
            <a:r>
              <a:rPr lang="zh-CN" altLang="en-US" sz="1600" dirty="0" smtClean="0">
                <a:solidFill>
                  <a:srgbClr val="FF0000"/>
                </a:solidFill>
                <a:latin typeface="华文中宋" pitchFamily="2" charset="-122"/>
                <a:ea typeface="华文中宋" pitchFamily="2" charset="-122"/>
                <a:sym typeface="+mn-ea"/>
              </a:rPr>
              <a:t>（</a:t>
            </a:r>
            <a:r>
              <a:rPr lang="en-US" altLang="zh-CN" sz="1600" dirty="0" smtClean="0">
                <a:solidFill>
                  <a:srgbClr val="FF0000"/>
                </a:solidFill>
                <a:latin typeface="华文中宋" pitchFamily="2" charset="-122"/>
                <a:ea typeface="华文中宋" pitchFamily="2" charset="-122"/>
                <a:sym typeface="+mn-ea"/>
              </a:rPr>
              <a:t>1</a:t>
            </a:r>
            <a:r>
              <a:rPr lang="zh-CN" altLang="en-US" sz="1600" dirty="0" smtClean="0">
                <a:solidFill>
                  <a:srgbClr val="FF0000"/>
                </a:solidFill>
                <a:latin typeface="华文中宋" pitchFamily="2" charset="-122"/>
                <a:ea typeface="华文中宋" pitchFamily="2" charset="-122"/>
                <a:sym typeface="+mn-ea"/>
              </a:rPr>
              <a:t>）当其作为实验数据时：</a:t>
            </a:r>
            <a:endParaRPr lang="zh-CN" altLang="en-US" sz="1600" dirty="0" smtClean="0">
              <a:solidFill>
                <a:srgbClr val="FF0000"/>
              </a:solidFill>
              <a:latin typeface="华文中宋" pitchFamily="2" charset="-122"/>
              <a:ea typeface="华文中宋" pitchFamily="2" charset="-122"/>
              <a:sym typeface="+mn-ea"/>
            </a:endParaRPr>
          </a:p>
          <a:p>
            <a:pPr algn="l">
              <a:lnSpc>
                <a:spcPct val="150000"/>
              </a:lnSpc>
            </a:pPr>
            <a:r>
              <a:rPr lang="en-US" altLang="zh-CN" sz="1600" dirty="0" smtClean="0">
                <a:solidFill>
                  <a:srgbClr val="01538E"/>
                </a:solidFill>
                <a:latin typeface="华文中宋" pitchFamily="2" charset="-122"/>
                <a:ea typeface="华文中宋" pitchFamily="2" charset="-122"/>
                <a:sym typeface="+mn-ea"/>
              </a:rPr>
              <a:t>    以第一行为例，表示当从某地去往悉尼乘坐汽车时间为70min，车票价是50￥，而乘坐火车所需时间64min，车票价格39￥时，人们选择乘坐火车前往。</a:t>
            </a:r>
            <a:r>
              <a:rPr lang="zh-CN" altLang="en-US" sz="1600" dirty="0" smtClean="0">
                <a:solidFill>
                  <a:srgbClr val="01538E"/>
                </a:solidFill>
                <a:latin typeface="华文中宋" pitchFamily="2" charset="-122"/>
                <a:ea typeface="华文中宋" pitchFamily="2" charset="-122"/>
                <a:sym typeface="+mn-ea"/>
              </a:rPr>
              <a:t>这</a:t>
            </a:r>
            <a:r>
              <a:rPr lang="en-US" altLang="zh-CN" sz="1600" dirty="0" smtClean="0">
                <a:solidFill>
                  <a:srgbClr val="01538E"/>
                </a:solidFill>
                <a:latin typeface="华文中宋" pitchFamily="2" charset="-122"/>
                <a:ea typeface="华文中宋" pitchFamily="2" charset="-122"/>
                <a:sym typeface="+mn-ea"/>
              </a:rPr>
              <a:t>5</a:t>
            </a:r>
            <a:r>
              <a:rPr lang="zh-CN" altLang="en-US" sz="1600" dirty="0" smtClean="0">
                <a:solidFill>
                  <a:srgbClr val="01538E"/>
                </a:solidFill>
                <a:latin typeface="华文中宋" pitchFamily="2" charset="-122"/>
                <a:ea typeface="华文中宋" pitchFamily="2" charset="-122"/>
                <a:sym typeface="+mn-ea"/>
              </a:rPr>
              <a:t>个变量作为一组输入，用力建立预测模型。</a:t>
            </a:r>
            <a:endParaRPr lang="zh-CN" altLang="en-US" dirty="0">
              <a:solidFill>
                <a:srgbClr val="01538E"/>
              </a:solidFill>
              <a:latin typeface="华文中宋" pitchFamily="2" charset="-122"/>
              <a:ea typeface="华文中宋" pitchFamily="2" charset="-122"/>
              <a:sym typeface="+mn-ea"/>
            </a:endParaRPr>
          </a:p>
        </p:txBody>
      </p:sp>
      <p:sp>
        <p:nvSpPr>
          <p:cNvPr id="5" name="文本框 4"/>
          <p:cNvSpPr txBox="1"/>
          <p:nvPr/>
        </p:nvSpPr>
        <p:spPr>
          <a:xfrm>
            <a:off x="224790" y="4934585"/>
            <a:ext cx="8324850" cy="1600200"/>
          </a:xfrm>
          <a:prstGeom prst="rect">
            <a:avLst/>
          </a:prstGeom>
          <a:noFill/>
        </p:spPr>
        <p:txBody>
          <a:bodyPr wrap="square" rtlCol="0">
            <a:spAutoFit/>
          </a:bodyPr>
          <a:p>
            <a:pPr algn="l">
              <a:lnSpc>
                <a:spcPct val="150000"/>
              </a:lnSpc>
            </a:pPr>
            <a:r>
              <a:rPr lang="zh-CN" altLang="en-US" dirty="0">
                <a:solidFill>
                  <a:srgbClr val="FF0000"/>
                </a:solidFill>
                <a:latin typeface="华文中宋" pitchFamily="2" charset="-122"/>
                <a:ea typeface="华文中宋" pitchFamily="2" charset="-122"/>
                <a:sym typeface="+mn-ea"/>
              </a:rPr>
              <a:t>（</a:t>
            </a:r>
            <a:r>
              <a:rPr lang="en-US" altLang="zh-CN" dirty="0">
                <a:solidFill>
                  <a:srgbClr val="FF0000"/>
                </a:solidFill>
                <a:latin typeface="华文中宋" pitchFamily="2" charset="-122"/>
                <a:ea typeface="华文中宋" pitchFamily="2" charset="-122"/>
                <a:sym typeface="+mn-ea"/>
              </a:rPr>
              <a:t>2</a:t>
            </a:r>
            <a:r>
              <a:rPr lang="zh-CN" altLang="en-US" dirty="0">
                <a:solidFill>
                  <a:srgbClr val="FF0000"/>
                </a:solidFill>
                <a:latin typeface="华文中宋" pitchFamily="2" charset="-122"/>
                <a:ea typeface="华文中宋" pitchFamily="2" charset="-122"/>
                <a:sym typeface="+mn-ea"/>
              </a:rPr>
              <a:t>）当其作为观测数据时：</a:t>
            </a:r>
            <a:endParaRPr lang="zh-CN" altLang="en-US" dirty="0">
              <a:solidFill>
                <a:srgbClr val="FF0000"/>
              </a:solidFill>
              <a:latin typeface="华文中宋" pitchFamily="2" charset="-122"/>
              <a:ea typeface="华文中宋" pitchFamily="2" charset="-122"/>
              <a:sym typeface="+mn-ea"/>
            </a:endParaRPr>
          </a:p>
          <a:p>
            <a:pPr algn="l">
              <a:lnSpc>
                <a:spcPct val="150000"/>
              </a:lnSpc>
            </a:pPr>
            <a:r>
              <a:rPr lang="zh-CN" altLang="en-US" dirty="0">
                <a:solidFill>
                  <a:srgbClr val="01538E"/>
                </a:solidFill>
                <a:latin typeface="华文中宋" pitchFamily="2" charset="-122"/>
                <a:ea typeface="华文中宋" pitchFamily="2" charset="-122"/>
                <a:sym typeface="+mn-ea"/>
              </a:rPr>
              <a:t>     前</a:t>
            </a:r>
            <a:r>
              <a:rPr lang="en-US" altLang="zh-CN" dirty="0">
                <a:solidFill>
                  <a:srgbClr val="01538E"/>
                </a:solidFill>
                <a:latin typeface="华文中宋" pitchFamily="2" charset="-122"/>
                <a:ea typeface="华文中宋" pitchFamily="2" charset="-122"/>
                <a:sym typeface="+mn-ea"/>
              </a:rPr>
              <a:t>4</a:t>
            </a:r>
            <a:r>
              <a:rPr lang="zh-CN" altLang="en-US" dirty="0">
                <a:solidFill>
                  <a:srgbClr val="01538E"/>
                </a:solidFill>
                <a:latin typeface="华文中宋" pitchFamily="2" charset="-122"/>
                <a:ea typeface="华文中宋" pitchFamily="2" charset="-122"/>
                <a:sym typeface="+mn-ea"/>
              </a:rPr>
              <a:t>个变量作为预测模型的输入，输出为</a:t>
            </a:r>
            <a:r>
              <a:rPr lang="en-US" altLang="zh-CN" dirty="0">
                <a:solidFill>
                  <a:srgbClr val="01538E"/>
                </a:solidFill>
                <a:latin typeface="华文中宋" pitchFamily="2" charset="-122"/>
                <a:ea typeface="华文中宋" pitchFamily="2" charset="-122"/>
                <a:sym typeface="+mn-ea"/>
              </a:rPr>
              <a:t>TRAIN</a:t>
            </a:r>
            <a:r>
              <a:rPr lang="zh-CN" altLang="en-US" dirty="0">
                <a:solidFill>
                  <a:srgbClr val="01538E"/>
                </a:solidFill>
                <a:latin typeface="华文中宋" pitchFamily="2" charset="-122"/>
                <a:ea typeface="华文中宋" pitchFamily="2" charset="-122"/>
                <a:sym typeface="+mn-ea"/>
              </a:rPr>
              <a:t>或</a:t>
            </a:r>
            <a:r>
              <a:rPr lang="en-US" altLang="zh-CN" dirty="0">
                <a:solidFill>
                  <a:srgbClr val="01538E"/>
                </a:solidFill>
                <a:latin typeface="华文中宋" pitchFamily="2" charset="-122"/>
                <a:ea typeface="华文中宋" pitchFamily="2" charset="-122"/>
                <a:sym typeface="+mn-ea"/>
              </a:rPr>
              <a:t>CAR</a:t>
            </a:r>
            <a:r>
              <a:rPr lang="zh-CN" altLang="en-US" dirty="0">
                <a:solidFill>
                  <a:srgbClr val="01538E"/>
                </a:solidFill>
                <a:latin typeface="华文中宋" pitchFamily="2" charset="-122"/>
                <a:ea typeface="华文中宋" pitchFamily="2" charset="-122"/>
                <a:sym typeface="+mn-ea"/>
              </a:rPr>
              <a:t>，与实验数据的</a:t>
            </a:r>
            <a:r>
              <a:rPr lang="en-US" altLang="zh-CN" dirty="0">
                <a:solidFill>
                  <a:srgbClr val="01538E"/>
                </a:solidFill>
                <a:latin typeface="华文中宋" pitchFamily="2" charset="-122"/>
                <a:ea typeface="华文中宋" pitchFamily="2" charset="-122"/>
                <a:sym typeface="+mn-ea"/>
              </a:rPr>
              <a:t>choice</a:t>
            </a:r>
            <a:r>
              <a:rPr lang="zh-CN" altLang="en-US" dirty="0">
                <a:solidFill>
                  <a:srgbClr val="01538E"/>
                </a:solidFill>
                <a:latin typeface="华文中宋" pitchFamily="2" charset="-122"/>
                <a:ea typeface="华文中宋" pitchFamily="2" charset="-122"/>
                <a:sym typeface="+mn-ea"/>
              </a:rPr>
              <a:t>值作对比，如果相同，则预测准确；反之，不准确。</a:t>
            </a:r>
            <a:endParaRPr lang="zh-CN" altLang="en-US" dirty="0">
              <a:solidFill>
                <a:srgbClr val="01538E"/>
              </a:solidFill>
              <a:latin typeface="华文中宋" pitchFamily="2" charset="-122"/>
              <a:ea typeface="华文中宋" pitchFamily="2" charset="-122"/>
              <a:sym typeface="+mn-ea"/>
            </a:endParaRPr>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建立预测模型</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4.3</a:t>
            </a:r>
            <a:endParaRPr lang="en-US" altLang="zh-CN" sz="3200" b="1">
              <a:solidFill>
                <a:schemeClr val="bg1"/>
              </a:solidFill>
            </a:endParaRPr>
          </a:p>
        </p:txBody>
      </p:sp>
      <p:graphicFrame>
        <p:nvGraphicFramePr>
          <p:cNvPr id="10" name="对象 9">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1" imgW="915035" imgH="215900" progId="Equation.KSEE3">
                  <p:embed/>
                </p:oleObj>
              </mc:Choice>
              <mc:Fallback>
                <p:oleObj name="" r:id="rId1" imgW="915035" imgH="215900" progId="Equation.KSEE3">
                  <p:embed/>
                  <p:pic>
                    <p:nvPicPr>
                      <p:cNvPr id="0" name="图片 1027"/>
                      <p:cNvPicPr/>
                      <p:nvPr/>
                    </p:nvPicPr>
                    <p:blipFill>
                      <a:blip r:embed="rId2"/>
                      <a:stretch>
                        <a:fillRect/>
                      </a:stretch>
                    </p:blipFill>
                    <p:spPr>
                      <a:xfrm>
                        <a:off x="4114800" y="3321050"/>
                        <a:ext cx="914400" cy="2159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8610" y="4309745"/>
          <a:ext cx="914400" cy="215900"/>
        </p:xfrm>
        <a:graphic>
          <a:graphicData uri="http://schemas.openxmlformats.org/presentationml/2006/ole">
            <mc:AlternateContent xmlns:mc="http://schemas.openxmlformats.org/markup-compatibility/2006">
              <mc:Choice xmlns:v="urn:schemas-microsoft-com:vml" Requires="v">
                <p:oleObj spid="_x0000_s1030" name="" r:id="rId3" imgW="915035" imgH="215900" progId="Equation.KSEE3">
                  <p:embed/>
                </p:oleObj>
              </mc:Choice>
              <mc:Fallback>
                <p:oleObj name="" r:id="rId3" imgW="915035" imgH="215900" progId="Equation.KSEE3">
                  <p:embed/>
                  <p:pic>
                    <p:nvPicPr>
                      <p:cNvPr id="0" name="图片 1029"/>
                      <p:cNvPicPr/>
                      <p:nvPr/>
                    </p:nvPicPr>
                    <p:blipFill>
                      <a:blip r:embed="rId4"/>
                      <a:stretch>
                        <a:fillRect/>
                      </a:stretch>
                    </p:blipFill>
                    <p:spPr>
                      <a:xfrm>
                        <a:off x="4118610" y="4309745"/>
                        <a:ext cx="914400" cy="215900"/>
                      </a:xfrm>
                      <a:prstGeom prst="rect">
                        <a:avLst/>
                      </a:prstGeom>
                    </p:spPr>
                  </p:pic>
                </p:oleObj>
              </mc:Fallback>
            </mc:AlternateContent>
          </a:graphicData>
        </a:graphic>
      </p:graphicFrame>
      <p:sp>
        <p:nvSpPr>
          <p:cNvPr id="13" name="TextBox 5"/>
          <p:cNvSpPr txBox="1"/>
          <p:nvPr/>
        </p:nvSpPr>
        <p:spPr>
          <a:xfrm>
            <a:off x="156845" y="1189990"/>
            <a:ext cx="7959090" cy="457200"/>
          </a:xfrm>
          <a:prstGeom prst="rect">
            <a:avLst/>
          </a:prstGeom>
          <a:noFill/>
        </p:spPr>
        <p:txBody>
          <a:bodyPr wrap="square" rtlCol="0">
            <a:spAutoFit/>
          </a:bodyPr>
          <a:p>
            <a:pPr>
              <a:lnSpc>
                <a:spcPct val="150000"/>
              </a:lnSpc>
            </a:pPr>
            <a:r>
              <a:rPr lang="zh-CN" altLang="en-US" sz="1600" dirty="0">
                <a:solidFill>
                  <a:srgbClr val="01538E"/>
                </a:solidFill>
                <a:latin typeface="华文中宋" pitchFamily="2" charset="-122"/>
                <a:ea typeface="华文中宋" pitchFamily="2" charset="-122"/>
              </a:rPr>
              <a:t>为了直观的显示数据，建立解释变量散点图，如下图所示：</a:t>
            </a:r>
            <a:r>
              <a:rPr lang="en-US" sz="1600" dirty="0">
                <a:solidFill>
                  <a:srgbClr val="01538E"/>
                </a:solidFill>
                <a:latin typeface="华文中宋" pitchFamily="2" charset="-122"/>
                <a:ea typeface="华文中宋" pitchFamily="2" charset="-122"/>
              </a:rPr>
              <a:t>	</a:t>
            </a:r>
            <a:endParaRPr sz="1600" dirty="0">
              <a:solidFill>
                <a:srgbClr val="01538E"/>
              </a:solidFill>
              <a:latin typeface="华文中宋" pitchFamily="2" charset="-122"/>
              <a:ea typeface="华文中宋" pitchFamily="2" charset="-122"/>
            </a:endParaRPr>
          </a:p>
        </p:txBody>
      </p:sp>
      <p:sp>
        <p:nvSpPr>
          <p:cNvPr id="3" name="文本框 2"/>
          <p:cNvSpPr txBox="1"/>
          <p:nvPr/>
        </p:nvSpPr>
        <p:spPr>
          <a:xfrm>
            <a:off x="4899660" y="1833880"/>
            <a:ext cx="4190365" cy="3749040"/>
          </a:xfrm>
          <a:prstGeom prst="rect">
            <a:avLst/>
          </a:prstGeom>
          <a:noFill/>
        </p:spPr>
        <p:txBody>
          <a:bodyPr wrap="square" rtlCol="0">
            <a:spAutoFit/>
          </a:bodyPr>
          <a:p>
            <a:pPr algn="l">
              <a:lnSpc>
                <a:spcPct val="150000"/>
              </a:lnSpc>
            </a:pPr>
            <a:r>
              <a:rPr lang="zh-CN" altLang="en-US" sz="1600" dirty="0" smtClean="0">
                <a:solidFill>
                  <a:srgbClr val="01538E"/>
                </a:solidFill>
                <a:latin typeface="华文中宋" pitchFamily="2" charset="-122"/>
                <a:ea typeface="华文中宋" pitchFamily="2" charset="-122"/>
              </a:rPr>
              <a:t>散点图说明：</a:t>
            </a:r>
            <a:endParaRPr lang="zh-CN" altLang="en-US" sz="1600" dirty="0" smtClean="0">
              <a:solidFill>
                <a:srgbClr val="01538E"/>
              </a:solidFill>
              <a:latin typeface="华文中宋" pitchFamily="2" charset="-122"/>
              <a:ea typeface="华文中宋" pitchFamily="2" charset="-122"/>
            </a:endParaRPr>
          </a:p>
          <a:p>
            <a:pPr marL="285750" indent="-285750" algn="l">
              <a:lnSpc>
                <a:spcPct val="150000"/>
              </a:lnSpc>
              <a:buFont typeface="Wingdings" charset="0"/>
              <a:buChar char="l"/>
            </a:pPr>
            <a:r>
              <a:rPr lang="zh-CN" altLang="en-US" sz="1600" dirty="0" smtClean="0">
                <a:solidFill>
                  <a:srgbClr val="01538E"/>
                </a:solidFill>
                <a:latin typeface="华文中宋" pitchFamily="2" charset="-122"/>
                <a:ea typeface="华文中宋" pitchFamily="2" charset="-122"/>
              </a:rPr>
              <a:t>Car_Time是第一行所有散点图的纵坐标，第一列所有散点图的横坐标；</a:t>
            </a:r>
            <a:endParaRPr lang="zh-CN" altLang="en-US" sz="1600" dirty="0" smtClean="0">
              <a:solidFill>
                <a:srgbClr val="01538E"/>
              </a:solidFill>
              <a:latin typeface="华文中宋" pitchFamily="2" charset="-122"/>
              <a:ea typeface="华文中宋" pitchFamily="2" charset="-122"/>
            </a:endParaRPr>
          </a:p>
          <a:p>
            <a:pPr marL="285750" indent="-285750" algn="l">
              <a:lnSpc>
                <a:spcPct val="150000"/>
              </a:lnSpc>
              <a:buFont typeface="Wingdings" charset="0"/>
              <a:buChar char="l"/>
            </a:pPr>
            <a:r>
              <a:rPr lang="zh-CN" altLang="en-US" sz="1600" dirty="0" smtClean="0">
                <a:solidFill>
                  <a:srgbClr val="01538E"/>
                </a:solidFill>
                <a:latin typeface="华文中宋" pitchFamily="2" charset="-122"/>
                <a:ea typeface="华文中宋" pitchFamily="2" charset="-122"/>
              </a:rPr>
              <a:t>Car_Cost是</a:t>
            </a:r>
            <a:r>
              <a:rPr lang="zh-CN" altLang="en-US" sz="1600" dirty="0" smtClean="0">
                <a:solidFill>
                  <a:srgbClr val="01538E"/>
                </a:solidFill>
                <a:latin typeface="华文中宋" pitchFamily="2" charset="-122"/>
                <a:ea typeface="华文中宋" pitchFamily="2" charset="-122"/>
                <a:sym typeface="+mn-ea"/>
              </a:rPr>
              <a:t>第二行所有散点图的纵坐标，第二列所有散点图的横坐标；</a:t>
            </a:r>
            <a:endParaRPr lang="zh-CN" altLang="en-US" sz="1600" dirty="0" smtClean="0">
              <a:solidFill>
                <a:srgbClr val="01538E"/>
              </a:solidFill>
              <a:latin typeface="华文中宋" pitchFamily="2" charset="-122"/>
              <a:ea typeface="华文中宋" pitchFamily="2" charset="-122"/>
              <a:sym typeface="+mn-ea"/>
            </a:endParaRPr>
          </a:p>
          <a:p>
            <a:pPr marL="285750" indent="-285750" algn="l">
              <a:lnSpc>
                <a:spcPct val="150000"/>
              </a:lnSpc>
              <a:buFont typeface="Wingdings" charset="0"/>
              <a:buChar char="l"/>
            </a:pPr>
            <a:r>
              <a:rPr lang="zh-CN" altLang="en-US" sz="1600" dirty="0" smtClean="0">
                <a:solidFill>
                  <a:srgbClr val="01538E"/>
                </a:solidFill>
                <a:latin typeface="华文中宋" pitchFamily="2" charset="-122"/>
                <a:ea typeface="华文中宋" pitchFamily="2" charset="-122"/>
              </a:rPr>
              <a:t>Train_Time是</a:t>
            </a:r>
            <a:r>
              <a:rPr lang="zh-CN" altLang="en-US" sz="1600" dirty="0" smtClean="0">
                <a:solidFill>
                  <a:srgbClr val="01538E"/>
                </a:solidFill>
                <a:latin typeface="华文中宋" pitchFamily="2" charset="-122"/>
                <a:ea typeface="华文中宋" pitchFamily="2" charset="-122"/>
                <a:sym typeface="+mn-ea"/>
              </a:rPr>
              <a:t>第三行所有散点图的纵坐标，第三列所有散点图的横坐标；</a:t>
            </a:r>
            <a:endParaRPr lang="zh-CN" altLang="en-US" sz="1600" dirty="0" smtClean="0">
              <a:solidFill>
                <a:srgbClr val="01538E"/>
              </a:solidFill>
              <a:latin typeface="华文中宋" pitchFamily="2" charset="-122"/>
              <a:ea typeface="华文中宋" pitchFamily="2" charset="-122"/>
              <a:sym typeface="+mn-ea"/>
            </a:endParaRPr>
          </a:p>
          <a:p>
            <a:pPr marL="285750" indent="-285750" algn="l">
              <a:lnSpc>
                <a:spcPct val="150000"/>
              </a:lnSpc>
              <a:buFont typeface="Wingdings" charset="0"/>
              <a:buChar char="l"/>
            </a:pPr>
            <a:r>
              <a:rPr lang="zh-CN" altLang="en-US" sz="1600" dirty="0" smtClean="0">
                <a:solidFill>
                  <a:srgbClr val="01538E"/>
                </a:solidFill>
                <a:latin typeface="华文中宋" pitchFamily="2" charset="-122"/>
                <a:ea typeface="华文中宋" pitchFamily="2" charset="-122"/>
                <a:sym typeface="+mn-ea"/>
              </a:rPr>
              <a:t>Train_Cost是第四行所有散点图的纵坐标，第四列所有散点图的横坐标。</a:t>
            </a:r>
            <a:endParaRPr lang="zh-CN" altLang="en-US" sz="1600" dirty="0" smtClean="0">
              <a:solidFill>
                <a:srgbClr val="01538E"/>
              </a:solidFill>
              <a:latin typeface="华文中宋" pitchFamily="2" charset="-122"/>
              <a:ea typeface="华文中宋" pitchFamily="2" charset="-122"/>
              <a:sym typeface="+mn-ea"/>
            </a:endParaRPr>
          </a:p>
          <a:p>
            <a:pPr algn="l">
              <a:lnSpc>
                <a:spcPct val="150000"/>
              </a:lnSpc>
            </a:pPr>
            <a:r>
              <a:rPr lang="zh-CN" altLang="en-US" sz="1600" dirty="0" smtClean="0">
                <a:solidFill>
                  <a:srgbClr val="01538E"/>
                </a:solidFill>
                <a:latin typeface="华文中宋" pitchFamily="2" charset="-122"/>
                <a:ea typeface="华文中宋" pitchFamily="2" charset="-122"/>
              </a:rPr>
              <a:t>散点图中的线表示对数据的拟合曲线。</a:t>
            </a:r>
            <a:endParaRPr lang="zh-CN" altLang="en-US" sz="1600" dirty="0" smtClean="0">
              <a:solidFill>
                <a:srgbClr val="01538E"/>
              </a:solidFill>
              <a:latin typeface="华文中宋" pitchFamily="2" charset="-122"/>
              <a:ea typeface="华文中宋" pitchFamily="2" charset="-122"/>
            </a:endParaRPr>
          </a:p>
        </p:txBody>
      </p:sp>
      <p:pic>
        <p:nvPicPr>
          <p:cNvPr id="5" name="图片 4" descr="6HRPKZ5))1JR8JO75`_H)E4"/>
          <p:cNvPicPr>
            <a:picLocks noChangeAspect="1"/>
          </p:cNvPicPr>
          <p:nvPr/>
        </p:nvPicPr>
        <p:blipFill>
          <a:blip r:embed="rId5"/>
          <a:stretch>
            <a:fillRect/>
          </a:stretch>
        </p:blipFill>
        <p:spPr>
          <a:xfrm>
            <a:off x="156845" y="1840865"/>
            <a:ext cx="4584700" cy="37420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建立预测模型</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346710" y="1206500"/>
            <a:ext cx="7959090" cy="822960"/>
          </a:xfrm>
          <a:prstGeom prst="rect">
            <a:avLst/>
          </a:prstGeom>
          <a:noFill/>
        </p:spPr>
        <p:txBody>
          <a:bodyPr wrap="square" rtlCol="0">
            <a:spAutoFit/>
          </a:bodyPr>
          <a:lstStyle/>
          <a:p>
            <a:pPr>
              <a:lnSpc>
                <a:spcPct val="150000"/>
              </a:lnSpc>
            </a:pPr>
            <a:r>
              <a:rPr lang="zh-CN" altLang="en-US" sz="1600" dirty="0">
                <a:solidFill>
                  <a:srgbClr val="01538E"/>
                </a:solidFill>
                <a:latin typeface="华文中宋" pitchFamily="2" charset="-122"/>
                <a:ea typeface="华文中宋" pitchFamily="2" charset="-122"/>
              </a:rPr>
              <a:t>根据散点图假设数据两两之间是线性相关的，由以下公式计算线性拟合曲线。</a:t>
            </a: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设曲线方程为：</a:t>
            </a:r>
            <a:endParaRPr lang="zh-CN" altLang="en-US"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4.4</a:t>
            </a:r>
            <a:endParaRPr lang="en-US" altLang="zh-CN" sz="3200" b="1">
              <a:solidFill>
                <a:schemeClr val="bg1"/>
              </a:solidFill>
            </a:endParaRPr>
          </a:p>
        </p:txBody>
      </p:sp>
      <p:graphicFrame>
        <p:nvGraphicFramePr>
          <p:cNvPr id="3" name="对象 2">
            <a:hlinkClick r:id="" action="ppaction://ole?verb="/>
          </p:cNvPr>
          <p:cNvGraphicFramePr>
            <a:graphicFrameLocks noChangeAspect="1"/>
          </p:cNvGraphicFramePr>
          <p:nvPr/>
        </p:nvGraphicFramePr>
        <p:xfrm>
          <a:off x="2423795" y="2029143"/>
          <a:ext cx="1424305" cy="361315"/>
        </p:xfrm>
        <a:graphic>
          <a:graphicData uri="http://schemas.openxmlformats.org/presentationml/2006/ole">
            <mc:AlternateContent xmlns:mc="http://schemas.openxmlformats.org/markup-compatibility/2006">
              <mc:Choice xmlns:v="urn:schemas-microsoft-com:vml" Requires="v">
                <p:oleObj spid="_x0000_s1025" name="" r:id="rId1" imgW="698500" imgH="177165" progId="Equation.KSEE3">
                  <p:embed/>
                </p:oleObj>
              </mc:Choice>
              <mc:Fallback>
                <p:oleObj name="" r:id="rId1" imgW="698500" imgH="177165" progId="Equation.KSEE3">
                  <p:embed/>
                  <p:pic>
                    <p:nvPicPr>
                      <p:cNvPr id="0" name="图片 1024"/>
                      <p:cNvPicPr/>
                      <p:nvPr/>
                    </p:nvPicPr>
                    <p:blipFill>
                      <a:blip r:embed="rId2"/>
                      <a:stretch>
                        <a:fillRect/>
                      </a:stretch>
                    </p:blipFill>
                    <p:spPr>
                      <a:xfrm>
                        <a:off x="2423795" y="2029143"/>
                        <a:ext cx="1424305" cy="3613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114165" y="3321050"/>
          <a:ext cx="915035" cy="215900"/>
        </p:xfrm>
        <a:graphic>
          <a:graphicData uri="http://schemas.openxmlformats.org/presentationml/2006/ole">
            <mc:AlternateContent xmlns:mc="http://schemas.openxmlformats.org/markup-compatibility/2006">
              <mc:Choice xmlns:v="urn:schemas-microsoft-com:vml" Requires="v">
                <p:oleObj spid="_x0000_s1026" name="" r:id="rId3" imgW="915035" imgH="215900" progId="Equation.KSEE3">
                  <p:embed/>
                </p:oleObj>
              </mc:Choice>
              <mc:Fallback>
                <p:oleObj name="" r:id="rId3" imgW="915035" imgH="215900" progId="Equation.KSEE3">
                  <p:embed/>
                  <p:pic>
                    <p:nvPicPr>
                      <p:cNvPr id="0" name="图片 1025"/>
                      <p:cNvPicPr/>
                      <p:nvPr/>
                    </p:nvPicPr>
                    <p:blipFill>
                      <a:blip r:embed="rId4"/>
                      <a:stretch>
                        <a:fillRect/>
                      </a:stretch>
                    </p:blipFill>
                    <p:spPr>
                      <a:xfrm>
                        <a:off x="4114165" y="3321050"/>
                        <a:ext cx="915035" cy="215900"/>
                      </a:xfrm>
                      <a:prstGeom prst="rect">
                        <a:avLst/>
                      </a:prstGeom>
                    </p:spPr>
                  </p:pic>
                </p:oleObj>
              </mc:Fallback>
            </mc:AlternateContent>
          </a:graphicData>
        </a:graphic>
      </p:graphicFrame>
      <p:sp>
        <p:nvSpPr>
          <p:cNvPr id="8" name="文本框 7"/>
          <p:cNvSpPr txBox="1"/>
          <p:nvPr/>
        </p:nvSpPr>
        <p:spPr>
          <a:xfrm>
            <a:off x="603250" y="2985770"/>
            <a:ext cx="626110" cy="335280"/>
          </a:xfrm>
          <a:prstGeom prst="rect">
            <a:avLst/>
          </a:prstGeom>
          <a:noFill/>
        </p:spPr>
        <p:txBody>
          <a:bodyPr wrap="square" rtlCol="0">
            <a:spAutoFit/>
          </a:bodyPr>
          <a:p>
            <a:r>
              <a:rPr lang="zh-CN" sz="1600" dirty="0">
                <a:solidFill>
                  <a:srgbClr val="01538E"/>
                </a:solidFill>
                <a:latin typeface="华文中宋" pitchFamily="2" charset="-122"/>
                <a:ea typeface="华文中宋" pitchFamily="2" charset="-122"/>
              </a:rPr>
              <a:t>其中，</a:t>
            </a:r>
            <a:endParaRPr lang="zh-CN" altLang="en-US"/>
          </a:p>
        </p:txBody>
      </p:sp>
      <p:graphicFrame>
        <p:nvGraphicFramePr>
          <p:cNvPr id="14355" name="对象 2"/>
          <p:cNvGraphicFramePr/>
          <p:nvPr/>
        </p:nvGraphicFramePr>
        <p:xfrm>
          <a:off x="1496695" y="3054350"/>
          <a:ext cx="2279650" cy="990600"/>
        </p:xfrm>
        <a:graphic>
          <a:graphicData uri="http://schemas.openxmlformats.org/presentationml/2006/ole">
            <mc:AlternateContent xmlns:mc="http://schemas.openxmlformats.org/markup-compatibility/2006">
              <mc:Choice xmlns:v="urn:schemas-microsoft-com:vml" Requires="v">
                <p:oleObj spid="_x0000_s3076" name="" r:id="rId5" imgW="1388110" imgH="840105" progId="Equation.KSEE3">
                  <p:embed/>
                </p:oleObj>
              </mc:Choice>
              <mc:Fallback>
                <p:oleObj name="" r:id="rId5" imgW="1388110" imgH="840105" progId="Equation.KSEE3">
                  <p:embed/>
                  <p:pic>
                    <p:nvPicPr>
                      <p:cNvPr id="0" name="图片 3075"/>
                      <p:cNvPicPr/>
                      <p:nvPr/>
                    </p:nvPicPr>
                    <p:blipFill>
                      <a:blip r:embed="rId6"/>
                      <a:stretch>
                        <a:fillRect/>
                      </a:stretch>
                    </p:blipFill>
                    <p:spPr>
                      <a:xfrm>
                        <a:off x="1496695" y="3054350"/>
                        <a:ext cx="2279650" cy="990600"/>
                      </a:xfrm>
                      <a:prstGeom prst="rect">
                        <a:avLst/>
                      </a:prstGeom>
                      <a:noFill/>
                      <a:ln w="38100">
                        <a:noFill/>
                        <a:miter/>
                      </a:ln>
                    </p:spPr>
                  </p:pic>
                </p:oleObj>
              </mc:Fallback>
            </mc:AlternateContent>
          </a:graphicData>
        </a:graphic>
      </p:graphicFrame>
      <p:graphicFrame>
        <p:nvGraphicFramePr>
          <p:cNvPr id="14356" name="对象 5"/>
          <p:cNvGraphicFramePr/>
          <p:nvPr/>
        </p:nvGraphicFramePr>
        <p:xfrm>
          <a:off x="4768374" y="3242628"/>
          <a:ext cx="2044065" cy="614045"/>
        </p:xfrm>
        <a:graphic>
          <a:graphicData uri="http://schemas.openxmlformats.org/presentationml/2006/ole">
            <mc:AlternateContent xmlns:mc="http://schemas.openxmlformats.org/markup-compatibility/2006">
              <mc:Choice xmlns:v="urn:schemas-microsoft-com:vml" Requires="v">
                <p:oleObj spid="_x0000_s3077" name="" r:id="rId7" imgW="660400" imgH="203200" progId="Equation.KSEE3">
                  <p:embed/>
                </p:oleObj>
              </mc:Choice>
              <mc:Fallback>
                <p:oleObj name="" r:id="rId7" imgW="660400" imgH="203200" progId="Equation.KSEE3">
                  <p:embed/>
                  <p:pic>
                    <p:nvPicPr>
                      <p:cNvPr id="0" name="图片 3076"/>
                      <p:cNvPicPr/>
                      <p:nvPr/>
                    </p:nvPicPr>
                    <p:blipFill>
                      <a:blip r:embed="rId8"/>
                      <a:stretch>
                        <a:fillRect/>
                      </a:stretch>
                    </p:blipFill>
                    <p:spPr>
                      <a:xfrm>
                        <a:off x="4768374" y="3242628"/>
                        <a:ext cx="2044065" cy="614045"/>
                      </a:xfrm>
                      <a:prstGeom prst="rect">
                        <a:avLst/>
                      </a:prstGeom>
                      <a:noFill/>
                      <a:ln w="38100">
                        <a:noFill/>
                        <a:miter/>
                      </a:ln>
                    </p:spPr>
                  </p:pic>
                </p:oleObj>
              </mc:Fallback>
            </mc:AlternateContent>
          </a:graphicData>
        </a:graphic>
      </p:graphicFrame>
      <p:sp>
        <p:nvSpPr>
          <p:cNvPr id="5" name="文本框 4"/>
          <p:cNvSpPr txBox="1"/>
          <p:nvPr/>
        </p:nvSpPr>
        <p:spPr>
          <a:xfrm>
            <a:off x="603885" y="4307840"/>
            <a:ext cx="7640320" cy="916940"/>
          </a:xfrm>
          <a:prstGeom prst="rect">
            <a:avLst/>
          </a:prstGeom>
          <a:noFill/>
        </p:spPr>
        <p:txBody>
          <a:bodyPr wrap="square" rtlCol="0">
            <a:spAutoFit/>
          </a:bodyPr>
          <a:p>
            <a:r>
              <a:rPr lang="en-US" altLang="zh-CN"/>
              <a:t>We know the time and cost of travel by car and by train.There are the explanatory vriables in the case.The scatter plot matrix and the correlation heat map show pairwise relationships among these explanatory variables.</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建立预测模型</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4.4</a:t>
            </a:r>
            <a:endParaRPr lang="en-US" altLang="zh-CN" sz="3200" b="1">
              <a:solidFill>
                <a:schemeClr val="bg1"/>
              </a:solidFill>
            </a:endParaRPr>
          </a:p>
        </p:txBody>
      </p:sp>
      <p:sp>
        <p:nvSpPr>
          <p:cNvPr id="3" name="文本框 2"/>
          <p:cNvSpPr txBox="1"/>
          <p:nvPr/>
        </p:nvSpPr>
        <p:spPr>
          <a:xfrm>
            <a:off x="422275" y="1202055"/>
            <a:ext cx="7578725" cy="1600200"/>
          </a:xfrm>
          <a:prstGeom prst="rect">
            <a:avLst/>
          </a:prstGeom>
          <a:noFill/>
        </p:spPr>
        <p:txBody>
          <a:bodyPr wrap="square" rtlCol="0" anchor="t">
            <a:spAutoFit/>
          </a:bodyPr>
          <a:p>
            <a:pPr>
              <a:lnSpc>
                <a:spcPct val="150000"/>
              </a:lnSpc>
            </a:pPr>
            <a:r>
              <a:rPr lang="en-US" altLang="zh-CN" sz="1600" dirty="0">
                <a:solidFill>
                  <a:srgbClr val="01538E"/>
                </a:solidFill>
                <a:latin typeface="华文中宋" pitchFamily="2" charset="-122"/>
                <a:ea typeface="华文中宋" pitchFamily="2" charset="-122"/>
                <a:sym typeface="+mn-ea"/>
              </a:rPr>
              <a:t>    </a:t>
            </a:r>
            <a:r>
              <a:rPr lang="zh-CN" sz="1600" dirty="0">
                <a:solidFill>
                  <a:srgbClr val="01538E"/>
                </a:solidFill>
                <a:latin typeface="华文中宋" pitchFamily="2" charset="-122"/>
                <a:ea typeface="华文中宋" pitchFamily="2" charset="-122"/>
                <a:sym typeface="+mn-ea"/>
              </a:rPr>
              <a:t>进行相关分析，一般要求出相关关系，以相关系数的大小来判断相关的程度，进行回归方程的显著性检验。管理者做响应调整决策时可以参考相关关系。</a:t>
            </a:r>
            <a:endParaRPr lang="zh-CN" dirty="0">
              <a:solidFill>
                <a:srgbClr val="01538E"/>
              </a:solidFill>
              <a:latin typeface="华文中宋" pitchFamily="2" charset="-122"/>
              <a:ea typeface="华文中宋" pitchFamily="2" charset="-122"/>
            </a:endParaRPr>
          </a:p>
          <a:p>
            <a:pPr>
              <a:lnSpc>
                <a:spcPct val="150000"/>
              </a:lnSpc>
            </a:pPr>
            <a:endParaRPr lang="zh-CN" dirty="0">
              <a:solidFill>
                <a:srgbClr val="01538E"/>
              </a:solidFill>
              <a:latin typeface="华文中宋" pitchFamily="2" charset="-122"/>
              <a:ea typeface="华文中宋" pitchFamily="2" charset="-122"/>
            </a:endParaRPr>
          </a:p>
          <a:p>
            <a:pPr>
              <a:lnSpc>
                <a:spcPct val="150000"/>
              </a:lnSpc>
            </a:pPr>
            <a:r>
              <a:rPr lang="zh-CN" sz="1600" dirty="0">
                <a:solidFill>
                  <a:srgbClr val="01538E"/>
                </a:solidFill>
                <a:latin typeface="华文中宋" pitchFamily="2" charset="-122"/>
                <a:ea typeface="华文中宋" pitchFamily="2" charset="-122"/>
                <a:sym typeface="+mn-ea"/>
              </a:rPr>
              <a:t>相关系数为</a:t>
            </a:r>
            <a:r>
              <a:rPr lang="en-US" altLang="zh-CN" sz="1600" dirty="0">
                <a:solidFill>
                  <a:srgbClr val="01538E"/>
                </a:solidFill>
                <a:latin typeface="华文中宋" pitchFamily="2" charset="-122"/>
                <a:ea typeface="华文中宋" pitchFamily="2" charset="-122"/>
                <a:sym typeface="+mn-ea"/>
              </a:rPr>
              <a:t>r</a:t>
            </a:r>
            <a:r>
              <a:rPr lang="zh-CN" altLang="en-US" sz="1600" dirty="0">
                <a:solidFill>
                  <a:srgbClr val="01538E"/>
                </a:solidFill>
                <a:latin typeface="华文中宋" pitchFamily="2" charset="-122"/>
                <a:ea typeface="华文中宋" pitchFamily="2" charset="-122"/>
                <a:sym typeface="+mn-ea"/>
              </a:rPr>
              <a:t>：</a:t>
            </a:r>
            <a:endParaRPr lang="zh-CN" altLang="en-US" sz="1600"/>
          </a:p>
        </p:txBody>
      </p:sp>
      <p:graphicFrame>
        <p:nvGraphicFramePr>
          <p:cNvPr id="14358" name="对象 9"/>
          <p:cNvGraphicFramePr/>
          <p:nvPr/>
        </p:nvGraphicFramePr>
        <p:xfrm>
          <a:off x="2059623" y="2242185"/>
          <a:ext cx="4303712" cy="1401763"/>
        </p:xfrm>
        <a:graphic>
          <a:graphicData uri="http://schemas.openxmlformats.org/presentationml/2006/ole">
            <mc:AlternateContent xmlns:mc="http://schemas.openxmlformats.org/markup-compatibility/2006">
              <mc:Choice xmlns:v="urn:schemas-microsoft-com:vml" Requires="v">
                <p:oleObj spid="_x0000_s3079" name="" r:id="rId1" imgW="2785745" imgH="1116330" progId="Equation.KSEE3">
                  <p:embed/>
                </p:oleObj>
              </mc:Choice>
              <mc:Fallback>
                <p:oleObj name="" r:id="rId1" imgW="2785745" imgH="1116330" progId="Equation.KSEE3">
                  <p:embed/>
                  <p:pic>
                    <p:nvPicPr>
                      <p:cNvPr id="0" name="图片 3078"/>
                      <p:cNvPicPr/>
                      <p:nvPr/>
                    </p:nvPicPr>
                    <p:blipFill>
                      <a:blip r:embed="rId2"/>
                      <a:stretch>
                        <a:fillRect/>
                      </a:stretch>
                    </p:blipFill>
                    <p:spPr>
                      <a:xfrm>
                        <a:off x="2059623" y="2242185"/>
                        <a:ext cx="4303712" cy="1401763"/>
                      </a:xfrm>
                      <a:prstGeom prst="rect">
                        <a:avLst/>
                      </a:prstGeom>
                      <a:noFill/>
                      <a:ln w="38100">
                        <a:noFill/>
                        <a:miter/>
                      </a:ln>
                    </p:spPr>
                  </p:pic>
                </p:oleObj>
              </mc:Fallback>
            </mc:AlternateContent>
          </a:graphicData>
        </a:graphic>
      </p:graphicFrame>
      <p:sp>
        <p:nvSpPr>
          <p:cNvPr id="5" name="文本框 4"/>
          <p:cNvSpPr txBox="1"/>
          <p:nvPr/>
        </p:nvSpPr>
        <p:spPr>
          <a:xfrm>
            <a:off x="520700" y="3769995"/>
            <a:ext cx="7397750" cy="1508760"/>
          </a:xfrm>
          <a:prstGeom prst="rect">
            <a:avLst/>
          </a:prstGeom>
          <a:noFill/>
        </p:spPr>
        <p:txBody>
          <a:bodyPr wrap="square" rtlCol="0" anchor="t">
            <a:spAutoFit/>
          </a:bodyPr>
          <a:p>
            <a:pPr marL="285750" lvl="0" indent="-285750" algn="l">
              <a:lnSpc>
                <a:spcPct val="150000"/>
              </a:lnSpc>
              <a:buFont typeface="Wingdings" charset="0"/>
              <a:buChar char="ü"/>
            </a:pPr>
            <a:r>
              <a:rPr lang="zh-CN" sz="1600" dirty="0">
                <a:solidFill>
                  <a:srgbClr val="01538E"/>
                </a:solidFill>
                <a:latin typeface="华文中宋" pitchFamily="2" charset="-122"/>
                <a:ea typeface="华文中宋" pitchFamily="2" charset="-122"/>
                <a:sym typeface="+mn-ea"/>
              </a:rPr>
              <a:t>r &gt; 0:两变量正相关</a:t>
            </a:r>
            <a:endParaRPr lang="zh-CN" sz="1600" dirty="0">
              <a:solidFill>
                <a:srgbClr val="01538E"/>
              </a:solidFill>
              <a:latin typeface="华文中宋" pitchFamily="2" charset="-122"/>
              <a:ea typeface="华文中宋" pitchFamily="2" charset="-122"/>
            </a:endParaRPr>
          </a:p>
          <a:p>
            <a:pPr marL="285750" lvl="0" indent="-285750" algn="l">
              <a:lnSpc>
                <a:spcPct val="150000"/>
              </a:lnSpc>
              <a:buFont typeface="Wingdings" charset="0"/>
              <a:buChar char="ü"/>
            </a:pPr>
            <a:r>
              <a:rPr lang="zh-CN" sz="1600" dirty="0">
                <a:solidFill>
                  <a:srgbClr val="01538E"/>
                </a:solidFill>
                <a:latin typeface="华文中宋" pitchFamily="2" charset="-122"/>
                <a:ea typeface="华文中宋" pitchFamily="2" charset="-122"/>
                <a:sym typeface="+mn-ea"/>
              </a:rPr>
              <a:t>r &lt; 0:两变量负相关</a:t>
            </a:r>
            <a:endParaRPr lang="zh-CN" sz="1600" dirty="0">
              <a:solidFill>
                <a:srgbClr val="01538E"/>
              </a:solidFill>
              <a:latin typeface="华文中宋" pitchFamily="2" charset="-122"/>
              <a:ea typeface="华文中宋" pitchFamily="2" charset="-122"/>
            </a:endParaRPr>
          </a:p>
          <a:p>
            <a:pPr lvl="0" algn="l">
              <a:lnSpc>
                <a:spcPct val="150000"/>
              </a:lnSpc>
            </a:pPr>
            <a:r>
              <a:rPr lang="zh-CN" sz="1600" dirty="0">
                <a:solidFill>
                  <a:srgbClr val="01538E"/>
                </a:solidFill>
                <a:latin typeface="华文中宋" pitchFamily="2" charset="-122"/>
                <a:ea typeface="华文中宋" pitchFamily="2" charset="-122"/>
                <a:sym typeface="+mn-ea"/>
              </a:rPr>
              <a:t>r 的绝对值越接近1，表明两变量相关性越强；越接近于0，表明相关性越差</a:t>
            </a:r>
            <a:r>
              <a:rPr lang="zh-CN" dirty="0">
                <a:solidFill>
                  <a:srgbClr val="01538E"/>
                </a:solidFill>
                <a:latin typeface="华文中宋" pitchFamily="2" charset="-122"/>
                <a:ea typeface="华文中宋" pitchFamily="2" charset="-122"/>
                <a:sym typeface="+mn-ea"/>
              </a:rPr>
              <a:t>。</a:t>
            </a:r>
            <a:endParaRPr lang="zh-CN" altLang="en-US" dirty="0">
              <a:latin typeface="宋体" charset="-122"/>
              <a:ea typeface="宋体" charset="-122"/>
              <a:sym typeface="+mn-ea"/>
            </a:endParaRPr>
          </a:p>
          <a:p>
            <a:pPr lvl="0"/>
            <a:r>
              <a:rPr lang="en-US" altLang="zh-CN"/>
              <a:t>	</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建立预测模型</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4.4</a:t>
            </a:r>
            <a:endParaRPr lang="en-US" altLang="zh-CN" sz="3200" b="1">
              <a:solidFill>
                <a:schemeClr val="bg1"/>
              </a:solidFill>
            </a:endParaRPr>
          </a:p>
        </p:txBody>
      </p:sp>
      <p:sp>
        <p:nvSpPr>
          <p:cNvPr id="3" name="文本框 2"/>
          <p:cNvSpPr txBox="1"/>
          <p:nvPr/>
        </p:nvSpPr>
        <p:spPr>
          <a:xfrm>
            <a:off x="499110" y="1161415"/>
            <a:ext cx="7745095" cy="365760"/>
          </a:xfrm>
          <a:prstGeom prst="rect">
            <a:avLst/>
          </a:prstGeom>
          <a:noFill/>
        </p:spPr>
        <p:txBody>
          <a:bodyPr wrap="square" rtlCol="0">
            <a:spAutoFit/>
          </a:bodyPr>
          <a:p>
            <a:r>
              <a:rPr lang="zh-CN" sz="1600" dirty="0">
                <a:solidFill>
                  <a:srgbClr val="01538E"/>
                </a:solidFill>
                <a:latin typeface="华文中宋" pitchFamily="2" charset="-122"/>
                <a:ea typeface="华文中宋" pitchFamily="2" charset="-122"/>
              </a:rPr>
              <a:t>根据 r 的计算公式，得出变量之间的相关系数如下图所示</a:t>
            </a:r>
            <a:r>
              <a:rPr lang="zh-CN" altLang="en-US"/>
              <a:t>：</a:t>
            </a:r>
            <a:endParaRPr lang="zh-CN" altLang="en-US"/>
          </a:p>
        </p:txBody>
      </p:sp>
      <p:sp>
        <p:nvSpPr>
          <p:cNvPr id="5" name="文本框 4"/>
          <p:cNvSpPr txBox="1"/>
          <p:nvPr/>
        </p:nvSpPr>
        <p:spPr>
          <a:xfrm>
            <a:off x="4807585" y="1929130"/>
            <a:ext cx="3876040" cy="2651760"/>
          </a:xfrm>
          <a:prstGeom prst="rect">
            <a:avLst/>
          </a:prstGeom>
          <a:noFill/>
        </p:spPr>
        <p:txBody>
          <a:bodyPr wrap="square" rtlCol="0" anchor="t">
            <a:spAutoFit/>
          </a:bodyPr>
          <a:p>
            <a:pPr lvl="0" algn="l">
              <a:lnSpc>
                <a:spcPct val="150000"/>
              </a:lnSpc>
            </a:pPr>
            <a:r>
              <a:rPr lang="zh-CN" sz="1600" dirty="0">
                <a:solidFill>
                  <a:srgbClr val="01538E"/>
                </a:solidFill>
                <a:latin typeface="华文中宋" pitchFamily="2" charset="-122"/>
                <a:ea typeface="华文中宋" pitchFamily="2" charset="-122"/>
                <a:sym typeface="+mn-ea"/>
              </a:rPr>
              <a:t>图表分析：</a:t>
            </a:r>
            <a:endParaRPr lang="zh-CN" sz="1600" dirty="0">
              <a:solidFill>
                <a:srgbClr val="01538E"/>
              </a:solidFill>
              <a:latin typeface="华文中宋" pitchFamily="2" charset="-122"/>
              <a:ea typeface="华文中宋" pitchFamily="2" charset="-122"/>
            </a:endParaRPr>
          </a:p>
          <a:p>
            <a:pPr lvl="0" algn="l">
              <a:lnSpc>
                <a:spcPct val="150000"/>
              </a:lnSpc>
            </a:pPr>
            <a:r>
              <a:rPr lang="zh-CN" sz="1600" dirty="0">
                <a:solidFill>
                  <a:srgbClr val="01538E"/>
                </a:solidFill>
                <a:latin typeface="华文中宋" pitchFamily="2" charset="-122"/>
                <a:ea typeface="华文中宋" pitchFamily="2" charset="-122"/>
                <a:sym typeface="+mn-ea"/>
              </a:rPr>
              <a:t>（1）car_time和car_cost是正相关的，即时间越长，成本越高，且相关性较高；</a:t>
            </a:r>
            <a:endParaRPr lang="zh-CN" sz="1600" dirty="0">
              <a:solidFill>
                <a:srgbClr val="01538E"/>
              </a:solidFill>
              <a:latin typeface="华文中宋" pitchFamily="2" charset="-122"/>
              <a:ea typeface="华文中宋" pitchFamily="2" charset="-122"/>
            </a:endParaRPr>
          </a:p>
          <a:p>
            <a:pPr lvl="0" algn="l">
              <a:lnSpc>
                <a:spcPct val="150000"/>
              </a:lnSpc>
            </a:pPr>
            <a:r>
              <a:rPr lang="zh-CN" sz="1600" dirty="0">
                <a:solidFill>
                  <a:srgbClr val="01538E"/>
                </a:solidFill>
                <a:latin typeface="华文中宋" pitchFamily="2" charset="-122"/>
                <a:ea typeface="华文中宋" pitchFamily="2" charset="-122"/>
                <a:sym typeface="+mn-ea"/>
              </a:rPr>
              <a:t>（2）train</a:t>
            </a:r>
            <a:r>
              <a:rPr lang="zh-CN" sz="1600" dirty="0">
                <a:solidFill>
                  <a:srgbClr val="01538E"/>
                </a:solidFill>
                <a:latin typeface="华文中宋" pitchFamily="2" charset="-122"/>
                <a:ea typeface="华文中宋" pitchFamily="2" charset="-122"/>
                <a:sym typeface="Arial" charset="0"/>
              </a:rPr>
              <a:t>_time和train_cost是正相关的，且相关性较高；</a:t>
            </a:r>
            <a:endParaRPr lang="zh-CN" sz="1600" dirty="0">
              <a:solidFill>
                <a:srgbClr val="01538E"/>
              </a:solidFill>
              <a:latin typeface="华文中宋" pitchFamily="2" charset="-122"/>
              <a:ea typeface="华文中宋" pitchFamily="2" charset="-122"/>
              <a:sym typeface="Arial" charset="0"/>
            </a:endParaRPr>
          </a:p>
          <a:p>
            <a:pPr lvl="0" algn="l">
              <a:lnSpc>
                <a:spcPct val="150000"/>
              </a:lnSpc>
            </a:pPr>
            <a:r>
              <a:rPr lang="zh-CN" sz="1600" dirty="0">
                <a:solidFill>
                  <a:srgbClr val="01538E"/>
                </a:solidFill>
                <a:latin typeface="华文中宋" pitchFamily="2" charset="-122"/>
                <a:ea typeface="华文中宋" pitchFamily="2" charset="-122"/>
                <a:sym typeface="Arial" charset="0"/>
              </a:rPr>
              <a:t>（3）car_time和train_time是正相关的。</a:t>
            </a:r>
            <a:endParaRPr lang="zh-CN" sz="1600" dirty="0">
              <a:solidFill>
                <a:srgbClr val="01538E"/>
              </a:solidFill>
              <a:latin typeface="华文中宋" pitchFamily="2" charset="-122"/>
              <a:ea typeface="华文中宋" pitchFamily="2" charset="-122"/>
              <a:sym typeface="Arial" charset="0"/>
            </a:endParaRPr>
          </a:p>
          <a:p>
            <a:pPr lvl="0" algn="l">
              <a:lnSpc>
                <a:spcPct val="150000"/>
              </a:lnSpc>
            </a:pPr>
            <a:endParaRPr lang="zh-CN" altLang="en-US" sz="1600" dirty="0">
              <a:solidFill>
                <a:srgbClr val="01538E"/>
              </a:solidFill>
              <a:latin typeface="华文中宋" pitchFamily="2" charset="-122"/>
              <a:ea typeface="华文中宋" pitchFamily="2" charset="-122"/>
              <a:sym typeface="Arial" charset="0"/>
            </a:endParaRPr>
          </a:p>
        </p:txBody>
      </p:sp>
      <p:graphicFrame>
        <p:nvGraphicFramePr>
          <p:cNvPr id="6" name="表格 5"/>
          <p:cNvGraphicFramePr/>
          <p:nvPr/>
        </p:nvGraphicFramePr>
        <p:xfrm>
          <a:off x="794385" y="1929130"/>
          <a:ext cx="3757930" cy="2999105"/>
        </p:xfrm>
        <a:graphic>
          <a:graphicData uri="http://schemas.openxmlformats.org/drawingml/2006/table">
            <a:tbl>
              <a:tblPr>
                <a:tableStyleId>{5C22544A-7EE6-4342-B048-85BDC9FD1C3A}</a:tableStyleId>
              </a:tblPr>
              <a:tblGrid>
                <a:gridCol w="939800"/>
                <a:gridCol w="939165"/>
                <a:gridCol w="939800"/>
                <a:gridCol w="939165"/>
              </a:tblGrid>
              <a:tr h="747395">
                <a:tc>
                  <a:txBody>
                    <a:bodyPr/>
                    <a:p>
                      <a:pPr algn="ctr">
                        <a:buNone/>
                      </a:pPr>
                      <a:endParaRPr lang="zh-CN" altLang="en-US"/>
                    </a:p>
                  </a:txBody>
                  <a:tcPr>
                    <a:solidFill>
                      <a:schemeClr val="bg1">
                        <a:lumMod val="85000"/>
                      </a:schemeClr>
                    </a:solidFill>
                  </a:tcPr>
                </a:tc>
                <a:tc>
                  <a:txBody>
                    <a:bodyPr/>
                    <a:p>
                      <a:pPr algn="ctr">
                        <a:buNone/>
                      </a:pPr>
                      <a:r>
                        <a:rPr lang="en-US" altLang="zh-CN"/>
                        <a:t>0.509</a:t>
                      </a:r>
                      <a:endParaRPr lang="en-US" altLang="zh-CN"/>
                    </a:p>
                  </a:txBody>
                  <a:tcPr/>
                </a:tc>
                <a:tc>
                  <a:txBody>
                    <a:bodyPr/>
                    <a:p>
                      <a:pPr algn="ctr">
                        <a:buNone/>
                      </a:pPr>
                      <a:r>
                        <a:rPr lang="en-US" altLang="zh-CN"/>
                        <a:t>0.365</a:t>
                      </a:r>
                      <a:endParaRPr lang="en-US" altLang="zh-CN"/>
                    </a:p>
                  </a:txBody>
                  <a:tcPr/>
                </a:tc>
                <a:tc>
                  <a:txBody>
                    <a:bodyPr/>
                    <a:p>
                      <a:pPr algn="ctr">
                        <a:buNone/>
                      </a:pPr>
                      <a:r>
                        <a:rPr lang="en-US" altLang="zh-CN"/>
                        <a:t>0.022</a:t>
                      </a:r>
                      <a:endParaRPr lang="en-US" altLang="zh-CN"/>
                    </a:p>
                  </a:txBody>
                  <a:tcPr/>
                </a:tc>
              </a:tr>
              <a:tr h="757555">
                <a:tc>
                  <a:txBody>
                    <a:bodyPr/>
                    <a:p>
                      <a:pPr algn="ctr">
                        <a:buNone/>
                      </a:pPr>
                      <a:r>
                        <a:rPr lang="en-US" altLang="zh-CN" sz="1800">
                          <a:sym typeface="+mn-ea"/>
                        </a:rPr>
                        <a:t>0.509</a:t>
                      </a:r>
                      <a:endParaRPr lang="en-US" altLang="zh-CN" sz="1800">
                        <a:sym typeface="+mn-ea"/>
                      </a:endParaRPr>
                    </a:p>
                    <a:p>
                      <a:pPr algn="ctr">
                        <a:buNone/>
                      </a:pPr>
                      <a:endParaRPr lang="en-US" altLang="zh-CN"/>
                    </a:p>
                  </a:txBody>
                  <a:tcPr/>
                </a:tc>
                <a:tc>
                  <a:txBody>
                    <a:bodyPr/>
                    <a:p>
                      <a:pPr algn="ctr">
                        <a:buNone/>
                      </a:pPr>
                      <a:endParaRPr lang="zh-CN" altLang="en-US"/>
                    </a:p>
                  </a:txBody>
                  <a:tcPr>
                    <a:solidFill>
                      <a:schemeClr val="bg1">
                        <a:lumMod val="85000"/>
                      </a:schemeClr>
                    </a:solidFill>
                  </a:tcPr>
                </a:tc>
                <a:tc>
                  <a:txBody>
                    <a:bodyPr/>
                    <a:p>
                      <a:pPr algn="ctr">
                        <a:buNone/>
                      </a:pPr>
                      <a:r>
                        <a:rPr lang="en-US" altLang="zh-CN"/>
                        <a:t>0.185</a:t>
                      </a:r>
                      <a:endParaRPr lang="en-US" altLang="zh-CN"/>
                    </a:p>
                  </a:txBody>
                  <a:tcPr/>
                </a:tc>
                <a:tc>
                  <a:txBody>
                    <a:bodyPr/>
                    <a:p>
                      <a:pPr algn="ctr">
                        <a:buNone/>
                      </a:pPr>
                      <a:r>
                        <a:rPr lang="en-US" altLang="zh-CN"/>
                        <a:t>0.003</a:t>
                      </a:r>
                      <a:endParaRPr lang="en-US" altLang="zh-CN"/>
                    </a:p>
                  </a:txBody>
                  <a:tcPr/>
                </a:tc>
              </a:tr>
              <a:tr h="736600">
                <a:tc>
                  <a:txBody>
                    <a:bodyPr/>
                    <a:p>
                      <a:pPr algn="ctr">
                        <a:buNone/>
                      </a:pPr>
                      <a:r>
                        <a:rPr lang="en-US" altLang="zh-CN" sz="1800">
                          <a:sym typeface="+mn-ea"/>
                        </a:rPr>
                        <a:t>0.365</a:t>
                      </a:r>
                      <a:endParaRPr lang="en-US" altLang="zh-CN" sz="1800">
                        <a:sym typeface="+mn-ea"/>
                      </a:endParaRPr>
                    </a:p>
                    <a:p>
                      <a:pPr algn="ctr">
                        <a:buNone/>
                      </a:pPr>
                      <a:endParaRPr lang="en-US" altLang="zh-CN"/>
                    </a:p>
                  </a:txBody>
                  <a:tcPr/>
                </a:tc>
                <a:tc>
                  <a:txBody>
                    <a:bodyPr/>
                    <a:p>
                      <a:pPr algn="ctr">
                        <a:buNone/>
                      </a:pPr>
                      <a:r>
                        <a:rPr lang="en-US" altLang="zh-CN" sz="1800">
                          <a:sym typeface="+mn-ea"/>
                        </a:rPr>
                        <a:t>0.185</a:t>
                      </a:r>
                      <a:endParaRPr lang="en-US" altLang="zh-CN"/>
                    </a:p>
                  </a:txBody>
                  <a:tcPr/>
                </a:tc>
                <a:tc>
                  <a:txBody>
                    <a:bodyPr/>
                    <a:p>
                      <a:pPr algn="ctr">
                        <a:buNone/>
                      </a:pPr>
                      <a:endParaRPr lang="zh-CN" altLang="en-US"/>
                    </a:p>
                  </a:txBody>
                  <a:tcPr>
                    <a:solidFill>
                      <a:schemeClr val="bg1">
                        <a:lumMod val="85000"/>
                      </a:schemeClr>
                    </a:solidFill>
                  </a:tcPr>
                </a:tc>
                <a:tc>
                  <a:txBody>
                    <a:bodyPr/>
                    <a:p>
                      <a:pPr algn="ctr">
                        <a:buNone/>
                      </a:pPr>
                      <a:r>
                        <a:rPr lang="en-US" altLang="zh-CN"/>
                        <a:t>0.472</a:t>
                      </a:r>
                      <a:endParaRPr lang="en-US" altLang="zh-CN"/>
                    </a:p>
                  </a:txBody>
                  <a:tcPr/>
                </a:tc>
              </a:tr>
              <a:tr h="757555">
                <a:tc>
                  <a:txBody>
                    <a:bodyPr/>
                    <a:p>
                      <a:pPr algn="ctr">
                        <a:buNone/>
                      </a:pPr>
                      <a:r>
                        <a:rPr lang="en-US" altLang="zh-CN" sz="1800">
                          <a:sym typeface="+mn-ea"/>
                        </a:rPr>
                        <a:t>0.022</a:t>
                      </a:r>
                      <a:endParaRPr lang="en-US" altLang="zh-CN"/>
                    </a:p>
                  </a:txBody>
                  <a:tcPr/>
                </a:tc>
                <a:tc>
                  <a:txBody>
                    <a:bodyPr/>
                    <a:p>
                      <a:pPr algn="ctr">
                        <a:buNone/>
                      </a:pPr>
                      <a:r>
                        <a:rPr lang="en-US" altLang="zh-CN" sz="1800">
                          <a:sym typeface="+mn-ea"/>
                        </a:rPr>
                        <a:t>0.003</a:t>
                      </a:r>
                      <a:endParaRPr lang="en-US" altLang="zh-CN" sz="1800">
                        <a:sym typeface="+mn-ea"/>
                      </a:endParaRPr>
                    </a:p>
                    <a:p>
                      <a:pPr algn="ctr">
                        <a:buNone/>
                      </a:pPr>
                      <a:endParaRPr lang="en-US" altLang="zh-CN"/>
                    </a:p>
                  </a:txBody>
                  <a:tcPr/>
                </a:tc>
                <a:tc>
                  <a:txBody>
                    <a:bodyPr/>
                    <a:p>
                      <a:pPr algn="ctr">
                        <a:buNone/>
                      </a:pPr>
                      <a:r>
                        <a:rPr lang="en-US" altLang="zh-CN" sz="1800">
                          <a:sym typeface="+mn-ea"/>
                        </a:rPr>
                        <a:t>0.472</a:t>
                      </a:r>
                      <a:endParaRPr lang="en-US" altLang="zh-CN"/>
                    </a:p>
                  </a:txBody>
                  <a:tcPr/>
                </a:tc>
                <a:tc>
                  <a:txBody>
                    <a:bodyPr/>
                    <a:p>
                      <a:pPr algn="ctr">
                        <a:buNone/>
                      </a:pPr>
                      <a:endParaRPr lang="zh-CN" altLang="en-US"/>
                    </a:p>
                  </a:txBody>
                  <a:tcPr>
                    <a:solidFill>
                      <a:schemeClr val="bg1">
                        <a:lumMod val="85000"/>
                      </a:schemeClr>
                    </a:solidFill>
                  </a:tcPr>
                </a:tc>
              </a:tr>
            </a:tbl>
          </a:graphicData>
        </a:graphic>
      </p:graphicFrame>
      <p:sp>
        <p:nvSpPr>
          <p:cNvPr id="7" name="文本框 6"/>
          <p:cNvSpPr txBox="1"/>
          <p:nvPr/>
        </p:nvSpPr>
        <p:spPr>
          <a:xfrm>
            <a:off x="33655" y="2040890"/>
            <a:ext cx="998220" cy="368300"/>
          </a:xfrm>
          <a:prstGeom prst="rect">
            <a:avLst/>
          </a:prstGeom>
          <a:noFill/>
        </p:spPr>
        <p:txBody>
          <a:bodyPr wrap="square" rtlCol="0">
            <a:spAutoFit/>
          </a:bodyPr>
          <a:p>
            <a:r>
              <a:rPr lang="en-US" altLang="zh-CN"/>
              <a:t>cartime</a:t>
            </a:r>
            <a:endParaRPr lang="en-US" altLang="zh-CN"/>
          </a:p>
        </p:txBody>
      </p:sp>
      <p:sp>
        <p:nvSpPr>
          <p:cNvPr id="8" name="文本框 7"/>
          <p:cNvSpPr txBox="1"/>
          <p:nvPr/>
        </p:nvSpPr>
        <p:spPr>
          <a:xfrm>
            <a:off x="33655" y="2846705"/>
            <a:ext cx="998220" cy="368300"/>
          </a:xfrm>
          <a:prstGeom prst="rect">
            <a:avLst/>
          </a:prstGeom>
          <a:noFill/>
        </p:spPr>
        <p:txBody>
          <a:bodyPr wrap="square" rtlCol="0">
            <a:spAutoFit/>
          </a:bodyPr>
          <a:p>
            <a:r>
              <a:rPr lang="en-US" altLang="zh-CN"/>
              <a:t>carcost</a:t>
            </a:r>
            <a:endParaRPr lang="en-US" altLang="zh-CN"/>
          </a:p>
        </p:txBody>
      </p:sp>
      <p:sp>
        <p:nvSpPr>
          <p:cNvPr id="9" name="文本框 8"/>
          <p:cNvSpPr txBox="1"/>
          <p:nvPr/>
        </p:nvSpPr>
        <p:spPr>
          <a:xfrm>
            <a:off x="-139700" y="3637280"/>
            <a:ext cx="1114425" cy="368300"/>
          </a:xfrm>
          <a:prstGeom prst="rect">
            <a:avLst/>
          </a:prstGeom>
          <a:noFill/>
        </p:spPr>
        <p:txBody>
          <a:bodyPr wrap="square" rtlCol="0">
            <a:spAutoFit/>
          </a:bodyPr>
          <a:p>
            <a:r>
              <a:rPr lang="en-US" altLang="zh-CN"/>
              <a:t>traintime</a:t>
            </a:r>
            <a:endParaRPr lang="en-US" altLang="zh-CN"/>
          </a:p>
        </p:txBody>
      </p:sp>
      <p:sp>
        <p:nvSpPr>
          <p:cNvPr id="10" name="文本框 9"/>
          <p:cNvSpPr txBox="1"/>
          <p:nvPr/>
        </p:nvSpPr>
        <p:spPr>
          <a:xfrm>
            <a:off x="-81915" y="4427220"/>
            <a:ext cx="998220" cy="368300"/>
          </a:xfrm>
          <a:prstGeom prst="rect">
            <a:avLst/>
          </a:prstGeom>
          <a:noFill/>
        </p:spPr>
        <p:txBody>
          <a:bodyPr wrap="square" rtlCol="0">
            <a:spAutoFit/>
          </a:bodyPr>
          <a:p>
            <a:r>
              <a:rPr lang="en-US" altLang="zh-CN"/>
              <a:t>traincost</a:t>
            </a:r>
            <a:endParaRPr lang="en-US" altLang="zh-CN"/>
          </a:p>
        </p:txBody>
      </p:sp>
      <p:sp>
        <p:nvSpPr>
          <p:cNvPr id="11" name="文本框 10"/>
          <p:cNvSpPr txBox="1"/>
          <p:nvPr/>
        </p:nvSpPr>
        <p:spPr>
          <a:xfrm>
            <a:off x="794385" y="4943475"/>
            <a:ext cx="998220" cy="368300"/>
          </a:xfrm>
          <a:prstGeom prst="rect">
            <a:avLst/>
          </a:prstGeom>
          <a:noFill/>
        </p:spPr>
        <p:txBody>
          <a:bodyPr wrap="square" rtlCol="0">
            <a:spAutoFit/>
          </a:bodyPr>
          <a:p>
            <a:r>
              <a:rPr lang="en-US" altLang="zh-CN"/>
              <a:t>cartime</a:t>
            </a:r>
            <a:endParaRPr lang="en-US" altLang="zh-CN"/>
          </a:p>
        </p:txBody>
      </p:sp>
      <p:sp>
        <p:nvSpPr>
          <p:cNvPr id="12" name="文本框 11"/>
          <p:cNvSpPr txBox="1"/>
          <p:nvPr/>
        </p:nvSpPr>
        <p:spPr>
          <a:xfrm>
            <a:off x="1677670" y="4943475"/>
            <a:ext cx="998220" cy="368300"/>
          </a:xfrm>
          <a:prstGeom prst="rect">
            <a:avLst/>
          </a:prstGeom>
          <a:noFill/>
        </p:spPr>
        <p:txBody>
          <a:bodyPr wrap="square" rtlCol="0">
            <a:spAutoFit/>
          </a:bodyPr>
          <a:p>
            <a:r>
              <a:rPr lang="en-US" altLang="zh-CN"/>
              <a:t>carcost</a:t>
            </a:r>
            <a:endParaRPr lang="en-US" altLang="zh-CN"/>
          </a:p>
        </p:txBody>
      </p:sp>
      <p:sp>
        <p:nvSpPr>
          <p:cNvPr id="13" name="文本框 12"/>
          <p:cNvSpPr txBox="1"/>
          <p:nvPr/>
        </p:nvSpPr>
        <p:spPr>
          <a:xfrm>
            <a:off x="2601595" y="4943475"/>
            <a:ext cx="1114425" cy="368300"/>
          </a:xfrm>
          <a:prstGeom prst="rect">
            <a:avLst/>
          </a:prstGeom>
          <a:noFill/>
        </p:spPr>
        <p:txBody>
          <a:bodyPr wrap="square" rtlCol="0">
            <a:spAutoFit/>
          </a:bodyPr>
          <a:p>
            <a:r>
              <a:rPr lang="en-US" altLang="zh-CN"/>
              <a:t>traintime</a:t>
            </a:r>
            <a:endParaRPr lang="en-US" altLang="zh-CN"/>
          </a:p>
        </p:txBody>
      </p:sp>
      <p:sp>
        <p:nvSpPr>
          <p:cNvPr id="14" name="文本框 13"/>
          <p:cNvSpPr txBox="1"/>
          <p:nvPr/>
        </p:nvSpPr>
        <p:spPr>
          <a:xfrm>
            <a:off x="3620135" y="4943475"/>
            <a:ext cx="998220" cy="368300"/>
          </a:xfrm>
          <a:prstGeom prst="rect">
            <a:avLst/>
          </a:prstGeom>
          <a:noFill/>
        </p:spPr>
        <p:txBody>
          <a:bodyPr wrap="square" rtlCol="0">
            <a:spAutoFit/>
          </a:bodyPr>
          <a:p>
            <a:r>
              <a:rPr lang="en-US" altLang="zh-CN"/>
              <a:t>traincost</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建立预测模型</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4.4</a:t>
            </a:r>
            <a:endParaRPr lang="en-US" altLang="zh-CN" sz="3200" b="1">
              <a:solidFill>
                <a:schemeClr val="bg1"/>
              </a:solidFill>
            </a:endParaRPr>
          </a:p>
        </p:txBody>
      </p:sp>
      <p:sp>
        <p:nvSpPr>
          <p:cNvPr id="3" name="文本框 2"/>
          <p:cNvSpPr txBox="1"/>
          <p:nvPr/>
        </p:nvSpPr>
        <p:spPr>
          <a:xfrm>
            <a:off x="373380" y="1022350"/>
            <a:ext cx="8185785" cy="1920240"/>
          </a:xfrm>
          <a:prstGeom prst="rect">
            <a:avLst/>
          </a:prstGeom>
          <a:noFill/>
        </p:spPr>
        <p:txBody>
          <a:bodyPr wrap="square" rtlCol="0">
            <a:spAutoFit/>
          </a:bodyPr>
          <a:p>
            <a:pPr>
              <a:lnSpc>
                <a:spcPct val="150000"/>
              </a:lnSpc>
            </a:pPr>
            <a:r>
              <a:rPr lang="en-US" altLang="zh-CN"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rPr>
              <a:t>因为最终预测目标</a:t>
            </a:r>
            <a:r>
              <a:rPr lang="en-US" altLang="zh-CN" sz="1600" dirty="0">
                <a:solidFill>
                  <a:srgbClr val="01538E"/>
                </a:solidFill>
                <a:latin typeface="华文中宋" pitchFamily="2" charset="-122"/>
                <a:ea typeface="华文中宋" pitchFamily="2" charset="-122"/>
              </a:rPr>
              <a:t>choice</a:t>
            </a:r>
            <a:r>
              <a:rPr lang="zh-CN" altLang="en-US" sz="1600" dirty="0">
                <a:solidFill>
                  <a:srgbClr val="01538E"/>
                </a:solidFill>
                <a:latin typeface="华文中宋" pitchFamily="2" charset="-122"/>
                <a:ea typeface="华文中宋" pitchFamily="2" charset="-122"/>
              </a:rPr>
              <a:t>只有</a:t>
            </a:r>
            <a:r>
              <a:rPr lang="en-US" altLang="zh-CN" sz="1600" dirty="0">
                <a:solidFill>
                  <a:srgbClr val="01538E"/>
                </a:solidFill>
                <a:latin typeface="华文中宋" pitchFamily="2" charset="-122"/>
                <a:ea typeface="华文中宋" pitchFamily="2" charset="-122"/>
              </a:rPr>
              <a:t>train</a:t>
            </a:r>
            <a:r>
              <a:rPr lang="zh-CN" altLang="en-US" sz="1600" dirty="0">
                <a:solidFill>
                  <a:srgbClr val="01538E"/>
                </a:solidFill>
                <a:latin typeface="华文中宋" pitchFamily="2" charset="-122"/>
                <a:ea typeface="华文中宋" pitchFamily="2" charset="-122"/>
              </a:rPr>
              <a:t>和</a:t>
            </a:r>
            <a:r>
              <a:rPr lang="en-US" altLang="zh-CN" sz="1600" dirty="0">
                <a:solidFill>
                  <a:srgbClr val="01538E"/>
                </a:solidFill>
                <a:latin typeface="华文中宋" pitchFamily="2" charset="-122"/>
                <a:ea typeface="华文中宋" pitchFamily="2" charset="-122"/>
              </a:rPr>
              <a:t>car</a:t>
            </a:r>
            <a:r>
              <a:rPr lang="zh-CN" altLang="en-US" sz="1600" dirty="0">
                <a:solidFill>
                  <a:srgbClr val="01538E"/>
                </a:solidFill>
                <a:latin typeface="华文中宋" pitchFamily="2" charset="-122"/>
                <a:ea typeface="华文中宋" pitchFamily="2" charset="-122"/>
              </a:rPr>
              <a:t>两种选择，可以转化成</a:t>
            </a:r>
            <a:r>
              <a:rPr lang="en-US" altLang="zh-CN" sz="1600" dirty="0">
                <a:solidFill>
                  <a:srgbClr val="01538E"/>
                </a:solidFill>
                <a:latin typeface="华文中宋" pitchFamily="2" charset="-122"/>
                <a:ea typeface="华文中宋" pitchFamily="2" charset="-122"/>
              </a:rPr>
              <a:t>0</a:t>
            </a:r>
            <a:r>
              <a:rPr lang="zh-CN" altLang="en-US" sz="1600" dirty="0">
                <a:solidFill>
                  <a:srgbClr val="01538E"/>
                </a:solidFill>
                <a:latin typeface="华文中宋" pitchFamily="2" charset="-122"/>
                <a:ea typeface="华文中宋" pitchFamily="2" charset="-122"/>
              </a:rPr>
              <a:t>和</a:t>
            </a:r>
            <a:r>
              <a:rPr lang="en-US" altLang="zh-CN" sz="1600" dirty="0">
                <a:solidFill>
                  <a:srgbClr val="01538E"/>
                </a:solidFill>
                <a:latin typeface="华文中宋" pitchFamily="2" charset="-122"/>
                <a:ea typeface="华文中宋" pitchFamily="2" charset="-122"/>
              </a:rPr>
              <a:t>1</a:t>
            </a:r>
            <a:r>
              <a:rPr lang="zh-CN" altLang="en-US" sz="1600" dirty="0">
                <a:solidFill>
                  <a:srgbClr val="01538E"/>
                </a:solidFill>
                <a:latin typeface="华文中宋" pitchFamily="2" charset="-122"/>
                <a:ea typeface="华文中宋" pitchFamily="2" charset="-122"/>
              </a:rPr>
              <a:t>，因此响应变量是二值变量，所以我们可以用</a:t>
            </a:r>
            <a:r>
              <a:rPr lang="en-US" altLang="zh-CN" sz="1600" dirty="0">
                <a:solidFill>
                  <a:srgbClr val="01538E"/>
                </a:solidFill>
                <a:latin typeface="华文中宋" pitchFamily="2" charset="-122"/>
                <a:ea typeface="华文中宋" pitchFamily="2" charset="-122"/>
              </a:rPr>
              <a:t>logit</a:t>
            </a:r>
            <a:r>
              <a:rPr lang="zh-CN" altLang="en-US" sz="1600" dirty="0">
                <a:solidFill>
                  <a:srgbClr val="01538E"/>
                </a:solidFill>
                <a:latin typeface="华文中宋" pitchFamily="2" charset="-122"/>
                <a:ea typeface="华文中宋" pitchFamily="2" charset="-122"/>
              </a:rPr>
              <a:t>逻辑回归，即带有分对数联系的广义线性模型。逻辑是比值比中的自然对数。</a:t>
            </a: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    设响应变量</a:t>
            </a:r>
            <a:r>
              <a:rPr lang="en-US" altLang="zh-CN" sz="1600" dirty="0">
                <a:solidFill>
                  <a:srgbClr val="01538E"/>
                </a:solidFill>
                <a:latin typeface="华文中宋" pitchFamily="2" charset="-122"/>
                <a:ea typeface="华文中宋" pitchFamily="2" charset="-122"/>
              </a:rPr>
              <a:t>choice</a:t>
            </a:r>
            <a:r>
              <a:rPr lang="zh-CN" altLang="en-US" sz="1600" dirty="0">
                <a:solidFill>
                  <a:srgbClr val="01538E"/>
                </a:solidFill>
                <a:latin typeface="华文中宋" pitchFamily="2" charset="-122"/>
                <a:ea typeface="华文中宋" pitchFamily="2" charset="-122"/>
              </a:rPr>
              <a:t>为</a:t>
            </a:r>
            <a:r>
              <a:rPr lang="en-US" altLang="zh-CN" sz="1600" dirty="0">
                <a:solidFill>
                  <a:srgbClr val="01538E"/>
                </a:solidFill>
                <a:latin typeface="华文中宋" pitchFamily="2" charset="-122"/>
                <a:ea typeface="华文中宋" pitchFamily="2" charset="-122"/>
              </a:rPr>
              <a:t>y</a:t>
            </a:r>
            <a:r>
              <a:rPr lang="zh-CN" altLang="en-US" sz="1600" dirty="0">
                <a:solidFill>
                  <a:srgbClr val="01538E"/>
                </a:solidFill>
                <a:latin typeface="华文中宋" pitchFamily="2" charset="-122"/>
                <a:ea typeface="华文中宋" pitchFamily="2" charset="-122"/>
              </a:rPr>
              <a:t>，其中</a:t>
            </a:r>
            <a:r>
              <a:rPr lang="en-US" altLang="zh-CN" sz="1600" dirty="0">
                <a:solidFill>
                  <a:srgbClr val="01538E"/>
                </a:solidFill>
                <a:latin typeface="华文中宋" pitchFamily="2" charset="-122"/>
                <a:ea typeface="华文中宋" pitchFamily="2" charset="-122"/>
              </a:rPr>
              <a:t>“1”</a:t>
            </a:r>
            <a:r>
              <a:rPr lang="zh-CN" altLang="en-US" sz="1600" dirty="0">
                <a:solidFill>
                  <a:srgbClr val="01538E"/>
                </a:solidFill>
                <a:latin typeface="华文中宋" pitchFamily="2" charset="-122"/>
                <a:ea typeface="华文中宋" pitchFamily="2" charset="-122"/>
              </a:rPr>
              <a:t>代表选择</a:t>
            </a:r>
            <a:r>
              <a:rPr lang="en-US" altLang="zh-CN" sz="1600" dirty="0">
                <a:solidFill>
                  <a:srgbClr val="01538E"/>
                </a:solidFill>
                <a:latin typeface="华文中宋" pitchFamily="2" charset="-122"/>
                <a:ea typeface="华文中宋" pitchFamily="2" charset="-122"/>
              </a:rPr>
              <a:t>train</a:t>
            </a:r>
            <a:r>
              <a:rPr lang="zh-CN" altLang="en-US"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“0”</a:t>
            </a:r>
            <a:r>
              <a:rPr lang="zh-CN" altLang="en-US" sz="1600" dirty="0">
                <a:solidFill>
                  <a:srgbClr val="01538E"/>
                </a:solidFill>
                <a:latin typeface="华文中宋" pitchFamily="2" charset="-122"/>
                <a:ea typeface="华文中宋" pitchFamily="2" charset="-122"/>
              </a:rPr>
              <a:t>代表选择</a:t>
            </a:r>
            <a:r>
              <a:rPr lang="en-US" altLang="zh-CN" sz="1600" dirty="0">
                <a:solidFill>
                  <a:srgbClr val="01538E"/>
                </a:solidFill>
                <a:latin typeface="华文中宋" pitchFamily="2" charset="-122"/>
                <a:ea typeface="华文中宋" pitchFamily="2" charset="-122"/>
              </a:rPr>
              <a:t>car</a:t>
            </a:r>
            <a:r>
              <a:rPr lang="zh-CN" altLang="en-US" sz="1600" dirty="0">
                <a:solidFill>
                  <a:srgbClr val="01538E"/>
                </a:solidFill>
                <a:latin typeface="华文中宋" pitchFamily="2" charset="-122"/>
                <a:ea typeface="华文中宋" pitchFamily="2" charset="-122"/>
              </a:rPr>
              <a:t>。影响</a:t>
            </a:r>
            <a:r>
              <a:rPr lang="en-US" altLang="zh-CN" sz="1600" dirty="0">
                <a:solidFill>
                  <a:srgbClr val="01538E"/>
                </a:solidFill>
                <a:latin typeface="华文中宋" pitchFamily="2" charset="-122"/>
                <a:ea typeface="华文中宋" pitchFamily="2" charset="-122"/>
              </a:rPr>
              <a:t>y</a:t>
            </a:r>
            <a:r>
              <a:rPr lang="zh-CN" altLang="en-US" sz="1600" dirty="0">
                <a:solidFill>
                  <a:srgbClr val="01538E"/>
                </a:solidFill>
                <a:latin typeface="华文中宋" pitchFamily="2" charset="-122"/>
                <a:ea typeface="华文中宋" pitchFamily="2" charset="-122"/>
              </a:rPr>
              <a:t>的解释变量记为</a:t>
            </a:r>
            <a:r>
              <a:rPr lang="en-US" altLang="zh-CN" sz="1600" dirty="0">
                <a:solidFill>
                  <a:srgbClr val="01538E"/>
                </a:solidFill>
                <a:latin typeface="华文中宋" pitchFamily="2" charset="-122"/>
                <a:ea typeface="华文中宋" pitchFamily="2" charset="-122"/>
              </a:rPr>
              <a:t>x1,x2,x3,x4</a:t>
            </a:r>
            <a:r>
              <a:rPr lang="zh-CN" altLang="en-US" sz="1600" dirty="0">
                <a:solidFill>
                  <a:srgbClr val="01538E"/>
                </a:solidFill>
                <a:latin typeface="华文中宋" pitchFamily="2" charset="-122"/>
                <a:ea typeface="华文中宋" pitchFamily="2" charset="-122"/>
              </a:rPr>
              <a:t>，在</a:t>
            </a:r>
            <a:r>
              <a:rPr lang="en-US" altLang="zh-CN" sz="1600" dirty="0">
                <a:solidFill>
                  <a:srgbClr val="01538E"/>
                </a:solidFill>
                <a:latin typeface="华文中宋" pitchFamily="2" charset="-122"/>
                <a:ea typeface="华文中宋" pitchFamily="2" charset="-122"/>
              </a:rPr>
              <a:t>4</a:t>
            </a:r>
            <a:r>
              <a:rPr lang="zh-CN" altLang="en-US" sz="1600" dirty="0">
                <a:solidFill>
                  <a:srgbClr val="01538E"/>
                </a:solidFill>
                <a:latin typeface="华文中宋" pitchFamily="2" charset="-122"/>
                <a:ea typeface="华文中宋" pitchFamily="2" charset="-122"/>
              </a:rPr>
              <a:t>个变量的作用下人们选择</a:t>
            </a:r>
            <a:r>
              <a:rPr lang="en-US" altLang="zh-CN" sz="1600" dirty="0">
                <a:solidFill>
                  <a:srgbClr val="01538E"/>
                </a:solidFill>
                <a:latin typeface="华文中宋" pitchFamily="2" charset="-122"/>
                <a:ea typeface="华文中宋" pitchFamily="2" charset="-122"/>
              </a:rPr>
              <a:t>train</a:t>
            </a:r>
            <a:r>
              <a:rPr lang="zh-CN" altLang="en-US" sz="1600" dirty="0">
                <a:solidFill>
                  <a:srgbClr val="01538E"/>
                </a:solidFill>
                <a:latin typeface="华文中宋" pitchFamily="2" charset="-122"/>
                <a:ea typeface="华文中宋" pitchFamily="2" charset="-122"/>
              </a:rPr>
              <a:t>的概率为</a:t>
            </a:r>
            <a:r>
              <a:rPr lang="en-US" altLang="zh-CN" sz="1600" dirty="0">
                <a:solidFill>
                  <a:srgbClr val="01538E"/>
                </a:solidFill>
                <a:latin typeface="华文中宋" pitchFamily="2" charset="-122"/>
                <a:ea typeface="华文中宋" pitchFamily="2" charset="-122"/>
              </a:rPr>
              <a:t>P</a:t>
            </a:r>
            <a:r>
              <a:rPr lang="zh-CN"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	</a:t>
            </a:r>
            <a:endParaRPr lang="zh-CN" altLang="en-US" sz="1600" dirty="0">
              <a:solidFill>
                <a:srgbClr val="01538E"/>
              </a:solidFill>
              <a:latin typeface="华文中宋" pitchFamily="2" charset="-122"/>
              <a:ea typeface="华文中宋" pitchFamily="2" charset="-122"/>
            </a:endParaRPr>
          </a:p>
        </p:txBody>
      </p:sp>
      <p:sp>
        <p:nvSpPr>
          <p:cNvPr id="5" name="文本框 4"/>
          <p:cNvSpPr txBox="1"/>
          <p:nvPr/>
        </p:nvSpPr>
        <p:spPr>
          <a:xfrm>
            <a:off x="603250" y="3261360"/>
            <a:ext cx="730250" cy="335280"/>
          </a:xfrm>
          <a:prstGeom prst="rect">
            <a:avLst/>
          </a:prstGeom>
          <a:noFill/>
        </p:spPr>
        <p:txBody>
          <a:bodyPr wrap="square" rtlCol="0">
            <a:spAutoFit/>
          </a:bodyPr>
          <a:p>
            <a:pPr algn="l"/>
            <a:r>
              <a:rPr lang="zh-CN" altLang="en-US" sz="1600" dirty="0">
                <a:solidFill>
                  <a:srgbClr val="01538E"/>
                </a:solidFill>
                <a:latin typeface="华文中宋" pitchFamily="2" charset="-122"/>
                <a:ea typeface="华文中宋" pitchFamily="2" charset="-122"/>
              </a:rPr>
              <a:t>那么：</a:t>
            </a:r>
            <a:endParaRPr lang="zh-CN" altLang="en-US" sz="1600" dirty="0">
              <a:solidFill>
                <a:srgbClr val="01538E"/>
              </a:solidFill>
              <a:latin typeface="华文中宋" pitchFamily="2" charset="-122"/>
              <a:ea typeface="华文中宋" pitchFamily="2" charset="-122"/>
            </a:endParaRPr>
          </a:p>
        </p:txBody>
      </p:sp>
      <p:graphicFrame>
        <p:nvGraphicFramePr>
          <p:cNvPr id="7" name="对象 6">
            <a:hlinkClick r:id="" action="ppaction://ole?verb="/>
          </p:cNvPr>
          <p:cNvGraphicFramePr>
            <a:graphicFrameLocks noChangeAspect="1"/>
          </p:cNvGraphicFramePr>
          <p:nvPr/>
        </p:nvGraphicFramePr>
        <p:xfrm>
          <a:off x="1531620" y="2942590"/>
          <a:ext cx="2156460" cy="1309370"/>
        </p:xfrm>
        <a:graphic>
          <a:graphicData uri="http://schemas.openxmlformats.org/presentationml/2006/ole">
            <mc:AlternateContent xmlns:mc="http://schemas.openxmlformats.org/markup-compatibility/2006">
              <mc:Choice xmlns:v="urn:schemas-microsoft-com:vml" Requires="v">
                <p:oleObj spid="_x0000_s2049" name="" r:id="rId1" imgW="1066800" imgH="647700" progId="Equation.KSEE3">
                  <p:embed/>
                </p:oleObj>
              </mc:Choice>
              <mc:Fallback>
                <p:oleObj name="" r:id="rId1" imgW="1066800" imgH="647700" progId="Equation.KSEE3">
                  <p:embed/>
                  <p:pic>
                    <p:nvPicPr>
                      <p:cNvPr id="0" name="图片 2048"/>
                      <p:cNvPicPr/>
                      <p:nvPr/>
                    </p:nvPicPr>
                    <p:blipFill>
                      <a:blip r:embed="rId2"/>
                      <a:stretch>
                        <a:fillRect/>
                      </a:stretch>
                    </p:blipFill>
                    <p:spPr>
                      <a:xfrm>
                        <a:off x="1531620" y="2942590"/>
                        <a:ext cx="2156460" cy="1309370"/>
                      </a:xfrm>
                      <a:prstGeom prst="rect">
                        <a:avLst/>
                      </a:prstGeom>
                    </p:spPr>
                  </p:pic>
                </p:oleObj>
              </mc:Fallback>
            </mc:AlternateContent>
          </a:graphicData>
        </a:graphic>
      </p:graphicFrame>
      <p:sp>
        <p:nvSpPr>
          <p:cNvPr id="12" name="文本框 11"/>
          <p:cNvSpPr txBox="1"/>
          <p:nvPr/>
        </p:nvSpPr>
        <p:spPr>
          <a:xfrm>
            <a:off x="3844925" y="3261360"/>
            <a:ext cx="2969895" cy="335280"/>
          </a:xfrm>
          <a:prstGeom prst="rect">
            <a:avLst/>
          </a:prstGeom>
          <a:noFill/>
        </p:spPr>
        <p:txBody>
          <a:bodyPr wrap="square" rtlCol="0">
            <a:spAutoFit/>
          </a:bodyPr>
          <a:p>
            <a:r>
              <a:rPr lang="en-US" altLang="zh-CN" sz="1600" dirty="0">
                <a:solidFill>
                  <a:srgbClr val="01538E"/>
                </a:solidFill>
                <a:latin typeface="华文中宋" pitchFamily="2" charset="-122"/>
                <a:ea typeface="华文中宋" pitchFamily="2" charset="-122"/>
              </a:rPr>
              <a:t>选择car的概率为1-p</a:t>
            </a:r>
            <a:endParaRPr lang="en-US" altLang="zh-CN" sz="1600" dirty="0">
              <a:solidFill>
                <a:srgbClr val="01538E"/>
              </a:solidFill>
              <a:latin typeface="华文中宋" pitchFamily="2" charset="-122"/>
              <a:ea typeface="华文中宋" pitchFamily="2" charset="-122"/>
            </a:endParaRPr>
          </a:p>
        </p:txBody>
      </p:sp>
      <p:sp>
        <p:nvSpPr>
          <p:cNvPr id="14" name="文本框 13"/>
          <p:cNvSpPr txBox="1"/>
          <p:nvPr/>
        </p:nvSpPr>
        <p:spPr>
          <a:xfrm>
            <a:off x="544195" y="4370070"/>
            <a:ext cx="7844155" cy="822960"/>
          </a:xfrm>
          <a:prstGeom prst="rect">
            <a:avLst/>
          </a:prstGeom>
          <a:noFill/>
        </p:spPr>
        <p:txBody>
          <a:bodyPr wrap="square" rtlCol="0">
            <a:spAutoFit/>
          </a:bodyPr>
          <a:p>
            <a:pPr>
              <a:lnSpc>
                <a:spcPct val="150000"/>
              </a:lnSpc>
            </a:pPr>
            <a:r>
              <a:rPr lang="zh-CN" sz="1600" dirty="0">
                <a:solidFill>
                  <a:srgbClr val="01538E"/>
                </a:solidFill>
                <a:latin typeface="华文中宋" pitchFamily="2" charset="-122"/>
                <a:ea typeface="华文中宋" pitchFamily="2" charset="-122"/>
              </a:rPr>
              <a:t>其中，β</a:t>
            </a:r>
            <a:r>
              <a:rPr lang="en-US" altLang="zh-CN" sz="1600" baseline="-25000" dirty="0">
                <a:solidFill>
                  <a:srgbClr val="01538E"/>
                </a:solidFill>
                <a:latin typeface="华文中宋" pitchFamily="2" charset="-122"/>
                <a:ea typeface="华文中宋" pitchFamily="2" charset="-122"/>
              </a:rPr>
              <a:t>0</a:t>
            </a:r>
            <a:r>
              <a:rPr lang="zh-CN" altLang="en-US" sz="1600" dirty="0">
                <a:solidFill>
                  <a:srgbClr val="01538E"/>
                </a:solidFill>
                <a:latin typeface="华文中宋" pitchFamily="2" charset="-122"/>
                <a:ea typeface="华文中宋" pitchFamily="2" charset="-122"/>
              </a:rPr>
              <a:t>表示无外界因素影响时，</a:t>
            </a:r>
            <a:r>
              <a:rPr lang="en-US" altLang="zh-CN" sz="1600" dirty="0">
                <a:solidFill>
                  <a:srgbClr val="01538E"/>
                </a:solidFill>
                <a:latin typeface="华文中宋" pitchFamily="2" charset="-122"/>
                <a:ea typeface="华文中宋" pitchFamily="2" charset="-122"/>
              </a:rPr>
              <a:t>p</a:t>
            </a:r>
            <a:r>
              <a:rPr lang="zh-CN" altLang="en-US" sz="1600" dirty="0">
                <a:solidFill>
                  <a:srgbClr val="01538E"/>
                </a:solidFill>
                <a:latin typeface="华文中宋" pitchFamily="2" charset="-122"/>
                <a:ea typeface="华文中宋" pitchFamily="2" charset="-122"/>
              </a:rPr>
              <a:t>和</a:t>
            </a:r>
            <a:r>
              <a:rPr lang="en-US" altLang="zh-CN" sz="1600" dirty="0">
                <a:solidFill>
                  <a:srgbClr val="01538E"/>
                </a:solidFill>
                <a:latin typeface="华文中宋" pitchFamily="2" charset="-122"/>
                <a:ea typeface="华文中宋" pitchFamily="2" charset="-122"/>
              </a:rPr>
              <a:t>1-p</a:t>
            </a:r>
            <a:r>
              <a:rPr lang="zh-CN" altLang="en-US" sz="1600" dirty="0">
                <a:solidFill>
                  <a:srgbClr val="01538E"/>
                </a:solidFill>
                <a:latin typeface="华文中宋" pitchFamily="2" charset="-122"/>
                <a:ea typeface="华文中宋" pitchFamily="2" charset="-122"/>
              </a:rPr>
              <a:t>之比的自然对数；</a:t>
            </a: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      </a:t>
            </a:r>
            <a:r>
              <a:rPr lang="zh-CN" sz="1600" dirty="0">
                <a:solidFill>
                  <a:srgbClr val="01538E"/>
                </a:solidFill>
                <a:latin typeface="华文中宋" pitchFamily="2" charset="-122"/>
                <a:ea typeface="华文中宋" pitchFamily="2" charset="-122"/>
                <a:sym typeface="+mn-ea"/>
              </a:rPr>
              <a:t>β</a:t>
            </a:r>
            <a:r>
              <a:rPr lang="en-US" altLang="zh-CN" sz="1600" baseline="-25000" dirty="0">
                <a:solidFill>
                  <a:srgbClr val="01538E"/>
                </a:solidFill>
                <a:latin typeface="华文中宋" pitchFamily="2" charset="-122"/>
                <a:ea typeface="华文中宋" pitchFamily="2" charset="-122"/>
                <a:sym typeface="+mn-ea"/>
              </a:rPr>
              <a:t>j</a:t>
            </a:r>
            <a:r>
              <a:rPr lang="zh-CN" altLang="en-US" sz="1600" dirty="0">
                <a:solidFill>
                  <a:srgbClr val="01538E"/>
                </a:solidFill>
                <a:latin typeface="华文中宋" pitchFamily="2" charset="-122"/>
                <a:ea typeface="华文中宋" pitchFamily="2" charset="-122"/>
                <a:sym typeface="+mn-ea"/>
              </a:rPr>
              <a:t>表示自变量</a:t>
            </a:r>
            <a:r>
              <a:rPr lang="en-US" altLang="zh-CN" sz="1600" dirty="0">
                <a:solidFill>
                  <a:srgbClr val="01538E"/>
                </a:solidFill>
                <a:latin typeface="华文中宋" pitchFamily="2" charset="-122"/>
                <a:ea typeface="华文中宋" pitchFamily="2" charset="-122"/>
                <a:sym typeface="+mn-ea"/>
              </a:rPr>
              <a:t>x</a:t>
            </a:r>
            <a:r>
              <a:rPr lang="en-US" altLang="zh-CN" sz="1600" baseline="-25000" dirty="0">
                <a:solidFill>
                  <a:srgbClr val="01538E"/>
                </a:solidFill>
                <a:latin typeface="华文中宋" pitchFamily="2" charset="-122"/>
                <a:ea typeface="华文中宋" pitchFamily="2" charset="-122"/>
                <a:sym typeface="+mn-ea"/>
              </a:rPr>
              <a:t>j</a:t>
            </a:r>
            <a:r>
              <a:rPr lang="zh-CN" altLang="en-US" sz="1600" dirty="0">
                <a:solidFill>
                  <a:srgbClr val="01538E"/>
                </a:solidFill>
                <a:latin typeface="华文中宋" pitchFamily="2" charset="-122"/>
                <a:ea typeface="华文中宋" pitchFamily="2" charset="-122"/>
                <a:sym typeface="+mn-ea"/>
              </a:rPr>
              <a:t>改变一个单位时</a:t>
            </a:r>
            <a:r>
              <a:rPr lang="en-US" altLang="zh-CN" sz="1600" dirty="0">
                <a:solidFill>
                  <a:srgbClr val="01538E"/>
                </a:solidFill>
                <a:latin typeface="华文中宋" pitchFamily="2" charset="-122"/>
                <a:ea typeface="华文中宋" pitchFamily="2" charset="-122"/>
                <a:sym typeface="+mn-ea"/>
              </a:rPr>
              <a:t>logitp</a:t>
            </a:r>
            <a:r>
              <a:rPr lang="zh-CN" altLang="en-US" sz="1600" dirty="0">
                <a:solidFill>
                  <a:srgbClr val="01538E"/>
                </a:solidFill>
                <a:latin typeface="华文中宋" pitchFamily="2" charset="-122"/>
                <a:ea typeface="华文中宋" pitchFamily="2" charset="-122"/>
                <a:sym typeface="+mn-ea"/>
              </a:rPr>
              <a:t>的改变量。</a:t>
            </a:r>
            <a:endParaRPr lang="zh-CN" altLang="en-US" sz="1600" dirty="0">
              <a:solidFill>
                <a:srgbClr val="01538E"/>
              </a:solidFill>
              <a:latin typeface="华文中宋" pitchFamily="2" charset="-122"/>
              <a:ea typeface="华文中宋" pitchFamily="2"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建立预测模型</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4.4</a:t>
            </a:r>
            <a:endParaRPr lang="en-US" altLang="zh-CN" sz="3200" b="1">
              <a:solidFill>
                <a:schemeClr val="bg1"/>
              </a:solidFill>
            </a:endParaRPr>
          </a:p>
        </p:txBody>
      </p:sp>
      <p:sp>
        <p:nvSpPr>
          <p:cNvPr id="13" name="文本框 12"/>
          <p:cNvSpPr txBox="1"/>
          <p:nvPr/>
        </p:nvSpPr>
        <p:spPr>
          <a:xfrm>
            <a:off x="464820" y="1119505"/>
            <a:ext cx="7844155" cy="822960"/>
          </a:xfrm>
          <a:prstGeom prst="rect">
            <a:avLst/>
          </a:prstGeom>
          <a:noFill/>
        </p:spPr>
        <p:txBody>
          <a:bodyPr wrap="square" rtlCol="0">
            <a:spAutoFit/>
          </a:bodyPr>
          <a:p>
            <a:pPr>
              <a:lnSpc>
                <a:spcPct val="150000"/>
              </a:lnSpc>
            </a:pPr>
            <a:r>
              <a:rPr lang="zh-CN" altLang="en-US" sz="1600" dirty="0">
                <a:solidFill>
                  <a:srgbClr val="01538E"/>
                </a:solidFill>
                <a:latin typeface="华文中宋" pitchFamily="2" charset="-122"/>
                <a:ea typeface="华文中宋" pitchFamily="2" charset="-122"/>
              </a:rPr>
              <a:t>选择</a:t>
            </a:r>
            <a:r>
              <a:rPr lang="en-US" altLang="zh-CN" sz="1600" dirty="0">
                <a:solidFill>
                  <a:srgbClr val="01538E"/>
                </a:solidFill>
                <a:latin typeface="华文中宋" pitchFamily="2" charset="-122"/>
                <a:ea typeface="华文中宋" pitchFamily="2" charset="-122"/>
              </a:rPr>
              <a:t>Train</a:t>
            </a:r>
            <a:r>
              <a:rPr lang="zh-CN" altLang="en-US" sz="1600" dirty="0">
                <a:solidFill>
                  <a:srgbClr val="01538E"/>
                </a:solidFill>
                <a:latin typeface="华文中宋" pitchFamily="2" charset="-122"/>
                <a:ea typeface="华文中宋" pitchFamily="2" charset="-122"/>
              </a:rPr>
              <a:t>和选择</a:t>
            </a:r>
            <a:r>
              <a:rPr lang="en-US" altLang="zh-CN" sz="1600" dirty="0">
                <a:solidFill>
                  <a:srgbClr val="01538E"/>
                </a:solidFill>
                <a:latin typeface="华文中宋" pitchFamily="2" charset="-122"/>
                <a:ea typeface="华文中宋" pitchFamily="2" charset="-122"/>
              </a:rPr>
              <a:t>Car</a:t>
            </a:r>
            <a:r>
              <a:rPr lang="zh-CN" altLang="en-US" sz="1600" dirty="0">
                <a:solidFill>
                  <a:srgbClr val="01538E"/>
                </a:solidFill>
                <a:latin typeface="华文中宋" pitchFamily="2" charset="-122"/>
                <a:ea typeface="华文中宋" pitchFamily="2" charset="-122"/>
              </a:rPr>
              <a:t>的概率的比为</a:t>
            </a:r>
            <a:r>
              <a:rPr lang="en-US" altLang="zh-CN" sz="1600" dirty="0">
                <a:solidFill>
                  <a:srgbClr val="01538E"/>
                </a:solidFill>
                <a:latin typeface="华文中宋" pitchFamily="2" charset="-122"/>
                <a:ea typeface="华文中宋" pitchFamily="2" charset="-122"/>
              </a:rPr>
              <a:t>p/(1-p)</a:t>
            </a:r>
            <a:r>
              <a:rPr lang="zh-CN" altLang="en-US" sz="1600" dirty="0">
                <a:solidFill>
                  <a:srgbClr val="01538E"/>
                </a:solidFill>
                <a:latin typeface="华文中宋" pitchFamily="2" charset="-122"/>
                <a:ea typeface="华文中宋" pitchFamily="2" charset="-122"/>
              </a:rPr>
              <a:t>，记为</a:t>
            </a:r>
            <a:r>
              <a:rPr lang="en-US" altLang="zh-CN" sz="1600" dirty="0">
                <a:solidFill>
                  <a:srgbClr val="01538E"/>
                </a:solidFill>
                <a:latin typeface="华文中宋" pitchFamily="2" charset="-122"/>
                <a:ea typeface="华文中宋" pitchFamily="2" charset="-122"/>
              </a:rPr>
              <a:t>Odds</a:t>
            </a:r>
            <a:r>
              <a:rPr lang="zh-CN" altLang="en-US" sz="1600" dirty="0">
                <a:solidFill>
                  <a:srgbClr val="01538E"/>
                </a:solidFill>
                <a:latin typeface="华文中宋" pitchFamily="2" charset="-122"/>
                <a:ea typeface="华文中宋" pitchFamily="2" charset="-122"/>
              </a:rPr>
              <a:t>；</a:t>
            </a: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将</a:t>
            </a:r>
            <a:r>
              <a:rPr lang="en-US" altLang="zh-CN" sz="1600" dirty="0">
                <a:solidFill>
                  <a:srgbClr val="01538E"/>
                </a:solidFill>
                <a:latin typeface="华文中宋" pitchFamily="2" charset="-122"/>
                <a:ea typeface="华文中宋" pitchFamily="2" charset="-122"/>
              </a:rPr>
              <a:t>Odds</a:t>
            </a:r>
            <a:r>
              <a:rPr lang="zh-CN" altLang="en-US" sz="1600" dirty="0">
                <a:solidFill>
                  <a:srgbClr val="01538E"/>
                </a:solidFill>
                <a:latin typeface="华文中宋" pitchFamily="2" charset="-122"/>
                <a:ea typeface="华文中宋" pitchFamily="2" charset="-122"/>
              </a:rPr>
              <a:t>做对数转换，即可得到</a:t>
            </a:r>
            <a:r>
              <a:rPr lang="en-US" altLang="zh-CN" sz="1600" dirty="0">
                <a:solidFill>
                  <a:srgbClr val="01538E"/>
                </a:solidFill>
                <a:latin typeface="华文中宋" pitchFamily="2" charset="-122"/>
                <a:ea typeface="华文中宋" pitchFamily="2" charset="-122"/>
              </a:rPr>
              <a:t>Logistic</a:t>
            </a:r>
            <a:r>
              <a:rPr lang="zh-CN" altLang="en-US" sz="1600" dirty="0">
                <a:solidFill>
                  <a:srgbClr val="01538E"/>
                </a:solidFill>
                <a:latin typeface="华文中宋" pitchFamily="2" charset="-122"/>
                <a:ea typeface="华文中宋" pitchFamily="2" charset="-122"/>
              </a:rPr>
              <a:t>回归模型：</a:t>
            </a:r>
            <a:endParaRPr lang="zh-CN" altLang="en-US" sz="1600" dirty="0">
              <a:solidFill>
                <a:srgbClr val="01538E"/>
              </a:solidFill>
              <a:latin typeface="华文中宋" pitchFamily="2" charset="-122"/>
              <a:ea typeface="华文中宋" pitchFamily="2" charset="-122"/>
            </a:endParaRPr>
          </a:p>
        </p:txBody>
      </p:sp>
      <p:graphicFrame>
        <p:nvGraphicFramePr>
          <p:cNvPr id="3" name="对象 2">
            <a:hlinkClick r:id="" action="ppaction://ole?verb="/>
          </p:cNvPr>
          <p:cNvGraphicFramePr>
            <a:graphicFrameLocks noChangeAspect="1"/>
          </p:cNvGraphicFramePr>
          <p:nvPr/>
        </p:nvGraphicFramePr>
        <p:xfrm>
          <a:off x="1841500" y="2019935"/>
          <a:ext cx="4807585" cy="785495"/>
        </p:xfrm>
        <a:graphic>
          <a:graphicData uri="http://schemas.openxmlformats.org/presentationml/2006/ole">
            <mc:AlternateContent xmlns:mc="http://schemas.openxmlformats.org/markup-compatibility/2006">
              <mc:Choice xmlns:v="urn:schemas-microsoft-com:vml" Requires="v">
                <p:oleObj spid="_x0000_s3073" name="" r:id="rId1" imgW="2565400" imgH="419100" progId="Equation.KSEE3">
                  <p:embed/>
                </p:oleObj>
              </mc:Choice>
              <mc:Fallback>
                <p:oleObj name="" r:id="rId1" imgW="2565400" imgH="419100" progId="Equation.KSEE3">
                  <p:embed/>
                  <p:pic>
                    <p:nvPicPr>
                      <p:cNvPr id="0" name="图片 3072"/>
                      <p:cNvPicPr/>
                      <p:nvPr/>
                    </p:nvPicPr>
                    <p:blipFill>
                      <a:blip r:embed="rId2"/>
                      <a:stretch>
                        <a:fillRect/>
                      </a:stretch>
                    </p:blipFill>
                    <p:spPr>
                      <a:xfrm>
                        <a:off x="1841500" y="2019935"/>
                        <a:ext cx="4807585" cy="785495"/>
                      </a:xfrm>
                      <a:prstGeom prst="rect">
                        <a:avLst/>
                      </a:prstGeom>
                    </p:spPr>
                  </p:pic>
                </p:oleObj>
              </mc:Fallback>
            </mc:AlternateContent>
          </a:graphicData>
        </a:graphic>
      </p:graphicFrame>
      <p:sp>
        <p:nvSpPr>
          <p:cNvPr id="8" name="文本框 7"/>
          <p:cNvSpPr txBox="1"/>
          <p:nvPr/>
        </p:nvSpPr>
        <p:spPr>
          <a:xfrm>
            <a:off x="6946265" y="2228850"/>
            <a:ext cx="598170" cy="368300"/>
          </a:xfrm>
          <a:prstGeom prst="rect">
            <a:avLst/>
          </a:prstGeom>
          <a:noFill/>
        </p:spPr>
        <p:txBody>
          <a:bodyPr wrap="square" rtlCol="0">
            <a:spAutoFit/>
          </a:bodyPr>
          <a:p>
            <a:r>
              <a:rPr lang="en-US" altLang="zh-CN"/>
              <a:t>(1)</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1656184" cy="553998"/>
          </a:xfrm>
          <a:prstGeom prst="rect">
            <a:avLst/>
          </a:prstGeom>
          <a:noFill/>
        </p:spPr>
        <p:txBody>
          <a:bodyPr wrap="square" rtlCol="0" anchor="b">
            <a:spAutoFit/>
          </a:bodyPr>
          <a:lstStyle/>
          <a:p>
            <a:r>
              <a:rPr lang="zh-CN" altLang="en-US" sz="3000" b="1" dirty="0">
                <a:solidFill>
                  <a:schemeClr val="bg1"/>
                </a:solidFill>
                <a:latin typeface="微软雅黑" pitchFamily="34" charset="-122"/>
                <a:ea typeface="微软雅黑" pitchFamily="34" charset="-122"/>
              </a:rPr>
              <a:t>目录</a:t>
            </a:r>
            <a:endParaRPr lang="zh-CN" altLang="en-US" sz="3000" b="1" dirty="0">
              <a:solidFill>
                <a:schemeClr val="bg1"/>
              </a:solidFill>
              <a:latin typeface="微软雅黑" pitchFamily="34" charset="-122"/>
              <a:ea typeface="微软雅黑" pitchFamily="34" charset="-122"/>
            </a:endParaRPr>
          </a:p>
        </p:txBody>
      </p:sp>
      <p:sp>
        <p:nvSpPr>
          <p:cNvPr id="8" name="Oval 53"/>
          <p:cNvSpPr>
            <a:spLocks noChangeAspect="1"/>
          </p:cNvSpPr>
          <p:nvPr/>
        </p:nvSpPr>
        <p:spPr>
          <a:xfrm>
            <a:off x="1403648" y="1268760"/>
            <a:ext cx="468312" cy="469900"/>
          </a:xfrm>
          <a:prstGeom prst="diamond">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chemeClr val="bg1"/>
                </a:solidFill>
                <a:latin typeface="微软雅黑" pitchFamily="34" charset="-122"/>
                <a:ea typeface="微软雅黑" pitchFamily="34" charset="-122"/>
              </a:rPr>
              <a:t>1</a:t>
            </a:r>
            <a:endParaRPr lang="en-US" sz="2000" dirty="0">
              <a:solidFill>
                <a:schemeClr val="bg1"/>
              </a:solidFill>
              <a:latin typeface="微软雅黑" pitchFamily="34" charset="-122"/>
              <a:ea typeface="微软雅黑" pitchFamily="34" charset="-122"/>
            </a:endParaRPr>
          </a:p>
        </p:txBody>
      </p:sp>
      <p:sp>
        <p:nvSpPr>
          <p:cNvPr id="10" name="Rectangle 23"/>
          <p:cNvSpPr/>
          <p:nvPr/>
        </p:nvSpPr>
        <p:spPr bwMode="auto">
          <a:xfrm>
            <a:off x="2342927" y="1268760"/>
            <a:ext cx="5109091" cy="396240"/>
          </a:xfrm>
          <a:prstGeom prst="rect">
            <a:avLst/>
          </a:prstGeom>
          <a:solidFill>
            <a:srgbClr val="01538E"/>
          </a:solidFill>
        </p:spPr>
        <p:txBody>
          <a:bodyPr vert="horz" wrap="square" anchor="t" anchorCtr="1">
            <a:spAutoFit/>
          </a:bodyPr>
          <a:lstStyle/>
          <a:p>
            <a:pPr algn="ctr"/>
            <a:r>
              <a:rPr lang="zh-CN" altLang="en-US" sz="2000" dirty="0" smtClean="0">
                <a:solidFill>
                  <a:schemeClr val="bg1"/>
                </a:solidFill>
                <a:latin typeface="华文中宋" pitchFamily="2" charset="-122"/>
                <a:ea typeface="华文中宋" pitchFamily="2" charset="-122"/>
              </a:rPr>
              <a:t>背景介绍</a:t>
            </a:r>
            <a:endParaRPr lang="zh-CN" altLang="en-US" sz="2000" dirty="0">
              <a:solidFill>
                <a:schemeClr val="bg1"/>
              </a:solidFill>
              <a:latin typeface="华文中宋" pitchFamily="2" charset="-122"/>
              <a:ea typeface="华文中宋" pitchFamily="2" charset="-122"/>
            </a:endParaRPr>
          </a:p>
        </p:txBody>
      </p:sp>
      <p:sp>
        <p:nvSpPr>
          <p:cNvPr id="12" name="Oval 53"/>
          <p:cNvSpPr>
            <a:spLocks noChangeAspect="1"/>
          </p:cNvSpPr>
          <p:nvPr/>
        </p:nvSpPr>
        <p:spPr>
          <a:xfrm>
            <a:off x="1403648" y="2130202"/>
            <a:ext cx="468312" cy="468312"/>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2</a:t>
            </a:r>
            <a:endParaRPr lang="en-US" sz="2000" dirty="0">
              <a:solidFill>
                <a:srgbClr val="01538E"/>
              </a:solidFill>
              <a:latin typeface="微软雅黑" pitchFamily="34" charset="-122"/>
              <a:ea typeface="微软雅黑" pitchFamily="34" charset="-122"/>
            </a:endParaRPr>
          </a:p>
        </p:txBody>
      </p:sp>
      <p:sp>
        <p:nvSpPr>
          <p:cNvPr id="14" name="Rectangle 23"/>
          <p:cNvSpPr/>
          <p:nvPr/>
        </p:nvSpPr>
        <p:spPr bwMode="auto">
          <a:xfrm>
            <a:off x="2341491" y="2122835"/>
            <a:ext cx="5109091" cy="396240"/>
          </a:xfrm>
          <a:prstGeom prst="rect">
            <a:avLst/>
          </a:prstGeom>
          <a:solidFill>
            <a:srgbClr val="DDDDDD"/>
          </a:solidFill>
        </p:spPr>
        <p:txBody>
          <a:bodyPr vert="horz" wrap="square" anchor="t" anchorCtr="1">
            <a:spAutoFit/>
          </a:bodyPr>
          <a:lstStyle/>
          <a:p>
            <a:pPr algn="ctr"/>
            <a:r>
              <a:rPr lang="zh-CN" sz="2000" dirty="0" smtClean="0">
                <a:solidFill>
                  <a:srgbClr val="01538E"/>
                </a:solidFill>
                <a:latin typeface="华文中宋" pitchFamily="2" charset="-122"/>
                <a:ea typeface="华文中宋" pitchFamily="2" charset="-122"/>
              </a:rPr>
              <a:t>主要内容</a:t>
            </a:r>
            <a:endParaRPr lang="zh-CN" sz="2000" dirty="0">
              <a:solidFill>
                <a:srgbClr val="01538E"/>
              </a:solidFill>
              <a:latin typeface="华文中宋" pitchFamily="2" charset="-122"/>
              <a:ea typeface="华文中宋" pitchFamily="2" charset="-122"/>
            </a:endParaRPr>
          </a:p>
        </p:txBody>
      </p:sp>
      <p:sp>
        <p:nvSpPr>
          <p:cNvPr id="16" name="Oval 53"/>
          <p:cNvSpPr>
            <a:spLocks noChangeAspect="1"/>
          </p:cNvSpPr>
          <p:nvPr/>
        </p:nvSpPr>
        <p:spPr>
          <a:xfrm>
            <a:off x="1403648" y="2992214"/>
            <a:ext cx="468312" cy="469900"/>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3</a:t>
            </a:r>
            <a:endParaRPr lang="en-US" sz="2000" dirty="0">
              <a:solidFill>
                <a:srgbClr val="01538E"/>
              </a:solidFill>
              <a:latin typeface="FontAwesome" pitchFamily="2" charset="0"/>
            </a:endParaRPr>
          </a:p>
        </p:txBody>
      </p:sp>
      <p:sp>
        <p:nvSpPr>
          <p:cNvPr id="18" name="Rectangle 23"/>
          <p:cNvSpPr/>
          <p:nvPr/>
        </p:nvSpPr>
        <p:spPr bwMode="auto">
          <a:xfrm>
            <a:off x="2339752" y="3028890"/>
            <a:ext cx="5109091" cy="396240"/>
          </a:xfrm>
          <a:prstGeom prst="rect">
            <a:avLst/>
          </a:prstGeom>
          <a:solidFill>
            <a:srgbClr val="DDDDDD"/>
          </a:solidFill>
        </p:spPr>
        <p:txBody>
          <a:bodyPr vert="horz" wrap="square" anchor="t" anchorCtr="1">
            <a:spAutoFit/>
          </a:bodyPr>
          <a:lstStyle/>
          <a:p>
            <a:pPr algn="ctr"/>
            <a:r>
              <a:rPr lang="zh-CN" sz="2000" dirty="0" smtClean="0">
                <a:solidFill>
                  <a:srgbClr val="01538E"/>
                </a:solidFill>
                <a:latin typeface="华文中宋" pitchFamily="2" charset="-122"/>
                <a:ea typeface="华文中宋" pitchFamily="2" charset="-122"/>
              </a:rPr>
              <a:t>解决方案</a:t>
            </a:r>
            <a:endParaRPr lang="zh-CN" sz="2000" dirty="0">
              <a:solidFill>
                <a:srgbClr val="01538E"/>
              </a:solidFill>
              <a:latin typeface="华文中宋" pitchFamily="2" charset="-122"/>
              <a:ea typeface="华文中宋" pitchFamily="2" charset="-122"/>
            </a:endParaRPr>
          </a:p>
        </p:txBody>
      </p:sp>
      <p:sp>
        <p:nvSpPr>
          <p:cNvPr id="20" name="Oval 53"/>
          <p:cNvSpPr>
            <a:spLocks noChangeAspect="1"/>
          </p:cNvSpPr>
          <p:nvPr/>
        </p:nvSpPr>
        <p:spPr>
          <a:xfrm>
            <a:off x="1417936" y="3773487"/>
            <a:ext cx="469900" cy="468313"/>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4</a:t>
            </a:r>
            <a:endParaRPr lang="en-US" sz="2000" dirty="0">
              <a:solidFill>
                <a:srgbClr val="01538E"/>
              </a:solidFill>
              <a:latin typeface="微软雅黑" pitchFamily="34" charset="-122"/>
              <a:ea typeface="微软雅黑" pitchFamily="34" charset="-122"/>
            </a:endParaRPr>
          </a:p>
        </p:txBody>
      </p:sp>
      <p:sp>
        <p:nvSpPr>
          <p:cNvPr id="22" name="Rectangle 23"/>
          <p:cNvSpPr/>
          <p:nvPr/>
        </p:nvSpPr>
        <p:spPr bwMode="auto">
          <a:xfrm>
            <a:off x="2339752" y="3820978"/>
            <a:ext cx="5109091" cy="396240"/>
          </a:xfrm>
          <a:prstGeom prst="rect">
            <a:avLst/>
          </a:prstGeom>
          <a:solidFill>
            <a:srgbClr val="DDDDDD"/>
          </a:solidFill>
        </p:spPr>
        <p:txBody>
          <a:bodyPr vert="horz" wrap="square" anchor="t" anchorCtr="1">
            <a:spAutoFit/>
          </a:bodyPr>
          <a:lstStyle/>
          <a:p>
            <a:pPr algn="ctr"/>
            <a:r>
              <a:rPr lang="zh-CN" sz="2000" dirty="0" smtClean="0">
                <a:solidFill>
                  <a:srgbClr val="01538E"/>
                </a:solidFill>
                <a:latin typeface="华文中宋" pitchFamily="2" charset="-122"/>
                <a:ea typeface="华文中宋" pitchFamily="2" charset="-122"/>
              </a:rPr>
              <a:t>分析过程</a:t>
            </a:r>
            <a:endParaRPr lang="zh-CN" sz="2000" dirty="0">
              <a:solidFill>
                <a:srgbClr val="01538E"/>
              </a:solidFill>
              <a:latin typeface="华文中宋" pitchFamily="2" charset="-122"/>
              <a:ea typeface="华文中宋" pitchFamily="2" charset="-122"/>
            </a:endParaRPr>
          </a:p>
        </p:txBody>
      </p:sp>
      <p:sp>
        <p:nvSpPr>
          <p:cNvPr id="25" name="Rectangle 23"/>
          <p:cNvSpPr/>
          <p:nvPr/>
        </p:nvSpPr>
        <p:spPr bwMode="auto">
          <a:xfrm>
            <a:off x="2343229" y="4653136"/>
            <a:ext cx="5109091" cy="396240"/>
          </a:xfrm>
          <a:prstGeom prst="rect">
            <a:avLst/>
          </a:prstGeom>
          <a:solidFill>
            <a:srgbClr val="DDDDDD"/>
          </a:solidFill>
        </p:spPr>
        <p:txBody>
          <a:bodyPr vert="horz" wrap="square" anchor="t" anchorCtr="1">
            <a:spAutoFit/>
          </a:bodyPr>
          <a:lstStyle/>
          <a:p>
            <a:pPr algn="ctr"/>
            <a:r>
              <a:rPr lang="zh-CN" sz="2000" dirty="0" smtClean="0">
                <a:solidFill>
                  <a:srgbClr val="01538E"/>
                </a:solidFill>
                <a:latin typeface="华文中宋" pitchFamily="2" charset="-122"/>
                <a:ea typeface="华文中宋" pitchFamily="2" charset="-122"/>
              </a:rPr>
              <a:t>总结</a:t>
            </a:r>
            <a:endParaRPr lang="zh-CN" sz="2000" dirty="0">
              <a:solidFill>
                <a:srgbClr val="01538E"/>
              </a:solidFill>
              <a:latin typeface="华文中宋" pitchFamily="2" charset="-122"/>
              <a:ea typeface="华文中宋" pitchFamily="2" charset="-122"/>
            </a:endParaRPr>
          </a:p>
        </p:txBody>
      </p:sp>
      <p:sp>
        <p:nvSpPr>
          <p:cNvPr id="30" name="Oval 53"/>
          <p:cNvSpPr>
            <a:spLocks noChangeAspect="1"/>
          </p:cNvSpPr>
          <p:nvPr/>
        </p:nvSpPr>
        <p:spPr>
          <a:xfrm>
            <a:off x="1403648" y="4659312"/>
            <a:ext cx="468313" cy="468313"/>
          </a:xfrm>
          <a:prstGeom prst="diamond">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eaLnBrk="1" fontAlgn="auto" hangingPunct="1">
              <a:spcBef>
                <a:spcPts val="0"/>
              </a:spcBef>
              <a:spcAft>
                <a:spcPts val="0"/>
              </a:spcAft>
              <a:defRPr/>
            </a:pPr>
            <a:r>
              <a:rPr lang="en-US" sz="2000" dirty="0" smtClean="0">
                <a:solidFill>
                  <a:srgbClr val="01538E"/>
                </a:solidFill>
                <a:latin typeface="微软雅黑" pitchFamily="34" charset="-122"/>
                <a:ea typeface="微软雅黑" pitchFamily="34" charset="-122"/>
              </a:rPr>
              <a:t>5</a:t>
            </a:r>
            <a:endParaRPr lang="en-US" sz="2000" dirty="0">
              <a:solidFill>
                <a:srgbClr val="01538E"/>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模型参数估计</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89585" y="1107440"/>
            <a:ext cx="7959090" cy="1554480"/>
          </a:xfrm>
          <a:prstGeom prst="rect">
            <a:avLst/>
          </a:prstGeom>
          <a:noFill/>
        </p:spPr>
        <p:txBody>
          <a:bodyPr wrap="square" rtlCol="0">
            <a:spAutoFit/>
          </a:bodyPr>
          <a:lstStyle/>
          <a:p>
            <a:pPr>
              <a:lnSpc>
                <a:spcPct val="150000"/>
              </a:lnSpc>
            </a:pPr>
            <a:r>
              <a:rPr lang="zh-CN" altLang="en-US" sz="1600" dirty="0">
                <a:solidFill>
                  <a:srgbClr val="01538E"/>
                </a:solidFill>
                <a:latin typeface="华文中宋" pitchFamily="2" charset="-122"/>
                <a:ea typeface="华文中宋" pitchFamily="2" charset="-122"/>
              </a:rPr>
              <a:t>回归模型的系数估计可用最大似然估计法：</a:t>
            </a:r>
            <a:endParaRPr lang="zh-CN" altLang="en-US" sz="1600" dirty="0">
              <a:solidFill>
                <a:srgbClr val="01538E"/>
              </a:solidFill>
              <a:latin typeface="华文中宋" pitchFamily="2" charset="-122"/>
              <a:ea typeface="华文中宋" pitchFamily="2" charset="-122"/>
            </a:endParaRPr>
          </a:p>
          <a:p>
            <a:pPr>
              <a:lnSpc>
                <a:spcPct val="150000"/>
              </a:lnSpc>
            </a:pPr>
            <a:r>
              <a:rPr lang="en-US" altLang="zh-CN"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假设由</a:t>
            </a:r>
            <a:r>
              <a:rPr lang="en-US" altLang="zh-CN" sz="1600" dirty="0">
                <a:solidFill>
                  <a:srgbClr val="01538E"/>
                </a:solidFill>
                <a:latin typeface="华文中宋" pitchFamily="2" charset="-122"/>
                <a:ea typeface="华文中宋" pitchFamily="2" charset="-122"/>
              </a:rPr>
              <a:t>N</a:t>
            </a:r>
            <a:r>
              <a:rPr lang="zh-CN" altLang="en-US" sz="1600" dirty="0">
                <a:solidFill>
                  <a:srgbClr val="01538E"/>
                </a:solidFill>
                <a:latin typeface="华文中宋" pitchFamily="2" charset="-122"/>
                <a:ea typeface="华文中宋" pitchFamily="2" charset="-122"/>
              </a:rPr>
              <a:t>个样本</a:t>
            </a:r>
            <a:r>
              <a:rPr lang="en-US" altLang="zh-CN" sz="1600" dirty="0">
                <a:solidFill>
                  <a:srgbClr val="01538E"/>
                </a:solidFill>
                <a:latin typeface="华文中宋" pitchFamily="2" charset="-122"/>
                <a:ea typeface="华文中宋" pitchFamily="2" charset="-122"/>
              </a:rPr>
              <a:t>y</a:t>
            </a:r>
            <a:r>
              <a:rPr lang="en-US" altLang="zh-CN" sz="1600" baseline="-25000" dirty="0">
                <a:solidFill>
                  <a:srgbClr val="01538E"/>
                </a:solidFill>
                <a:latin typeface="华文中宋" pitchFamily="2" charset="-122"/>
                <a:ea typeface="华文中宋" pitchFamily="2" charset="-122"/>
              </a:rPr>
              <a:t>1</a:t>
            </a:r>
            <a:r>
              <a:rPr lang="zh-CN" altLang="en-US"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y</a:t>
            </a:r>
            <a:r>
              <a:rPr lang="en-US" altLang="zh-CN" sz="1600" baseline="-25000" dirty="0">
                <a:solidFill>
                  <a:srgbClr val="01538E"/>
                </a:solidFill>
                <a:latin typeface="华文中宋" pitchFamily="2" charset="-122"/>
                <a:ea typeface="华文中宋" pitchFamily="2" charset="-122"/>
              </a:rPr>
              <a:t>2</a:t>
            </a:r>
            <a:r>
              <a:rPr lang="zh-CN" altLang="en-US"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 y</a:t>
            </a:r>
            <a:r>
              <a:rPr lang="en-US" altLang="zh-CN" sz="1600" baseline="-25000" dirty="0">
                <a:solidFill>
                  <a:srgbClr val="01538E"/>
                </a:solidFill>
                <a:latin typeface="华文中宋" pitchFamily="2" charset="-122"/>
                <a:ea typeface="华文中宋" pitchFamily="2" charset="-122"/>
              </a:rPr>
              <a:t>n</a:t>
            </a:r>
            <a:r>
              <a:rPr lang="zh-CN" altLang="en-US" sz="1600" dirty="0">
                <a:solidFill>
                  <a:srgbClr val="01538E"/>
                </a:solidFill>
                <a:latin typeface="华文中宋" pitchFamily="2" charset="-122"/>
                <a:ea typeface="华文中宋" pitchFamily="2" charset="-122"/>
              </a:rPr>
              <a:t>。设</a:t>
            </a:r>
            <a:r>
              <a:rPr lang="en-US" altLang="zh-CN" sz="1600" dirty="0">
                <a:solidFill>
                  <a:srgbClr val="01538E"/>
                </a:solidFill>
                <a:latin typeface="华文中宋" pitchFamily="2" charset="-122"/>
                <a:ea typeface="华文中宋" pitchFamily="2" charset="-122"/>
              </a:rPr>
              <a:t>p</a:t>
            </a:r>
            <a:r>
              <a:rPr lang="en-US" altLang="zh-CN" sz="1600" baseline="-25000" dirty="0">
                <a:solidFill>
                  <a:srgbClr val="01538E"/>
                </a:solidFill>
                <a:latin typeface="华文中宋" pitchFamily="2" charset="-122"/>
                <a:ea typeface="华文中宋" pitchFamily="2" charset="-122"/>
              </a:rPr>
              <a:t>i</a:t>
            </a:r>
            <a:r>
              <a:rPr lang="en-US" altLang="zh-CN" sz="1600" dirty="0">
                <a:solidFill>
                  <a:srgbClr val="01538E"/>
                </a:solidFill>
                <a:latin typeface="华文中宋" pitchFamily="2" charset="-122"/>
                <a:ea typeface="华文中宋" pitchFamily="2" charset="-122"/>
              </a:rPr>
              <a:t>=P</a:t>
            </a:r>
            <a:r>
              <a:rPr lang="zh-CN" altLang="en-US"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y</a:t>
            </a:r>
            <a:r>
              <a:rPr lang="en-US" altLang="zh-CN" sz="1600" baseline="-25000" dirty="0">
                <a:solidFill>
                  <a:srgbClr val="01538E"/>
                </a:solidFill>
                <a:latin typeface="华文中宋" pitchFamily="2" charset="-122"/>
                <a:ea typeface="华文中宋" pitchFamily="2" charset="-122"/>
              </a:rPr>
              <a:t>i</a:t>
            </a:r>
            <a:r>
              <a:rPr lang="en-US" altLang="zh-CN" sz="1600" dirty="0">
                <a:solidFill>
                  <a:srgbClr val="01538E"/>
                </a:solidFill>
                <a:latin typeface="华文中宋" pitchFamily="2" charset="-122"/>
                <a:ea typeface="华文中宋" pitchFamily="2" charset="-122"/>
              </a:rPr>
              <a:t>=1|X</a:t>
            </a:r>
            <a:r>
              <a:rPr lang="en-US" altLang="zh-CN" sz="1600" baseline="-25000" dirty="0">
                <a:solidFill>
                  <a:srgbClr val="01538E"/>
                </a:solidFill>
                <a:latin typeface="华文中宋" pitchFamily="2" charset="-122"/>
                <a:ea typeface="华文中宋" pitchFamily="2" charset="-122"/>
              </a:rPr>
              <a:t>i</a:t>
            </a:r>
            <a:r>
              <a:rPr lang="zh-CN" altLang="en-US"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=π</a:t>
            </a:r>
            <a:r>
              <a:rPr lang="zh-CN" altLang="en-US" sz="1600" dirty="0">
                <a:solidFill>
                  <a:srgbClr val="01538E"/>
                </a:solidFill>
                <a:latin typeface="华文中宋" pitchFamily="2" charset="-122"/>
                <a:ea typeface="华文中宋" pitchFamily="2" charset="-122"/>
              </a:rPr>
              <a:t>（</a:t>
            </a:r>
            <a:r>
              <a:rPr lang="en-US" altLang="zh-CN" sz="1600" dirty="0">
                <a:solidFill>
                  <a:srgbClr val="01538E"/>
                </a:solidFill>
                <a:latin typeface="华文中宋" pitchFamily="2" charset="-122"/>
                <a:ea typeface="华文中宋" pitchFamily="2" charset="-122"/>
              </a:rPr>
              <a:t>X</a:t>
            </a:r>
            <a:r>
              <a:rPr lang="en-US" altLang="zh-CN" sz="1600" baseline="-25000" dirty="0">
                <a:solidFill>
                  <a:srgbClr val="01538E"/>
                </a:solidFill>
                <a:latin typeface="华文中宋" pitchFamily="2" charset="-122"/>
                <a:ea typeface="华文中宋" pitchFamily="2" charset="-122"/>
              </a:rPr>
              <a:t>i</a:t>
            </a:r>
            <a:r>
              <a:rPr lang="zh-CN" altLang="en-US" sz="1600" dirty="0">
                <a:solidFill>
                  <a:srgbClr val="01538E"/>
                </a:solidFill>
                <a:latin typeface="华文中宋" pitchFamily="2" charset="-122"/>
                <a:ea typeface="华文中宋" pitchFamily="2" charset="-122"/>
              </a:rPr>
              <a:t>）为给定</a:t>
            </a:r>
            <a:r>
              <a:rPr lang="en-US" altLang="zh-CN" sz="1600" dirty="0">
                <a:solidFill>
                  <a:srgbClr val="01538E"/>
                </a:solidFill>
                <a:latin typeface="华文中宋" pitchFamily="2" charset="-122"/>
                <a:ea typeface="华文中宋" pitchFamily="2" charset="-122"/>
                <a:sym typeface="+mn-ea"/>
              </a:rPr>
              <a:t>X</a:t>
            </a:r>
            <a:r>
              <a:rPr lang="en-US" altLang="zh-CN" sz="1600" baseline="-25000" dirty="0">
                <a:solidFill>
                  <a:srgbClr val="01538E"/>
                </a:solidFill>
                <a:latin typeface="华文中宋" pitchFamily="2" charset="-122"/>
                <a:ea typeface="华文中宋" pitchFamily="2" charset="-122"/>
                <a:sym typeface="+mn-ea"/>
              </a:rPr>
              <a:t>i</a:t>
            </a:r>
            <a:r>
              <a:rPr lang="zh-CN" altLang="en-US" sz="1600" dirty="0">
                <a:solidFill>
                  <a:srgbClr val="01538E"/>
                </a:solidFill>
                <a:latin typeface="华文中宋" pitchFamily="2" charset="-122"/>
                <a:ea typeface="华文中宋" pitchFamily="2" charset="-122"/>
                <a:sym typeface="+mn-ea"/>
              </a:rPr>
              <a:t>条件下得到结果</a:t>
            </a:r>
            <a:r>
              <a:rPr lang="en-US" altLang="zh-CN" sz="1600" dirty="0">
                <a:solidFill>
                  <a:srgbClr val="01538E"/>
                </a:solidFill>
                <a:latin typeface="华文中宋" pitchFamily="2" charset="-122"/>
                <a:ea typeface="华文中宋" pitchFamily="2" charset="-122"/>
                <a:sym typeface="+mn-ea"/>
              </a:rPr>
              <a:t>y</a:t>
            </a:r>
            <a:r>
              <a:rPr lang="en-US" altLang="zh-CN" sz="1600" baseline="-25000" dirty="0">
                <a:solidFill>
                  <a:srgbClr val="01538E"/>
                </a:solidFill>
                <a:latin typeface="华文中宋" pitchFamily="2" charset="-122"/>
                <a:ea typeface="华文中宋" pitchFamily="2" charset="-122"/>
                <a:sym typeface="+mn-ea"/>
              </a:rPr>
              <a:t>i</a:t>
            </a:r>
            <a:r>
              <a:rPr lang="en-US" altLang="zh-CN" sz="1600" dirty="0">
                <a:solidFill>
                  <a:srgbClr val="01538E"/>
                </a:solidFill>
                <a:latin typeface="华文中宋" pitchFamily="2" charset="-122"/>
                <a:ea typeface="华文中宋" pitchFamily="2" charset="-122"/>
                <a:sym typeface="+mn-ea"/>
              </a:rPr>
              <a:t>=1</a:t>
            </a:r>
            <a:r>
              <a:rPr lang="zh-CN" altLang="en-US" sz="1600" dirty="0">
                <a:solidFill>
                  <a:srgbClr val="01538E"/>
                </a:solidFill>
                <a:latin typeface="华文中宋" pitchFamily="2" charset="-122"/>
                <a:ea typeface="华文中宋" pitchFamily="2" charset="-122"/>
                <a:sym typeface="+mn-ea"/>
              </a:rPr>
              <a:t>的条件概率；而在同样条件下得到</a:t>
            </a:r>
            <a:r>
              <a:rPr lang="en-US" altLang="zh-CN" sz="1600" dirty="0">
                <a:solidFill>
                  <a:srgbClr val="01538E"/>
                </a:solidFill>
                <a:latin typeface="华文中宋" pitchFamily="2" charset="-122"/>
                <a:ea typeface="华文中宋" pitchFamily="2" charset="-122"/>
                <a:sym typeface="+mn-ea"/>
              </a:rPr>
              <a:t>yi=0</a:t>
            </a:r>
            <a:r>
              <a:rPr lang="zh-CN" altLang="en-US" sz="1600" dirty="0">
                <a:solidFill>
                  <a:srgbClr val="01538E"/>
                </a:solidFill>
                <a:latin typeface="华文中宋" pitchFamily="2" charset="-122"/>
                <a:ea typeface="华文中宋" pitchFamily="2" charset="-122"/>
                <a:sym typeface="+mn-ea"/>
              </a:rPr>
              <a:t>的条件概率是</a:t>
            </a:r>
            <a:r>
              <a:rPr lang="en-US" altLang="zh-CN" sz="1600" dirty="0">
                <a:solidFill>
                  <a:srgbClr val="01538E"/>
                </a:solidFill>
                <a:latin typeface="华文中宋" pitchFamily="2" charset="-122"/>
                <a:ea typeface="华文中宋" pitchFamily="2" charset="-122"/>
                <a:sym typeface="+mn-ea"/>
              </a:rPr>
              <a:t>P</a:t>
            </a:r>
            <a:r>
              <a:rPr lang="zh-CN" altLang="en-US" sz="1600" dirty="0">
                <a:solidFill>
                  <a:srgbClr val="01538E"/>
                </a:solidFill>
                <a:latin typeface="华文中宋" pitchFamily="2" charset="-122"/>
                <a:ea typeface="华文中宋" pitchFamily="2" charset="-122"/>
                <a:sym typeface="+mn-ea"/>
              </a:rPr>
              <a:t>（</a:t>
            </a:r>
            <a:r>
              <a:rPr lang="en-US" altLang="zh-CN" sz="1600" dirty="0">
                <a:solidFill>
                  <a:srgbClr val="01538E"/>
                </a:solidFill>
                <a:latin typeface="华文中宋" pitchFamily="2" charset="-122"/>
                <a:ea typeface="华文中宋" pitchFamily="2" charset="-122"/>
                <a:sym typeface="+mn-ea"/>
              </a:rPr>
              <a:t>y</a:t>
            </a:r>
            <a:r>
              <a:rPr lang="en-US" altLang="zh-CN" sz="1600" baseline="-25000" dirty="0">
                <a:solidFill>
                  <a:srgbClr val="01538E"/>
                </a:solidFill>
                <a:latin typeface="华文中宋" pitchFamily="2" charset="-122"/>
                <a:ea typeface="华文中宋" pitchFamily="2" charset="-122"/>
                <a:sym typeface="+mn-ea"/>
              </a:rPr>
              <a:t>i</a:t>
            </a:r>
            <a:r>
              <a:rPr lang="en-US" altLang="zh-CN" sz="1600" dirty="0">
                <a:solidFill>
                  <a:srgbClr val="01538E"/>
                </a:solidFill>
                <a:latin typeface="华文中宋" pitchFamily="2" charset="-122"/>
                <a:ea typeface="华文中宋" pitchFamily="2" charset="-122"/>
                <a:sym typeface="+mn-ea"/>
              </a:rPr>
              <a:t>=0|X</a:t>
            </a:r>
            <a:r>
              <a:rPr lang="en-US" altLang="zh-CN" sz="1600" baseline="-25000" dirty="0">
                <a:solidFill>
                  <a:srgbClr val="01538E"/>
                </a:solidFill>
                <a:latin typeface="华文中宋" pitchFamily="2" charset="-122"/>
                <a:ea typeface="华文中宋" pitchFamily="2" charset="-122"/>
                <a:sym typeface="+mn-ea"/>
              </a:rPr>
              <a:t>i</a:t>
            </a:r>
            <a:r>
              <a:rPr lang="zh-CN" altLang="en-US" sz="1600" dirty="0">
                <a:solidFill>
                  <a:srgbClr val="01538E"/>
                </a:solidFill>
                <a:latin typeface="华文中宋" pitchFamily="2" charset="-122"/>
                <a:ea typeface="华文中宋" pitchFamily="2" charset="-122"/>
                <a:sym typeface="+mn-ea"/>
              </a:rPr>
              <a:t>）</a:t>
            </a:r>
            <a:r>
              <a:rPr lang="en-US" altLang="zh-CN" sz="1600" dirty="0">
                <a:solidFill>
                  <a:srgbClr val="01538E"/>
                </a:solidFill>
                <a:latin typeface="华文中宋" pitchFamily="2" charset="-122"/>
                <a:ea typeface="华文中宋" pitchFamily="2" charset="-122"/>
                <a:sym typeface="+mn-ea"/>
              </a:rPr>
              <a:t>=1-π</a:t>
            </a:r>
            <a:r>
              <a:rPr lang="zh-CN" altLang="en-US" sz="1600" dirty="0">
                <a:solidFill>
                  <a:srgbClr val="01538E"/>
                </a:solidFill>
                <a:latin typeface="华文中宋" pitchFamily="2" charset="-122"/>
                <a:ea typeface="华文中宋" pitchFamily="2" charset="-122"/>
                <a:sym typeface="+mn-ea"/>
              </a:rPr>
              <a:t>（</a:t>
            </a:r>
            <a:r>
              <a:rPr lang="en-US" altLang="zh-CN" sz="1600" dirty="0">
                <a:solidFill>
                  <a:srgbClr val="01538E"/>
                </a:solidFill>
                <a:latin typeface="华文中宋" pitchFamily="2" charset="-122"/>
                <a:ea typeface="华文中宋" pitchFamily="2" charset="-122"/>
                <a:sym typeface="+mn-ea"/>
              </a:rPr>
              <a:t>X</a:t>
            </a:r>
            <a:r>
              <a:rPr lang="en-US" altLang="zh-CN" sz="1600" baseline="-25000" dirty="0">
                <a:solidFill>
                  <a:srgbClr val="01538E"/>
                </a:solidFill>
                <a:latin typeface="华文中宋" pitchFamily="2" charset="-122"/>
                <a:ea typeface="华文中宋" pitchFamily="2" charset="-122"/>
                <a:sym typeface="+mn-ea"/>
              </a:rPr>
              <a:t>i</a:t>
            </a:r>
            <a:r>
              <a:rPr lang="zh-CN" altLang="en-US" sz="1600" dirty="0">
                <a:solidFill>
                  <a:srgbClr val="01538E"/>
                </a:solidFill>
                <a:latin typeface="华文中宋" pitchFamily="2" charset="-122"/>
                <a:ea typeface="华文中宋" pitchFamily="2" charset="-122"/>
                <a:sym typeface="+mn-ea"/>
              </a:rPr>
              <a:t>）。于是得到一个样本观测值的概率是 ：          </a:t>
            </a:r>
            <a:r>
              <a:rPr lang="en-US" sz="1600" dirty="0">
                <a:solidFill>
                  <a:srgbClr val="01538E"/>
                </a:solidFill>
                <a:latin typeface="华文中宋" pitchFamily="2" charset="-122"/>
                <a:ea typeface="华文中宋" pitchFamily="2" charset="-122"/>
              </a:rPr>
              <a:t>	</a:t>
            </a:r>
            <a:endParaRPr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4.5</a:t>
            </a:r>
            <a:endParaRPr lang="en-US" altLang="zh-CN" sz="3200" b="1">
              <a:solidFill>
                <a:schemeClr val="bg1"/>
              </a:solidFill>
            </a:endParaRPr>
          </a:p>
        </p:txBody>
      </p:sp>
      <p:graphicFrame>
        <p:nvGraphicFramePr>
          <p:cNvPr id="3" name="对象 2">
            <a:hlinkClick r:id="" action="ppaction://ole?verb="/>
          </p:cNvPr>
          <p:cNvGraphicFramePr>
            <a:graphicFrameLocks noChangeAspect="1"/>
          </p:cNvGraphicFramePr>
          <p:nvPr/>
        </p:nvGraphicFramePr>
        <p:xfrm>
          <a:off x="2840990" y="2760980"/>
          <a:ext cx="3469640" cy="466090"/>
        </p:xfrm>
        <a:graphic>
          <a:graphicData uri="http://schemas.openxmlformats.org/presentationml/2006/ole">
            <mc:AlternateContent xmlns:mc="http://schemas.openxmlformats.org/markup-compatibility/2006">
              <mc:Choice xmlns:v="urn:schemas-microsoft-com:vml" Requires="v">
                <p:oleObj spid="_x0000_s4097" name="" r:id="rId1" imgW="1701800" imgH="228600" progId="Equation.KSEE3">
                  <p:embed/>
                </p:oleObj>
              </mc:Choice>
              <mc:Fallback>
                <p:oleObj name="" r:id="rId1" imgW="1701800" imgH="228600" progId="Equation.KSEE3">
                  <p:embed/>
                  <p:pic>
                    <p:nvPicPr>
                      <p:cNvPr id="0" name="图片 4096"/>
                      <p:cNvPicPr/>
                      <p:nvPr/>
                    </p:nvPicPr>
                    <p:blipFill>
                      <a:blip r:embed="rId2"/>
                      <a:stretch>
                        <a:fillRect/>
                      </a:stretch>
                    </p:blipFill>
                    <p:spPr>
                      <a:xfrm>
                        <a:off x="2840990" y="2760980"/>
                        <a:ext cx="3469640" cy="466090"/>
                      </a:xfrm>
                      <a:prstGeom prst="rect">
                        <a:avLst/>
                      </a:prstGeom>
                    </p:spPr>
                  </p:pic>
                </p:oleObj>
              </mc:Fallback>
            </mc:AlternateContent>
          </a:graphicData>
        </a:graphic>
      </p:graphicFrame>
      <p:sp>
        <p:nvSpPr>
          <p:cNvPr id="5" name="文本框 4"/>
          <p:cNvSpPr txBox="1"/>
          <p:nvPr/>
        </p:nvSpPr>
        <p:spPr>
          <a:xfrm>
            <a:off x="7120890" y="2861310"/>
            <a:ext cx="436880" cy="368300"/>
          </a:xfrm>
          <a:prstGeom prst="rect">
            <a:avLst/>
          </a:prstGeom>
          <a:noFill/>
        </p:spPr>
        <p:txBody>
          <a:bodyPr wrap="none" rtlCol="0" anchor="t">
            <a:spAutoFit/>
          </a:bodyPr>
          <a:p>
            <a:r>
              <a:rPr lang="en-US" altLang="zh-CN"/>
              <a:t>(2)</a:t>
            </a:r>
            <a:endParaRPr lang="en-US" altLang="zh-CN"/>
          </a:p>
        </p:txBody>
      </p:sp>
      <p:sp>
        <p:nvSpPr>
          <p:cNvPr id="7" name="文本框 6"/>
          <p:cNvSpPr txBox="1"/>
          <p:nvPr/>
        </p:nvSpPr>
        <p:spPr>
          <a:xfrm>
            <a:off x="586740" y="3261360"/>
            <a:ext cx="7764780" cy="335280"/>
          </a:xfrm>
          <a:prstGeom prst="rect">
            <a:avLst/>
          </a:prstGeom>
          <a:noFill/>
        </p:spPr>
        <p:txBody>
          <a:bodyPr wrap="square" rtlCol="0">
            <a:spAutoFit/>
          </a:bodyPr>
          <a:p>
            <a:r>
              <a:rPr lang="zh-CN" altLang="en-US" sz="1600" dirty="0">
                <a:solidFill>
                  <a:srgbClr val="01538E"/>
                </a:solidFill>
                <a:latin typeface="华文中宋" pitchFamily="2" charset="-122"/>
                <a:ea typeface="华文中宋" pitchFamily="2" charset="-122"/>
              </a:rPr>
              <a:t>因为各项样本观测值相互独立，他们的联合分布可以表示为各边际分布的乘积。</a:t>
            </a:r>
            <a:endParaRPr lang="zh-CN" altLang="en-US" sz="1600" dirty="0">
              <a:solidFill>
                <a:srgbClr val="01538E"/>
              </a:solidFill>
              <a:latin typeface="华文中宋" pitchFamily="2" charset="-122"/>
              <a:ea typeface="华文中宋" pitchFamily="2" charset="-122"/>
            </a:endParaRPr>
          </a:p>
        </p:txBody>
      </p:sp>
      <p:graphicFrame>
        <p:nvGraphicFramePr>
          <p:cNvPr id="8" name="对象 7">
            <a:hlinkClick r:id="" action="ppaction://ole?verb="/>
          </p:cNvPr>
          <p:cNvGraphicFramePr>
            <a:graphicFrameLocks noChangeAspect="1"/>
          </p:cNvGraphicFramePr>
          <p:nvPr/>
        </p:nvGraphicFramePr>
        <p:xfrm>
          <a:off x="3017520" y="3678555"/>
          <a:ext cx="3228340" cy="756920"/>
        </p:xfrm>
        <a:graphic>
          <a:graphicData uri="http://schemas.openxmlformats.org/presentationml/2006/ole">
            <mc:AlternateContent xmlns:mc="http://schemas.openxmlformats.org/markup-compatibility/2006">
              <mc:Choice xmlns:v="urn:schemas-microsoft-com:vml" Requires="v">
                <p:oleObj spid="_x0000_s4098" name="" r:id="rId3" imgW="1841500" imgH="431800" progId="Equation.KSEE3">
                  <p:embed/>
                </p:oleObj>
              </mc:Choice>
              <mc:Fallback>
                <p:oleObj name="" r:id="rId3" imgW="1841500" imgH="431800" progId="Equation.KSEE3">
                  <p:embed/>
                  <p:pic>
                    <p:nvPicPr>
                      <p:cNvPr id="0" name="图片 4097"/>
                      <p:cNvPicPr/>
                      <p:nvPr/>
                    </p:nvPicPr>
                    <p:blipFill>
                      <a:blip r:embed="rId4"/>
                      <a:stretch>
                        <a:fillRect/>
                      </a:stretch>
                    </p:blipFill>
                    <p:spPr>
                      <a:xfrm>
                        <a:off x="3017520" y="3678555"/>
                        <a:ext cx="3228340" cy="756920"/>
                      </a:xfrm>
                      <a:prstGeom prst="rect">
                        <a:avLst/>
                      </a:prstGeom>
                    </p:spPr>
                  </p:pic>
                </p:oleObj>
              </mc:Fallback>
            </mc:AlternateContent>
          </a:graphicData>
        </a:graphic>
      </p:graphicFrame>
      <p:sp>
        <p:nvSpPr>
          <p:cNvPr id="9" name="文本框 8"/>
          <p:cNvSpPr txBox="1"/>
          <p:nvPr/>
        </p:nvSpPr>
        <p:spPr>
          <a:xfrm>
            <a:off x="7120890" y="3872865"/>
            <a:ext cx="436880" cy="368300"/>
          </a:xfrm>
          <a:prstGeom prst="rect">
            <a:avLst/>
          </a:prstGeom>
          <a:noFill/>
        </p:spPr>
        <p:txBody>
          <a:bodyPr wrap="none" rtlCol="0" anchor="t">
            <a:spAutoFit/>
          </a:bodyPr>
          <a:p>
            <a:r>
              <a:rPr lang="en-US" altLang="zh-CN"/>
              <a:t>(3)</a:t>
            </a:r>
            <a:endParaRPr lang="en-US" altLang="zh-CN"/>
          </a:p>
        </p:txBody>
      </p:sp>
      <p:sp>
        <p:nvSpPr>
          <p:cNvPr id="10" name="文本框 9"/>
          <p:cNvSpPr txBox="1"/>
          <p:nvPr/>
        </p:nvSpPr>
        <p:spPr>
          <a:xfrm>
            <a:off x="603250" y="4488815"/>
            <a:ext cx="7593965" cy="335280"/>
          </a:xfrm>
          <a:prstGeom prst="rect">
            <a:avLst/>
          </a:prstGeom>
          <a:noFill/>
        </p:spPr>
        <p:txBody>
          <a:bodyPr wrap="square" rtlCol="0">
            <a:spAutoFit/>
          </a:bodyPr>
          <a:p>
            <a:r>
              <a:rPr lang="zh-CN" altLang="en-US" sz="1600" dirty="0">
                <a:solidFill>
                  <a:srgbClr val="01538E"/>
                </a:solidFill>
                <a:latin typeface="华文中宋" pitchFamily="2" charset="-122"/>
                <a:ea typeface="华文中宋" pitchFamily="2" charset="-122"/>
              </a:rPr>
              <a:t>式（3）也称为n个样本的似然函数，其对数似然值为：</a:t>
            </a:r>
            <a:endParaRPr lang="zh-CN" altLang="en-US" sz="1600" dirty="0">
              <a:solidFill>
                <a:srgbClr val="01538E"/>
              </a:solidFill>
              <a:latin typeface="华文中宋" pitchFamily="2" charset="-122"/>
              <a:ea typeface="华文中宋" pitchFamily="2" charset="-122"/>
            </a:endParaRPr>
          </a:p>
        </p:txBody>
      </p:sp>
      <p:graphicFrame>
        <p:nvGraphicFramePr>
          <p:cNvPr id="11" name="对象 10">
            <a:hlinkClick r:id="" action="ppaction://ole?verb="/>
          </p:cNvPr>
          <p:cNvGraphicFramePr>
            <a:graphicFrameLocks noChangeAspect="1"/>
          </p:cNvGraphicFramePr>
          <p:nvPr/>
        </p:nvGraphicFramePr>
        <p:xfrm>
          <a:off x="2233930" y="4824095"/>
          <a:ext cx="5001895" cy="629920"/>
        </p:xfrm>
        <a:graphic>
          <a:graphicData uri="http://schemas.openxmlformats.org/presentationml/2006/ole">
            <mc:AlternateContent xmlns:mc="http://schemas.openxmlformats.org/markup-compatibility/2006">
              <mc:Choice xmlns:v="urn:schemas-microsoft-com:vml" Requires="v">
                <p:oleObj spid="_x0000_s4099" name="" r:id="rId5" imgW="3429000" imgH="431800" progId="Equation.KSEE3">
                  <p:embed/>
                </p:oleObj>
              </mc:Choice>
              <mc:Fallback>
                <p:oleObj name="" r:id="rId5" imgW="3429000" imgH="431800" progId="Equation.KSEE3">
                  <p:embed/>
                  <p:pic>
                    <p:nvPicPr>
                      <p:cNvPr id="0" name="图片 4098"/>
                      <p:cNvPicPr/>
                      <p:nvPr/>
                    </p:nvPicPr>
                    <p:blipFill>
                      <a:blip r:embed="rId6"/>
                      <a:stretch>
                        <a:fillRect/>
                      </a:stretch>
                    </p:blipFill>
                    <p:spPr>
                      <a:xfrm>
                        <a:off x="2233930" y="4824095"/>
                        <a:ext cx="5001895" cy="629920"/>
                      </a:xfrm>
                      <a:prstGeom prst="rect">
                        <a:avLst/>
                      </a:prstGeom>
                    </p:spPr>
                  </p:pic>
                </p:oleObj>
              </mc:Fallback>
            </mc:AlternateContent>
          </a:graphicData>
        </a:graphic>
      </p:graphicFrame>
      <p:sp>
        <p:nvSpPr>
          <p:cNvPr id="12" name="文本框 11"/>
          <p:cNvSpPr txBox="1"/>
          <p:nvPr/>
        </p:nvSpPr>
        <p:spPr>
          <a:xfrm>
            <a:off x="7433945" y="4954905"/>
            <a:ext cx="436880" cy="368300"/>
          </a:xfrm>
          <a:prstGeom prst="rect">
            <a:avLst/>
          </a:prstGeom>
          <a:noFill/>
        </p:spPr>
        <p:txBody>
          <a:bodyPr wrap="none" rtlCol="0" anchor="t">
            <a:spAutoFit/>
          </a:bodyPr>
          <a:p>
            <a:r>
              <a:rPr lang="en-US" altLang="zh-CN"/>
              <a:t>(4)</a:t>
            </a:r>
            <a:endParaRPr lang="en-US" altLang="zh-CN"/>
          </a:p>
        </p:txBody>
      </p:sp>
      <p:sp>
        <p:nvSpPr>
          <p:cNvPr id="14" name="TextBox 5"/>
          <p:cNvSpPr txBox="1"/>
          <p:nvPr/>
        </p:nvSpPr>
        <p:spPr>
          <a:xfrm>
            <a:off x="540385" y="5454015"/>
            <a:ext cx="7959090" cy="822960"/>
          </a:xfrm>
          <a:prstGeom prst="rect">
            <a:avLst/>
          </a:prstGeom>
          <a:noFill/>
        </p:spPr>
        <p:txBody>
          <a:bodyPr wrap="square" rtlCol="0">
            <a:spAutoFit/>
          </a:bodyPr>
          <a:p>
            <a:pPr>
              <a:lnSpc>
                <a:spcPct val="150000"/>
              </a:lnSpc>
            </a:pPr>
            <a:r>
              <a:rPr lang="zh-CN" sz="1600" dirty="0">
                <a:solidFill>
                  <a:srgbClr val="01538E"/>
                </a:solidFill>
                <a:latin typeface="华文中宋" pitchFamily="2" charset="-122"/>
                <a:ea typeface="华文中宋" pitchFamily="2" charset="-122"/>
              </a:rPr>
              <a:t>式（</a:t>
            </a:r>
            <a:r>
              <a:rPr lang="en-US" altLang="zh-CN" sz="1600" dirty="0">
                <a:solidFill>
                  <a:srgbClr val="01538E"/>
                </a:solidFill>
                <a:latin typeface="华文中宋" pitchFamily="2" charset="-122"/>
                <a:ea typeface="华文中宋" pitchFamily="2" charset="-122"/>
              </a:rPr>
              <a:t>4</a:t>
            </a:r>
            <a:r>
              <a:rPr lang="zh-CN" sz="1600" dirty="0">
                <a:solidFill>
                  <a:srgbClr val="01538E"/>
                </a:solidFill>
                <a:latin typeface="华文中宋" pitchFamily="2" charset="-122"/>
                <a:ea typeface="华文中宋" pitchFamily="2" charset="-122"/>
              </a:rPr>
              <a:t>）即称为对数似然函数。从（</a:t>
            </a:r>
            <a:r>
              <a:rPr lang="en-US" altLang="zh-CN" sz="1600" dirty="0">
                <a:solidFill>
                  <a:srgbClr val="01538E"/>
                </a:solidFill>
                <a:latin typeface="华文中宋" pitchFamily="2" charset="-122"/>
                <a:ea typeface="华文中宋" pitchFamily="2" charset="-122"/>
              </a:rPr>
              <a:t>4</a:t>
            </a:r>
            <a:r>
              <a:rPr lang="zh-CN" sz="1600" dirty="0">
                <a:solidFill>
                  <a:srgbClr val="01538E"/>
                </a:solidFill>
                <a:latin typeface="华文中宋" pitchFamily="2" charset="-122"/>
                <a:ea typeface="华文中宋" pitchFamily="2" charset="-122"/>
              </a:rPr>
              <a:t>）可以看出，β的最大似然估计  ，就是通过对给定的</a:t>
            </a:r>
            <a:r>
              <a:rPr lang="en-US" altLang="zh-CN" sz="1600" dirty="0">
                <a:solidFill>
                  <a:srgbClr val="01538E"/>
                </a:solidFill>
                <a:latin typeface="华文中宋" pitchFamily="2" charset="-122"/>
                <a:ea typeface="华文中宋" pitchFamily="2" charset="-122"/>
              </a:rPr>
              <a:t>yi</a:t>
            </a:r>
            <a:r>
              <a:rPr lang="zh-CN" altLang="en-US" sz="1600" dirty="0">
                <a:solidFill>
                  <a:srgbClr val="01538E"/>
                </a:solidFill>
                <a:latin typeface="华文中宋" pitchFamily="2" charset="-122"/>
                <a:ea typeface="华文中宋" pitchFamily="2" charset="-122"/>
              </a:rPr>
              <a:t>和</a:t>
            </a:r>
            <a:r>
              <a:rPr lang="en-US" altLang="zh-CN" sz="1600" dirty="0">
                <a:solidFill>
                  <a:srgbClr val="01538E"/>
                </a:solidFill>
                <a:latin typeface="华文中宋" pitchFamily="2" charset="-122"/>
                <a:ea typeface="华文中宋" pitchFamily="2" charset="-122"/>
              </a:rPr>
              <a:t>Xi</a:t>
            </a:r>
            <a:r>
              <a:rPr lang="zh-CN" altLang="en-US" sz="1600" dirty="0">
                <a:solidFill>
                  <a:srgbClr val="01538E"/>
                </a:solidFill>
                <a:latin typeface="华文中宋" pitchFamily="2" charset="-122"/>
                <a:ea typeface="华文中宋" pitchFamily="2" charset="-122"/>
              </a:rPr>
              <a:t>代入数据对似然函数求最大值就可以得到。</a:t>
            </a:r>
            <a:endParaRPr lang="zh-CN" altLang="en-US" sz="1600" dirty="0">
              <a:solidFill>
                <a:srgbClr val="01538E"/>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模型参数估计</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4.5</a:t>
            </a:r>
            <a:endParaRPr lang="en-US" altLang="zh-CN" sz="3200" b="1">
              <a:solidFill>
                <a:schemeClr val="bg1"/>
              </a:solidFill>
            </a:endParaRPr>
          </a:p>
        </p:txBody>
      </p:sp>
      <p:sp>
        <p:nvSpPr>
          <p:cNvPr id="8" name="文本框 7"/>
          <p:cNvSpPr txBox="1"/>
          <p:nvPr/>
        </p:nvSpPr>
        <p:spPr>
          <a:xfrm>
            <a:off x="527685" y="1283335"/>
            <a:ext cx="7806690" cy="822960"/>
          </a:xfrm>
          <a:prstGeom prst="rect">
            <a:avLst/>
          </a:prstGeom>
          <a:noFill/>
        </p:spPr>
        <p:txBody>
          <a:bodyPr wrap="square" rtlCol="0">
            <a:spAutoFit/>
          </a:bodyPr>
          <a:p>
            <a:pPr>
              <a:lnSpc>
                <a:spcPct val="150000"/>
              </a:lnSpc>
            </a:pPr>
            <a:r>
              <a:rPr lang="zh-CN" altLang="en-US" sz="1600" dirty="0">
                <a:solidFill>
                  <a:srgbClr val="01538E"/>
                </a:solidFill>
                <a:latin typeface="华文中宋" pitchFamily="2" charset="-122"/>
                <a:ea typeface="华文中宋" pitchFamily="2" charset="-122"/>
              </a:rPr>
              <a:t>由以上公式得到回归系数：</a:t>
            </a:r>
            <a:endParaRPr lang="zh-CN" altLang="en-US" sz="1600" dirty="0">
              <a:solidFill>
                <a:srgbClr val="01538E"/>
              </a:solidFill>
              <a:latin typeface="华文中宋" pitchFamily="2" charset="-122"/>
              <a:ea typeface="华文中宋" pitchFamily="2" charset="-122"/>
            </a:endParaRPr>
          </a:p>
          <a:p>
            <a:pPr>
              <a:lnSpc>
                <a:spcPct val="150000"/>
              </a:lnSpc>
            </a:pPr>
            <a:r>
              <a:rPr lang="zh-CN" sz="1600" dirty="0">
                <a:solidFill>
                  <a:srgbClr val="01538E"/>
                </a:solidFill>
                <a:latin typeface="华文中宋" pitchFamily="2" charset="-122"/>
                <a:ea typeface="华文中宋" pitchFamily="2" charset="-122"/>
                <a:sym typeface="+mn-ea"/>
              </a:rPr>
              <a:t>β</a:t>
            </a:r>
            <a:r>
              <a:rPr lang="en-US" altLang="zh-CN" sz="1600" baseline="-25000" dirty="0">
                <a:solidFill>
                  <a:srgbClr val="01538E"/>
                </a:solidFill>
                <a:latin typeface="华文中宋" pitchFamily="2" charset="-122"/>
                <a:ea typeface="华文中宋" pitchFamily="2" charset="-122"/>
              </a:rPr>
              <a:t>0</a:t>
            </a:r>
            <a:r>
              <a:rPr lang="en-US" altLang="zh-CN" sz="1600" dirty="0">
                <a:solidFill>
                  <a:srgbClr val="01538E"/>
                </a:solidFill>
                <a:latin typeface="华文中宋" pitchFamily="2" charset="-122"/>
                <a:ea typeface="华文中宋" pitchFamily="2" charset="-122"/>
              </a:rPr>
              <a:t>=-1.4440</a:t>
            </a:r>
            <a:r>
              <a:rPr lang="zh-CN" altLang="en-US" sz="1600" dirty="0">
                <a:solidFill>
                  <a:srgbClr val="01538E"/>
                </a:solidFill>
                <a:latin typeface="华文中宋" pitchFamily="2" charset="-122"/>
                <a:ea typeface="华文中宋" pitchFamily="2" charset="-122"/>
              </a:rPr>
              <a:t>；</a:t>
            </a:r>
            <a:r>
              <a:rPr lang="zh-CN" sz="1600" dirty="0">
                <a:solidFill>
                  <a:srgbClr val="01538E"/>
                </a:solidFill>
                <a:latin typeface="华文中宋" pitchFamily="2" charset="-122"/>
                <a:ea typeface="华文中宋" pitchFamily="2" charset="-122"/>
                <a:sym typeface="+mn-ea"/>
              </a:rPr>
              <a:t>β</a:t>
            </a:r>
            <a:r>
              <a:rPr lang="en-US" altLang="zh-CN" sz="1600" baseline="-25000" dirty="0">
                <a:solidFill>
                  <a:srgbClr val="01538E"/>
                </a:solidFill>
                <a:latin typeface="华文中宋" pitchFamily="2" charset="-122"/>
                <a:ea typeface="华文中宋" pitchFamily="2" charset="-122"/>
                <a:sym typeface="+mn-ea"/>
              </a:rPr>
              <a:t>1</a:t>
            </a:r>
            <a:r>
              <a:rPr lang="en-US" altLang="zh-CN" sz="1600" dirty="0">
                <a:solidFill>
                  <a:srgbClr val="01538E"/>
                </a:solidFill>
                <a:latin typeface="华文中宋" pitchFamily="2" charset="-122"/>
                <a:ea typeface="华文中宋" pitchFamily="2" charset="-122"/>
                <a:sym typeface="+mn-ea"/>
              </a:rPr>
              <a:t>=0.5665</a:t>
            </a:r>
            <a:r>
              <a:rPr lang="zh-CN" altLang="en-US" sz="1600" dirty="0">
                <a:solidFill>
                  <a:srgbClr val="01538E"/>
                </a:solidFill>
                <a:latin typeface="华文中宋" pitchFamily="2" charset="-122"/>
                <a:ea typeface="华文中宋" pitchFamily="2" charset="-122"/>
                <a:sym typeface="+mn-ea"/>
              </a:rPr>
              <a:t>；</a:t>
            </a:r>
            <a:r>
              <a:rPr lang="zh-CN" sz="1600" dirty="0">
                <a:solidFill>
                  <a:srgbClr val="01538E"/>
                </a:solidFill>
                <a:latin typeface="华文中宋" pitchFamily="2" charset="-122"/>
                <a:ea typeface="华文中宋" pitchFamily="2" charset="-122"/>
                <a:sym typeface="+mn-ea"/>
              </a:rPr>
              <a:t>β</a:t>
            </a:r>
            <a:r>
              <a:rPr lang="en-US" altLang="zh-CN" sz="1600" baseline="-25000" dirty="0">
                <a:solidFill>
                  <a:srgbClr val="01538E"/>
                </a:solidFill>
                <a:latin typeface="华文中宋" pitchFamily="2" charset="-122"/>
                <a:ea typeface="华文中宋" pitchFamily="2" charset="-122"/>
                <a:sym typeface="+mn-ea"/>
              </a:rPr>
              <a:t>2</a:t>
            </a:r>
            <a:r>
              <a:rPr lang="en-US" altLang="zh-CN" sz="1600" dirty="0">
                <a:solidFill>
                  <a:srgbClr val="01538E"/>
                </a:solidFill>
                <a:latin typeface="华文中宋" pitchFamily="2" charset="-122"/>
                <a:ea typeface="华文中宋" pitchFamily="2" charset="-122"/>
                <a:sym typeface="+mn-ea"/>
              </a:rPr>
              <a:t>=0.0298</a:t>
            </a:r>
            <a:r>
              <a:rPr lang="zh-CN" altLang="en-US" sz="1600" dirty="0">
                <a:solidFill>
                  <a:srgbClr val="01538E"/>
                </a:solidFill>
                <a:latin typeface="华文中宋" pitchFamily="2" charset="-122"/>
                <a:ea typeface="华文中宋" pitchFamily="2" charset="-122"/>
                <a:sym typeface="+mn-ea"/>
              </a:rPr>
              <a:t>；</a:t>
            </a:r>
            <a:r>
              <a:rPr lang="zh-CN" sz="1600" dirty="0">
                <a:solidFill>
                  <a:srgbClr val="01538E"/>
                </a:solidFill>
                <a:latin typeface="华文中宋" pitchFamily="2" charset="-122"/>
                <a:ea typeface="华文中宋" pitchFamily="2" charset="-122"/>
                <a:sym typeface="+mn-ea"/>
              </a:rPr>
              <a:t>β</a:t>
            </a:r>
            <a:r>
              <a:rPr lang="en-US" altLang="zh-CN" sz="1600" baseline="-25000" dirty="0">
                <a:solidFill>
                  <a:srgbClr val="01538E"/>
                </a:solidFill>
                <a:latin typeface="华文中宋" pitchFamily="2" charset="-122"/>
                <a:ea typeface="华文中宋" pitchFamily="2" charset="-122"/>
                <a:sym typeface="+mn-ea"/>
              </a:rPr>
              <a:t>3</a:t>
            </a:r>
            <a:r>
              <a:rPr lang="en-US" altLang="zh-CN" sz="1600" dirty="0">
                <a:solidFill>
                  <a:srgbClr val="01538E"/>
                </a:solidFill>
                <a:latin typeface="华文中宋" pitchFamily="2" charset="-122"/>
                <a:ea typeface="华文中宋" pitchFamily="2" charset="-122"/>
                <a:sym typeface="+mn-ea"/>
              </a:rPr>
              <a:t>=0.0149</a:t>
            </a:r>
            <a:r>
              <a:rPr lang="zh-CN" altLang="en-US" sz="1600" dirty="0">
                <a:solidFill>
                  <a:srgbClr val="01538E"/>
                </a:solidFill>
                <a:latin typeface="华文中宋" pitchFamily="2" charset="-122"/>
                <a:ea typeface="华文中宋" pitchFamily="2" charset="-122"/>
                <a:sym typeface="+mn-ea"/>
              </a:rPr>
              <a:t>；</a:t>
            </a:r>
            <a:r>
              <a:rPr lang="zh-CN" sz="1600" dirty="0">
                <a:solidFill>
                  <a:srgbClr val="01538E"/>
                </a:solidFill>
                <a:latin typeface="华文中宋" pitchFamily="2" charset="-122"/>
                <a:ea typeface="华文中宋" pitchFamily="2" charset="-122"/>
                <a:sym typeface="+mn-ea"/>
              </a:rPr>
              <a:t>β</a:t>
            </a:r>
            <a:r>
              <a:rPr lang="en-US" altLang="zh-CN" sz="1600" baseline="-25000" dirty="0">
                <a:solidFill>
                  <a:srgbClr val="01538E"/>
                </a:solidFill>
                <a:latin typeface="华文中宋" pitchFamily="2" charset="-122"/>
                <a:ea typeface="华文中宋" pitchFamily="2" charset="-122"/>
                <a:sym typeface="+mn-ea"/>
              </a:rPr>
              <a:t>4</a:t>
            </a:r>
            <a:r>
              <a:rPr lang="en-US" altLang="zh-CN" sz="1600" dirty="0">
                <a:solidFill>
                  <a:srgbClr val="01538E"/>
                </a:solidFill>
                <a:latin typeface="华文中宋" pitchFamily="2" charset="-122"/>
                <a:ea typeface="华文中宋" pitchFamily="2" charset="-122"/>
                <a:sym typeface="+mn-ea"/>
              </a:rPr>
              <a:t>=-0.1113</a:t>
            </a:r>
            <a:endParaRPr lang="zh-CN" altLang="en-US" sz="1600" dirty="0">
              <a:solidFill>
                <a:srgbClr val="01538E"/>
              </a:solidFill>
              <a:latin typeface="华文中宋" pitchFamily="2" charset="-122"/>
              <a:ea typeface="华文中宋" pitchFamily="2" charset="-122"/>
            </a:endParaRPr>
          </a:p>
        </p:txBody>
      </p:sp>
      <p:sp>
        <p:nvSpPr>
          <p:cNvPr id="9" name="文本框 8"/>
          <p:cNvSpPr txBox="1"/>
          <p:nvPr/>
        </p:nvSpPr>
        <p:spPr>
          <a:xfrm>
            <a:off x="527685" y="2560955"/>
            <a:ext cx="1802765" cy="457200"/>
          </a:xfrm>
          <a:prstGeom prst="rect">
            <a:avLst/>
          </a:prstGeom>
          <a:noFill/>
        </p:spPr>
        <p:txBody>
          <a:bodyPr wrap="square" rtlCol="0">
            <a:spAutoFit/>
          </a:bodyPr>
          <a:p>
            <a:pPr algn="l">
              <a:lnSpc>
                <a:spcPct val="150000"/>
              </a:lnSpc>
            </a:pPr>
            <a:r>
              <a:rPr lang="zh-CN" altLang="en-US" sz="1600" dirty="0">
                <a:solidFill>
                  <a:srgbClr val="01538E"/>
                </a:solidFill>
                <a:latin typeface="华文中宋" pitchFamily="2" charset="-122"/>
                <a:ea typeface="华文中宋" pitchFamily="2" charset="-122"/>
              </a:rPr>
              <a:t>所以回归方程为：</a:t>
            </a:r>
            <a:endParaRPr lang="zh-CN" altLang="en-US" sz="1600" dirty="0">
              <a:solidFill>
                <a:srgbClr val="01538E"/>
              </a:solidFill>
              <a:latin typeface="华文中宋" pitchFamily="2" charset="-122"/>
              <a:ea typeface="华文中宋" pitchFamily="2" charset="-122"/>
            </a:endParaRPr>
          </a:p>
        </p:txBody>
      </p:sp>
      <p:graphicFrame>
        <p:nvGraphicFramePr>
          <p:cNvPr id="10" name="对象 9">
            <a:hlinkClick r:id="" action="ppaction://ole?verb="/>
          </p:cNvPr>
          <p:cNvGraphicFramePr>
            <a:graphicFrameLocks noChangeAspect="1"/>
          </p:cNvGraphicFramePr>
          <p:nvPr/>
        </p:nvGraphicFramePr>
        <p:xfrm>
          <a:off x="661035" y="3170555"/>
          <a:ext cx="8253095" cy="763270"/>
        </p:xfrm>
        <a:graphic>
          <a:graphicData uri="http://schemas.openxmlformats.org/presentationml/2006/ole">
            <mc:AlternateContent xmlns:mc="http://schemas.openxmlformats.org/markup-compatibility/2006">
              <mc:Choice xmlns:v="urn:schemas-microsoft-com:vml" Requires="v">
                <p:oleObj spid="_x0000_s3073" name="" r:id="rId1" imgW="4533900" imgH="419100" progId="Equation.KSEE3">
                  <p:embed/>
                </p:oleObj>
              </mc:Choice>
              <mc:Fallback>
                <p:oleObj name="" r:id="rId1" imgW="4533900" imgH="419100" progId="Equation.KSEE3">
                  <p:embed/>
                  <p:pic>
                    <p:nvPicPr>
                      <p:cNvPr id="0" name="图片 3072"/>
                      <p:cNvPicPr/>
                      <p:nvPr/>
                    </p:nvPicPr>
                    <p:blipFill>
                      <a:blip r:embed="rId2"/>
                      <a:stretch>
                        <a:fillRect/>
                      </a:stretch>
                    </p:blipFill>
                    <p:spPr>
                      <a:xfrm>
                        <a:off x="661035" y="3170555"/>
                        <a:ext cx="8253095" cy="7632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结果分析</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4.6</a:t>
            </a:r>
            <a:endParaRPr lang="en-US" altLang="zh-CN" sz="3200" b="1">
              <a:solidFill>
                <a:schemeClr val="bg1"/>
              </a:solidFill>
            </a:endParaRPr>
          </a:p>
        </p:txBody>
      </p:sp>
      <p:sp>
        <p:nvSpPr>
          <p:cNvPr id="11" name="文本框 10"/>
          <p:cNvSpPr txBox="1"/>
          <p:nvPr/>
        </p:nvSpPr>
        <p:spPr>
          <a:xfrm>
            <a:off x="393700" y="1104900"/>
            <a:ext cx="7886065" cy="1188720"/>
          </a:xfrm>
          <a:prstGeom prst="rect">
            <a:avLst/>
          </a:prstGeom>
          <a:noFill/>
        </p:spPr>
        <p:txBody>
          <a:bodyPr wrap="square" rtlCol="0">
            <a:spAutoFit/>
          </a:bodyPr>
          <a:p>
            <a:pPr algn="l">
              <a:lnSpc>
                <a:spcPct val="150000"/>
              </a:lnSpc>
            </a:pPr>
            <a:r>
              <a:rPr lang="en-US" altLang="zh-CN"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将数据源中的样本参数回代到回归方程，计算选择train的概率。我们设定0.5为临界值，如果p&gt;=0.5，则预测用户选择乘坐train，反之选择car。</a:t>
            </a:r>
            <a:endParaRPr lang="zh-CN" altLang="en-US" sz="1600" dirty="0">
              <a:solidFill>
                <a:srgbClr val="01538E"/>
              </a:solidFill>
              <a:latin typeface="华文中宋" pitchFamily="2" charset="-122"/>
              <a:ea typeface="华文中宋" pitchFamily="2" charset="-122"/>
            </a:endParaRPr>
          </a:p>
          <a:p>
            <a:pPr algn="l">
              <a:lnSpc>
                <a:spcPct val="150000"/>
              </a:lnSpc>
            </a:pPr>
            <a:r>
              <a:rPr lang="zh-CN" altLang="en-US" sz="1600" dirty="0">
                <a:solidFill>
                  <a:srgbClr val="01538E"/>
                </a:solidFill>
                <a:latin typeface="华文中宋" pitchFamily="2" charset="-122"/>
                <a:ea typeface="华文中宋" pitchFamily="2" charset="-122"/>
              </a:rPr>
              <a:t>代入后得到的预测结果与原始结果对比如下</a:t>
            </a:r>
            <a:r>
              <a:rPr lang="en-US" altLang="zh-CN" sz="1600" dirty="0">
                <a:solidFill>
                  <a:srgbClr val="01538E"/>
                </a:solidFill>
                <a:latin typeface="华文中宋" pitchFamily="2" charset="-122"/>
                <a:ea typeface="华文中宋" pitchFamily="2" charset="-122"/>
              </a:rPr>
              <a:t>;</a:t>
            </a:r>
            <a:endParaRPr lang="en-US" altLang="zh-CN" sz="1600" dirty="0">
              <a:solidFill>
                <a:srgbClr val="01538E"/>
              </a:solidFill>
              <a:latin typeface="华文中宋" pitchFamily="2" charset="-122"/>
              <a:ea typeface="华文中宋" pitchFamily="2" charset="-122"/>
            </a:endParaRPr>
          </a:p>
        </p:txBody>
      </p:sp>
      <p:pic>
        <p:nvPicPr>
          <p:cNvPr id="12" name="图片 11" descr="BP3O27NI8$[IA]{_C{9@@)T"/>
          <p:cNvPicPr>
            <a:picLocks noChangeAspect="1"/>
          </p:cNvPicPr>
          <p:nvPr/>
        </p:nvPicPr>
        <p:blipFill>
          <a:blip r:embed="rId1"/>
          <a:stretch>
            <a:fillRect/>
          </a:stretch>
        </p:blipFill>
        <p:spPr>
          <a:xfrm>
            <a:off x="2834640" y="2374900"/>
            <a:ext cx="2430145" cy="1215390"/>
          </a:xfrm>
          <a:prstGeom prst="rect">
            <a:avLst/>
          </a:prstGeom>
        </p:spPr>
      </p:pic>
      <p:sp>
        <p:nvSpPr>
          <p:cNvPr id="13" name="文本框 12"/>
          <p:cNvSpPr txBox="1"/>
          <p:nvPr/>
        </p:nvSpPr>
        <p:spPr>
          <a:xfrm>
            <a:off x="488950" y="3782060"/>
            <a:ext cx="7696200" cy="1554480"/>
          </a:xfrm>
          <a:prstGeom prst="rect">
            <a:avLst/>
          </a:prstGeom>
          <a:noFill/>
        </p:spPr>
        <p:txBody>
          <a:bodyPr wrap="square" rtlCol="0">
            <a:spAutoFit/>
          </a:bodyPr>
          <a:p>
            <a:pPr algn="l">
              <a:lnSpc>
                <a:spcPct val="150000"/>
              </a:lnSpc>
            </a:pPr>
            <a:r>
              <a:rPr lang="zh-CN" altLang="en-US" sz="1600" dirty="0">
                <a:solidFill>
                  <a:srgbClr val="01538E"/>
                </a:solidFill>
                <a:latin typeface="华文中宋" pitchFamily="2" charset="-122"/>
                <a:ea typeface="华文中宋" pitchFamily="2" charset="-122"/>
              </a:rPr>
              <a:t>当预测结果和原始结果相同时为正确，不同时为错误。由图得正确次数为155+120=275；错误次数为30+28=58。</a:t>
            </a:r>
            <a:endParaRPr lang="en-US" altLang="zh-CN" sz="1600" dirty="0">
              <a:solidFill>
                <a:srgbClr val="01538E"/>
              </a:solidFill>
              <a:latin typeface="华文中宋" pitchFamily="2" charset="-122"/>
              <a:ea typeface="华文中宋" pitchFamily="2" charset="-122"/>
            </a:endParaRPr>
          </a:p>
          <a:p>
            <a:pPr algn="l">
              <a:lnSpc>
                <a:spcPct val="150000"/>
              </a:lnSpc>
            </a:pPr>
            <a:r>
              <a:rPr lang="en-US" altLang="zh-CN"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因此，准确率=275/(275+58)</a:t>
            </a:r>
            <a:endParaRPr lang="zh-CN" altLang="en-US" sz="1600" dirty="0">
              <a:solidFill>
                <a:srgbClr val="01538E"/>
              </a:solidFill>
              <a:latin typeface="华文中宋" pitchFamily="2" charset="-122"/>
              <a:ea typeface="华文中宋" pitchFamily="2" charset="-122"/>
            </a:endParaRPr>
          </a:p>
          <a:p>
            <a:pPr algn="l">
              <a:lnSpc>
                <a:spcPct val="150000"/>
              </a:lnSpc>
            </a:pPr>
            <a:r>
              <a:rPr lang="zh-CN" altLang="en-US" sz="1600" dirty="0">
                <a:solidFill>
                  <a:srgbClr val="01538E"/>
                </a:solidFill>
                <a:latin typeface="华文中宋" pitchFamily="2" charset="-122"/>
                <a:ea typeface="华文中宋" pitchFamily="2" charset="-122"/>
              </a:rPr>
              <a:t>                     =0.826</a:t>
            </a:r>
            <a:endParaRPr lang="zh-CN" altLang="en-US" sz="1600" dirty="0">
              <a:solidFill>
                <a:srgbClr val="01538E"/>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05</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总结</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总结</a:t>
            </a:r>
            <a:endParaRPr lang="zh-CN" altLang="en-US" sz="3200" b="1" dirty="0">
              <a:solidFill>
                <a:srgbClr val="01538E"/>
              </a:solidFill>
              <a:latin typeface="微软雅黑" pitchFamily="34" charset="-122"/>
              <a:ea typeface="微软雅黑" pitchFamily="34"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5</a:t>
            </a:r>
            <a:endParaRPr lang="en-US" altLang="zh-CN" sz="3200" b="1">
              <a:solidFill>
                <a:schemeClr val="bg1"/>
              </a:solidFill>
            </a:endParaRPr>
          </a:p>
        </p:txBody>
      </p:sp>
      <p:sp>
        <p:nvSpPr>
          <p:cNvPr id="3" name="文本框 2"/>
          <p:cNvSpPr txBox="1"/>
          <p:nvPr/>
        </p:nvSpPr>
        <p:spPr>
          <a:xfrm>
            <a:off x="356235" y="1151890"/>
            <a:ext cx="7821295" cy="2651760"/>
          </a:xfrm>
          <a:prstGeom prst="rect">
            <a:avLst/>
          </a:prstGeom>
          <a:noFill/>
        </p:spPr>
        <p:txBody>
          <a:bodyPr wrap="square" rtlCol="0">
            <a:spAutoFit/>
          </a:bodyPr>
          <a:p>
            <a:pPr algn="l">
              <a:lnSpc>
                <a:spcPct val="150000"/>
              </a:lnSpc>
            </a:pPr>
            <a:r>
              <a:rPr lang="zh-CN" altLang="en-US" sz="1600" dirty="0">
                <a:solidFill>
                  <a:srgbClr val="FF0000"/>
                </a:solidFill>
                <a:latin typeface="华文中宋" pitchFamily="2" charset="-122"/>
                <a:ea typeface="华文中宋" pitchFamily="2" charset="-122"/>
              </a:rPr>
              <a:t>逻辑回归模型主要由两方面的作用：预测和控制。</a:t>
            </a:r>
            <a:endParaRPr lang="zh-CN" altLang="en-US" sz="1600" dirty="0">
              <a:solidFill>
                <a:srgbClr val="FF0000"/>
              </a:solidFill>
              <a:latin typeface="华文中宋" pitchFamily="2" charset="-122"/>
              <a:ea typeface="华文中宋" pitchFamily="2" charset="-122"/>
            </a:endParaRPr>
          </a:p>
          <a:p>
            <a:pPr algn="l">
              <a:lnSpc>
                <a:spcPct val="150000"/>
              </a:lnSpc>
            </a:pPr>
            <a:r>
              <a:rPr lang="zh-CN" altLang="en-US" sz="1600" dirty="0">
                <a:solidFill>
                  <a:srgbClr val="01538E"/>
                </a:solidFill>
                <a:latin typeface="华文中宋" pitchFamily="2" charset="-122"/>
                <a:ea typeface="华文中宋" pitchFamily="2" charset="-122"/>
              </a:rPr>
              <a:t>预测：即根据自变量的值预测响应变量的值，分析其是否发生。</a:t>
            </a:r>
            <a:endParaRPr lang="zh-CN" altLang="en-US" sz="1600" dirty="0">
              <a:solidFill>
                <a:srgbClr val="01538E"/>
              </a:solidFill>
              <a:latin typeface="华文中宋" pitchFamily="2" charset="-122"/>
              <a:ea typeface="华文中宋" pitchFamily="2" charset="-122"/>
            </a:endParaRPr>
          </a:p>
          <a:p>
            <a:pPr algn="l">
              <a:lnSpc>
                <a:spcPct val="150000"/>
              </a:lnSpc>
            </a:pPr>
            <a:r>
              <a:rPr lang="zh-CN" altLang="en-US" sz="1600" dirty="0">
                <a:solidFill>
                  <a:srgbClr val="01538E"/>
                </a:solidFill>
                <a:latin typeface="华文中宋" pitchFamily="2" charset="-122"/>
                <a:ea typeface="华文中宋" pitchFamily="2" charset="-122"/>
              </a:rPr>
              <a:t>控制：在有且仅有一个自变量变化，其他自变量保持不变的情况下：</a:t>
            </a:r>
            <a:endParaRPr lang="zh-CN" altLang="en-US" sz="1600" dirty="0">
              <a:solidFill>
                <a:srgbClr val="01538E"/>
              </a:solidFill>
              <a:latin typeface="华文中宋" pitchFamily="2" charset="-122"/>
              <a:ea typeface="华文中宋" pitchFamily="2" charset="-122"/>
            </a:endParaRPr>
          </a:p>
          <a:p>
            <a:pPr algn="l">
              <a:lnSpc>
                <a:spcPct val="150000"/>
              </a:lnSpc>
            </a:pPr>
            <a:r>
              <a:rPr lang="zh-CN" altLang="en-US" sz="1600" dirty="0">
                <a:solidFill>
                  <a:srgbClr val="01538E"/>
                </a:solidFill>
                <a:latin typeface="华文中宋" pitchFamily="2" charset="-122"/>
                <a:ea typeface="华文中宋" pitchFamily="2" charset="-122"/>
              </a:rPr>
              <a:t>  （</a:t>
            </a:r>
            <a:r>
              <a:rPr lang="en-US" altLang="zh-CN" sz="1600" dirty="0">
                <a:solidFill>
                  <a:srgbClr val="01538E"/>
                </a:solidFill>
                <a:latin typeface="华文中宋" pitchFamily="2" charset="-122"/>
                <a:ea typeface="华文中宋" pitchFamily="2" charset="-122"/>
              </a:rPr>
              <a:t>1</a:t>
            </a:r>
            <a:r>
              <a:rPr lang="zh-CN" altLang="en-US" sz="1600" dirty="0">
                <a:solidFill>
                  <a:srgbClr val="01538E"/>
                </a:solidFill>
                <a:latin typeface="华文中宋" pitchFamily="2" charset="-122"/>
                <a:ea typeface="华文中宋" pitchFamily="2" charset="-122"/>
              </a:rPr>
              <a:t>）设定概率值，通过回归函数计算出变化的自变量的值。</a:t>
            </a:r>
            <a:endParaRPr lang="zh-CN" altLang="en-US" sz="1600" dirty="0">
              <a:solidFill>
                <a:srgbClr val="01538E"/>
              </a:solidFill>
              <a:latin typeface="华文中宋" pitchFamily="2" charset="-122"/>
              <a:ea typeface="华文中宋" pitchFamily="2" charset="-122"/>
            </a:endParaRPr>
          </a:p>
          <a:p>
            <a:pPr algn="l">
              <a:lnSpc>
                <a:spcPct val="150000"/>
              </a:lnSpc>
            </a:pPr>
            <a:r>
              <a:rPr lang="zh-CN" altLang="en-US" sz="1600" dirty="0">
                <a:solidFill>
                  <a:srgbClr val="01538E"/>
                </a:solidFill>
                <a:latin typeface="华文中宋" pitchFamily="2" charset="-122"/>
                <a:ea typeface="华文中宋" pitchFamily="2" charset="-122"/>
              </a:rPr>
              <a:t>  （</a:t>
            </a:r>
            <a:r>
              <a:rPr lang="en-US" altLang="zh-CN" sz="1600" dirty="0">
                <a:solidFill>
                  <a:srgbClr val="01538E"/>
                </a:solidFill>
                <a:latin typeface="华文中宋" pitchFamily="2" charset="-122"/>
                <a:ea typeface="华文中宋" pitchFamily="2" charset="-122"/>
              </a:rPr>
              <a:t>2</a:t>
            </a:r>
            <a:r>
              <a:rPr lang="zh-CN" altLang="en-US" sz="1600" dirty="0">
                <a:solidFill>
                  <a:srgbClr val="01538E"/>
                </a:solidFill>
                <a:latin typeface="华文中宋" pitchFamily="2" charset="-122"/>
                <a:ea typeface="华文中宋" pitchFamily="2" charset="-122"/>
              </a:rPr>
              <a:t>）改变且近改变一个自变量的值，计算概率。</a:t>
            </a:r>
            <a:endParaRPr lang="zh-CN" altLang="en-US" sz="1600" dirty="0">
              <a:solidFill>
                <a:srgbClr val="01538E"/>
              </a:solidFill>
              <a:latin typeface="华文中宋" pitchFamily="2" charset="-122"/>
              <a:ea typeface="华文中宋" pitchFamily="2" charset="-122"/>
            </a:endParaRPr>
          </a:p>
          <a:p>
            <a:pPr algn="l">
              <a:lnSpc>
                <a:spcPct val="150000"/>
              </a:lnSpc>
            </a:pPr>
            <a:r>
              <a:rPr lang="en-US" altLang="zh-CN" sz="1600" dirty="0">
                <a:solidFill>
                  <a:srgbClr val="01538E"/>
                </a:solidFill>
                <a:latin typeface="华文中宋" pitchFamily="2" charset="-122"/>
                <a:ea typeface="华文中宋" pitchFamily="2" charset="-122"/>
              </a:rPr>
              <a:t>   </a:t>
            </a:r>
            <a:r>
              <a:rPr lang="zh-CN" altLang="en-US" sz="1600" dirty="0">
                <a:solidFill>
                  <a:srgbClr val="01538E"/>
                </a:solidFill>
                <a:latin typeface="华文中宋" pitchFamily="2" charset="-122"/>
                <a:ea typeface="华文中宋" pitchFamily="2" charset="-122"/>
              </a:rPr>
              <a:t>通过以上两种方法可以帮助管理者制定决策等。例如：由模型得，如果火车票价下降5￥的话，悉尼出行者中的183人（55%）会选择乘坐火车。</a:t>
            </a:r>
            <a:endParaRPr lang="zh-CN" altLang="en-US" sz="1600" dirty="0">
              <a:solidFill>
                <a:srgbClr val="01538E"/>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QQ\Desktop\SD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648" y="404664"/>
            <a:ext cx="6408711" cy="640871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256" y="4797152"/>
            <a:ext cx="9162256" cy="2088232"/>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699793" y="2060848"/>
            <a:ext cx="4104455" cy="1143000"/>
          </a:xfrm>
        </p:spPr>
        <p:txBody>
          <a:bodyPr>
            <a:normAutofit/>
          </a:bodyPr>
          <a:lstStyle/>
          <a:p>
            <a:r>
              <a:rPr lang="zh-CN" altLang="en-US" sz="6600" dirty="0" smtClean="0">
                <a:solidFill>
                  <a:srgbClr val="01538E"/>
                </a:solidFill>
                <a:latin typeface="华文中宋" pitchFamily="2" charset="-122"/>
                <a:ea typeface="华文中宋" pitchFamily="2" charset="-122"/>
              </a:rPr>
              <a:t>谢谢观看！</a:t>
            </a:r>
            <a:endParaRPr lang="zh-CN" altLang="en-US" sz="6600" dirty="0">
              <a:solidFill>
                <a:srgbClr val="01538E"/>
              </a:solidFill>
              <a:latin typeface="华文中宋" pitchFamily="2" charset="-122"/>
              <a:ea typeface="华文中宋" pitchFamily="2" charset="-122"/>
            </a:endParaRPr>
          </a:p>
        </p:txBody>
      </p:sp>
      <p:sp>
        <p:nvSpPr>
          <p:cNvPr id="10" name="TextBox 9"/>
          <p:cNvSpPr txBox="1"/>
          <p:nvPr/>
        </p:nvSpPr>
        <p:spPr>
          <a:xfrm>
            <a:off x="2330624" y="5760640"/>
            <a:ext cx="4464496" cy="584775"/>
          </a:xfrm>
          <a:prstGeom prst="rect">
            <a:avLst/>
          </a:prstGeom>
          <a:noFill/>
        </p:spPr>
        <p:txBody>
          <a:bodyPr wrap="square" rtlCol="0">
            <a:spAutoFit/>
          </a:bodyPr>
          <a:lstStyle/>
          <a:p>
            <a:pPr algn="ctr"/>
            <a:r>
              <a:rPr lang="zh-CN" altLang="en-US" sz="1600" dirty="0" smtClean="0">
                <a:solidFill>
                  <a:schemeClr val="bg1"/>
                </a:solidFill>
                <a:latin typeface="华文中宋" pitchFamily="2" charset="-122"/>
                <a:ea typeface="华文中宋" pitchFamily="2" charset="-122"/>
              </a:rPr>
              <a:t>山东大学软件与数据工程研究中心</a:t>
            </a:r>
            <a:endParaRPr lang="en-US" altLang="zh-CN" sz="1600" dirty="0" smtClean="0">
              <a:solidFill>
                <a:schemeClr val="bg1"/>
              </a:solidFill>
              <a:latin typeface="华文中宋" pitchFamily="2" charset="-122"/>
              <a:ea typeface="华文中宋" pitchFamily="2" charset="-122"/>
            </a:endParaRPr>
          </a:p>
          <a:p>
            <a:pPr algn="ctr"/>
            <a:r>
              <a:rPr lang="zh-CN" altLang="en-US" sz="1600" dirty="0" smtClean="0">
                <a:solidFill>
                  <a:schemeClr val="bg1"/>
                </a:solidFill>
                <a:latin typeface="华文中宋" pitchFamily="2" charset="-122"/>
                <a:ea typeface="华文中宋" pitchFamily="2" charset="-122"/>
              </a:rPr>
              <a:t>电子商务交易技术国家工程实验室</a:t>
            </a:r>
            <a:endParaRPr lang="en-US" altLang="zh-CN" sz="1600" dirty="0" smtClean="0">
              <a:solidFill>
                <a:schemeClr val="bg1"/>
              </a:solidFill>
              <a:latin typeface="华文中宋" pitchFamily="2" charset="-122"/>
              <a:ea typeface="华文中宋" pitchFamily="2" charset="-122"/>
            </a:endParaRPr>
          </a:p>
        </p:txBody>
      </p:sp>
      <p:sp>
        <p:nvSpPr>
          <p:cNvPr id="9" name="矩形 8"/>
          <p:cNvSpPr/>
          <p:nvPr/>
        </p:nvSpPr>
        <p:spPr>
          <a:xfrm>
            <a:off x="-18256" y="4509120"/>
            <a:ext cx="9162256" cy="188640"/>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7884368" y="5373216"/>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bwMode="auto">
          <a:xfrm>
            <a:off x="251520" y="5445224"/>
            <a:ext cx="108012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504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01</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背景介绍</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背景介绍</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47675" y="1247775"/>
            <a:ext cx="7950200" cy="2286000"/>
          </a:xfrm>
          <a:prstGeom prst="rect">
            <a:avLst/>
          </a:prstGeom>
          <a:noFill/>
        </p:spPr>
        <p:txBody>
          <a:bodyPr wrap="square" rtlCol="0">
            <a:spAutoFit/>
          </a:bodyPr>
          <a:lstStyle/>
          <a:p>
            <a:pPr>
              <a:lnSpc>
                <a:spcPct val="150000"/>
              </a:lnSpc>
            </a:pPr>
            <a:r>
              <a:rPr lang="en-US" sz="1600" dirty="0" smtClean="0">
                <a:solidFill>
                  <a:srgbClr val="01538E"/>
                </a:solidFill>
                <a:latin typeface="华文中宋" pitchFamily="2" charset="-122"/>
                <a:ea typeface="华文中宋" pitchFamily="2" charset="-122"/>
                <a:sym typeface="+mn-ea"/>
              </a:rPr>
              <a:t>   </a:t>
            </a:r>
            <a:r>
              <a:rPr sz="1600" dirty="0" smtClean="0">
                <a:solidFill>
                  <a:srgbClr val="01538E"/>
                </a:solidFill>
                <a:latin typeface="华文中宋" pitchFamily="2" charset="-122"/>
                <a:ea typeface="华文中宋" pitchFamily="2" charset="-122"/>
                <a:sym typeface="+mn-ea"/>
              </a:rPr>
              <a:t>数据科学</a:t>
            </a:r>
            <a:r>
              <a:rPr lang="zh-CN" sz="1600" dirty="0" smtClean="0">
                <a:solidFill>
                  <a:srgbClr val="01538E"/>
                </a:solidFill>
                <a:latin typeface="华文中宋" pitchFamily="2" charset="-122"/>
                <a:ea typeface="华文中宋" pitchFamily="2" charset="-122"/>
                <a:sym typeface="+mn-ea"/>
              </a:rPr>
              <a:t>（</a:t>
            </a:r>
            <a:r>
              <a:rPr lang="en-US" altLang="zh-CN" sz="1600" dirty="0" smtClean="0">
                <a:solidFill>
                  <a:srgbClr val="01538E"/>
                </a:solidFill>
                <a:latin typeface="华文中宋" pitchFamily="2" charset="-122"/>
                <a:ea typeface="华文中宋" pitchFamily="2" charset="-122"/>
                <a:sym typeface="+mn-ea"/>
              </a:rPr>
              <a:t>Data Science</a:t>
            </a:r>
            <a:r>
              <a:rPr lang="zh-CN" sz="1600" dirty="0" smtClean="0">
                <a:solidFill>
                  <a:srgbClr val="01538E"/>
                </a:solidFill>
                <a:latin typeface="华文中宋" pitchFamily="2" charset="-122"/>
                <a:ea typeface="华文中宋" pitchFamily="2" charset="-122"/>
                <a:sym typeface="+mn-ea"/>
              </a:rPr>
              <a:t>）是</a:t>
            </a:r>
            <a:r>
              <a:rPr sz="1600" dirty="0" smtClean="0">
                <a:solidFill>
                  <a:srgbClr val="01538E"/>
                </a:solidFill>
                <a:latin typeface="华文中宋" pitchFamily="2" charset="-122"/>
                <a:ea typeface="华文中宋" pitchFamily="2" charset="-122"/>
                <a:sym typeface="+mn-ea"/>
              </a:rPr>
              <a:t>研究认识数据的各种类型、状态、属性及变化形式和变化规律</a:t>
            </a:r>
            <a:r>
              <a:rPr lang="zh-CN" sz="1600" dirty="0" smtClean="0">
                <a:solidFill>
                  <a:srgbClr val="01538E"/>
                </a:solidFill>
                <a:latin typeface="华文中宋" pitchFamily="2" charset="-122"/>
                <a:ea typeface="华文中宋" pitchFamily="2" charset="-122"/>
                <a:sym typeface="+mn-ea"/>
              </a:rPr>
              <a:t>的科</a:t>
            </a:r>
            <a:r>
              <a:rPr sz="1600" dirty="0" smtClean="0">
                <a:solidFill>
                  <a:srgbClr val="01538E"/>
                </a:solidFill>
                <a:latin typeface="华文中宋" pitchFamily="2" charset="-122"/>
                <a:ea typeface="华文中宋" pitchFamily="2" charset="-122"/>
                <a:sym typeface="+mn-ea"/>
              </a:rPr>
              <a:t>学；目的是揭示自然界和人类行为现象和规律，而消费者的选择已成为数据科学的一部分。</a:t>
            </a:r>
            <a:endParaRPr sz="1600" dirty="0" smtClean="0">
              <a:solidFill>
                <a:srgbClr val="01538E"/>
              </a:solidFill>
              <a:latin typeface="华文中宋" pitchFamily="2" charset="-122"/>
              <a:ea typeface="华文中宋" pitchFamily="2" charset="-122"/>
              <a:sym typeface="+mn-ea"/>
            </a:endParaRPr>
          </a:p>
          <a:p>
            <a:pPr>
              <a:lnSpc>
                <a:spcPct val="150000"/>
              </a:lnSpc>
            </a:pPr>
            <a:r>
              <a:rPr lang="zh-CN" altLang="en-US" sz="1600" dirty="0" smtClean="0">
                <a:solidFill>
                  <a:srgbClr val="01538E"/>
                </a:solidFill>
                <a:latin typeface="华文中宋" pitchFamily="2" charset="-122"/>
                <a:ea typeface="华文中宋" pitchFamily="2" charset="-122"/>
                <a:sym typeface="+mn-ea"/>
              </a:rPr>
              <a:t>   随着互联网的普及，消费者得以通过网络自由获取有关产品和服务的信息。在这一背景下，消费者的信息选择行为无疑会出现新的特点，呈现新的趋势，因此，预测消费者的选择显得至关重要。</a:t>
            </a:r>
            <a:endParaRPr lang="zh-CN" altLang="en-US" sz="1600" dirty="0" smtClean="0">
              <a:solidFill>
                <a:srgbClr val="01538E"/>
              </a:solidFill>
              <a:latin typeface="华文中宋" pitchFamily="2" charset="-122"/>
              <a:ea typeface="华文中宋" pitchFamily="2" charset="-122"/>
              <a:sym typeface="+mn-ea"/>
            </a:endParaRPr>
          </a:p>
        </p:txBody>
      </p:sp>
      <p:sp>
        <p:nvSpPr>
          <p:cNvPr id="2" name="文本框 1"/>
          <p:cNvSpPr txBox="1"/>
          <p:nvPr/>
        </p:nvSpPr>
        <p:spPr>
          <a:xfrm>
            <a:off x="614680" y="325120"/>
            <a:ext cx="989965" cy="583565"/>
          </a:xfrm>
          <a:prstGeom prst="rect">
            <a:avLst/>
          </a:prstGeom>
          <a:noFill/>
        </p:spPr>
        <p:txBody>
          <a:bodyPr wrap="square" rtlCol="0">
            <a:spAutoFit/>
          </a:bodyPr>
          <a:p>
            <a:r>
              <a:rPr lang="en-US" altLang="zh-CN" sz="3200" b="1">
                <a:solidFill>
                  <a:schemeClr val="bg1"/>
                </a:solidFill>
              </a:rPr>
              <a:t>1</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02</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主要内容</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主要内容</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67360" y="1103630"/>
            <a:ext cx="7870825" cy="3383280"/>
          </a:xfrm>
          <a:prstGeom prst="rect">
            <a:avLst/>
          </a:prstGeom>
          <a:noFill/>
        </p:spPr>
        <p:txBody>
          <a:bodyPr wrap="square" rtlCol="0">
            <a:spAutoFit/>
          </a:bodyPr>
          <a:lstStyle/>
          <a:p>
            <a:pPr>
              <a:lnSpc>
                <a:spcPct val="150000"/>
              </a:lnSpc>
            </a:pPr>
            <a:r>
              <a:rPr lang="en-US" altLang="zh-CN" sz="1600" dirty="0" smtClean="0">
                <a:solidFill>
                  <a:srgbClr val="01538E"/>
                </a:solidFill>
                <a:latin typeface="华文中宋" pitchFamily="2" charset="-122"/>
                <a:ea typeface="华文中宋" pitchFamily="2" charset="-122"/>
              </a:rPr>
              <a:t>   </a:t>
            </a:r>
            <a:r>
              <a:rPr lang="zh-CN" altLang="en-US" sz="1600" dirty="0" smtClean="0">
                <a:solidFill>
                  <a:srgbClr val="01538E"/>
                </a:solidFill>
                <a:latin typeface="华文中宋" pitchFamily="2" charset="-122"/>
                <a:ea typeface="华文中宋" pitchFamily="2" charset="-122"/>
              </a:rPr>
              <a:t>本章以消费者对物品的选择为基础，讨论了基于产品各个属性特征下消费者选择的历史记录，来预测当物品取其他属性值时消费者的选择。</a:t>
            </a:r>
            <a:endParaRPr lang="zh-CN" altLang="en-US" sz="1600" dirty="0" smtClean="0">
              <a:solidFill>
                <a:srgbClr val="01538E"/>
              </a:solidFill>
              <a:latin typeface="华文中宋" pitchFamily="2" charset="-122"/>
              <a:ea typeface="华文中宋" pitchFamily="2" charset="-122"/>
            </a:endParaRPr>
          </a:p>
          <a:p>
            <a:pPr>
              <a:lnSpc>
                <a:spcPct val="150000"/>
              </a:lnSpc>
            </a:pPr>
            <a:r>
              <a:rPr lang="zh-CN" altLang="en-US" sz="1600" dirty="0" smtClean="0">
                <a:solidFill>
                  <a:srgbClr val="01538E"/>
                </a:solidFill>
                <a:latin typeface="华文中宋" pitchFamily="2" charset="-122"/>
                <a:ea typeface="华文中宋" pitchFamily="2" charset="-122"/>
              </a:rPr>
              <a:t>   </a:t>
            </a:r>
            <a:r>
              <a:rPr lang="zh-CN" altLang="en-US" sz="1600" dirty="0" smtClean="0">
                <a:solidFill>
                  <a:srgbClr val="01538E"/>
                </a:solidFill>
                <a:latin typeface="华文中宋" pitchFamily="2" charset="-122"/>
                <a:ea typeface="华文中宋" pitchFamily="2" charset="-122"/>
                <a:sym typeface="+mn-ea"/>
              </a:rPr>
              <a:t>了解人们对交通工具的选择现状，探讨现状背后的影响因素，对于解决悉尼交通问题和管理人员整体调控使交通便捷具有重要意义。</a:t>
            </a:r>
            <a:endParaRPr lang="zh-CN" altLang="en-US" sz="1600" dirty="0" smtClean="0">
              <a:solidFill>
                <a:srgbClr val="01538E"/>
              </a:solidFill>
              <a:latin typeface="华文中宋" pitchFamily="2" charset="-122"/>
              <a:ea typeface="华文中宋" pitchFamily="2" charset="-122"/>
              <a:sym typeface="+mn-ea"/>
            </a:endParaRPr>
          </a:p>
          <a:p>
            <a:pPr>
              <a:lnSpc>
                <a:spcPct val="150000"/>
              </a:lnSpc>
            </a:pPr>
            <a:r>
              <a:rPr lang="zh-CN" sz="1600" dirty="0" smtClean="0">
                <a:solidFill>
                  <a:srgbClr val="01538E"/>
                </a:solidFill>
                <a:latin typeface="华文中宋" pitchFamily="2" charset="-122"/>
                <a:ea typeface="华文中宋" pitchFamily="2" charset="-122"/>
                <a:sym typeface="+mn-ea"/>
              </a:rPr>
              <a:t>   我们以悉尼交通研究为例。因为：</a:t>
            </a:r>
            <a:endParaRPr lang="zh-CN" sz="1600" dirty="0" smtClean="0">
              <a:solidFill>
                <a:srgbClr val="01538E"/>
              </a:solidFill>
              <a:latin typeface="华文中宋" pitchFamily="2" charset="-122"/>
              <a:ea typeface="华文中宋" pitchFamily="2" charset="-122"/>
              <a:sym typeface="+mn-ea"/>
            </a:endParaRPr>
          </a:p>
          <a:p>
            <a:pPr>
              <a:lnSpc>
                <a:spcPct val="150000"/>
              </a:lnSpc>
            </a:pPr>
            <a:r>
              <a:rPr lang="zh-CN" sz="1600" dirty="0" smtClean="0">
                <a:solidFill>
                  <a:srgbClr val="01538E"/>
                </a:solidFill>
                <a:latin typeface="华文中宋" pitchFamily="2" charset="-122"/>
                <a:ea typeface="华文中宋" pitchFamily="2" charset="-122"/>
                <a:sym typeface="+mn-ea"/>
              </a:rPr>
              <a:t>   （</a:t>
            </a:r>
            <a:r>
              <a:rPr lang="en-US" altLang="zh-CN" sz="1600" dirty="0" smtClean="0">
                <a:solidFill>
                  <a:srgbClr val="01538E"/>
                </a:solidFill>
                <a:latin typeface="华文中宋" pitchFamily="2" charset="-122"/>
                <a:ea typeface="华文中宋" pitchFamily="2" charset="-122"/>
                <a:sym typeface="+mn-ea"/>
              </a:rPr>
              <a:t>1</a:t>
            </a:r>
            <a:r>
              <a:rPr lang="zh-CN" sz="1600" dirty="0" smtClean="0">
                <a:solidFill>
                  <a:srgbClr val="01538E"/>
                </a:solidFill>
                <a:latin typeface="华文中宋" pitchFamily="2" charset="-122"/>
                <a:ea typeface="华文中宋" pitchFamily="2" charset="-122"/>
                <a:sym typeface="+mn-ea"/>
              </a:rPr>
              <a:t>）悉尼是国际大都市，城市基础设施高度发达，交通便利快捷</a:t>
            </a:r>
            <a:r>
              <a:rPr lang="zh-CN" altLang="en-US" sz="1600" dirty="0" smtClean="0">
                <a:solidFill>
                  <a:srgbClr val="01538E"/>
                </a:solidFill>
                <a:latin typeface="华文中宋" pitchFamily="2" charset="-122"/>
                <a:ea typeface="华文中宋" pitchFamily="2" charset="-122"/>
                <a:sym typeface="+mn-ea"/>
              </a:rPr>
              <a:t>。</a:t>
            </a:r>
            <a:endParaRPr lang="zh-CN" altLang="en-US" sz="1600" dirty="0" smtClean="0">
              <a:solidFill>
                <a:srgbClr val="01538E"/>
              </a:solidFill>
              <a:latin typeface="华文中宋" pitchFamily="2" charset="-122"/>
              <a:ea typeface="华文中宋" pitchFamily="2" charset="-122"/>
              <a:sym typeface="+mn-ea"/>
            </a:endParaRPr>
          </a:p>
          <a:p>
            <a:pPr>
              <a:lnSpc>
                <a:spcPct val="150000"/>
              </a:lnSpc>
            </a:pPr>
            <a:r>
              <a:rPr lang="en-US" altLang="zh-CN" sz="1600" dirty="0" smtClean="0">
                <a:solidFill>
                  <a:srgbClr val="01538E"/>
                </a:solidFill>
                <a:latin typeface="华文中宋" pitchFamily="2" charset="-122"/>
                <a:ea typeface="华文中宋" pitchFamily="2" charset="-122"/>
                <a:sym typeface="+mn-ea"/>
              </a:rPr>
              <a:t>   </a:t>
            </a:r>
            <a:r>
              <a:rPr lang="zh-CN" altLang="en-US" sz="1600" dirty="0" smtClean="0">
                <a:solidFill>
                  <a:srgbClr val="01538E"/>
                </a:solidFill>
                <a:latin typeface="华文中宋" pitchFamily="2" charset="-122"/>
                <a:ea typeface="华文中宋" pitchFamily="2" charset="-122"/>
                <a:sym typeface="+mn-ea"/>
              </a:rPr>
              <a:t>（</a:t>
            </a:r>
            <a:r>
              <a:rPr lang="en-US" altLang="zh-CN" sz="1600" dirty="0" smtClean="0">
                <a:solidFill>
                  <a:srgbClr val="01538E"/>
                </a:solidFill>
                <a:latin typeface="华文中宋" pitchFamily="2" charset="-122"/>
                <a:ea typeface="华文中宋" pitchFamily="2" charset="-122"/>
                <a:sym typeface="+mn-ea"/>
              </a:rPr>
              <a:t>2</a:t>
            </a:r>
            <a:r>
              <a:rPr lang="zh-CN" altLang="en-US" sz="1600" dirty="0" smtClean="0">
                <a:solidFill>
                  <a:srgbClr val="01538E"/>
                </a:solidFill>
                <a:latin typeface="华文中宋" pitchFamily="2" charset="-122"/>
                <a:ea typeface="华文中宋" pitchFamily="2" charset="-122"/>
                <a:sym typeface="+mn-ea"/>
              </a:rPr>
              <a:t>）</a:t>
            </a:r>
            <a:r>
              <a:rPr lang="zh-CN" sz="1600" dirty="0" smtClean="0">
                <a:solidFill>
                  <a:srgbClr val="01538E"/>
                </a:solidFill>
                <a:latin typeface="华文中宋" pitchFamily="2" charset="-122"/>
                <a:ea typeface="华文中宋" pitchFamily="2" charset="-122"/>
                <a:sym typeface="+mn-ea"/>
              </a:rPr>
              <a:t>由于市区房价高昂，在悉尼工作的人们大多选择在悉尼以外的地区买房，因此他们大都乘坐汽车或火车往返于悉尼市中心。</a:t>
            </a:r>
            <a:endParaRPr lang="zh-CN" sz="1600" dirty="0" smtClean="0">
              <a:solidFill>
                <a:srgbClr val="01538E"/>
              </a:solidFill>
              <a:latin typeface="华文中宋" pitchFamily="2" charset="-122"/>
              <a:ea typeface="华文中宋" pitchFamily="2" charset="-122"/>
              <a:sym typeface="+mn-ea"/>
            </a:endParaRPr>
          </a:p>
          <a:p>
            <a:pPr>
              <a:lnSpc>
                <a:spcPct val="150000"/>
              </a:lnSpc>
            </a:pPr>
            <a:r>
              <a:rPr lang="en-US" sz="1600" dirty="0" smtClean="0">
                <a:solidFill>
                  <a:srgbClr val="01538E"/>
                </a:solidFill>
                <a:latin typeface="华文中宋" pitchFamily="2" charset="-122"/>
                <a:ea typeface="华文中宋" pitchFamily="2" charset="-122"/>
              </a:rPr>
              <a:t>	</a:t>
            </a:r>
            <a:endParaRPr sz="1600" dirty="0" smtClean="0">
              <a:solidFill>
                <a:srgbClr val="01538E"/>
              </a:solidFill>
              <a:latin typeface="华文中宋" pitchFamily="2" charset="-122"/>
              <a:ea typeface="华文中宋" pitchFamily="2" charset="-122"/>
            </a:endParaRPr>
          </a:p>
        </p:txBody>
      </p:sp>
      <p:sp>
        <p:nvSpPr>
          <p:cNvPr id="3" name="文本框 2"/>
          <p:cNvSpPr txBox="1"/>
          <p:nvPr/>
        </p:nvSpPr>
        <p:spPr>
          <a:xfrm>
            <a:off x="636905" y="310515"/>
            <a:ext cx="762635" cy="583565"/>
          </a:xfrm>
          <a:prstGeom prst="rect">
            <a:avLst/>
          </a:prstGeom>
          <a:noFill/>
        </p:spPr>
        <p:txBody>
          <a:bodyPr wrap="square" rtlCol="0">
            <a:spAutoFit/>
          </a:bodyPr>
          <a:p>
            <a:r>
              <a:rPr lang="en-US" altLang="zh-CN" sz="3200" b="1">
                <a:solidFill>
                  <a:schemeClr val="bg1"/>
                </a:solidFill>
              </a:rPr>
              <a:t>2</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主要内容</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96570" y="1103630"/>
            <a:ext cx="7573645" cy="3017520"/>
          </a:xfrm>
          <a:prstGeom prst="rect">
            <a:avLst/>
          </a:prstGeom>
          <a:noFill/>
        </p:spPr>
        <p:txBody>
          <a:bodyPr wrap="square" rtlCol="0">
            <a:spAutoFit/>
          </a:bodyPr>
          <a:lstStyle/>
          <a:p>
            <a:pPr indent="0">
              <a:lnSpc>
                <a:spcPct val="150000"/>
              </a:lnSpc>
              <a:buFont typeface="+mj-lt"/>
              <a:buNone/>
            </a:pPr>
            <a:r>
              <a:rPr lang="en-US" altLang="zh-CN" sz="1600" dirty="0" smtClean="0">
                <a:solidFill>
                  <a:srgbClr val="01538E"/>
                </a:solidFill>
                <a:latin typeface="华文中宋" pitchFamily="2" charset="-122"/>
                <a:ea typeface="华文中宋" pitchFamily="2" charset="-122"/>
              </a:rPr>
              <a:t>    </a:t>
            </a:r>
            <a:r>
              <a:rPr lang="zh-CN" altLang="en-US" sz="1600" dirty="0" smtClean="0">
                <a:solidFill>
                  <a:srgbClr val="01538E"/>
                </a:solidFill>
                <a:latin typeface="华文中宋" pitchFamily="2" charset="-122"/>
                <a:ea typeface="华文中宋" pitchFamily="2" charset="-122"/>
              </a:rPr>
              <a:t>本章基于</a:t>
            </a:r>
            <a:r>
              <a:rPr lang="en-US" altLang="zh-CN" sz="1600" dirty="0" smtClean="0">
                <a:solidFill>
                  <a:srgbClr val="01538E"/>
                </a:solidFill>
                <a:latin typeface="华文中宋" pitchFamily="2" charset="-122"/>
                <a:ea typeface="华文中宋" pitchFamily="2" charset="-122"/>
              </a:rPr>
              <a:t>300</a:t>
            </a:r>
            <a:r>
              <a:rPr lang="zh-CN" altLang="en-US" sz="1600" dirty="0" smtClean="0">
                <a:solidFill>
                  <a:srgbClr val="01538E"/>
                </a:solidFill>
                <a:latin typeface="华文中宋" pitchFamily="2" charset="-122"/>
                <a:ea typeface="华文中宋" pitchFamily="2" charset="-122"/>
              </a:rPr>
              <a:t>多条人们对交通工具选择的调查数据，运用定性与定量结合的研究方法，对交通工具的被选择现状及其影响因素进行了分析。</a:t>
            </a:r>
            <a:r>
              <a:rPr lang="zh-CN" sz="1600" dirty="0" smtClean="0">
                <a:solidFill>
                  <a:srgbClr val="01538E"/>
                </a:solidFill>
                <a:latin typeface="华文中宋" pitchFamily="2" charset="-122"/>
                <a:ea typeface="华文中宋" pitchFamily="2" charset="-122"/>
              </a:rPr>
              <a:t>主要完成以下问题：</a:t>
            </a:r>
            <a:endParaRPr lang="zh-CN" sz="1600" dirty="0" smtClean="0">
              <a:solidFill>
                <a:srgbClr val="01538E"/>
              </a:solidFill>
              <a:latin typeface="华文中宋" pitchFamily="2" charset="-122"/>
              <a:ea typeface="华文中宋" pitchFamily="2" charset="-122"/>
            </a:endParaRPr>
          </a:p>
          <a:p>
            <a:pPr marL="342900" indent="-342900">
              <a:lnSpc>
                <a:spcPct val="150000"/>
              </a:lnSpc>
              <a:buFont typeface="+mj-lt"/>
              <a:buAutoNum type="arabicPeriod"/>
            </a:pPr>
            <a:r>
              <a:rPr lang="en-US" sz="1600" dirty="0" smtClean="0">
                <a:solidFill>
                  <a:srgbClr val="01538E"/>
                </a:solidFill>
                <a:latin typeface="华文中宋" pitchFamily="2" charset="-122"/>
                <a:ea typeface="华文中宋" pitchFamily="2" charset="-122"/>
              </a:rPr>
              <a:t>确定几个特定的变量之间是否存在相关关系，如果存在的话，找出它们之间合适的数学表达式；</a:t>
            </a:r>
            <a:endParaRPr lang="en-US" sz="1600" dirty="0" smtClean="0">
              <a:solidFill>
                <a:srgbClr val="01538E"/>
              </a:solidFill>
              <a:latin typeface="华文中宋" pitchFamily="2" charset="-122"/>
              <a:ea typeface="华文中宋" pitchFamily="2" charset="-122"/>
            </a:endParaRPr>
          </a:p>
          <a:p>
            <a:pPr marL="342900" indent="-342900">
              <a:lnSpc>
                <a:spcPct val="150000"/>
              </a:lnSpc>
              <a:buFont typeface="+mj-lt"/>
              <a:buAutoNum type="arabicPeriod"/>
            </a:pPr>
            <a:r>
              <a:rPr lang="en-US" sz="1600" dirty="0" smtClean="0">
                <a:solidFill>
                  <a:srgbClr val="01538E"/>
                </a:solidFill>
                <a:latin typeface="华文中宋" pitchFamily="2" charset="-122"/>
                <a:ea typeface="华文中宋" pitchFamily="2" charset="-122"/>
              </a:rPr>
              <a:t>根据一个或几个变量的值，预测或控制另一个变量的取值，并且可以知道这种预测或控制能达到什么样的精确度；</a:t>
            </a:r>
            <a:endParaRPr lang="en-US" sz="1600" dirty="0" smtClean="0">
              <a:solidFill>
                <a:srgbClr val="01538E"/>
              </a:solidFill>
              <a:latin typeface="华文中宋" pitchFamily="2" charset="-122"/>
              <a:ea typeface="华文中宋" pitchFamily="2" charset="-122"/>
            </a:endParaRPr>
          </a:p>
          <a:p>
            <a:pPr marL="342900" indent="-342900">
              <a:lnSpc>
                <a:spcPct val="150000"/>
              </a:lnSpc>
              <a:buFont typeface="+mj-lt"/>
              <a:buAutoNum type="arabicPeriod"/>
            </a:pPr>
            <a:r>
              <a:rPr lang="en-US" sz="1600" dirty="0" smtClean="0">
                <a:solidFill>
                  <a:srgbClr val="01538E"/>
                </a:solidFill>
                <a:latin typeface="华文中宋" pitchFamily="2" charset="-122"/>
                <a:ea typeface="华文中宋" pitchFamily="2" charset="-122"/>
              </a:rPr>
              <a:t>进行因素分析。例如在对于共同影响一个变量的许多变量（因素）之间，找出哪些是重要因素，哪些是次要因素，这些因素之间又有什么关系。	</a:t>
            </a:r>
            <a:endParaRPr sz="1600" dirty="0" smtClean="0">
              <a:solidFill>
                <a:srgbClr val="01538E"/>
              </a:solidFill>
              <a:latin typeface="华文中宋" pitchFamily="2" charset="-122"/>
              <a:ea typeface="华文中宋" pitchFamily="2" charset="-122"/>
            </a:endParaRPr>
          </a:p>
        </p:txBody>
      </p:sp>
      <p:sp>
        <p:nvSpPr>
          <p:cNvPr id="3" name="文本框 2"/>
          <p:cNvSpPr txBox="1"/>
          <p:nvPr/>
        </p:nvSpPr>
        <p:spPr>
          <a:xfrm>
            <a:off x="636905" y="310515"/>
            <a:ext cx="762635" cy="583565"/>
          </a:xfrm>
          <a:prstGeom prst="rect">
            <a:avLst/>
          </a:prstGeom>
          <a:noFill/>
        </p:spPr>
        <p:txBody>
          <a:bodyPr wrap="square" rtlCol="0">
            <a:spAutoFit/>
          </a:bodyPr>
          <a:p>
            <a:r>
              <a:rPr lang="en-US" altLang="zh-CN" sz="3200" b="1">
                <a:solidFill>
                  <a:schemeClr val="bg1"/>
                </a:solidFill>
              </a:rPr>
              <a:t>2</a:t>
            </a:r>
            <a:endParaRPr lang="en-US" altLang="zh-CN" sz="3200" b="1">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3635895" cy="6884451"/>
            <a:chOff x="0" y="0"/>
            <a:chExt cx="4877898" cy="5164932"/>
          </a:xfrm>
          <a:solidFill>
            <a:srgbClr val="01538E"/>
          </a:solidFill>
        </p:grpSpPr>
        <p:sp>
          <p:nvSpPr>
            <p:cNvPr id="13" name="矩形 12"/>
            <p:cNvSpPr/>
            <p:nvPr/>
          </p:nvSpPr>
          <p:spPr>
            <a:xfrm>
              <a:off x="0" y="0"/>
              <a:ext cx="4572794" cy="5164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4541013" y="2426502"/>
              <a:ext cx="361839" cy="311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36286" y="2646043"/>
            <a:ext cx="1539570" cy="1571625"/>
          </a:xfrm>
          <a:prstGeom prst="rect">
            <a:avLst/>
          </a:prstGeom>
        </p:spPr>
        <p:txBody>
          <a:bodyPr wrap="square" lIns="96770" tIns="48386" rIns="96770" bIns="48386">
            <a:spAutoFit/>
          </a:bodyPr>
          <a:lstStyle/>
          <a:p>
            <a:pPr algn="l" fontAlgn="auto">
              <a:spcBef>
                <a:spcPts val="0"/>
              </a:spcBef>
              <a:spcAft>
                <a:spcPts val="0"/>
              </a:spcAft>
              <a:defRPr/>
            </a:pPr>
            <a:r>
              <a:rPr lang="en-US" altLang="zh-CN" sz="9600" b="0" kern="0" dirty="0" smtClean="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rPr>
              <a:t>03</a:t>
            </a:r>
            <a:endParaRPr lang="zh-CN" altLang="en-US" sz="9600" b="0" kern="0" dirty="0">
              <a:solidFill>
                <a:schemeClr val="bg1"/>
              </a:solidFill>
              <a:effectLst>
                <a:glow rad="63500">
                  <a:schemeClr val="bg1">
                    <a:lumMod val="65000"/>
                    <a:alpha val="40000"/>
                  </a:schemeClr>
                </a:glow>
                <a:outerShdw blurRad="38100" dist="38100" dir="2700000" algn="tl">
                  <a:srgbClr val="000000">
                    <a:alpha val="43137"/>
                  </a:srgbClr>
                </a:outerShdw>
              </a:effectLst>
              <a:latin typeface="Impact" pitchFamily="34" charset="0"/>
            </a:endParaRPr>
          </a:p>
        </p:txBody>
      </p:sp>
      <p:sp>
        <p:nvSpPr>
          <p:cNvPr id="22" name="矩形 21"/>
          <p:cNvSpPr/>
          <p:nvPr/>
        </p:nvSpPr>
        <p:spPr>
          <a:xfrm>
            <a:off x="4603599" y="2999664"/>
            <a:ext cx="3756732" cy="683895"/>
          </a:xfrm>
          <a:prstGeom prst="rect">
            <a:avLst/>
          </a:prstGeom>
        </p:spPr>
        <p:txBody>
          <a:bodyPr wrap="square" lIns="96770" tIns="48386" rIns="96770" bIns="48386">
            <a:spAutoFit/>
          </a:bodyPr>
          <a:lstStyle/>
          <a:p>
            <a:pPr algn="l" fontAlgn="auto">
              <a:spcBef>
                <a:spcPts val="0"/>
              </a:spcBef>
              <a:spcAft>
                <a:spcPts val="0"/>
              </a:spcAft>
              <a:defRPr/>
            </a:pPr>
            <a:r>
              <a:rPr lang="zh-CN" altLang="en-US" sz="3600" b="1" dirty="0">
                <a:solidFill>
                  <a:schemeClr val="accent6">
                    <a:lumMod val="75000"/>
                  </a:schemeClr>
                </a:solidFill>
                <a:latin typeface="微软雅黑" pitchFamily="34" charset="-122"/>
                <a:ea typeface="微软雅黑" pitchFamily="34" charset="-122"/>
              </a:rPr>
              <a:t>解决方案</a:t>
            </a:r>
            <a:endParaRPr lang="zh-CN" altLang="en-US" sz="3600" b="1" dirty="0">
              <a:solidFill>
                <a:schemeClr val="accent6">
                  <a:lumMod val="7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088" y="295310"/>
            <a:ext cx="5320208" cy="613410"/>
          </a:xfrm>
          <a:prstGeom prst="rect">
            <a:avLst/>
          </a:prstGeom>
          <a:noFill/>
        </p:spPr>
        <p:txBody>
          <a:bodyPr wrap="square" rtlCol="0" anchor="b">
            <a:spAutoFit/>
          </a:bodyPr>
          <a:lstStyle/>
          <a:p>
            <a:r>
              <a:rPr lang="zh-CN" altLang="en-US" sz="3200" b="1" dirty="0">
                <a:solidFill>
                  <a:srgbClr val="01538E"/>
                </a:solidFill>
                <a:latin typeface="微软雅黑" pitchFamily="34" charset="-122"/>
                <a:ea typeface="微软雅黑" pitchFamily="34" charset="-122"/>
              </a:rPr>
              <a:t>回归分析</a:t>
            </a:r>
            <a:endParaRPr lang="zh-CN" altLang="en-US" sz="3200" b="1" dirty="0">
              <a:solidFill>
                <a:srgbClr val="01538E"/>
              </a:solidFill>
              <a:latin typeface="微软雅黑" pitchFamily="34" charset="-122"/>
              <a:ea typeface="微软雅黑" pitchFamily="34" charset="-122"/>
            </a:endParaRPr>
          </a:p>
        </p:txBody>
      </p:sp>
      <p:sp>
        <p:nvSpPr>
          <p:cNvPr id="6" name="TextBox 5"/>
          <p:cNvSpPr txBox="1"/>
          <p:nvPr/>
        </p:nvSpPr>
        <p:spPr>
          <a:xfrm>
            <a:off x="489585" y="1206500"/>
            <a:ext cx="7687945" cy="3749040"/>
          </a:xfrm>
          <a:prstGeom prst="rect">
            <a:avLst/>
          </a:prstGeom>
          <a:noFill/>
        </p:spPr>
        <p:txBody>
          <a:bodyPr wrap="square" rtlCol="0">
            <a:spAutoFit/>
          </a:bodyPr>
          <a:lstStyle/>
          <a:p>
            <a:pPr>
              <a:lnSpc>
                <a:spcPct val="150000"/>
              </a:lnSpc>
            </a:pPr>
            <a:r>
              <a:rPr lang="zh-CN" altLang="en-US" sz="1600" b="1" dirty="0">
                <a:solidFill>
                  <a:srgbClr val="FF0000"/>
                </a:solidFill>
                <a:latin typeface="华文中宋" pitchFamily="2" charset="-122"/>
                <a:ea typeface="华文中宋" pitchFamily="2" charset="-122"/>
              </a:rPr>
              <a:t>为什么选择回归分析？</a:t>
            </a:r>
            <a:r>
              <a:rPr lang="en-US" altLang="zh-CN" sz="1600" b="1" dirty="0">
                <a:solidFill>
                  <a:srgbClr val="FF0000"/>
                </a:solidFill>
                <a:latin typeface="华文中宋" pitchFamily="2" charset="-122"/>
                <a:ea typeface="华文中宋" pitchFamily="2" charset="-122"/>
              </a:rPr>
              <a:t> </a:t>
            </a:r>
            <a:r>
              <a:rPr lang="en-US" altLang="zh-CN" sz="1600" dirty="0">
                <a:solidFill>
                  <a:srgbClr val="01538E"/>
                </a:solidFill>
                <a:latin typeface="华文中宋" pitchFamily="2" charset="-122"/>
                <a:ea typeface="华文中宋" pitchFamily="2" charset="-122"/>
              </a:rPr>
              <a:t>   </a:t>
            </a:r>
            <a:endParaRPr lang="en-US" altLang="zh-CN"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    人们对交通工具的选择受时间和成本的影响，因此，不同交通工具的时间和成本可作为自变量，人们的选择则是因变量，即响应变量。本章研究的问题是根据因变量的变化，预测相应变量的值。在研究交通问题时，人们通常选择回归分析。</a:t>
            </a:r>
            <a:endParaRPr lang="en-US" altLang="zh-CN" sz="1600" dirty="0">
              <a:solidFill>
                <a:srgbClr val="01538E"/>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rPr>
              <a:t>    回归分析是一种通过一组预测变量（自变量）来预测一个或多个响应变量（因变量</a:t>
            </a:r>
            <a:r>
              <a:rPr lang="en-US" altLang="zh-CN" sz="1600" dirty="0">
                <a:solidFill>
                  <a:srgbClr val="01538E"/>
                </a:solidFill>
                <a:latin typeface="华文中宋" pitchFamily="2" charset="-122"/>
                <a:ea typeface="华文中宋" pitchFamily="2" charset="-122"/>
              </a:rPr>
              <a:t>)</a:t>
            </a:r>
            <a:r>
              <a:rPr lang="zh-CN" altLang="en-US" sz="1600" dirty="0">
                <a:solidFill>
                  <a:srgbClr val="01538E"/>
                </a:solidFill>
                <a:latin typeface="华文中宋" pitchFamily="2" charset="-122"/>
                <a:ea typeface="华文中宋" pitchFamily="2" charset="-122"/>
              </a:rPr>
              <a:t>的统计方法。它也可用于评估预测变量对响应变量的效果。在大多数的实际问题中,影响因变量的因素不是一个而是多个,一般称这类问题为多元回归分析问题。</a:t>
            </a:r>
            <a:endParaRPr lang="zh-CN" altLang="en-US" sz="1600" dirty="0">
              <a:solidFill>
                <a:srgbClr val="01538E"/>
              </a:solidFill>
              <a:latin typeface="华文中宋" pitchFamily="2" charset="-122"/>
              <a:ea typeface="华文中宋" pitchFamily="2" charset="-122"/>
            </a:endParaRPr>
          </a:p>
          <a:p>
            <a:pPr>
              <a:lnSpc>
                <a:spcPct val="150000"/>
              </a:lnSpc>
            </a:pPr>
            <a:r>
              <a:rPr lang="zh-CN" altLang="en-US" sz="1600" b="1" dirty="0">
                <a:solidFill>
                  <a:srgbClr val="FF0000"/>
                </a:solidFill>
                <a:latin typeface="华文中宋" pitchFamily="2" charset="-122"/>
                <a:ea typeface="华文中宋" pitchFamily="2" charset="-122"/>
              </a:rPr>
              <a:t>回归分析基本思想：</a:t>
            </a:r>
            <a:endParaRPr lang="zh-CN" altLang="en-US" sz="1600" b="1" dirty="0">
              <a:solidFill>
                <a:srgbClr val="FF0000"/>
              </a:solidFill>
              <a:latin typeface="华文中宋" pitchFamily="2" charset="-122"/>
              <a:ea typeface="华文中宋" pitchFamily="2" charset="-122"/>
            </a:endParaRPr>
          </a:p>
          <a:p>
            <a:pPr>
              <a:lnSpc>
                <a:spcPct val="150000"/>
              </a:lnSpc>
            </a:pPr>
            <a:r>
              <a:rPr lang="zh-CN" altLang="en-US" sz="1600" dirty="0">
                <a:solidFill>
                  <a:srgbClr val="01538E"/>
                </a:solidFill>
                <a:latin typeface="华文中宋" pitchFamily="2" charset="-122"/>
                <a:ea typeface="华文中宋" pitchFamily="2" charset="-122"/>
                <a:sym typeface="+mn-ea"/>
              </a:rPr>
              <a:t>    虽然自变量和因变量之间没有严格的、确定性的函数关系，但可以设法找出最能代表它们之间关系的数学表达形式。</a:t>
            </a:r>
            <a:endParaRPr lang="zh-CN" altLang="en-US" sz="1600" dirty="0">
              <a:solidFill>
                <a:srgbClr val="01538E"/>
              </a:solidFill>
              <a:latin typeface="华文中宋" pitchFamily="2" charset="-122"/>
              <a:ea typeface="华文中宋" pitchFamily="2" charset="-122"/>
            </a:endParaRPr>
          </a:p>
        </p:txBody>
      </p:sp>
      <p:sp>
        <p:nvSpPr>
          <p:cNvPr id="2" name="文本框 1"/>
          <p:cNvSpPr txBox="1"/>
          <p:nvPr/>
        </p:nvSpPr>
        <p:spPr>
          <a:xfrm>
            <a:off x="603250" y="325120"/>
            <a:ext cx="928370" cy="583565"/>
          </a:xfrm>
          <a:prstGeom prst="rect">
            <a:avLst/>
          </a:prstGeom>
          <a:noFill/>
        </p:spPr>
        <p:txBody>
          <a:bodyPr wrap="square" rtlCol="0">
            <a:spAutoFit/>
          </a:bodyPr>
          <a:p>
            <a:r>
              <a:rPr lang="en-US" altLang="zh-CN" sz="3200" b="1">
                <a:solidFill>
                  <a:schemeClr val="bg1"/>
                </a:solidFill>
              </a:rPr>
              <a:t>3.1</a:t>
            </a:r>
            <a:endParaRPr lang="en-US" altLang="zh-CN" sz="3200" b="1">
              <a:solidFill>
                <a:schemeClr val="bg1"/>
              </a:solidFill>
            </a:endParaRPr>
          </a:p>
        </p:txBody>
      </p:sp>
      <p:sp>
        <p:nvSpPr>
          <p:cNvPr id="5" name="文本框 4"/>
          <p:cNvSpPr txBox="1"/>
          <p:nvPr/>
        </p:nvSpPr>
        <p:spPr>
          <a:xfrm>
            <a:off x="581660" y="4939665"/>
            <a:ext cx="7519035" cy="1465580"/>
          </a:xfrm>
          <a:prstGeom prst="rect">
            <a:avLst/>
          </a:prstGeom>
          <a:noFill/>
        </p:spPr>
        <p:txBody>
          <a:bodyPr wrap="square" rtlCol="0">
            <a:spAutoFit/>
          </a:bodyPr>
          <a:p>
            <a:r>
              <a:rPr lang="en-US" altLang="zh-CN">
                <a:sym typeface="+mn-ea"/>
              </a:rPr>
              <a:t>To demonstrate choice method,we begin with the Sydney Transportation Study ,consumers in sydney can choose to go into the city by car or train.The response is binary,so we can use logit regression.The logit is the natural logarithm of the odds ratio.</a:t>
            </a:r>
            <a:endParaRPr lang="en-US" altLang="zh-CN"/>
          </a:p>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4028</Words>
  <Application>WPS 演示</Application>
  <PresentationFormat>全屏显示(4:3)</PresentationFormat>
  <Paragraphs>294</Paragraphs>
  <Slides>25</Slides>
  <Notes>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28" baseType="lpstr">
      <vt:lpstr>1_自定义设计方案</vt:lpstr>
      <vt:lpstr>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scf</dc:creator>
  <cp:lastModifiedBy>ycdell</cp:lastModifiedBy>
  <cp:revision>348</cp:revision>
  <dcterms:created xsi:type="dcterms:W3CDTF">2016-04-25T02:29:00Z</dcterms:created>
  <dcterms:modified xsi:type="dcterms:W3CDTF">2016-09-05T14:52:58Z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