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8" r:id="rId5"/>
    <p:sldId id="265" r:id="rId6"/>
    <p:sldId id="259" r:id="rId7"/>
    <p:sldId id="284" r:id="rId8"/>
    <p:sldId id="263" r:id="rId9"/>
    <p:sldId id="285" r:id="rId10"/>
    <p:sldId id="283" r:id="rId11"/>
    <p:sldId id="260" r:id="rId12"/>
    <p:sldId id="289" r:id="rId13"/>
    <p:sldId id="287" r:id="rId14"/>
  </p:sldIdLst>
  <p:sldSz cx="9001125" cy="5040313"/>
  <p:notesSz cx="6858000" cy="9144000"/>
  <p:custDataLst>
    <p:tags r:id="rId16"/>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1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6" d="100"/>
          <a:sy n="146" d="100"/>
        </p:scale>
        <p:origin x="660" y="120"/>
      </p:cViewPr>
      <p:guideLst>
        <p:guide orient="horz" pos="1588"/>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F16DF-CF36-416C-BD50-D1BDDE91DB92}" type="datetimeFigureOut">
              <a:rPr lang="zh-CN" altLang="en-US" smtClean="0"/>
              <a:t>2018/9/24</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D90FB-1249-453A-B05F-3D35C4D1AF40}" type="slidenum">
              <a:rPr lang="zh-CN" altLang="en-US" smtClean="0"/>
              <a:t>‹#›</a:t>
            </a:fld>
            <a:endParaRPr lang="zh-CN" altLang="en-US"/>
          </a:p>
        </p:txBody>
      </p:sp>
    </p:spTree>
    <p:extLst>
      <p:ext uri="{BB962C8B-B14F-4D97-AF65-F5344CB8AC3E}">
        <p14:creationId xmlns:p14="http://schemas.microsoft.com/office/powerpoint/2010/main" val="364732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ED90FB-1249-453A-B05F-3D35C4D1AF40}" type="slidenum">
              <a:rPr lang="zh-CN" altLang="en-US" smtClean="0"/>
              <a:t>1</a:t>
            </a:fld>
            <a:endParaRPr lang="zh-CN" altLang="en-US"/>
          </a:p>
        </p:txBody>
      </p:sp>
    </p:spTree>
    <p:extLst>
      <p:ext uri="{BB962C8B-B14F-4D97-AF65-F5344CB8AC3E}">
        <p14:creationId xmlns:p14="http://schemas.microsoft.com/office/powerpoint/2010/main" val="1968647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10</a:t>
            </a:fld>
            <a:endParaRPr lang="zh-CN" altLang="en-US"/>
          </a:p>
        </p:txBody>
      </p:sp>
    </p:spTree>
    <p:extLst>
      <p:ext uri="{BB962C8B-B14F-4D97-AF65-F5344CB8AC3E}">
        <p14:creationId xmlns:p14="http://schemas.microsoft.com/office/powerpoint/2010/main" val="1235111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ED90FB-1249-453A-B05F-3D35C4D1AF40}" type="slidenum">
              <a:rPr lang="zh-CN" altLang="en-US" smtClean="0"/>
              <a:t>11</a:t>
            </a:fld>
            <a:endParaRPr lang="zh-CN" altLang="en-US"/>
          </a:p>
        </p:txBody>
      </p:sp>
    </p:spTree>
    <p:extLst>
      <p:ext uri="{BB962C8B-B14F-4D97-AF65-F5344CB8AC3E}">
        <p14:creationId xmlns:p14="http://schemas.microsoft.com/office/powerpoint/2010/main" val="2597065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ED90FB-1249-453A-B05F-3D35C4D1AF40}" type="slidenum">
              <a:rPr lang="zh-CN" altLang="en-US" smtClean="0"/>
              <a:t>12</a:t>
            </a:fld>
            <a:endParaRPr lang="zh-CN" altLang="en-US"/>
          </a:p>
        </p:txBody>
      </p:sp>
    </p:spTree>
    <p:extLst>
      <p:ext uri="{BB962C8B-B14F-4D97-AF65-F5344CB8AC3E}">
        <p14:creationId xmlns:p14="http://schemas.microsoft.com/office/powerpoint/2010/main" val="557754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13</a:t>
            </a:fld>
            <a:endParaRPr lang="zh-CN" altLang="en-US"/>
          </a:p>
        </p:txBody>
      </p:sp>
    </p:spTree>
    <p:extLst>
      <p:ext uri="{BB962C8B-B14F-4D97-AF65-F5344CB8AC3E}">
        <p14:creationId xmlns:p14="http://schemas.microsoft.com/office/powerpoint/2010/main" val="1946982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ED90FB-1249-453A-B05F-3D35C4D1AF40}" type="slidenum">
              <a:rPr lang="zh-CN" altLang="en-US" smtClean="0"/>
              <a:t>2</a:t>
            </a:fld>
            <a:endParaRPr lang="zh-CN" altLang="en-US"/>
          </a:p>
        </p:txBody>
      </p:sp>
    </p:spTree>
    <p:extLst>
      <p:ext uri="{BB962C8B-B14F-4D97-AF65-F5344CB8AC3E}">
        <p14:creationId xmlns:p14="http://schemas.microsoft.com/office/powerpoint/2010/main" val="30803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3</a:t>
            </a:fld>
            <a:endParaRPr lang="zh-CN" altLang="en-US"/>
          </a:p>
        </p:txBody>
      </p:sp>
    </p:spTree>
    <p:extLst>
      <p:ext uri="{BB962C8B-B14F-4D97-AF65-F5344CB8AC3E}">
        <p14:creationId xmlns:p14="http://schemas.microsoft.com/office/powerpoint/2010/main" val="336890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ED90FB-1249-453A-B05F-3D35C4D1AF40}" type="slidenum">
              <a:rPr lang="zh-CN" altLang="en-US" smtClean="0"/>
              <a:t>4</a:t>
            </a:fld>
            <a:endParaRPr lang="zh-CN" altLang="en-US"/>
          </a:p>
        </p:txBody>
      </p:sp>
    </p:spTree>
    <p:extLst>
      <p:ext uri="{BB962C8B-B14F-4D97-AF65-F5344CB8AC3E}">
        <p14:creationId xmlns:p14="http://schemas.microsoft.com/office/powerpoint/2010/main" val="187477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5</a:t>
            </a:fld>
            <a:endParaRPr lang="zh-CN" altLang="en-US"/>
          </a:p>
        </p:txBody>
      </p:sp>
    </p:spTree>
    <p:extLst>
      <p:ext uri="{BB962C8B-B14F-4D97-AF65-F5344CB8AC3E}">
        <p14:creationId xmlns:p14="http://schemas.microsoft.com/office/powerpoint/2010/main" val="3147417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6</a:t>
            </a:fld>
            <a:endParaRPr lang="zh-CN" altLang="en-US"/>
          </a:p>
        </p:txBody>
      </p:sp>
    </p:spTree>
    <p:extLst>
      <p:ext uri="{BB962C8B-B14F-4D97-AF65-F5344CB8AC3E}">
        <p14:creationId xmlns:p14="http://schemas.microsoft.com/office/powerpoint/2010/main" val="2663763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7</a:t>
            </a:fld>
            <a:endParaRPr lang="zh-CN" altLang="en-US"/>
          </a:p>
        </p:txBody>
      </p:sp>
    </p:spTree>
    <p:extLst>
      <p:ext uri="{BB962C8B-B14F-4D97-AF65-F5344CB8AC3E}">
        <p14:creationId xmlns:p14="http://schemas.microsoft.com/office/powerpoint/2010/main" val="692059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ED90FB-1249-453A-B05F-3D35C4D1AF40}" type="slidenum">
              <a:rPr lang="zh-CN" altLang="en-US" smtClean="0"/>
              <a:t>8</a:t>
            </a:fld>
            <a:endParaRPr lang="zh-CN" altLang="en-US"/>
          </a:p>
        </p:txBody>
      </p:sp>
    </p:spTree>
    <p:extLst>
      <p:ext uri="{BB962C8B-B14F-4D97-AF65-F5344CB8AC3E}">
        <p14:creationId xmlns:p14="http://schemas.microsoft.com/office/powerpoint/2010/main" val="427987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9</a:t>
            </a:fld>
            <a:endParaRPr lang="zh-CN" altLang="en-US"/>
          </a:p>
        </p:txBody>
      </p:sp>
    </p:spTree>
    <p:extLst>
      <p:ext uri="{BB962C8B-B14F-4D97-AF65-F5344CB8AC3E}">
        <p14:creationId xmlns:p14="http://schemas.microsoft.com/office/powerpoint/2010/main" val="1248025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t>2018/9/24</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4) 复件 4\ba8d822b65905f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 y="-17461"/>
            <a:ext cx="8991600" cy="505777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980282" y="1152004"/>
            <a:ext cx="2424062" cy="1200329"/>
          </a:xfrm>
          <a:prstGeom prst="rect">
            <a:avLst/>
          </a:prstGeom>
        </p:spPr>
        <p:txBody>
          <a:bodyPr wrap="none">
            <a:spAutoFit/>
          </a:bodyPr>
          <a:lstStyle/>
          <a:p>
            <a:r>
              <a:rPr lang="en-US" altLang="zh-CN" sz="7200" dirty="0">
                <a:solidFill>
                  <a:srgbClr val="EB193E"/>
                </a:solidFill>
                <a:latin typeface="方正兰亭准黑_GBK" panose="02000000000000000000" pitchFamily="2" charset="-122"/>
                <a:ea typeface="方正兰亭准黑_GBK" panose="02000000000000000000" pitchFamily="2" charset="-122"/>
              </a:rPr>
              <a:t>2018</a:t>
            </a:r>
            <a:endParaRPr lang="zh-CN" altLang="en-US" sz="7200" dirty="0">
              <a:solidFill>
                <a:srgbClr val="EB193E"/>
              </a:solidFill>
              <a:latin typeface="方正兰亭准黑_GBK" panose="02000000000000000000" pitchFamily="2" charset="-122"/>
              <a:ea typeface="方正兰亭准黑_GBK" panose="02000000000000000000" pitchFamily="2" charset="-122"/>
            </a:endParaRPr>
          </a:p>
        </p:txBody>
      </p:sp>
      <p:sp>
        <p:nvSpPr>
          <p:cNvPr id="5" name="矩形 4"/>
          <p:cNvSpPr/>
          <p:nvPr/>
        </p:nvSpPr>
        <p:spPr>
          <a:xfrm>
            <a:off x="1976470" y="2290117"/>
            <a:ext cx="5109091" cy="461665"/>
          </a:xfrm>
          <a:prstGeom prst="rect">
            <a:avLst/>
          </a:prstGeom>
        </p:spPr>
        <p:txBody>
          <a:bodyPr wrap="none">
            <a:spAutoFit/>
          </a:bodyPr>
          <a:lstStyle/>
          <a:p>
            <a:r>
              <a:rPr lang="zh-CN" altLang="en-US" sz="2400" dirty="0">
                <a:latin typeface="苹方 中等" panose="020B0400000000000000" pitchFamily="34" charset="-122"/>
                <a:ea typeface="苹方 中等" panose="020B0400000000000000" pitchFamily="34" charset="-122"/>
              </a:rPr>
              <a:t>基于智能移动端的智慧校园应用</a:t>
            </a:r>
            <a:r>
              <a:rPr lang="zh-CN" altLang="en-US" sz="2400" dirty="0" smtClean="0">
                <a:latin typeface="苹方 中等" panose="020B0400000000000000" pitchFamily="34" charset="-122"/>
                <a:ea typeface="苹方 中等" panose="020B0400000000000000" pitchFamily="34" charset="-122"/>
              </a:rPr>
              <a:t>系统</a:t>
            </a:r>
            <a:endParaRPr lang="zh-CN" altLang="en-US" sz="2400" dirty="0">
              <a:latin typeface="苹方 中等" panose="020B0400000000000000" pitchFamily="34" charset="-122"/>
              <a:ea typeface="苹方 中等" panose="020B0400000000000000" pitchFamily="34" charset="-122"/>
            </a:endParaRPr>
          </a:p>
        </p:txBody>
      </p:sp>
      <p:cxnSp>
        <p:nvCxnSpPr>
          <p:cNvPr id="6" name="直接连接符 5"/>
          <p:cNvCxnSpPr/>
          <p:nvPr/>
        </p:nvCxnSpPr>
        <p:spPr>
          <a:xfrm>
            <a:off x="2196306" y="2886485"/>
            <a:ext cx="936104" cy="0"/>
          </a:xfrm>
          <a:prstGeom prst="line">
            <a:avLst/>
          </a:prstGeom>
          <a:ln w="25400">
            <a:solidFill>
              <a:srgbClr val="EB193E"/>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059862" y="2952204"/>
            <a:ext cx="4193777" cy="307777"/>
          </a:xfrm>
          <a:prstGeom prst="rect">
            <a:avLst/>
          </a:prstGeom>
        </p:spPr>
        <p:txBody>
          <a:bodyPr wrap="none">
            <a:spAutoFit/>
          </a:bodyPr>
          <a:lstStyle/>
          <a:p>
            <a:r>
              <a:rPr lang="zh-CN" altLang="en-US" sz="1400" dirty="0" smtClean="0">
                <a:latin typeface="苹方 细体" panose="020B0200000000000000" pitchFamily="34" charset="-122"/>
                <a:ea typeface="苹方 细体" panose="020B0200000000000000" pitchFamily="34" charset="-122"/>
              </a:rPr>
              <a:t>猛犸团队 赵衍琛、崔玉峰、张翰林、邵睿、陈怡凡</a:t>
            </a:r>
            <a:endParaRPr lang="zh-CN" altLang="en-US" sz="14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3526627687"/>
      </p:ext>
    </p:extLst>
  </p:cSld>
  <p:clrMapOvr>
    <a:masterClrMapping/>
  </p:clrMapOvr>
  <mc:AlternateContent xmlns:mc="http://schemas.openxmlformats.org/markup-compatibility/2006" xmlns:p14="http://schemas.microsoft.com/office/powerpoint/2010/main">
    <mc:Choice Requires="p14">
      <p:transition spd="slow" p14:dur="2000" advTm="4549"/>
    </mc:Choice>
    <mc:Fallback xmlns="">
      <p:transition spd="slow" advTm="45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by="(-#ppt_w*2)" calcmode="lin" valueType="num">
                                      <p:cBhvr rctx="PPT">
                                        <p:cTn id="18" dur="250" autoRev="1" fill="hold">
                                          <p:stCondLst>
                                            <p:cond delay="0"/>
                                          </p:stCondLst>
                                        </p:cTn>
                                        <p:tgtEl>
                                          <p:spTgt spid="5"/>
                                        </p:tgtEl>
                                        <p:attrNameLst>
                                          <p:attrName>ppt_w</p:attrName>
                                        </p:attrNameLst>
                                      </p:cBhvr>
                                    </p:anim>
                                    <p:anim by="(#ppt_w*0.50)" calcmode="lin" valueType="num">
                                      <p:cBhvr>
                                        <p:cTn id="19" dur="250" decel="50000" autoRev="1" fill="hold">
                                          <p:stCondLst>
                                            <p:cond delay="0"/>
                                          </p:stCondLst>
                                        </p:cTn>
                                        <p:tgtEl>
                                          <p:spTgt spid="5"/>
                                        </p:tgtEl>
                                        <p:attrNameLst>
                                          <p:attrName>ppt_x</p:attrName>
                                        </p:attrNameLst>
                                      </p:cBhvr>
                                    </p:anim>
                                    <p:anim from="(-#ppt_h/2)" to="(#ppt_y)" calcmode="lin" valueType="num">
                                      <p:cBhvr>
                                        <p:cTn id="20" dur="500" fill="hold">
                                          <p:stCondLst>
                                            <p:cond delay="0"/>
                                          </p:stCondLst>
                                        </p:cTn>
                                        <p:tgtEl>
                                          <p:spTgt spid="5"/>
                                        </p:tgtEl>
                                        <p:attrNameLst>
                                          <p:attrName>ppt_y</p:attrName>
                                        </p:attrNameLst>
                                      </p:cBhvr>
                                    </p:anim>
                                    <p:animRot by="21600000">
                                      <p:cBhvr>
                                        <p:cTn id="21" dur="500" fill="hold">
                                          <p:stCondLst>
                                            <p:cond delay="0"/>
                                          </p:stCondLst>
                                        </p:cTn>
                                        <p:tgtEl>
                                          <p:spTgt spid="5"/>
                                        </p:tgtEl>
                                        <p:attrNameLst>
                                          <p:attrName>r</p:attrName>
                                        </p:attrNameLst>
                                      </p:cBhvr>
                                    </p:animRot>
                                  </p:childTnLst>
                                </p:cTn>
                              </p:par>
                            </p:childTnLst>
                          </p:cTn>
                        </p:par>
                        <p:par>
                          <p:cTn id="22" fill="hold">
                            <p:stCondLst>
                              <p:cond delay="2250"/>
                            </p:stCondLst>
                            <p:childTnLst>
                              <p:par>
                                <p:cTn id="23" presetID="16" presetClass="entr" presetSubtype="21"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par>
                          <p:cTn id="26" fill="hold">
                            <p:stCondLst>
                              <p:cond delay="2750"/>
                            </p:stCondLst>
                            <p:childTnLst>
                              <p:par>
                                <p:cTn id="27" presetID="53" presetClass="entr" presetSubtype="16"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Documents and Settings\Administrator\桌面\复件 (4) 复件 4\ba8d822b65905f9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2" y="-17461"/>
            <a:ext cx="4925988" cy="2770868"/>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1316261" y="667953"/>
            <a:ext cx="7704856"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316261" y="298621"/>
            <a:ext cx="1338828" cy="369332"/>
          </a:xfrm>
          <a:prstGeom prst="rect">
            <a:avLst/>
          </a:prstGeom>
        </p:spPr>
        <p:txBody>
          <a:bodyPr wrap="none">
            <a:spAutoFit/>
          </a:bodyPr>
          <a:lstStyle/>
          <a:p>
            <a:r>
              <a:rPr lang="zh-CN" altLang="en-US" sz="1800" dirty="0">
                <a:solidFill>
                  <a:schemeClr val="tx1">
                    <a:lumMod val="95000"/>
                    <a:lumOff val="5000"/>
                  </a:schemeClr>
                </a:solidFill>
                <a:latin typeface="苹方 常规" panose="020B0300000000000000" pitchFamily="34" charset="-122"/>
                <a:ea typeface="苹方 常规" panose="020B0300000000000000" pitchFamily="34" charset="-122"/>
              </a:rPr>
              <a:t>数据库设计</a:t>
            </a:r>
          </a:p>
        </p:txBody>
      </p:sp>
      <p:sp>
        <p:nvSpPr>
          <p:cNvPr id="33" name="矩形 32"/>
          <p:cNvSpPr/>
          <p:nvPr/>
        </p:nvSpPr>
        <p:spPr>
          <a:xfrm>
            <a:off x="1332210" y="556195"/>
            <a:ext cx="1665841" cy="307777"/>
          </a:xfrm>
          <a:prstGeom prst="rect">
            <a:avLst/>
          </a:prstGeom>
        </p:spPr>
        <p:txBody>
          <a:bodyPr wrap="none">
            <a:spAutoFit/>
          </a:bodyPr>
          <a:lstStyle/>
          <a:p>
            <a:r>
              <a:rPr lang="en-US" altLang="zh-CN" sz="1400" dirty="0">
                <a:solidFill>
                  <a:schemeClr val="tx1">
                    <a:lumMod val="95000"/>
                    <a:lumOff val="5000"/>
                  </a:schemeClr>
                </a:solidFill>
                <a:latin typeface="苹方 粗体" panose="020B0600000000000000" pitchFamily="34" charset="-122"/>
                <a:ea typeface="苹方 粗体" panose="020B0600000000000000" pitchFamily="34" charset="-122"/>
              </a:rPr>
              <a:t>Database design </a:t>
            </a:r>
            <a:endParaRPr lang="zh-CN" altLang="en-US" sz="1400" dirty="0">
              <a:solidFill>
                <a:schemeClr val="tx1">
                  <a:lumMod val="95000"/>
                  <a:lumOff val="5000"/>
                </a:schemeClr>
              </a:solidFill>
              <a:latin typeface="苹方 粗体" panose="020B0600000000000000" pitchFamily="34" charset="-122"/>
              <a:ea typeface="苹方 粗体" panose="020B0600000000000000" pitchFamily="34" charset="-122"/>
            </a:endParaRPr>
          </a:p>
        </p:txBody>
      </p:sp>
      <p:sp>
        <p:nvSpPr>
          <p:cNvPr id="7" name="矩形 6"/>
          <p:cNvSpPr/>
          <p:nvPr/>
        </p:nvSpPr>
        <p:spPr>
          <a:xfrm flipH="1">
            <a:off x="4426818" y="2115813"/>
            <a:ext cx="3681409" cy="626157"/>
          </a:xfrm>
          <a:prstGeom prst="rect">
            <a:avLst/>
          </a:prstGeom>
          <a:effectLst/>
        </p:spPr>
        <p:txBody>
          <a:bodyPr wrap="square" lIns="119784" tIns="59892" rIns="119784" bIns="59892">
            <a:spAutoFit/>
          </a:bodyPr>
          <a:lstStyle/>
          <a:p>
            <a:pPr algn="ctr">
              <a:lnSpc>
                <a:spcPct val="150000"/>
              </a:lnSpc>
            </a:pPr>
            <a:r>
              <a:rPr lang="zh-CN" altLang="en-US" sz="2400" dirty="0" smtClean="0">
                <a:solidFill>
                  <a:schemeClr val="tx1">
                    <a:lumMod val="95000"/>
                    <a:lumOff val="5000"/>
                  </a:schemeClr>
                </a:solidFill>
                <a:latin typeface="苹方 粗体" panose="020B0600000000000000" pitchFamily="34" charset="-122"/>
                <a:ea typeface="苹方 粗体" panose="020B0600000000000000" pitchFamily="34" charset="-122"/>
              </a:rPr>
              <a:t>数据库</a:t>
            </a:r>
            <a:r>
              <a:rPr lang="zh-CN" altLang="en-US" sz="2400" dirty="0">
                <a:solidFill>
                  <a:schemeClr val="tx1">
                    <a:lumMod val="95000"/>
                    <a:lumOff val="5000"/>
                  </a:schemeClr>
                </a:solidFill>
                <a:latin typeface="苹方 粗体" panose="020B0600000000000000" pitchFamily="34" charset="-122"/>
                <a:ea typeface="苹方 粗体" panose="020B0600000000000000" pitchFamily="34" charset="-122"/>
              </a:rPr>
              <a:t>模型</a:t>
            </a:r>
            <a:r>
              <a:rPr lang="zh-CN" altLang="en-US" sz="2400" dirty="0" smtClean="0">
                <a:solidFill>
                  <a:schemeClr val="tx1">
                    <a:lumMod val="95000"/>
                    <a:lumOff val="5000"/>
                  </a:schemeClr>
                </a:solidFill>
                <a:latin typeface="苹方 粗体" panose="020B0600000000000000" pitchFamily="34" charset="-122"/>
                <a:ea typeface="苹方 粗体" panose="020B0600000000000000" pitchFamily="34" charset="-122"/>
              </a:rPr>
              <a:t>图</a:t>
            </a:r>
            <a:endParaRPr lang="en-US" altLang="zh-CN" sz="2400" dirty="0">
              <a:solidFill>
                <a:schemeClr val="tx1">
                  <a:lumMod val="95000"/>
                  <a:lumOff val="5000"/>
                </a:schemeClr>
              </a:solidFill>
              <a:latin typeface="苹方 粗体" panose="020B0600000000000000" pitchFamily="34" charset="-122"/>
              <a:ea typeface="苹方 粗体" panose="020B0600000000000000" pitchFamily="34" charset="-122"/>
            </a:endParaRPr>
          </a:p>
        </p:txBody>
      </p:sp>
      <p:sp>
        <p:nvSpPr>
          <p:cNvPr id="8" name="矩形 7"/>
          <p:cNvSpPr/>
          <p:nvPr/>
        </p:nvSpPr>
        <p:spPr>
          <a:xfrm flipH="1">
            <a:off x="4730312" y="2479049"/>
            <a:ext cx="3681409" cy="415650"/>
          </a:xfrm>
          <a:prstGeom prst="rect">
            <a:avLst/>
          </a:prstGeom>
          <a:effectLst/>
        </p:spPr>
        <p:txBody>
          <a:bodyPr wrap="square" lIns="119784" tIns="59892" rIns="119784" bIns="59892">
            <a:spAutoFit/>
          </a:bodyPr>
          <a:lstStyle/>
          <a:p>
            <a:pPr>
              <a:lnSpc>
                <a:spcPct val="150000"/>
              </a:lnSpc>
            </a:pPr>
            <a:endParaRPr lang="zh-CN" altLang="en-US" sz="1400" dirty="0">
              <a:solidFill>
                <a:schemeClr val="tx1">
                  <a:lumMod val="95000"/>
                  <a:lumOff val="5000"/>
                </a:schemeClr>
              </a:solidFill>
              <a:latin typeface="苹方 常规" panose="020B0300000000000000" pitchFamily="34" charset="-122"/>
              <a:ea typeface="苹方 常规" panose="020B0300000000000000" pitchFamily="34" charset="-122"/>
            </a:endParaRPr>
          </a:p>
        </p:txBody>
      </p:sp>
      <p:pic>
        <p:nvPicPr>
          <p:cNvPr id="9" name="图片 8"/>
          <p:cNvPicPr/>
          <p:nvPr/>
        </p:nvPicPr>
        <p:blipFill>
          <a:blip r:embed="rId5"/>
          <a:stretch>
            <a:fillRect/>
          </a:stretch>
        </p:blipFill>
        <p:spPr>
          <a:xfrm>
            <a:off x="1044178" y="1157841"/>
            <a:ext cx="2469751" cy="3168258"/>
          </a:xfrm>
          <a:prstGeom prst="rect">
            <a:avLst/>
          </a:prstGeom>
        </p:spPr>
      </p:pic>
    </p:spTree>
    <p:custDataLst>
      <p:tags r:id="rId1"/>
    </p:custDataLst>
    <p:extLst>
      <p:ext uri="{BB962C8B-B14F-4D97-AF65-F5344CB8AC3E}">
        <p14:creationId xmlns:p14="http://schemas.microsoft.com/office/powerpoint/2010/main" val="2472335997"/>
      </p:ext>
    </p:extLst>
  </p:cSld>
  <p:clrMapOvr>
    <a:masterClrMapping/>
  </p:clrMapOvr>
  <mc:AlternateContent xmlns:mc="http://schemas.openxmlformats.org/markup-compatibility/2006" xmlns:p14="http://schemas.microsoft.com/office/powerpoint/2010/main">
    <mc:Choice Requires="p14">
      <p:transition spd="slow" p14:dur="2000" advTm="8752"/>
    </mc:Choice>
    <mc:Fallback xmlns="">
      <p:transition spd="slow" advTm="87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C:\Documents and Settings\Administrator\桌面\复件 (4) 复件 4\ba8d822b65905f9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2" y="-17461"/>
            <a:ext cx="4925988" cy="2770868"/>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1316261" y="667953"/>
            <a:ext cx="7704856"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828154" y="2088108"/>
            <a:ext cx="7257157" cy="0"/>
          </a:xfrm>
          <a:prstGeom prst="line">
            <a:avLst/>
          </a:prstGeom>
          <a:ln w="28575">
            <a:solidFill>
              <a:srgbClr val="CB2E2E"/>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556600" y="2088108"/>
            <a:ext cx="732269" cy="630040"/>
            <a:chOff x="2053008" y="2087034"/>
            <a:chExt cx="2610662" cy="2256366"/>
          </a:xfrm>
          <a:solidFill>
            <a:srgbClr val="CB2E2E"/>
          </a:solidFill>
        </p:grpSpPr>
        <p:sp>
          <p:nvSpPr>
            <p:cNvPr id="4" name="任意多边形 3"/>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5" name="任意多边形 4"/>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grpSp>
        <p:nvGrpSpPr>
          <p:cNvPr id="6" name="组合 5"/>
          <p:cNvGrpSpPr/>
          <p:nvPr/>
        </p:nvGrpSpPr>
        <p:grpSpPr>
          <a:xfrm>
            <a:off x="2658117" y="2101723"/>
            <a:ext cx="732269" cy="630040"/>
            <a:chOff x="2053008" y="2087034"/>
            <a:chExt cx="2610662" cy="2256366"/>
          </a:xfrm>
          <a:solidFill>
            <a:srgbClr val="CB2E2E"/>
          </a:solidFill>
        </p:grpSpPr>
        <p:sp>
          <p:nvSpPr>
            <p:cNvPr id="7" name="任意多边形 6"/>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8" name="任意多边形 7"/>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grpSp>
        <p:nvGrpSpPr>
          <p:cNvPr id="9" name="组合 8"/>
          <p:cNvGrpSpPr/>
          <p:nvPr/>
        </p:nvGrpSpPr>
        <p:grpSpPr>
          <a:xfrm>
            <a:off x="3794339" y="2103509"/>
            <a:ext cx="732269" cy="630040"/>
            <a:chOff x="2053008" y="2087034"/>
            <a:chExt cx="2610662" cy="2256366"/>
          </a:xfrm>
          <a:solidFill>
            <a:srgbClr val="CB2E2E"/>
          </a:solidFill>
        </p:grpSpPr>
        <p:sp>
          <p:nvSpPr>
            <p:cNvPr id="10" name="任意多边形 9"/>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11" name="任意多边形 10"/>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grpSp>
        <p:nvGrpSpPr>
          <p:cNvPr id="12" name="组合 11"/>
          <p:cNvGrpSpPr/>
          <p:nvPr/>
        </p:nvGrpSpPr>
        <p:grpSpPr>
          <a:xfrm>
            <a:off x="4830392" y="2094034"/>
            <a:ext cx="732269" cy="630040"/>
            <a:chOff x="2053008" y="2087034"/>
            <a:chExt cx="2610662" cy="2256366"/>
          </a:xfrm>
          <a:solidFill>
            <a:srgbClr val="CB2E2E"/>
          </a:solidFill>
        </p:grpSpPr>
        <p:sp>
          <p:nvSpPr>
            <p:cNvPr id="13" name="任意多边形 12"/>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14" name="任意多边形 13"/>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sp>
        <p:nvSpPr>
          <p:cNvPr id="15" name="Text Box 8"/>
          <p:cNvSpPr txBox="1">
            <a:spLocks noChangeArrowheads="1"/>
          </p:cNvSpPr>
          <p:nvPr/>
        </p:nvSpPr>
        <p:spPr bwMode="auto">
          <a:xfrm>
            <a:off x="1368030" y="2843142"/>
            <a:ext cx="1010422" cy="58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zh-CN" altLang="en-US" sz="1200" dirty="0" smtClean="0">
                <a:latin typeface="微软雅黑" panose="020B0503020204020204" pitchFamily="34" charset="-122"/>
                <a:ea typeface="微软雅黑" panose="020B0503020204020204" pitchFamily="34" charset="-122"/>
              </a:rPr>
              <a:t>数据库自身口令保护</a:t>
            </a:r>
            <a:endParaRPr lang="zh-CN" altLang="en-US" sz="1200" dirty="0">
              <a:latin typeface="微软雅黑" panose="020B0503020204020204" pitchFamily="34" charset="-122"/>
              <a:ea typeface="微软雅黑" panose="020B0503020204020204" pitchFamily="34" charset="-122"/>
            </a:endParaRPr>
          </a:p>
        </p:txBody>
      </p:sp>
      <p:sp>
        <p:nvSpPr>
          <p:cNvPr id="16" name="Text Box 8"/>
          <p:cNvSpPr txBox="1">
            <a:spLocks noChangeArrowheads="1"/>
          </p:cNvSpPr>
          <p:nvPr/>
        </p:nvSpPr>
        <p:spPr bwMode="auto">
          <a:xfrm>
            <a:off x="2469109" y="2844216"/>
            <a:ext cx="1113352" cy="58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zh-CN" altLang="en-US" sz="1200" dirty="0" smtClean="0">
                <a:latin typeface="微软雅黑" panose="020B0503020204020204" pitchFamily="34" charset="-122"/>
                <a:ea typeface="微软雅黑" panose="020B0503020204020204" pitchFamily="34" charset="-122"/>
              </a:rPr>
              <a:t>不同角色分配不同访问权限</a:t>
            </a:r>
            <a:endParaRPr lang="zh-CN" altLang="zh-CN" sz="1200" dirty="0">
              <a:latin typeface="微软雅黑" panose="020B0503020204020204" pitchFamily="34" charset="-122"/>
              <a:ea typeface="微软雅黑" panose="020B0503020204020204" pitchFamily="34" charset="-122"/>
            </a:endParaRPr>
          </a:p>
        </p:txBody>
      </p:sp>
      <p:sp>
        <p:nvSpPr>
          <p:cNvPr id="17" name="Text Box 8"/>
          <p:cNvSpPr txBox="1">
            <a:spLocks noChangeArrowheads="1"/>
          </p:cNvSpPr>
          <p:nvPr/>
        </p:nvSpPr>
        <p:spPr bwMode="auto">
          <a:xfrm>
            <a:off x="3640113" y="2844530"/>
            <a:ext cx="1010422" cy="62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zh-CN" altLang="en-US" sz="1200" dirty="0" smtClean="0">
                <a:latin typeface="微软雅黑" panose="020B0503020204020204" pitchFamily="34" charset="-122"/>
                <a:ea typeface="微软雅黑" panose="020B0503020204020204" pitchFamily="34" charset="-122"/>
              </a:rPr>
              <a:t>通过视图</a:t>
            </a:r>
            <a:endParaRPr lang="en-US" altLang="zh-CN" sz="1200" dirty="0" smtClean="0">
              <a:latin typeface="微软雅黑" panose="020B0503020204020204" pitchFamily="34" charset="-122"/>
              <a:ea typeface="微软雅黑" panose="020B0503020204020204" pitchFamily="34" charset="-122"/>
            </a:endParaRPr>
          </a:p>
          <a:p>
            <a:pPr algn="ctr">
              <a:lnSpc>
                <a:spcPct val="150000"/>
              </a:lnSpc>
            </a:pPr>
            <a:r>
              <a:rPr lang="zh-CN" altLang="en-US" sz="1200" dirty="0" smtClean="0">
                <a:latin typeface="微软雅黑" panose="020B0503020204020204" pitchFamily="34" charset="-122"/>
                <a:ea typeface="微软雅黑" panose="020B0503020204020204" pitchFamily="34" charset="-122"/>
              </a:rPr>
              <a:t>访问数据</a:t>
            </a:r>
            <a:endParaRPr lang="zh-CN" altLang="zh-CN" sz="1200" dirty="0">
              <a:latin typeface="微软雅黑" panose="020B0503020204020204" pitchFamily="34" charset="-122"/>
              <a:ea typeface="微软雅黑" panose="020B0503020204020204" pitchFamily="34" charset="-122"/>
            </a:endParaRPr>
          </a:p>
        </p:txBody>
      </p:sp>
      <p:sp>
        <p:nvSpPr>
          <p:cNvPr id="18" name="Text Box 8"/>
          <p:cNvSpPr txBox="1">
            <a:spLocks noChangeArrowheads="1"/>
          </p:cNvSpPr>
          <p:nvPr/>
        </p:nvSpPr>
        <p:spPr bwMode="auto">
          <a:xfrm>
            <a:off x="4699713" y="2843142"/>
            <a:ext cx="1010422" cy="31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定时</a:t>
            </a:r>
            <a:r>
              <a:rPr lang="zh-CN" altLang="en-US" sz="1200" dirty="0" smtClean="0">
                <a:latin typeface="微软雅黑" panose="020B0503020204020204" pitchFamily="34" charset="-122"/>
                <a:ea typeface="微软雅黑" panose="020B0503020204020204" pitchFamily="34" charset="-122"/>
              </a:rPr>
              <a:t>备份</a:t>
            </a:r>
            <a:endParaRPr lang="zh-CN" altLang="zh-CN" sz="1200" dirty="0">
              <a:latin typeface="微软雅黑" panose="020B0503020204020204" pitchFamily="34" charset="-122"/>
              <a:ea typeface="微软雅黑" panose="020B0503020204020204" pitchFamily="34" charset="-122"/>
            </a:endParaRPr>
          </a:p>
        </p:txBody>
      </p:sp>
      <p:sp>
        <p:nvSpPr>
          <p:cNvPr id="29" name="矩形 28"/>
          <p:cNvSpPr/>
          <p:nvPr/>
        </p:nvSpPr>
        <p:spPr>
          <a:xfrm>
            <a:off x="4055447" y="1114733"/>
            <a:ext cx="877163" cy="369332"/>
          </a:xfrm>
          <a:prstGeom prst="rect">
            <a:avLst/>
          </a:prstGeom>
        </p:spPr>
        <p:txBody>
          <a:bodyPr wrap="none">
            <a:spAutoFit/>
          </a:bodyPr>
          <a:lstStyle/>
          <a:p>
            <a:r>
              <a:rPr lang="zh-CN" altLang="en-US" sz="1800" dirty="0" smtClean="0">
                <a:solidFill>
                  <a:schemeClr val="tx1">
                    <a:lumMod val="95000"/>
                    <a:lumOff val="5000"/>
                  </a:schemeClr>
                </a:solidFill>
                <a:latin typeface="苹方 常规" panose="020B0300000000000000" pitchFamily="34" charset="-122"/>
                <a:ea typeface="苹方 常规" panose="020B0300000000000000" pitchFamily="34" charset="-122"/>
              </a:rPr>
              <a:t>安全性</a:t>
            </a:r>
            <a:endParaRPr lang="zh-CN" altLang="en-US" sz="1800" dirty="0">
              <a:solidFill>
                <a:schemeClr val="tx1">
                  <a:lumMod val="95000"/>
                  <a:lumOff val="5000"/>
                </a:schemeClr>
              </a:solidFill>
              <a:latin typeface="苹方 常规" panose="020B0300000000000000" pitchFamily="34" charset="-122"/>
              <a:ea typeface="苹方 常规" panose="020B0300000000000000" pitchFamily="34" charset="-122"/>
            </a:endParaRPr>
          </a:p>
        </p:txBody>
      </p:sp>
      <p:sp>
        <p:nvSpPr>
          <p:cNvPr id="30" name="矩形 29"/>
          <p:cNvSpPr/>
          <p:nvPr/>
        </p:nvSpPr>
        <p:spPr>
          <a:xfrm>
            <a:off x="4071396" y="1372307"/>
            <a:ext cx="902811" cy="338554"/>
          </a:xfrm>
          <a:prstGeom prst="rect">
            <a:avLst/>
          </a:prstGeom>
        </p:spPr>
        <p:txBody>
          <a:bodyPr wrap="none">
            <a:spAutoFit/>
          </a:bodyPr>
          <a:lstStyle/>
          <a:p>
            <a:r>
              <a:rPr lang="en-US" altLang="zh-CN" dirty="0" smtClean="0"/>
              <a:t>Security </a:t>
            </a:r>
            <a:endParaRPr lang="zh-CN" altLang="en-US" sz="1400" dirty="0">
              <a:solidFill>
                <a:schemeClr val="tx1">
                  <a:lumMod val="95000"/>
                  <a:lumOff val="5000"/>
                </a:schemeClr>
              </a:solidFill>
              <a:latin typeface="苹方 粗体" panose="020B0600000000000000" pitchFamily="34" charset="-122"/>
              <a:ea typeface="苹方 粗体" panose="020B0600000000000000" pitchFamily="34" charset="-122"/>
            </a:endParaRPr>
          </a:p>
        </p:txBody>
      </p:sp>
      <p:grpSp>
        <p:nvGrpSpPr>
          <p:cNvPr id="31" name="组合 30"/>
          <p:cNvGrpSpPr/>
          <p:nvPr/>
        </p:nvGrpSpPr>
        <p:grpSpPr>
          <a:xfrm>
            <a:off x="5879915" y="2088108"/>
            <a:ext cx="732269" cy="630040"/>
            <a:chOff x="2053008" y="2087034"/>
            <a:chExt cx="2610662" cy="2256366"/>
          </a:xfrm>
          <a:solidFill>
            <a:srgbClr val="CB2E2E"/>
          </a:solidFill>
        </p:grpSpPr>
        <p:sp>
          <p:nvSpPr>
            <p:cNvPr id="32" name="任意多边形 31"/>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33" name="任意多边形 32"/>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sp>
        <p:nvSpPr>
          <p:cNvPr id="34" name="Text Box 8"/>
          <p:cNvSpPr txBox="1">
            <a:spLocks noChangeArrowheads="1"/>
          </p:cNvSpPr>
          <p:nvPr/>
        </p:nvSpPr>
        <p:spPr bwMode="auto">
          <a:xfrm>
            <a:off x="5565726" y="2852991"/>
            <a:ext cx="1261661" cy="89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zh-CN" altLang="en-US" sz="1200" dirty="0" smtClean="0">
                <a:latin typeface="微软雅黑" panose="020B0503020204020204" pitchFamily="34" charset="-122"/>
                <a:ea typeface="微软雅黑" panose="020B0503020204020204" pitchFamily="34" charset="-122"/>
              </a:rPr>
              <a:t>数据库密码</a:t>
            </a:r>
            <a:endParaRPr lang="en-US" altLang="zh-CN" sz="1200" dirty="0" smtClean="0">
              <a:latin typeface="微软雅黑" panose="020B0503020204020204" pitchFamily="34" charset="-122"/>
              <a:ea typeface="微软雅黑" panose="020B0503020204020204" pitchFamily="34" charset="-122"/>
            </a:endParaRPr>
          </a:p>
          <a:p>
            <a:pPr algn="ctr">
              <a:lnSpc>
                <a:spcPct val="150000"/>
              </a:lnSpc>
            </a:pPr>
            <a:r>
              <a:rPr lang="zh-CN" altLang="en-US" sz="1200" dirty="0" smtClean="0">
                <a:latin typeface="微软雅黑" panose="020B0503020204020204" pitchFamily="34" charset="-122"/>
                <a:ea typeface="微软雅黑" panose="020B0503020204020204" pitchFamily="34" charset="-122"/>
              </a:rPr>
              <a:t>采用哈希加盐</a:t>
            </a:r>
            <a:endParaRPr lang="en-US" altLang="zh-CN" sz="1200" dirty="0" smtClean="0">
              <a:latin typeface="微软雅黑" panose="020B0503020204020204" pitchFamily="34" charset="-122"/>
              <a:ea typeface="微软雅黑" panose="020B0503020204020204" pitchFamily="34" charset="-122"/>
            </a:endParaRPr>
          </a:p>
          <a:p>
            <a:pPr algn="ctr">
              <a:lnSpc>
                <a:spcPct val="150000"/>
              </a:lnSpc>
            </a:pPr>
            <a:r>
              <a:rPr lang="zh-CN" altLang="en-US" sz="1200" dirty="0" smtClean="0">
                <a:latin typeface="微软雅黑" panose="020B0503020204020204" pitchFamily="34" charset="-122"/>
                <a:ea typeface="微软雅黑" panose="020B0503020204020204" pitchFamily="34" charset="-122"/>
              </a:rPr>
              <a:t>取代明文</a:t>
            </a:r>
            <a:endParaRPr lang="zh-CN" altLang="zh-CN" sz="1200"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7008653" y="2101723"/>
            <a:ext cx="732269" cy="630040"/>
            <a:chOff x="2053008" y="2087034"/>
            <a:chExt cx="2610662" cy="2256366"/>
          </a:xfrm>
          <a:solidFill>
            <a:srgbClr val="CB2E2E"/>
          </a:solidFill>
        </p:grpSpPr>
        <p:sp>
          <p:nvSpPr>
            <p:cNvPr id="36" name="任意多边形 35"/>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37" name="任意多边形 36"/>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sp>
        <p:nvSpPr>
          <p:cNvPr id="38" name="Text Box 8"/>
          <p:cNvSpPr txBox="1">
            <a:spLocks noChangeArrowheads="1"/>
          </p:cNvSpPr>
          <p:nvPr/>
        </p:nvSpPr>
        <p:spPr bwMode="auto">
          <a:xfrm>
            <a:off x="6730642" y="2852991"/>
            <a:ext cx="1370320" cy="117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en-US" altLang="zh-CN" sz="1200" dirty="0" smtClean="0">
                <a:latin typeface="微软雅黑" panose="020B0503020204020204" pitchFamily="34" charset="-122"/>
                <a:ea typeface="微软雅黑" panose="020B0503020204020204" pitchFamily="34" charset="-122"/>
              </a:rPr>
              <a:t>Spring Boot</a:t>
            </a:r>
          </a:p>
          <a:p>
            <a:pPr algn="ctr">
              <a:lnSpc>
                <a:spcPct val="150000"/>
              </a:lnSpc>
            </a:pPr>
            <a:r>
              <a:rPr lang="zh-CN" altLang="en-US" sz="1200" dirty="0">
                <a:latin typeface="微软雅黑" panose="020B0503020204020204" pitchFamily="34" charset="-122"/>
                <a:ea typeface="微软雅黑" panose="020B0503020204020204" pitchFamily="34" charset="-122"/>
              </a:rPr>
              <a:t>自</a:t>
            </a:r>
            <a:r>
              <a:rPr lang="zh-CN" altLang="en-US" sz="1200" dirty="0" smtClean="0">
                <a:latin typeface="微软雅黑" panose="020B0503020204020204" pitchFamily="34" charset="-122"/>
                <a:ea typeface="微软雅黑" panose="020B0503020204020204" pitchFamily="34" charset="-122"/>
              </a:rPr>
              <a:t>带</a:t>
            </a:r>
            <a:r>
              <a:rPr lang="en-US" altLang="zh-CN" sz="1200" dirty="0" smtClean="0">
                <a:latin typeface="微软雅黑" panose="020B0503020204020204" pitchFamily="34" charset="-122"/>
                <a:ea typeface="微软雅黑" panose="020B0503020204020204" pitchFamily="34" charset="-122"/>
              </a:rPr>
              <a:t>Security</a:t>
            </a:r>
            <a:r>
              <a:rPr lang="zh-CN" altLang="en-US" sz="1200" dirty="0" smtClean="0">
                <a:latin typeface="微软雅黑" panose="020B0503020204020204" pitchFamily="34" charset="-122"/>
                <a:ea typeface="微软雅黑" panose="020B0503020204020204" pitchFamily="34" charset="-122"/>
              </a:rPr>
              <a:t>框架</a:t>
            </a:r>
            <a:endParaRPr lang="en-US" altLang="zh-CN" sz="1200" dirty="0" smtClean="0">
              <a:latin typeface="微软雅黑" panose="020B0503020204020204" pitchFamily="34" charset="-122"/>
              <a:ea typeface="微软雅黑" panose="020B0503020204020204" pitchFamily="34" charset="-122"/>
            </a:endParaRPr>
          </a:p>
          <a:p>
            <a:pPr algn="ctr">
              <a:lnSpc>
                <a:spcPct val="150000"/>
              </a:lnSpc>
            </a:pPr>
            <a:r>
              <a:rPr lang="zh-CN" altLang="en-US" sz="1200" dirty="0" smtClean="0">
                <a:latin typeface="微软雅黑" panose="020B0503020204020204" pitchFamily="34" charset="-122"/>
                <a:ea typeface="微软雅黑" panose="020B0503020204020204" pitchFamily="34" charset="-122"/>
              </a:rPr>
              <a:t>网络传输数据加</a:t>
            </a:r>
            <a:endParaRPr lang="en-US" altLang="zh-CN" sz="1200" dirty="0" smtClean="0">
              <a:latin typeface="微软雅黑" panose="020B0503020204020204" pitchFamily="34" charset="-122"/>
              <a:ea typeface="微软雅黑" panose="020B0503020204020204" pitchFamily="34" charset="-122"/>
            </a:endParaRPr>
          </a:p>
          <a:p>
            <a:pPr algn="ctr">
              <a:lnSpc>
                <a:spcPct val="150000"/>
              </a:lnSpc>
            </a:pPr>
            <a:r>
              <a:rPr lang="en-US" altLang="zh-CN" sz="1200" dirty="0" smtClean="0">
                <a:latin typeface="微软雅黑" panose="020B0503020204020204" pitchFamily="34" charset="-122"/>
                <a:ea typeface="微软雅黑" panose="020B0503020204020204" pitchFamily="34" charset="-122"/>
              </a:rPr>
              <a:t>Token</a:t>
            </a:r>
            <a:r>
              <a:rPr lang="zh-CN" altLang="en-US" sz="1200" dirty="0" smtClean="0">
                <a:latin typeface="微软雅黑" panose="020B0503020204020204" pitchFamily="34" charset="-122"/>
                <a:ea typeface="微软雅黑" panose="020B0503020204020204" pitchFamily="34" charset="-122"/>
              </a:rPr>
              <a:t>认证</a:t>
            </a:r>
            <a:endParaRPr lang="zh-CN"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6990"/>
    </mc:Choice>
    <mc:Fallback xmlns="">
      <p:transition spd="slow" advTm="69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par>
                          <p:cTn id="24" fill="hold">
                            <p:stCondLst>
                              <p:cond delay="2500"/>
                            </p:stCondLst>
                            <p:childTnLst>
                              <p:par>
                                <p:cTn id="25" presetID="22" presetClass="entr" presetSubtype="4" fill="hold" grpId="4"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par>
                          <p:cTn id="28" fill="hold">
                            <p:stCondLst>
                              <p:cond delay="3000"/>
                            </p:stCondLst>
                            <p:childTnLst>
                              <p:par>
                                <p:cTn id="29" presetID="22" presetClass="entr" presetSubtype="4" fill="hold" grpId="4"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par>
                          <p:cTn id="32" fill="hold">
                            <p:stCondLst>
                              <p:cond delay="3500"/>
                            </p:stCondLst>
                            <p:childTnLst>
                              <p:par>
                                <p:cTn id="33" presetID="22" presetClass="entr" presetSubtype="4" fill="hold" grpId="4"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4000"/>
                            </p:stCondLst>
                            <p:childTnLst>
                              <p:par>
                                <p:cTn id="37" presetID="22" presetClass="entr" presetSubtype="4" fill="hold" grpId="4"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down)">
                                      <p:cBhvr>
                                        <p:cTn id="43" dur="500"/>
                                        <p:tgtEl>
                                          <p:spTgt spid="31"/>
                                        </p:tgtEl>
                                      </p:cBhvr>
                                    </p:animEffect>
                                  </p:childTnLst>
                                </p:cTn>
                              </p:par>
                            </p:childTnLst>
                          </p:cTn>
                        </p:par>
                        <p:par>
                          <p:cTn id="44" fill="hold">
                            <p:stCondLst>
                              <p:cond delay="5000"/>
                            </p:stCondLst>
                            <p:childTnLst>
                              <p:par>
                                <p:cTn id="45" presetID="22" presetClass="entr" presetSubtype="4" fill="hold" grpId="4"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down)">
                                      <p:cBhvr>
                                        <p:cTn id="47" dur="500"/>
                                        <p:tgtEl>
                                          <p:spTgt spid="34"/>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500"/>
                                        <p:tgtEl>
                                          <p:spTgt spid="35"/>
                                        </p:tgtEl>
                                      </p:cBhvr>
                                    </p:animEffect>
                                  </p:childTnLst>
                                </p:cTn>
                              </p:par>
                            </p:childTnLst>
                          </p:cTn>
                        </p:par>
                        <p:par>
                          <p:cTn id="52" fill="hold">
                            <p:stCondLst>
                              <p:cond delay="6000"/>
                            </p:stCondLst>
                            <p:childTnLst>
                              <p:par>
                                <p:cTn id="53" presetID="22" presetClass="entr" presetSubtype="4" fill="hold" grpId="4"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utoUpdateAnimBg="0"/>
      <p:bldP spid="15" grpId="1" bldLvl="0" autoUpdateAnimBg="0"/>
      <p:bldP spid="15" grpId="2" bldLvl="0" autoUpdateAnimBg="0"/>
      <p:bldP spid="15" grpId="3" bldLvl="0" autoUpdateAnimBg="0"/>
      <p:bldP spid="15" grpId="4"/>
      <p:bldP spid="16" grpId="0" bldLvl="0" autoUpdateAnimBg="0"/>
      <p:bldP spid="16" grpId="1" bldLvl="0" autoUpdateAnimBg="0"/>
      <p:bldP spid="16" grpId="2" bldLvl="0" autoUpdateAnimBg="0"/>
      <p:bldP spid="16" grpId="3" bldLvl="0" autoUpdateAnimBg="0"/>
      <p:bldP spid="16" grpId="4"/>
      <p:bldP spid="17" grpId="0" bldLvl="0" autoUpdateAnimBg="0"/>
      <p:bldP spid="17" grpId="1" bldLvl="0" autoUpdateAnimBg="0"/>
      <p:bldP spid="17" grpId="2" bldLvl="0" autoUpdateAnimBg="0"/>
      <p:bldP spid="17" grpId="3" bldLvl="0" autoUpdateAnimBg="0"/>
      <p:bldP spid="17" grpId="4"/>
      <p:bldP spid="18" grpId="0" bldLvl="0" autoUpdateAnimBg="0"/>
      <p:bldP spid="18" grpId="1" bldLvl="0" autoUpdateAnimBg="0"/>
      <p:bldP spid="18" grpId="2" bldLvl="0" autoUpdateAnimBg="0"/>
      <p:bldP spid="18" grpId="3" bldLvl="0" autoUpdateAnimBg="0"/>
      <p:bldP spid="18" grpId="4"/>
      <p:bldP spid="34" grpId="0" bldLvl="0" autoUpdateAnimBg="0"/>
      <p:bldP spid="34" grpId="1" bldLvl="0" autoUpdateAnimBg="0"/>
      <p:bldP spid="34" grpId="2" bldLvl="0" autoUpdateAnimBg="0"/>
      <p:bldP spid="34" grpId="3" bldLvl="0" autoUpdateAnimBg="0"/>
      <p:bldP spid="34" grpId="4"/>
      <p:bldP spid="38" grpId="0" bldLvl="0" autoUpdateAnimBg="0"/>
      <p:bldP spid="38" grpId="1" bldLvl="0" autoUpdateAnimBg="0"/>
      <p:bldP spid="38" grpId="2" bldLvl="0" autoUpdateAnimBg="0"/>
      <p:bldP spid="38" grpId="3" bldLvl="0" autoUpdateAnimBg="0"/>
      <p:bldP spid="38" grpId="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C:\Documents and Settings\Administrator\桌面\复件 (4) 复件 4\ba8d822b65905f9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2" y="-17461"/>
            <a:ext cx="4925988" cy="2770868"/>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1316261" y="667953"/>
            <a:ext cx="7704856"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828154" y="2088108"/>
            <a:ext cx="7257157" cy="0"/>
          </a:xfrm>
          <a:prstGeom prst="line">
            <a:avLst/>
          </a:prstGeom>
          <a:ln w="28575">
            <a:solidFill>
              <a:srgbClr val="CB2E2E"/>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218994" y="2074095"/>
            <a:ext cx="732269" cy="630040"/>
            <a:chOff x="2053008" y="2087034"/>
            <a:chExt cx="2610662" cy="2256366"/>
          </a:xfrm>
          <a:solidFill>
            <a:srgbClr val="CB2E2E"/>
          </a:solidFill>
        </p:grpSpPr>
        <p:sp>
          <p:nvSpPr>
            <p:cNvPr id="4" name="任意多边形 3"/>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5" name="任意多边形 4"/>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grpSp>
        <p:nvGrpSpPr>
          <p:cNvPr id="6" name="组合 5"/>
          <p:cNvGrpSpPr/>
          <p:nvPr/>
        </p:nvGrpSpPr>
        <p:grpSpPr>
          <a:xfrm>
            <a:off x="2152112" y="2086636"/>
            <a:ext cx="732269" cy="630040"/>
            <a:chOff x="2053008" y="2087034"/>
            <a:chExt cx="2610662" cy="2256366"/>
          </a:xfrm>
          <a:solidFill>
            <a:srgbClr val="CB2E2E"/>
          </a:solidFill>
        </p:grpSpPr>
        <p:sp>
          <p:nvSpPr>
            <p:cNvPr id="7" name="任意多边形 6"/>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8" name="任意多边形 7"/>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grpSp>
        <p:nvGrpSpPr>
          <p:cNvPr id="9" name="组合 8"/>
          <p:cNvGrpSpPr/>
          <p:nvPr/>
        </p:nvGrpSpPr>
        <p:grpSpPr>
          <a:xfrm>
            <a:off x="3083280" y="2101336"/>
            <a:ext cx="732269" cy="630040"/>
            <a:chOff x="2053008" y="2087034"/>
            <a:chExt cx="2610662" cy="2256366"/>
          </a:xfrm>
          <a:solidFill>
            <a:srgbClr val="CB2E2E"/>
          </a:solidFill>
        </p:grpSpPr>
        <p:sp>
          <p:nvSpPr>
            <p:cNvPr id="10" name="任意多边形 9"/>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11" name="任意多边形 10"/>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sp>
        <p:nvSpPr>
          <p:cNvPr id="15" name="Text Box 8"/>
          <p:cNvSpPr txBox="1">
            <a:spLocks noChangeArrowheads="1"/>
          </p:cNvSpPr>
          <p:nvPr/>
        </p:nvSpPr>
        <p:spPr bwMode="auto">
          <a:xfrm>
            <a:off x="1030424" y="2829129"/>
            <a:ext cx="1010422" cy="117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en-US" altLang="zh-CN" sz="1200" b="1" dirty="0" err="1" smtClean="0">
                <a:latin typeface="微软雅黑" panose="020B0503020204020204" pitchFamily="34" charset="-122"/>
                <a:ea typeface="微软雅黑" panose="020B0503020204020204" pitchFamily="34" charset="-122"/>
              </a:rPr>
              <a:t>Mybaits</a:t>
            </a:r>
            <a:endParaRPr lang="en-US" altLang="zh-CN" sz="1200" b="1" dirty="0" smtClean="0">
              <a:latin typeface="微软雅黑" panose="020B0503020204020204" pitchFamily="34" charset="-122"/>
              <a:ea typeface="微软雅黑" panose="020B0503020204020204" pitchFamily="34" charset="-122"/>
            </a:endParaRPr>
          </a:p>
          <a:p>
            <a:pPr algn="ctr">
              <a:lnSpc>
                <a:spcPct val="150000"/>
              </a:lnSpc>
            </a:pPr>
            <a:r>
              <a:rPr lang="zh-CN" altLang="en-US" sz="1200" dirty="0" smtClean="0">
                <a:latin typeface="微软雅黑" panose="020B0503020204020204" pitchFamily="34" charset="-122"/>
                <a:ea typeface="微软雅黑" panose="020B0503020204020204" pitchFamily="34" charset="-122"/>
              </a:rPr>
              <a:t>查询优化</a:t>
            </a:r>
            <a:endParaRPr lang="en-US" altLang="zh-CN" sz="1200" dirty="0" smtClean="0">
              <a:latin typeface="微软雅黑" panose="020B0503020204020204" pitchFamily="34" charset="-122"/>
              <a:ea typeface="微软雅黑" panose="020B0503020204020204" pitchFamily="34" charset="-122"/>
            </a:endParaRPr>
          </a:p>
          <a:p>
            <a:pPr algn="ctr">
              <a:lnSpc>
                <a:spcPct val="150000"/>
              </a:lnSpc>
            </a:pPr>
            <a:r>
              <a:rPr lang="zh-CN" altLang="en-US" sz="1200" dirty="0" smtClean="0">
                <a:latin typeface="微软雅黑" panose="020B0503020204020204" pitchFamily="34" charset="-122"/>
                <a:ea typeface="微软雅黑" panose="020B0503020204020204" pitchFamily="34" charset="-122"/>
              </a:rPr>
              <a:t>实体映射</a:t>
            </a:r>
            <a:endParaRPr lang="en-US" altLang="zh-CN" sz="1200" dirty="0" smtClean="0">
              <a:latin typeface="微软雅黑" panose="020B0503020204020204" pitchFamily="34" charset="-122"/>
              <a:ea typeface="微软雅黑" panose="020B0503020204020204" pitchFamily="34" charset="-122"/>
            </a:endParaRPr>
          </a:p>
          <a:p>
            <a:pPr algn="ctr">
              <a:lnSpc>
                <a:spcPct val="150000"/>
              </a:lnSpc>
            </a:pPr>
            <a:r>
              <a:rPr lang="zh-CN" altLang="en-US" sz="1200" dirty="0" smtClean="0">
                <a:latin typeface="微软雅黑" panose="020B0503020204020204" pitchFamily="34" charset="-122"/>
                <a:ea typeface="微软雅黑" panose="020B0503020204020204" pitchFamily="34" charset="-122"/>
              </a:rPr>
              <a:t>缓存机制</a:t>
            </a:r>
            <a:endParaRPr lang="zh-CN" altLang="en-US" sz="1200" dirty="0">
              <a:latin typeface="微软雅黑" panose="020B0503020204020204" pitchFamily="34" charset="-122"/>
              <a:ea typeface="微软雅黑" panose="020B0503020204020204" pitchFamily="34" charset="-122"/>
            </a:endParaRPr>
          </a:p>
        </p:txBody>
      </p:sp>
      <p:sp>
        <p:nvSpPr>
          <p:cNvPr id="16" name="Text Box 8"/>
          <p:cNvSpPr txBox="1">
            <a:spLocks noChangeArrowheads="1"/>
          </p:cNvSpPr>
          <p:nvPr/>
        </p:nvSpPr>
        <p:spPr bwMode="auto">
          <a:xfrm>
            <a:off x="1963104" y="2829129"/>
            <a:ext cx="1113352" cy="117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zh-CN" altLang="en-US" sz="1200" b="1" dirty="0" smtClean="0">
                <a:latin typeface="微软雅黑" panose="020B0503020204020204" pitchFamily="34" charset="-122"/>
                <a:ea typeface="微软雅黑" panose="020B0503020204020204" pitchFamily="34" charset="-122"/>
              </a:rPr>
              <a:t>建立索引</a:t>
            </a:r>
            <a:endParaRPr lang="en-US" altLang="zh-CN" sz="1200" b="1" dirty="0" smtClean="0">
              <a:latin typeface="微软雅黑" panose="020B0503020204020204" pitchFamily="34" charset="-122"/>
              <a:ea typeface="微软雅黑" panose="020B0503020204020204" pitchFamily="34" charset="-122"/>
            </a:endParaRPr>
          </a:p>
          <a:p>
            <a:pPr algn="ctr">
              <a:lnSpc>
                <a:spcPct val="150000"/>
              </a:lnSpc>
            </a:pPr>
            <a:r>
              <a:rPr lang="en-US" altLang="zh-CN" sz="1200" dirty="0" smtClean="0">
                <a:latin typeface="微软雅黑" panose="020B0503020204020204" pitchFamily="34" charset="-122"/>
                <a:ea typeface="微软雅黑" panose="020B0503020204020204" pitchFamily="34" charset="-122"/>
              </a:rPr>
              <a:t>Id</a:t>
            </a:r>
            <a:r>
              <a:rPr lang="zh-CN" altLang="en-US" sz="1200" dirty="0" smtClean="0">
                <a:latin typeface="微软雅黑" panose="020B0503020204020204" pitchFamily="34" charset="-122"/>
                <a:ea typeface="微软雅黑" panose="020B0503020204020204" pitchFamily="34" charset="-122"/>
              </a:rPr>
              <a:t>索引</a:t>
            </a:r>
            <a:endParaRPr lang="en-US" altLang="zh-CN" sz="1200" dirty="0" smtClean="0">
              <a:latin typeface="微软雅黑" panose="020B0503020204020204" pitchFamily="34" charset="-122"/>
              <a:ea typeface="微软雅黑" panose="020B0503020204020204" pitchFamily="34" charset="-122"/>
            </a:endParaRPr>
          </a:p>
          <a:p>
            <a:pPr algn="ctr">
              <a:lnSpc>
                <a:spcPct val="150000"/>
              </a:lnSpc>
            </a:pPr>
            <a:r>
              <a:rPr lang="zh-CN" altLang="en-US" sz="1200" dirty="0" smtClean="0">
                <a:latin typeface="微软雅黑" panose="020B0503020204020204" pitchFamily="34" charset="-122"/>
                <a:ea typeface="微软雅黑" panose="020B0503020204020204" pitchFamily="34" charset="-122"/>
              </a:rPr>
              <a:t>工号索引</a:t>
            </a:r>
            <a:endParaRPr lang="en-US" altLang="zh-CN" sz="1200" dirty="0" smtClean="0">
              <a:latin typeface="微软雅黑" panose="020B0503020204020204" pitchFamily="34" charset="-122"/>
              <a:ea typeface="微软雅黑" panose="020B0503020204020204" pitchFamily="34" charset="-122"/>
            </a:endParaRPr>
          </a:p>
          <a:p>
            <a:pPr algn="ctr">
              <a:lnSpc>
                <a:spcPct val="150000"/>
              </a:lnSpc>
            </a:pPr>
            <a:r>
              <a:rPr lang="zh-CN" altLang="en-US" sz="1200" dirty="0" smtClean="0">
                <a:latin typeface="微软雅黑" panose="020B0503020204020204" pitchFamily="34" charset="-122"/>
                <a:ea typeface="微软雅黑" panose="020B0503020204020204" pitchFamily="34" charset="-122"/>
              </a:rPr>
              <a:t>证件号索引</a:t>
            </a:r>
            <a:endParaRPr lang="zh-CN" altLang="zh-CN" sz="1200" dirty="0">
              <a:latin typeface="微软雅黑" panose="020B0503020204020204" pitchFamily="34" charset="-122"/>
              <a:ea typeface="微软雅黑" panose="020B0503020204020204" pitchFamily="34" charset="-122"/>
            </a:endParaRPr>
          </a:p>
        </p:txBody>
      </p:sp>
      <p:sp>
        <p:nvSpPr>
          <p:cNvPr id="17" name="Text Box 8"/>
          <p:cNvSpPr txBox="1">
            <a:spLocks noChangeArrowheads="1"/>
          </p:cNvSpPr>
          <p:nvPr/>
        </p:nvSpPr>
        <p:spPr bwMode="auto">
          <a:xfrm>
            <a:off x="2900228" y="2842357"/>
            <a:ext cx="1059600" cy="62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zh-CN" altLang="en-US" sz="1200" b="1" dirty="0" smtClean="0">
                <a:latin typeface="微软雅黑" panose="020B0503020204020204" pitchFamily="34" charset="-122"/>
                <a:ea typeface="微软雅黑" panose="020B0503020204020204" pitchFamily="34" charset="-122"/>
              </a:rPr>
              <a:t>查询优化</a:t>
            </a:r>
            <a:endParaRPr lang="en-US" altLang="zh-CN" sz="1200" b="1" dirty="0" smtClean="0">
              <a:latin typeface="微软雅黑" panose="020B0503020204020204" pitchFamily="34" charset="-122"/>
              <a:ea typeface="微软雅黑" panose="020B0503020204020204" pitchFamily="34" charset="-122"/>
            </a:endParaRPr>
          </a:p>
          <a:p>
            <a:pPr algn="ctr">
              <a:lnSpc>
                <a:spcPct val="150000"/>
              </a:lnSpc>
            </a:pPr>
            <a:r>
              <a:rPr lang="en-US" altLang="zh-CN" sz="1200" dirty="0" smtClean="0">
                <a:latin typeface="微软雅黑" panose="020B0503020204020204" pitchFamily="34" charset="-122"/>
                <a:ea typeface="微软雅黑" panose="020B0503020204020204" pitchFamily="34" charset="-122"/>
              </a:rPr>
              <a:t>SQL</a:t>
            </a:r>
            <a:r>
              <a:rPr lang="zh-CN" altLang="en-US" sz="1200" dirty="0" smtClean="0">
                <a:latin typeface="微软雅黑" panose="020B0503020204020204" pitchFamily="34" charset="-122"/>
                <a:ea typeface="微软雅黑" panose="020B0503020204020204" pitchFamily="34" charset="-122"/>
              </a:rPr>
              <a:t>语句优化</a:t>
            </a:r>
            <a:endParaRPr lang="zh-CN" altLang="zh-CN" sz="1200" dirty="0">
              <a:latin typeface="微软雅黑" panose="020B0503020204020204" pitchFamily="34" charset="-122"/>
              <a:ea typeface="微软雅黑" panose="020B0503020204020204" pitchFamily="34" charset="-122"/>
            </a:endParaRPr>
          </a:p>
        </p:txBody>
      </p:sp>
      <p:sp>
        <p:nvSpPr>
          <p:cNvPr id="29" name="矩形 28"/>
          <p:cNvSpPr/>
          <p:nvPr/>
        </p:nvSpPr>
        <p:spPr>
          <a:xfrm>
            <a:off x="2167959" y="1101534"/>
            <a:ext cx="877163" cy="369332"/>
          </a:xfrm>
          <a:prstGeom prst="rect">
            <a:avLst/>
          </a:prstGeom>
        </p:spPr>
        <p:txBody>
          <a:bodyPr wrap="none">
            <a:spAutoFit/>
          </a:bodyPr>
          <a:lstStyle/>
          <a:p>
            <a:r>
              <a:rPr lang="zh-CN" altLang="en-US" sz="1800" dirty="0" smtClean="0">
                <a:solidFill>
                  <a:schemeClr val="tx1">
                    <a:lumMod val="95000"/>
                    <a:lumOff val="5000"/>
                  </a:schemeClr>
                </a:solidFill>
                <a:latin typeface="苹方 常规" panose="020B0300000000000000" pitchFamily="34" charset="-122"/>
                <a:ea typeface="苹方 常规" panose="020B0300000000000000" pitchFamily="34" charset="-122"/>
              </a:rPr>
              <a:t>高效性</a:t>
            </a:r>
            <a:endParaRPr lang="zh-CN" altLang="en-US" sz="1800" dirty="0">
              <a:solidFill>
                <a:schemeClr val="tx1">
                  <a:lumMod val="95000"/>
                  <a:lumOff val="5000"/>
                </a:schemeClr>
              </a:solidFill>
              <a:latin typeface="苹方 常规" panose="020B0300000000000000" pitchFamily="34" charset="-122"/>
              <a:ea typeface="苹方 常规" panose="020B0300000000000000" pitchFamily="34" charset="-122"/>
            </a:endParaRPr>
          </a:p>
        </p:txBody>
      </p:sp>
      <p:sp>
        <p:nvSpPr>
          <p:cNvPr id="30" name="矩形 29"/>
          <p:cNvSpPr/>
          <p:nvPr/>
        </p:nvSpPr>
        <p:spPr>
          <a:xfrm>
            <a:off x="2099362" y="1425544"/>
            <a:ext cx="1064330" cy="338554"/>
          </a:xfrm>
          <a:prstGeom prst="rect">
            <a:avLst/>
          </a:prstGeom>
        </p:spPr>
        <p:txBody>
          <a:bodyPr wrap="none">
            <a:spAutoFit/>
          </a:bodyPr>
          <a:lstStyle/>
          <a:p>
            <a:r>
              <a:rPr lang="en-US" altLang="zh-CN" dirty="0"/>
              <a:t>Efficiency  </a:t>
            </a:r>
            <a:endParaRPr lang="zh-CN" altLang="en-US" sz="1400" dirty="0">
              <a:solidFill>
                <a:schemeClr val="tx1">
                  <a:lumMod val="95000"/>
                  <a:lumOff val="5000"/>
                </a:schemeClr>
              </a:solidFill>
              <a:latin typeface="苹方 粗体" panose="020B0600000000000000" pitchFamily="34" charset="-122"/>
              <a:ea typeface="苹方 粗体" panose="020B0600000000000000" pitchFamily="34" charset="-122"/>
            </a:endParaRPr>
          </a:p>
        </p:txBody>
      </p:sp>
      <p:sp>
        <p:nvSpPr>
          <p:cNvPr id="39" name="矩形 38"/>
          <p:cNvSpPr/>
          <p:nvPr/>
        </p:nvSpPr>
        <p:spPr>
          <a:xfrm>
            <a:off x="5833642" y="1101534"/>
            <a:ext cx="877163" cy="369332"/>
          </a:xfrm>
          <a:prstGeom prst="rect">
            <a:avLst/>
          </a:prstGeom>
        </p:spPr>
        <p:txBody>
          <a:bodyPr wrap="none">
            <a:spAutoFit/>
          </a:bodyPr>
          <a:lstStyle/>
          <a:p>
            <a:r>
              <a:rPr lang="zh-CN" altLang="en-US" sz="1800" dirty="0" smtClean="0">
                <a:solidFill>
                  <a:schemeClr val="tx1">
                    <a:lumMod val="95000"/>
                    <a:lumOff val="5000"/>
                  </a:schemeClr>
                </a:solidFill>
                <a:latin typeface="苹方 常规" panose="020B0300000000000000" pitchFamily="34" charset="-122"/>
                <a:ea typeface="苹方 常规" panose="020B0300000000000000" pitchFamily="34" charset="-122"/>
              </a:rPr>
              <a:t>可靠性</a:t>
            </a:r>
            <a:endParaRPr lang="zh-CN" altLang="en-US" sz="1800" dirty="0">
              <a:solidFill>
                <a:schemeClr val="tx1">
                  <a:lumMod val="95000"/>
                  <a:lumOff val="5000"/>
                </a:schemeClr>
              </a:solidFill>
              <a:latin typeface="苹方 常规" panose="020B0300000000000000" pitchFamily="34" charset="-122"/>
              <a:ea typeface="苹方 常规" panose="020B0300000000000000" pitchFamily="34" charset="-122"/>
            </a:endParaRPr>
          </a:p>
        </p:txBody>
      </p:sp>
      <p:sp>
        <p:nvSpPr>
          <p:cNvPr id="40" name="矩形 39"/>
          <p:cNvSpPr/>
          <p:nvPr/>
        </p:nvSpPr>
        <p:spPr>
          <a:xfrm>
            <a:off x="5819298" y="1410760"/>
            <a:ext cx="889603" cy="338554"/>
          </a:xfrm>
          <a:prstGeom prst="rect">
            <a:avLst/>
          </a:prstGeom>
        </p:spPr>
        <p:txBody>
          <a:bodyPr wrap="none">
            <a:spAutoFit/>
          </a:bodyPr>
          <a:lstStyle/>
          <a:p>
            <a:r>
              <a:rPr lang="en-US" altLang="zh-CN" dirty="0" smtClean="0"/>
              <a:t>Reliable </a:t>
            </a:r>
            <a:endParaRPr lang="zh-CN" altLang="en-US" sz="1400" dirty="0">
              <a:solidFill>
                <a:schemeClr val="tx1">
                  <a:lumMod val="95000"/>
                  <a:lumOff val="5000"/>
                </a:schemeClr>
              </a:solidFill>
              <a:latin typeface="苹方 粗体" panose="020B0600000000000000" pitchFamily="34" charset="-122"/>
              <a:ea typeface="苹方 粗体" panose="020B0600000000000000" pitchFamily="34" charset="-122"/>
            </a:endParaRPr>
          </a:p>
        </p:txBody>
      </p:sp>
      <p:grpSp>
        <p:nvGrpSpPr>
          <p:cNvPr id="41" name="组合 40"/>
          <p:cNvGrpSpPr/>
          <p:nvPr/>
        </p:nvGrpSpPr>
        <p:grpSpPr>
          <a:xfrm>
            <a:off x="5101373" y="2084955"/>
            <a:ext cx="732269" cy="630040"/>
            <a:chOff x="2053008" y="2087034"/>
            <a:chExt cx="2610662" cy="2256366"/>
          </a:xfrm>
          <a:solidFill>
            <a:srgbClr val="CB2E2E"/>
          </a:solidFill>
        </p:grpSpPr>
        <p:sp>
          <p:nvSpPr>
            <p:cNvPr id="42" name="任意多边形 41"/>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43" name="任意多边形 42"/>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grpSp>
        <p:nvGrpSpPr>
          <p:cNvPr id="44" name="组合 43"/>
          <p:cNvGrpSpPr/>
          <p:nvPr/>
        </p:nvGrpSpPr>
        <p:grpSpPr>
          <a:xfrm>
            <a:off x="6498631" y="2096242"/>
            <a:ext cx="732269" cy="630040"/>
            <a:chOff x="2053008" y="2087034"/>
            <a:chExt cx="2610662" cy="2256366"/>
          </a:xfrm>
          <a:solidFill>
            <a:srgbClr val="CB2E2E"/>
          </a:solidFill>
        </p:grpSpPr>
        <p:sp>
          <p:nvSpPr>
            <p:cNvPr id="45" name="任意多边形 44"/>
            <p:cNvSpPr/>
            <p:nvPr/>
          </p:nvSpPr>
          <p:spPr>
            <a:xfrm>
              <a:off x="2053008" y="2197346"/>
              <a:ext cx="2610662" cy="2146054"/>
            </a:xfrm>
            <a:custGeom>
              <a:avLst/>
              <a:gdLst>
                <a:gd name="connsiteX0" fmla="*/ 840722 w 2610662"/>
                <a:gd name="connsiteY0" fmla="*/ 1681446 h 2146054"/>
                <a:gd name="connsiteX1" fmla="*/ 933609 w 2610662"/>
                <a:gd name="connsiteY1" fmla="*/ 1681446 h 2146054"/>
                <a:gd name="connsiteX2" fmla="*/ 1305330 w 2610662"/>
                <a:gd name="connsiteY2" fmla="*/ 2053167 h 2146054"/>
                <a:gd name="connsiteX3" fmla="*/ 1677052 w 2610662"/>
                <a:gd name="connsiteY3" fmla="*/ 1681446 h 2146054"/>
                <a:gd name="connsiteX4" fmla="*/ 1769939 w 2610662"/>
                <a:gd name="connsiteY4" fmla="*/ 1681446 h 2146054"/>
                <a:gd name="connsiteX5" fmla="*/ 1305330 w 2610662"/>
                <a:gd name="connsiteY5" fmla="*/ 2146054 h 2146054"/>
                <a:gd name="connsiteX6" fmla="*/ 840722 w 2610662"/>
                <a:gd name="connsiteY6" fmla="*/ 0 h 2146054"/>
                <a:gd name="connsiteX7" fmla="*/ 860831 w 2610662"/>
                <a:gd name="connsiteY7" fmla="*/ 0 h 2146054"/>
                <a:gd name="connsiteX8" fmla="*/ 56498 w 2610662"/>
                <a:gd name="connsiteY8" fmla="*/ 804333 h 2146054"/>
                <a:gd name="connsiteX9" fmla="*/ 860832 w 2610662"/>
                <a:gd name="connsiteY9" fmla="*/ 1608667 h 2146054"/>
                <a:gd name="connsiteX10" fmla="*/ 1749830 w 2610662"/>
                <a:gd name="connsiteY10" fmla="*/ 1608667 h 2146054"/>
                <a:gd name="connsiteX11" fmla="*/ 2554164 w 2610662"/>
                <a:gd name="connsiteY11" fmla="*/ 804333 h 2146054"/>
                <a:gd name="connsiteX12" fmla="*/ 1749831 w 2610662"/>
                <a:gd name="connsiteY12" fmla="*/ 0 h 2146054"/>
                <a:gd name="connsiteX13" fmla="*/ 1769941 w 2610662"/>
                <a:gd name="connsiteY13" fmla="*/ 0 h 2146054"/>
                <a:gd name="connsiteX14" fmla="*/ 2610662 w 2610662"/>
                <a:gd name="connsiteY14" fmla="*/ 840722 h 2146054"/>
                <a:gd name="connsiteX15" fmla="*/ 1769940 w 2610662"/>
                <a:gd name="connsiteY15" fmla="*/ 1681445 h 2146054"/>
                <a:gd name="connsiteX16" fmla="*/ 1677053 w 2610662"/>
                <a:gd name="connsiteY16" fmla="*/ 1681445 h 2146054"/>
                <a:gd name="connsiteX17" fmla="*/ 1749829 w 2610662"/>
                <a:gd name="connsiteY17" fmla="*/ 1608668 h 2146054"/>
                <a:gd name="connsiteX18" fmla="*/ 860831 w 2610662"/>
                <a:gd name="connsiteY18" fmla="*/ 1608668 h 2146054"/>
                <a:gd name="connsiteX19" fmla="*/ 933608 w 2610662"/>
                <a:gd name="connsiteY19" fmla="*/ 1681445 h 2146054"/>
                <a:gd name="connsiteX20" fmla="*/ 840723 w 2610662"/>
                <a:gd name="connsiteY20" fmla="*/ 1681445 h 2146054"/>
                <a:gd name="connsiteX21" fmla="*/ 0 w 2610662"/>
                <a:gd name="connsiteY21" fmla="*/ 840722 h 21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0662" h="2146054">
                  <a:moveTo>
                    <a:pt x="840722" y="1681446"/>
                  </a:moveTo>
                  <a:lnTo>
                    <a:pt x="933609" y="1681446"/>
                  </a:lnTo>
                  <a:lnTo>
                    <a:pt x="1305330" y="2053167"/>
                  </a:lnTo>
                  <a:lnTo>
                    <a:pt x="1677052" y="1681446"/>
                  </a:lnTo>
                  <a:lnTo>
                    <a:pt x="1769939" y="1681446"/>
                  </a:lnTo>
                  <a:lnTo>
                    <a:pt x="1305330" y="2146054"/>
                  </a:lnTo>
                  <a:close/>
                  <a:moveTo>
                    <a:pt x="840722" y="0"/>
                  </a:moveTo>
                  <a:lnTo>
                    <a:pt x="860831" y="0"/>
                  </a:lnTo>
                  <a:lnTo>
                    <a:pt x="56498" y="804333"/>
                  </a:lnTo>
                  <a:lnTo>
                    <a:pt x="860832" y="1608667"/>
                  </a:lnTo>
                  <a:lnTo>
                    <a:pt x="1749830" y="1608667"/>
                  </a:lnTo>
                  <a:lnTo>
                    <a:pt x="2554164" y="804333"/>
                  </a:lnTo>
                  <a:lnTo>
                    <a:pt x="1749831" y="0"/>
                  </a:lnTo>
                  <a:lnTo>
                    <a:pt x="1769941" y="0"/>
                  </a:lnTo>
                  <a:lnTo>
                    <a:pt x="2610662" y="840722"/>
                  </a:lnTo>
                  <a:lnTo>
                    <a:pt x="1769940" y="1681445"/>
                  </a:lnTo>
                  <a:lnTo>
                    <a:pt x="1677053" y="1681445"/>
                  </a:lnTo>
                  <a:lnTo>
                    <a:pt x="1749829" y="1608668"/>
                  </a:lnTo>
                  <a:lnTo>
                    <a:pt x="860831" y="1608668"/>
                  </a:lnTo>
                  <a:lnTo>
                    <a:pt x="933608" y="1681445"/>
                  </a:lnTo>
                  <a:lnTo>
                    <a:pt x="840723" y="1681445"/>
                  </a:lnTo>
                  <a:lnTo>
                    <a:pt x="0" y="84072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FEFFFF"/>
                </a:solidFill>
              </a:endParaRPr>
            </a:p>
          </p:txBody>
        </p:sp>
        <p:sp>
          <p:nvSpPr>
            <p:cNvPr id="46" name="任意多边形 45"/>
            <p:cNvSpPr/>
            <p:nvPr/>
          </p:nvSpPr>
          <p:spPr>
            <a:xfrm>
              <a:off x="2109506" y="2087034"/>
              <a:ext cx="2497666" cy="2053167"/>
            </a:xfrm>
            <a:custGeom>
              <a:avLst/>
              <a:gdLst>
                <a:gd name="connsiteX0" fmla="*/ 804333 w 2497666"/>
                <a:gd name="connsiteY0" fmla="*/ 1608668 h 2053167"/>
                <a:gd name="connsiteX1" fmla="*/ 1693331 w 2497666"/>
                <a:gd name="connsiteY1" fmla="*/ 1608668 h 2053167"/>
                <a:gd name="connsiteX2" fmla="*/ 1248832 w 2497666"/>
                <a:gd name="connsiteY2" fmla="*/ 2053167 h 2053167"/>
                <a:gd name="connsiteX3" fmla="*/ 804333 w 2497666"/>
                <a:gd name="connsiteY3" fmla="*/ 0 h 2053167"/>
                <a:gd name="connsiteX4" fmla="*/ 1693333 w 2497666"/>
                <a:gd name="connsiteY4" fmla="*/ 0 h 2053167"/>
                <a:gd name="connsiteX5" fmla="*/ 2497666 w 2497666"/>
                <a:gd name="connsiteY5" fmla="*/ 804333 h 2053167"/>
                <a:gd name="connsiteX6" fmla="*/ 1693332 w 2497666"/>
                <a:gd name="connsiteY6" fmla="*/ 1608667 h 2053167"/>
                <a:gd name="connsiteX7" fmla="*/ 804334 w 2497666"/>
                <a:gd name="connsiteY7" fmla="*/ 1608667 h 2053167"/>
                <a:gd name="connsiteX8" fmla="*/ 0 w 2497666"/>
                <a:gd name="connsiteY8" fmla="*/ 804333 h 205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666" h="2053167">
                  <a:moveTo>
                    <a:pt x="804333" y="1608668"/>
                  </a:moveTo>
                  <a:lnTo>
                    <a:pt x="1693331" y="1608668"/>
                  </a:lnTo>
                  <a:lnTo>
                    <a:pt x="1248832" y="2053167"/>
                  </a:lnTo>
                  <a:close/>
                  <a:moveTo>
                    <a:pt x="804333" y="0"/>
                  </a:moveTo>
                  <a:lnTo>
                    <a:pt x="1693333" y="0"/>
                  </a:lnTo>
                  <a:lnTo>
                    <a:pt x="2497666" y="804333"/>
                  </a:lnTo>
                  <a:lnTo>
                    <a:pt x="1693332" y="1608667"/>
                  </a:lnTo>
                  <a:lnTo>
                    <a:pt x="804334" y="1608667"/>
                  </a:lnTo>
                  <a:lnTo>
                    <a:pt x="0" y="804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16000" bIns="360000" rtlCol="0" anchor="b">
              <a:noAutofit/>
            </a:bodyPr>
            <a:lstStyle/>
            <a:p>
              <a:pPr algn="ctr"/>
              <a:endParaRPr lang="zh-CN" altLang="en-US" dirty="0">
                <a:solidFill>
                  <a:srgbClr val="FEFFFF"/>
                </a:solidFill>
              </a:endParaRPr>
            </a:p>
          </p:txBody>
        </p:sp>
      </p:grpSp>
      <p:sp>
        <p:nvSpPr>
          <p:cNvPr id="47" name="Text Box 8"/>
          <p:cNvSpPr txBox="1">
            <a:spLocks noChangeArrowheads="1"/>
          </p:cNvSpPr>
          <p:nvPr/>
        </p:nvSpPr>
        <p:spPr bwMode="auto">
          <a:xfrm>
            <a:off x="4819210" y="2820996"/>
            <a:ext cx="1392291" cy="89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rPr>
              <a:t>@</a:t>
            </a:r>
            <a:r>
              <a:rPr lang="en-US" altLang="zh-CN" sz="1200" b="1" dirty="0" err="1" smtClean="0">
                <a:latin typeface="微软雅黑" panose="020B0503020204020204" pitchFamily="34" charset="-122"/>
                <a:ea typeface="微软雅黑" panose="020B0503020204020204" pitchFamily="34" charset="-122"/>
              </a:rPr>
              <a:t>Transactional</a:t>
            </a:r>
            <a:r>
              <a:rPr lang="en-US" altLang="zh-CN" sz="1200" dirty="0" err="1" smtClean="0">
                <a:latin typeface="微软雅黑" panose="020B0503020204020204" pitchFamily="34" charset="-122"/>
                <a:ea typeface="微软雅黑" panose="020B0503020204020204" pitchFamily="34" charset="-122"/>
              </a:rPr>
              <a:t>Spring</a:t>
            </a:r>
            <a:r>
              <a:rPr lang="en-US" altLang="zh-CN" sz="1200" dirty="0" smtClean="0">
                <a:latin typeface="微软雅黑" panose="020B0503020204020204" pitchFamily="34" charset="-122"/>
                <a:ea typeface="微软雅黑" panose="020B0503020204020204" pitchFamily="34" charset="-122"/>
              </a:rPr>
              <a:t> Boot</a:t>
            </a:r>
          </a:p>
          <a:p>
            <a:pPr algn="ctr">
              <a:lnSpc>
                <a:spcPct val="150000"/>
              </a:lnSpc>
            </a:pPr>
            <a:r>
              <a:rPr lang="zh-CN" altLang="en-US" sz="1200" dirty="0" smtClean="0">
                <a:latin typeface="微软雅黑" panose="020B0503020204020204" pitchFamily="34" charset="-122"/>
                <a:ea typeface="微软雅黑" panose="020B0503020204020204" pitchFamily="34" charset="-122"/>
              </a:rPr>
              <a:t>中自带的事务管理</a:t>
            </a:r>
            <a:endParaRPr lang="zh-CN" altLang="zh-CN" sz="1200" dirty="0">
              <a:latin typeface="微软雅黑" panose="020B0503020204020204" pitchFamily="34" charset="-122"/>
              <a:ea typeface="微软雅黑" panose="020B0503020204020204" pitchFamily="34" charset="-122"/>
            </a:endParaRPr>
          </a:p>
        </p:txBody>
      </p:sp>
      <p:sp>
        <p:nvSpPr>
          <p:cNvPr id="48" name="Text Box 8"/>
          <p:cNvSpPr txBox="1">
            <a:spLocks noChangeArrowheads="1"/>
          </p:cNvSpPr>
          <p:nvPr/>
        </p:nvSpPr>
        <p:spPr bwMode="auto">
          <a:xfrm>
            <a:off x="6208392" y="2829129"/>
            <a:ext cx="1312748" cy="62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lnSpc>
                <a:spcPct val="150000"/>
              </a:lnSpc>
            </a:pPr>
            <a:r>
              <a:rPr lang="zh-CN" altLang="en-US" sz="1200" b="1" dirty="0" smtClean="0">
                <a:latin typeface="微软雅黑" panose="020B0503020204020204" pitchFamily="34" charset="-122"/>
                <a:ea typeface="微软雅黑" panose="020B0503020204020204" pitchFamily="34" charset="-122"/>
              </a:rPr>
              <a:t>触发器</a:t>
            </a:r>
            <a:endParaRPr lang="en-US" altLang="zh-CN" sz="1200" b="1" dirty="0" smtClean="0">
              <a:latin typeface="微软雅黑" panose="020B0503020204020204" pitchFamily="34" charset="-122"/>
              <a:ea typeface="微软雅黑" panose="020B0503020204020204" pitchFamily="34" charset="-122"/>
            </a:endParaRPr>
          </a:p>
          <a:p>
            <a:pPr algn="ctr">
              <a:lnSpc>
                <a:spcPct val="150000"/>
              </a:lnSpc>
            </a:pPr>
            <a:r>
              <a:rPr lang="zh-CN" altLang="en-US" sz="1200" dirty="0">
                <a:latin typeface="微软雅黑" panose="020B0503020204020204" pitchFamily="34" charset="-122"/>
                <a:ea typeface="微软雅黑" panose="020B0503020204020204" pitchFamily="34" charset="-122"/>
              </a:rPr>
              <a:t>保证数据完整性</a:t>
            </a:r>
            <a:endParaRPr lang="zh-CN"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1011421"/>
      </p:ext>
    </p:extLst>
  </p:cSld>
  <p:clrMapOvr>
    <a:masterClrMapping/>
  </p:clrMapOvr>
  <mc:AlternateContent xmlns:mc="http://schemas.openxmlformats.org/markup-compatibility/2006" xmlns:p14="http://schemas.microsoft.com/office/powerpoint/2010/main">
    <mc:Choice Requires="p14">
      <p:transition spd="slow" p14:dur="2000" advTm="6990"/>
    </mc:Choice>
    <mc:Fallback xmlns="">
      <p:transition spd="slow" advTm="69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000"/>
                            </p:stCondLst>
                            <p:childTnLst>
                              <p:par>
                                <p:cTn id="21" presetID="22" presetClass="entr" presetSubtype="4" fill="hold" grpId="4"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p:stCondLst>
                              <p:cond delay="2500"/>
                            </p:stCondLst>
                            <p:childTnLst>
                              <p:par>
                                <p:cTn id="25" presetID="22" presetClass="entr" presetSubtype="4" fill="hold" grpId="4"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par>
                          <p:cTn id="28" fill="hold">
                            <p:stCondLst>
                              <p:cond delay="3000"/>
                            </p:stCondLst>
                            <p:childTnLst>
                              <p:par>
                                <p:cTn id="29" presetID="22" presetClass="entr" presetSubtype="4" fill="hold" grpId="4"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500"/>
                                        <p:tgtEl>
                                          <p:spTgt spid="4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childTnLst>
                          </p:cTn>
                        </p:par>
                        <p:par>
                          <p:cTn id="40" fill="hold">
                            <p:stCondLst>
                              <p:cond delay="4500"/>
                            </p:stCondLst>
                            <p:childTnLst>
                              <p:par>
                                <p:cTn id="41" presetID="22" presetClass="entr" presetSubtype="4" fill="hold" grpId="4"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par>
                          <p:cTn id="44" fill="hold">
                            <p:stCondLst>
                              <p:cond delay="5000"/>
                            </p:stCondLst>
                            <p:childTnLst>
                              <p:par>
                                <p:cTn id="45" presetID="22" presetClass="entr" presetSubtype="4" fill="hold" grpId="4"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down)">
                                      <p:cBhvr>
                                        <p:cTn id="4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utoUpdateAnimBg="0"/>
      <p:bldP spid="15" grpId="1" bldLvl="0" autoUpdateAnimBg="0"/>
      <p:bldP spid="15" grpId="2" bldLvl="0" autoUpdateAnimBg="0"/>
      <p:bldP spid="15" grpId="3" bldLvl="0" autoUpdateAnimBg="0"/>
      <p:bldP spid="15" grpId="4"/>
      <p:bldP spid="16" grpId="0" bldLvl="0" autoUpdateAnimBg="0"/>
      <p:bldP spid="16" grpId="1" bldLvl="0" autoUpdateAnimBg="0"/>
      <p:bldP spid="16" grpId="2" bldLvl="0" autoUpdateAnimBg="0"/>
      <p:bldP spid="16" grpId="3" bldLvl="0" autoUpdateAnimBg="0"/>
      <p:bldP spid="16" grpId="4"/>
      <p:bldP spid="17" grpId="0" bldLvl="0" autoUpdateAnimBg="0"/>
      <p:bldP spid="17" grpId="1" bldLvl="0" autoUpdateAnimBg="0"/>
      <p:bldP spid="17" grpId="2" bldLvl="0" autoUpdateAnimBg="0"/>
      <p:bldP spid="17" grpId="3" bldLvl="0" autoUpdateAnimBg="0"/>
      <p:bldP spid="17" grpId="4"/>
      <p:bldP spid="47" grpId="0" bldLvl="0" autoUpdateAnimBg="0"/>
      <p:bldP spid="47" grpId="1" bldLvl="0" autoUpdateAnimBg="0"/>
      <p:bldP spid="47" grpId="2" bldLvl="0" autoUpdateAnimBg="0"/>
      <p:bldP spid="47" grpId="3" bldLvl="0" autoUpdateAnimBg="0"/>
      <p:bldP spid="47" grpId="4"/>
      <p:bldP spid="48" grpId="0" bldLvl="0" autoUpdateAnimBg="0"/>
      <p:bldP spid="48" grpId="1" bldLvl="0" autoUpdateAnimBg="0"/>
      <p:bldP spid="48" grpId="2" bldLvl="0" autoUpdateAnimBg="0"/>
      <p:bldP spid="48" grpId="3" bldLvl="0" autoUpdateAnimBg="0"/>
      <p:bldP spid="48" grpId="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4) 复件 4\ba8d822b65905f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 y="-17461"/>
            <a:ext cx="8991600" cy="505777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980282" y="1152004"/>
            <a:ext cx="2424062" cy="1200329"/>
          </a:xfrm>
          <a:prstGeom prst="rect">
            <a:avLst/>
          </a:prstGeom>
        </p:spPr>
        <p:txBody>
          <a:bodyPr wrap="none">
            <a:spAutoFit/>
          </a:bodyPr>
          <a:lstStyle/>
          <a:p>
            <a:r>
              <a:rPr lang="en-US" altLang="zh-CN" sz="7200" dirty="0">
                <a:solidFill>
                  <a:srgbClr val="EB193E"/>
                </a:solidFill>
                <a:latin typeface="方正兰亭准黑_GBK" panose="02000000000000000000" pitchFamily="2" charset="-122"/>
                <a:ea typeface="方正兰亭准黑_GBK" panose="02000000000000000000" pitchFamily="2" charset="-122"/>
              </a:rPr>
              <a:t>2018</a:t>
            </a:r>
            <a:endParaRPr lang="zh-CN" altLang="en-US" sz="7200" dirty="0">
              <a:solidFill>
                <a:srgbClr val="EB193E"/>
              </a:solidFill>
              <a:latin typeface="方正兰亭准黑_GBK" panose="02000000000000000000" pitchFamily="2" charset="-122"/>
              <a:ea typeface="方正兰亭准黑_GBK" panose="02000000000000000000" pitchFamily="2" charset="-122"/>
            </a:endParaRPr>
          </a:p>
        </p:txBody>
      </p:sp>
      <p:sp>
        <p:nvSpPr>
          <p:cNvPr id="5" name="矩形 4"/>
          <p:cNvSpPr/>
          <p:nvPr/>
        </p:nvSpPr>
        <p:spPr>
          <a:xfrm>
            <a:off x="1980282" y="2242362"/>
            <a:ext cx="2492990" cy="646331"/>
          </a:xfrm>
          <a:prstGeom prst="rect">
            <a:avLst/>
          </a:prstGeom>
        </p:spPr>
        <p:txBody>
          <a:bodyPr wrap="none">
            <a:spAutoFit/>
          </a:bodyPr>
          <a:lstStyle/>
          <a:p>
            <a:r>
              <a:rPr lang="zh-CN" altLang="en-US" sz="3600" dirty="0" smtClean="0">
                <a:latin typeface="方正兰亭准黑_GBK" panose="02000000000000000000" pitchFamily="2" charset="-122"/>
                <a:ea typeface="方正兰亭准黑_GBK" panose="02000000000000000000" pitchFamily="2" charset="-122"/>
              </a:rPr>
              <a:t>谢谢观赏！</a:t>
            </a:r>
            <a:endParaRPr lang="zh-CN" altLang="en-US" sz="3600" dirty="0">
              <a:latin typeface="方正兰亭准黑_GBK" panose="02000000000000000000" pitchFamily="2" charset="-122"/>
              <a:ea typeface="方正兰亭准黑_GBK" panose="02000000000000000000" pitchFamily="2" charset="-122"/>
            </a:endParaRPr>
          </a:p>
        </p:txBody>
      </p:sp>
      <p:cxnSp>
        <p:nvCxnSpPr>
          <p:cNvPr id="6" name="直接连接符 5"/>
          <p:cNvCxnSpPr/>
          <p:nvPr/>
        </p:nvCxnSpPr>
        <p:spPr>
          <a:xfrm>
            <a:off x="2196306" y="2886485"/>
            <a:ext cx="936104" cy="0"/>
          </a:xfrm>
          <a:prstGeom prst="line">
            <a:avLst/>
          </a:prstGeom>
          <a:ln w="25400">
            <a:solidFill>
              <a:srgbClr val="EB193E"/>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059862" y="2952204"/>
            <a:ext cx="1821332" cy="261610"/>
          </a:xfrm>
          <a:prstGeom prst="rect">
            <a:avLst/>
          </a:prstGeom>
        </p:spPr>
        <p:txBody>
          <a:bodyPr wrap="none">
            <a:spAutoFit/>
          </a:bodyPr>
          <a:lstStyle/>
          <a:p>
            <a:r>
              <a:rPr lang="en-US" altLang="zh-CN" sz="1100" dirty="0" smtClean="0"/>
              <a:t>Thanks For Your Watching</a:t>
            </a:r>
            <a:r>
              <a:rPr lang="zh-CN" altLang="en-US" sz="1100" dirty="0" smtClean="0"/>
              <a:t>！</a:t>
            </a:r>
            <a:endParaRPr lang="zh-CN" altLang="en-US" sz="1100" dirty="0"/>
          </a:p>
        </p:txBody>
      </p:sp>
    </p:spTree>
    <p:extLst>
      <p:ext uri="{BB962C8B-B14F-4D97-AF65-F5344CB8AC3E}">
        <p14:creationId xmlns:p14="http://schemas.microsoft.com/office/powerpoint/2010/main" val="1581150916"/>
      </p:ext>
    </p:extLst>
  </p:cSld>
  <p:clrMapOvr>
    <a:masterClrMapping/>
  </p:clrMapOvr>
  <mc:AlternateContent xmlns:mc="http://schemas.openxmlformats.org/markup-compatibility/2006" xmlns:p14="http://schemas.microsoft.com/office/powerpoint/2010/main">
    <mc:Choice Requires="p14">
      <p:transition spd="slow" p14:dur="2000" advTm="3410"/>
    </mc:Choice>
    <mc:Fallback xmlns="">
      <p:transition spd="slow" advTm="34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by="(-#ppt_w*2)" calcmode="lin" valueType="num">
                                      <p:cBhvr rctx="PPT">
                                        <p:cTn id="18" dur="250" autoRev="1" fill="hold">
                                          <p:stCondLst>
                                            <p:cond delay="0"/>
                                          </p:stCondLst>
                                        </p:cTn>
                                        <p:tgtEl>
                                          <p:spTgt spid="5"/>
                                        </p:tgtEl>
                                        <p:attrNameLst>
                                          <p:attrName>ppt_w</p:attrName>
                                        </p:attrNameLst>
                                      </p:cBhvr>
                                    </p:anim>
                                    <p:anim by="(#ppt_w*0.50)" calcmode="lin" valueType="num">
                                      <p:cBhvr>
                                        <p:cTn id="19" dur="250" decel="50000" autoRev="1" fill="hold">
                                          <p:stCondLst>
                                            <p:cond delay="0"/>
                                          </p:stCondLst>
                                        </p:cTn>
                                        <p:tgtEl>
                                          <p:spTgt spid="5"/>
                                        </p:tgtEl>
                                        <p:attrNameLst>
                                          <p:attrName>ppt_x</p:attrName>
                                        </p:attrNameLst>
                                      </p:cBhvr>
                                    </p:anim>
                                    <p:anim from="(-#ppt_h/2)" to="(#ppt_y)" calcmode="lin" valueType="num">
                                      <p:cBhvr>
                                        <p:cTn id="20" dur="500" fill="hold">
                                          <p:stCondLst>
                                            <p:cond delay="0"/>
                                          </p:stCondLst>
                                        </p:cTn>
                                        <p:tgtEl>
                                          <p:spTgt spid="5"/>
                                        </p:tgtEl>
                                        <p:attrNameLst>
                                          <p:attrName>ppt_y</p:attrName>
                                        </p:attrNameLst>
                                      </p:cBhvr>
                                    </p:anim>
                                    <p:animRot by="21600000">
                                      <p:cBhvr>
                                        <p:cTn id="21" dur="500" fill="hold">
                                          <p:stCondLst>
                                            <p:cond delay="0"/>
                                          </p:stCondLst>
                                        </p:cTn>
                                        <p:tgtEl>
                                          <p:spTgt spid="5"/>
                                        </p:tgtEl>
                                        <p:attrNameLst>
                                          <p:attrName>r</p:attrName>
                                        </p:attrNameLst>
                                      </p:cBhvr>
                                    </p:animRot>
                                  </p:childTnLst>
                                </p:cTn>
                              </p:par>
                            </p:childTnLst>
                          </p:cTn>
                        </p:par>
                        <p:par>
                          <p:cTn id="22" fill="hold">
                            <p:stCondLst>
                              <p:cond delay="1700"/>
                            </p:stCondLst>
                            <p:childTnLst>
                              <p:par>
                                <p:cTn id="23" presetID="16" presetClass="entr" presetSubtype="21"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par>
                          <p:cTn id="26" fill="hold">
                            <p:stCondLst>
                              <p:cond delay="2200"/>
                            </p:stCondLst>
                            <p:childTnLst>
                              <p:par>
                                <p:cTn id="27" presetID="53" presetClass="entr" presetSubtype="16"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4) 复件 4\ba8d822b65905f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7" y="-17461"/>
            <a:ext cx="8991600" cy="505777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556346" y="1872084"/>
            <a:ext cx="7704856"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27449" y="3024212"/>
            <a:ext cx="1900905" cy="646331"/>
          </a:xfrm>
          <a:prstGeom prst="rect">
            <a:avLst/>
          </a:prstGeom>
        </p:spPr>
        <p:txBody>
          <a:bodyPr wrap="none">
            <a:spAutoFit/>
          </a:bodyPr>
          <a:lstStyle/>
          <a:p>
            <a:r>
              <a:rPr lang="en-US" altLang="zh-CN" sz="3600" dirty="0"/>
              <a:t>CATALOG</a:t>
            </a:r>
            <a:endParaRPr lang="zh-CN" altLang="en-US" sz="3600" dirty="0"/>
          </a:p>
        </p:txBody>
      </p:sp>
      <p:sp>
        <p:nvSpPr>
          <p:cNvPr id="5" name="矩形 4"/>
          <p:cNvSpPr/>
          <p:nvPr/>
        </p:nvSpPr>
        <p:spPr>
          <a:xfrm>
            <a:off x="684138" y="2376140"/>
            <a:ext cx="1210588" cy="707886"/>
          </a:xfrm>
          <a:prstGeom prst="rect">
            <a:avLst/>
          </a:prstGeom>
        </p:spPr>
        <p:txBody>
          <a:bodyPr wrap="none">
            <a:spAutoFit/>
          </a:bodyPr>
          <a:lstStyle/>
          <a:p>
            <a:r>
              <a:rPr lang="zh-CN" altLang="en-US" sz="4000" dirty="0">
                <a:latin typeface="方正兰亭准黑_GBK" panose="02000000000000000000" pitchFamily="2" charset="-122"/>
                <a:ea typeface="方正兰亭准黑_GBK" panose="02000000000000000000" pitchFamily="2" charset="-122"/>
              </a:rPr>
              <a:t>目录</a:t>
            </a:r>
          </a:p>
        </p:txBody>
      </p:sp>
      <p:cxnSp>
        <p:nvCxnSpPr>
          <p:cNvPr id="6" name="直接连接符 5"/>
          <p:cNvCxnSpPr/>
          <p:nvPr/>
        </p:nvCxnSpPr>
        <p:spPr>
          <a:xfrm>
            <a:off x="900162" y="3744292"/>
            <a:ext cx="720677" cy="0"/>
          </a:xfrm>
          <a:prstGeom prst="line">
            <a:avLst/>
          </a:prstGeom>
          <a:ln w="25400">
            <a:solidFill>
              <a:srgbClr val="EB193E"/>
            </a:solidFill>
          </a:ln>
        </p:spPr>
        <p:style>
          <a:lnRef idx="1">
            <a:schemeClr val="accent1"/>
          </a:lnRef>
          <a:fillRef idx="0">
            <a:schemeClr val="accent1"/>
          </a:fillRef>
          <a:effectRef idx="0">
            <a:schemeClr val="accent1"/>
          </a:effectRef>
          <a:fontRef idx="minor">
            <a:schemeClr val="tx1"/>
          </a:fontRef>
        </p:style>
      </p:cxnSp>
      <p:sp>
        <p:nvSpPr>
          <p:cNvPr id="7" name="剪去单角的矩形 6"/>
          <p:cNvSpPr/>
          <p:nvPr/>
        </p:nvSpPr>
        <p:spPr>
          <a:xfrm rot="5400000">
            <a:off x="4212530" y="935980"/>
            <a:ext cx="576064" cy="576064"/>
          </a:xfrm>
          <a:prstGeom prst="snip1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4278386" y="876166"/>
            <a:ext cx="444352" cy="707886"/>
          </a:xfrm>
          <a:prstGeom prst="rect">
            <a:avLst/>
          </a:prstGeom>
        </p:spPr>
        <p:txBody>
          <a:bodyPr wrap="none">
            <a:spAutoFit/>
          </a:bodyPr>
          <a:lstStyle/>
          <a:p>
            <a:r>
              <a:rPr lang="en-US" altLang="zh-CN" sz="4000" dirty="0">
                <a:solidFill>
                  <a:schemeClr val="bg1"/>
                </a:solidFill>
              </a:rPr>
              <a:t>1</a:t>
            </a:r>
            <a:endParaRPr lang="zh-CN" altLang="en-US" sz="4000" dirty="0">
              <a:solidFill>
                <a:schemeClr val="bg1"/>
              </a:solidFill>
            </a:endParaRPr>
          </a:p>
        </p:txBody>
      </p:sp>
      <p:sp>
        <p:nvSpPr>
          <p:cNvPr id="9" name="矩形 8"/>
          <p:cNvSpPr/>
          <p:nvPr/>
        </p:nvSpPr>
        <p:spPr>
          <a:xfrm>
            <a:off x="4932610" y="1007988"/>
            <a:ext cx="1415772" cy="461665"/>
          </a:xfrm>
          <a:prstGeom prst="rect">
            <a:avLst/>
          </a:prstGeom>
        </p:spPr>
        <p:txBody>
          <a:bodyPr wrap="none">
            <a:spAutoFit/>
          </a:bodyPr>
          <a:lstStyle/>
          <a:p>
            <a:r>
              <a:rPr lang="zh-CN" altLang="en-US" sz="2400" dirty="0" smtClean="0">
                <a:solidFill>
                  <a:schemeClr val="tx1">
                    <a:lumMod val="95000"/>
                    <a:lumOff val="5000"/>
                  </a:schemeClr>
                </a:solidFill>
                <a:latin typeface="方正兰亭准黑_GBK" panose="02000000000000000000" pitchFamily="2" charset="-122"/>
                <a:ea typeface="方正兰亭准黑_GBK" panose="02000000000000000000" pitchFamily="2" charset="-122"/>
              </a:rPr>
              <a:t>需求分析</a:t>
            </a:r>
            <a:endParaRPr lang="zh-CN" altLang="en-US" sz="2400" dirty="0">
              <a:solidFill>
                <a:schemeClr val="tx1">
                  <a:lumMod val="95000"/>
                  <a:lumOff val="5000"/>
                </a:schemeClr>
              </a:solidFill>
              <a:latin typeface="方正兰亭准黑_GBK" panose="02000000000000000000" pitchFamily="2" charset="-122"/>
              <a:ea typeface="方正兰亭准黑_GBK" panose="02000000000000000000" pitchFamily="2" charset="-122"/>
            </a:endParaRPr>
          </a:p>
        </p:txBody>
      </p:sp>
      <p:sp>
        <p:nvSpPr>
          <p:cNvPr id="19" name="剪去单角的矩形 6"/>
          <p:cNvSpPr/>
          <p:nvPr/>
        </p:nvSpPr>
        <p:spPr>
          <a:xfrm rot="5400000">
            <a:off x="4212530" y="2162644"/>
            <a:ext cx="576064" cy="576064"/>
          </a:xfrm>
          <a:prstGeom prst="snip1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4278386" y="2102830"/>
            <a:ext cx="444352" cy="707886"/>
          </a:xfrm>
          <a:prstGeom prst="rect">
            <a:avLst/>
          </a:prstGeom>
        </p:spPr>
        <p:txBody>
          <a:bodyPr wrap="none">
            <a:spAutoFit/>
          </a:bodyPr>
          <a:lstStyle/>
          <a:p>
            <a:r>
              <a:rPr lang="en-US" altLang="zh-CN" sz="4000" dirty="0">
                <a:solidFill>
                  <a:schemeClr val="bg1"/>
                </a:solidFill>
              </a:rPr>
              <a:t>2</a:t>
            </a:r>
            <a:endParaRPr lang="zh-CN" altLang="en-US" sz="4000" dirty="0">
              <a:solidFill>
                <a:schemeClr val="bg1"/>
              </a:solidFill>
            </a:endParaRPr>
          </a:p>
        </p:txBody>
      </p:sp>
      <p:sp>
        <p:nvSpPr>
          <p:cNvPr id="21" name="矩形 20"/>
          <p:cNvSpPr/>
          <p:nvPr/>
        </p:nvSpPr>
        <p:spPr>
          <a:xfrm>
            <a:off x="4932610" y="2234652"/>
            <a:ext cx="1415772" cy="461665"/>
          </a:xfrm>
          <a:prstGeom prst="rect">
            <a:avLst/>
          </a:prstGeom>
        </p:spPr>
        <p:txBody>
          <a:bodyPr wrap="none">
            <a:spAutoFit/>
          </a:bodyPr>
          <a:lstStyle/>
          <a:p>
            <a:r>
              <a:rPr lang="zh-CN" altLang="en-US" sz="2400" dirty="0" smtClean="0">
                <a:solidFill>
                  <a:schemeClr val="tx1">
                    <a:lumMod val="95000"/>
                    <a:lumOff val="5000"/>
                  </a:schemeClr>
                </a:solidFill>
                <a:latin typeface="方正兰亭准黑_GBK" panose="02000000000000000000" pitchFamily="2" charset="-122"/>
                <a:ea typeface="方正兰亭准黑_GBK" panose="02000000000000000000" pitchFamily="2" charset="-122"/>
              </a:rPr>
              <a:t>系统框架</a:t>
            </a:r>
            <a:endParaRPr lang="zh-CN" altLang="en-US" sz="2400" dirty="0">
              <a:solidFill>
                <a:schemeClr val="tx1">
                  <a:lumMod val="95000"/>
                  <a:lumOff val="5000"/>
                </a:schemeClr>
              </a:solidFill>
              <a:latin typeface="方正兰亭准黑_GBK" panose="02000000000000000000" pitchFamily="2" charset="-122"/>
              <a:ea typeface="方正兰亭准黑_GBK" panose="02000000000000000000" pitchFamily="2" charset="-122"/>
            </a:endParaRPr>
          </a:p>
        </p:txBody>
      </p:sp>
      <p:sp>
        <p:nvSpPr>
          <p:cNvPr id="22" name="剪去单角的矩形 6"/>
          <p:cNvSpPr/>
          <p:nvPr/>
        </p:nvSpPr>
        <p:spPr>
          <a:xfrm rot="5400000">
            <a:off x="4212530" y="3376414"/>
            <a:ext cx="576064" cy="576064"/>
          </a:xfrm>
          <a:prstGeom prst="snip1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4278386" y="3316600"/>
            <a:ext cx="444352" cy="707886"/>
          </a:xfrm>
          <a:prstGeom prst="rect">
            <a:avLst/>
          </a:prstGeom>
        </p:spPr>
        <p:txBody>
          <a:bodyPr wrap="none">
            <a:spAutoFit/>
          </a:bodyPr>
          <a:lstStyle/>
          <a:p>
            <a:r>
              <a:rPr lang="en-US" altLang="zh-CN" sz="4000" dirty="0">
                <a:solidFill>
                  <a:schemeClr val="bg1"/>
                </a:solidFill>
              </a:rPr>
              <a:t>3</a:t>
            </a:r>
            <a:endParaRPr lang="zh-CN" altLang="en-US" sz="4000" dirty="0">
              <a:solidFill>
                <a:schemeClr val="bg1"/>
              </a:solidFill>
            </a:endParaRPr>
          </a:p>
        </p:txBody>
      </p:sp>
      <p:sp>
        <p:nvSpPr>
          <p:cNvPr id="24" name="矩形 23"/>
          <p:cNvSpPr/>
          <p:nvPr/>
        </p:nvSpPr>
        <p:spPr>
          <a:xfrm>
            <a:off x="4932610" y="3448422"/>
            <a:ext cx="1723549" cy="461665"/>
          </a:xfrm>
          <a:prstGeom prst="rect">
            <a:avLst/>
          </a:prstGeom>
        </p:spPr>
        <p:txBody>
          <a:bodyPr wrap="none">
            <a:spAutoFit/>
          </a:bodyPr>
          <a:lstStyle/>
          <a:p>
            <a:r>
              <a:rPr lang="zh-CN" altLang="en-US" sz="2400" dirty="0" smtClean="0">
                <a:solidFill>
                  <a:schemeClr val="tx1">
                    <a:lumMod val="95000"/>
                    <a:lumOff val="5000"/>
                  </a:schemeClr>
                </a:solidFill>
                <a:latin typeface="方正兰亭准黑_GBK" panose="02000000000000000000" pitchFamily="2" charset="-122"/>
                <a:ea typeface="方正兰亭准黑_GBK" panose="02000000000000000000" pitchFamily="2" charset="-122"/>
              </a:rPr>
              <a:t>数据库设计</a:t>
            </a:r>
            <a:endParaRPr lang="zh-CN" altLang="en-US" sz="2400" dirty="0">
              <a:solidFill>
                <a:schemeClr val="tx1">
                  <a:lumMod val="95000"/>
                  <a:lumOff val="5000"/>
                </a:schemeClr>
              </a:solidFill>
              <a:latin typeface="方正兰亭准黑_GBK" panose="02000000000000000000" pitchFamily="2" charset="-122"/>
              <a:ea typeface="方正兰亭准黑_GBK" panose="02000000000000000000" pitchFamily="2" charset="-122"/>
            </a:endParaRP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5455"/>
    </mc:Choice>
    <mc:Fallback xmlns="">
      <p:transition spd="slow" advTm="5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500"/>
                            </p:stCondLst>
                            <p:childTnLst>
                              <p:par>
                                <p:cTn id="13" presetID="16" presetClass="entr" presetSubtype="2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par>
                          <p:cTn id="34" fill="hold">
                            <p:stCondLst>
                              <p:cond delay="2500"/>
                            </p:stCondLst>
                            <p:childTnLst>
                              <p:par>
                                <p:cTn id="35" presetID="2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childTnLst>
                          </p:cTn>
                        </p:par>
                        <p:par>
                          <p:cTn id="42" fill="hold">
                            <p:stCondLst>
                              <p:cond delay="3500"/>
                            </p:stCondLst>
                            <p:childTnLst>
                              <p:par>
                                <p:cTn id="43" presetID="1"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par>
                          <p:cTn id="45" fill="hold">
                            <p:stCondLst>
                              <p:cond delay="3500"/>
                            </p:stCondLst>
                            <p:childTnLst>
                              <p:par>
                                <p:cTn id="46" presetID="22" presetClass="entr" presetSubtype="4"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p:bldP spid="9" grpId="0"/>
      <p:bldP spid="19" grpId="0" animBg="1"/>
      <p:bldP spid="20" grpId="0"/>
      <p:bldP spid="21" grpId="0"/>
      <p:bldP spid="22" grpId="0" animBg="1"/>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Documents and Settings\Administrator\桌面\复件 (4) 复件 4\ba8d822b65905f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 y="-17461"/>
            <a:ext cx="8991600" cy="505777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265194" y="1923767"/>
            <a:ext cx="1826141" cy="584775"/>
          </a:xfrm>
          <a:prstGeom prst="rect">
            <a:avLst/>
          </a:prstGeom>
        </p:spPr>
        <p:txBody>
          <a:bodyPr wrap="none">
            <a:spAutoFit/>
          </a:bodyPr>
          <a:lstStyle/>
          <a:p>
            <a:r>
              <a:rPr lang="zh-CN" altLang="en-US" sz="3200" dirty="0" smtClean="0">
                <a:solidFill>
                  <a:schemeClr val="tx1">
                    <a:lumMod val="95000"/>
                    <a:lumOff val="5000"/>
                  </a:schemeClr>
                </a:solidFill>
                <a:latin typeface="方正兰亭准黑_GBK" panose="02000000000000000000" pitchFamily="2" charset="-122"/>
                <a:ea typeface="方正兰亭准黑_GBK" panose="02000000000000000000" pitchFamily="2" charset="-122"/>
              </a:rPr>
              <a:t>需求分析</a:t>
            </a:r>
            <a:endParaRPr lang="zh-CN" altLang="en-US" sz="3200" dirty="0">
              <a:solidFill>
                <a:schemeClr val="tx1">
                  <a:lumMod val="95000"/>
                  <a:lumOff val="5000"/>
                </a:schemeClr>
              </a:solidFill>
              <a:latin typeface="方正兰亭准黑_GBK" panose="02000000000000000000" pitchFamily="2" charset="-122"/>
              <a:ea typeface="方正兰亭准黑_GBK" panose="02000000000000000000" pitchFamily="2" charset="-122"/>
            </a:endParaRPr>
          </a:p>
        </p:txBody>
      </p:sp>
      <p:sp>
        <p:nvSpPr>
          <p:cNvPr id="5" name="矩形 4"/>
          <p:cNvSpPr/>
          <p:nvPr/>
        </p:nvSpPr>
        <p:spPr>
          <a:xfrm>
            <a:off x="2412330" y="1779751"/>
            <a:ext cx="886781" cy="923330"/>
          </a:xfrm>
          <a:prstGeom prst="rect">
            <a:avLst/>
          </a:prstGeom>
        </p:spPr>
        <p:txBody>
          <a:bodyPr wrap="none">
            <a:spAutoFit/>
          </a:bodyPr>
          <a:lstStyle/>
          <a:p>
            <a:r>
              <a:rPr lang="en-US" altLang="zh-CN" sz="5400" dirty="0">
                <a:solidFill>
                  <a:schemeClr val="tx1">
                    <a:lumMod val="95000"/>
                    <a:lumOff val="5000"/>
                  </a:schemeClr>
                </a:solidFill>
              </a:rPr>
              <a:t>01</a:t>
            </a:r>
            <a:endParaRPr lang="zh-CN" altLang="en-US" sz="5400" dirty="0">
              <a:solidFill>
                <a:schemeClr val="tx1">
                  <a:lumMod val="95000"/>
                  <a:lumOff val="5000"/>
                </a:schemeClr>
              </a:solidFill>
            </a:endParaRPr>
          </a:p>
        </p:txBody>
      </p:sp>
      <p:cxnSp>
        <p:nvCxnSpPr>
          <p:cNvPr id="6" name="直接连接符 5"/>
          <p:cNvCxnSpPr>
            <a:cxnSpLocks/>
          </p:cNvCxnSpPr>
          <p:nvPr/>
        </p:nvCxnSpPr>
        <p:spPr>
          <a:xfrm>
            <a:off x="2556346" y="2643847"/>
            <a:ext cx="576064" cy="0"/>
          </a:xfrm>
          <a:prstGeom prst="line">
            <a:avLst/>
          </a:prstGeom>
          <a:ln w="25400">
            <a:solidFill>
              <a:srgbClr val="EB193E"/>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298220" y="2346523"/>
            <a:ext cx="2886559" cy="461665"/>
          </a:xfrm>
          <a:prstGeom prst="rect">
            <a:avLst/>
          </a:prstGeom>
        </p:spPr>
        <p:txBody>
          <a:bodyPr wrap="none">
            <a:spAutoFit/>
          </a:bodyPr>
          <a:lstStyle/>
          <a:p>
            <a:r>
              <a:rPr lang="en-US" altLang="zh-CN" sz="2400" dirty="0">
                <a:solidFill>
                  <a:schemeClr val="tx1">
                    <a:lumMod val="95000"/>
                    <a:lumOff val="5000"/>
                  </a:schemeClr>
                </a:solidFill>
              </a:rPr>
              <a:t>R</a:t>
            </a:r>
            <a:r>
              <a:rPr lang="en-US" altLang="zh-CN" sz="2400" dirty="0" smtClean="0">
                <a:solidFill>
                  <a:schemeClr val="tx1">
                    <a:lumMod val="95000"/>
                    <a:lumOff val="5000"/>
                  </a:schemeClr>
                </a:solidFill>
              </a:rPr>
              <a:t>equirement analysis</a:t>
            </a:r>
            <a:endParaRPr lang="zh-CN" altLang="en-US" sz="2400" dirty="0">
              <a:solidFill>
                <a:schemeClr val="tx1">
                  <a:lumMod val="95000"/>
                  <a:lumOff val="5000"/>
                </a:schemeClr>
              </a:solidFill>
            </a:endParaRP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3928"/>
    </mc:Choice>
    <mc:Fallback xmlns="">
      <p:transition spd="slow" advTm="39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2" descr="C:\Documents and Settings\Administrator\桌面\复件 (4) 复件 4\ba8d822b65905f9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2" y="-17461"/>
            <a:ext cx="4925988" cy="2770868"/>
          </a:xfrm>
          <a:prstGeom prst="rect">
            <a:avLst/>
          </a:prstGeom>
          <a:noFill/>
          <a:extLst>
            <a:ext uri="{909E8E84-426E-40DD-AFC4-6F175D3DCCD1}">
              <a14:hiddenFill xmlns:a14="http://schemas.microsoft.com/office/drawing/2010/main">
                <a:solidFill>
                  <a:srgbClr val="FFFFFF"/>
                </a:solidFill>
              </a14:hiddenFill>
            </a:ext>
          </a:extLst>
        </p:spPr>
      </p:pic>
      <p:sp>
        <p:nvSpPr>
          <p:cNvPr id="55" name="矩形 54"/>
          <p:cNvSpPr/>
          <p:nvPr/>
        </p:nvSpPr>
        <p:spPr>
          <a:xfrm>
            <a:off x="1316261" y="667953"/>
            <a:ext cx="7704856"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316261" y="298621"/>
            <a:ext cx="2845651" cy="369332"/>
          </a:xfrm>
          <a:prstGeom prst="rect">
            <a:avLst/>
          </a:prstGeom>
        </p:spPr>
        <p:txBody>
          <a:bodyPr wrap="none">
            <a:spAutoFit/>
          </a:bodyPr>
          <a:lstStyle/>
          <a:p>
            <a:r>
              <a:rPr lang="zh-CN" altLang="en-US" sz="1800" dirty="0" smtClean="0">
                <a:solidFill>
                  <a:schemeClr val="tx1">
                    <a:lumMod val="95000"/>
                    <a:lumOff val="5000"/>
                  </a:schemeClr>
                </a:solidFill>
                <a:latin typeface="苹方 常规" panose="020B0300000000000000" pitchFamily="34" charset="-122"/>
                <a:ea typeface="苹方 常规" panose="020B0300000000000000" pitchFamily="34" charset="-122"/>
              </a:rPr>
              <a:t>手机移动端：</a:t>
            </a:r>
            <a:r>
              <a:rPr lang="en-US" altLang="zh-CN" sz="1800" dirty="0" smtClean="0">
                <a:solidFill>
                  <a:schemeClr val="tx1">
                    <a:lumMod val="95000"/>
                    <a:lumOff val="5000"/>
                  </a:schemeClr>
                </a:solidFill>
                <a:latin typeface="苹方 常规" panose="020B0300000000000000" pitchFamily="34" charset="-122"/>
                <a:ea typeface="苹方 常规" panose="020B0300000000000000" pitchFamily="34" charset="-122"/>
              </a:rPr>
              <a:t>Android</a:t>
            </a:r>
            <a:r>
              <a:rPr lang="zh-CN" altLang="en-US" sz="1800" dirty="0" smtClean="0">
                <a:solidFill>
                  <a:schemeClr val="tx1">
                    <a:lumMod val="95000"/>
                    <a:lumOff val="5000"/>
                  </a:schemeClr>
                </a:solidFill>
                <a:latin typeface="苹方 常规" panose="020B0300000000000000" pitchFamily="34" charset="-122"/>
                <a:ea typeface="苹方 常规" panose="020B0300000000000000" pitchFamily="34" charset="-122"/>
              </a:rPr>
              <a:t>平台</a:t>
            </a:r>
            <a:endParaRPr lang="zh-CN" altLang="en-US" sz="1800" dirty="0">
              <a:solidFill>
                <a:schemeClr val="tx1">
                  <a:lumMod val="95000"/>
                  <a:lumOff val="5000"/>
                </a:schemeClr>
              </a:solidFill>
              <a:latin typeface="苹方 常规" panose="020B0300000000000000" pitchFamily="34" charset="-122"/>
              <a:ea typeface="苹方 常规" panose="020B0300000000000000" pitchFamily="34" charset="-122"/>
            </a:endParaRPr>
          </a:p>
        </p:txBody>
      </p:sp>
      <p:sp>
        <p:nvSpPr>
          <p:cNvPr id="57" name="矩形 56"/>
          <p:cNvSpPr/>
          <p:nvPr/>
        </p:nvSpPr>
        <p:spPr>
          <a:xfrm>
            <a:off x="1332210" y="556195"/>
            <a:ext cx="3167855" cy="307777"/>
          </a:xfrm>
          <a:prstGeom prst="rect">
            <a:avLst/>
          </a:prstGeom>
        </p:spPr>
        <p:txBody>
          <a:bodyPr wrap="none">
            <a:spAutoFit/>
          </a:bodyPr>
          <a:lstStyle/>
          <a:p>
            <a:r>
              <a:rPr lang="en-US" altLang="zh-CN" sz="1400" dirty="0">
                <a:solidFill>
                  <a:schemeClr val="tx1">
                    <a:lumMod val="95000"/>
                    <a:lumOff val="5000"/>
                  </a:schemeClr>
                </a:solidFill>
                <a:latin typeface="苹方 粗体" panose="020B0600000000000000" pitchFamily="34" charset="-122"/>
                <a:ea typeface="苹方 粗体" panose="020B0600000000000000" pitchFamily="34" charset="-122"/>
              </a:rPr>
              <a:t>Mobile phone </a:t>
            </a:r>
            <a:r>
              <a:rPr lang="en-US" altLang="zh-CN" sz="1400" dirty="0" smtClean="0">
                <a:solidFill>
                  <a:schemeClr val="tx1">
                    <a:lumMod val="95000"/>
                    <a:lumOff val="5000"/>
                  </a:schemeClr>
                </a:solidFill>
                <a:latin typeface="苹方 粗体" panose="020B0600000000000000" pitchFamily="34" charset="-122"/>
                <a:ea typeface="苹方 粗体" panose="020B0600000000000000" pitchFamily="34" charset="-122"/>
              </a:rPr>
              <a:t>terminal for Android </a:t>
            </a:r>
            <a:endParaRPr lang="zh-CN" altLang="en-US" sz="1400" dirty="0">
              <a:solidFill>
                <a:schemeClr val="tx1">
                  <a:lumMod val="95000"/>
                  <a:lumOff val="5000"/>
                </a:schemeClr>
              </a:solidFill>
              <a:latin typeface="苹方 粗体" panose="020B0600000000000000" pitchFamily="34" charset="-122"/>
              <a:ea typeface="苹方 粗体" panose="020B0600000000000000" pitchFamily="34" charset="-122"/>
            </a:endParaRPr>
          </a:p>
        </p:txBody>
      </p:sp>
      <p:grpSp>
        <p:nvGrpSpPr>
          <p:cNvPr id="2" name="组合 1"/>
          <p:cNvGrpSpPr/>
          <p:nvPr/>
        </p:nvGrpSpPr>
        <p:grpSpPr>
          <a:xfrm>
            <a:off x="4539940" y="1512094"/>
            <a:ext cx="3701776" cy="2714833"/>
            <a:chOff x="6149336" y="2057400"/>
            <a:chExt cx="5014046" cy="3693882"/>
          </a:xfrm>
        </p:grpSpPr>
        <p:grpSp>
          <p:nvGrpSpPr>
            <p:cNvPr id="16" name="组合 15"/>
            <p:cNvGrpSpPr/>
            <p:nvPr/>
          </p:nvGrpSpPr>
          <p:grpSpPr>
            <a:xfrm>
              <a:off x="6149336" y="2057400"/>
              <a:ext cx="1794404" cy="3693882"/>
              <a:chOff x="1595744" y="1504948"/>
              <a:chExt cx="2109927" cy="4343402"/>
            </a:xfrm>
          </p:grpSpPr>
          <p:grpSp>
            <p:nvGrpSpPr>
              <p:cNvPr id="18" name="组合 17"/>
              <p:cNvGrpSpPr/>
              <p:nvPr/>
            </p:nvGrpSpPr>
            <p:grpSpPr>
              <a:xfrm>
                <a:off x="1595744" y="1504948"/>
                <a:ext cx="1718965" cy="1546248"/>
                <a:chOff x="1800523" y="1479548"/>
                <a:chExt cx="1718965" cy="1546248"/>
              </a:xfrm>
              <a:solidFill>
                <a:srgbClr val="494951"/>
              </a:solidFill>
            </p:grpSpPr>
            <p:sp>
              <p:nvSpPr>
                <p:cNvPr id="23" name="同侧圆角矩形 22"/>
                <p:cNvSpPr/>
                <p:nvPr/>
              </p:nvSpPr>
              <p:spPr>
                <a:xfrm>
                  <a:off x="3251803" y="1479548"/>
                  <a:ext cx="267685" cy="244475"/>
                </a:xfrm>
                <a:prstGeom prst="round2SameRect">
                  <a:avLst>
                    <a:gd name="adj1" fmla="val 9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同侧圆角矩形 23"/>
                <p:cNvSpPr/>
                <p:nvPr/>
              </p:nvSpPr>
              <p:spPr>
                <a:xfrm rot="16200000">
                  <a:off x="1821708" y="2055264"/>
                  <a:ext cx="202105" cy="244475"/>
                </a:xfrm>
                <a:prstGeom prst="round2SameRect">
                  <a:avLst>
                    <a:gd name="adj1" fmla="val 119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同侧圆角矩形 24"/>
                <p:cNvSpPr/>
                <p:nvPr/>
              </p:nvSpPr>
              <p:spPr>
                <a:xfrm rot="16200000">
                  <a:off x="1840232" y="2455840"/>
                  <a:ext cx="165058" cy="244475"/>
                </a:xfrm>
                <a:prstGeom prst="round2SameRect">
                  <a:avLst>
                    <a:gd name="adj1" fmla="val 119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同侧圆角矩形 25"/>
                <p:cNvSpPr/>
                <p:nvPr/>
              </p:nvSpPr>
              <p:spPr>
                <a:xfrm rot="16200000">
                  <a:off x="1840233" y="2821029"/>
                  <a:ext cx="165058" cy="244475"/>
                </a:xfrm>
                <a:prstGeom prst="round2SameRect">
                  <a:avLst>
                    <a:gd name="adj1" fmla="val 119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圆角矩形 18"/>
              <p:cNvSpPr/>
              <p:nvPr/>
            </p:nvSpPr>
            <p:spPr>
              <a:xfrm rot="16200000">
                <a:off x="501671" y="2644350"/>
                <a:ext cx="4320000" cy="2088000"/>
              </a:xfrm>
              <a:prstGeom prst="roundRect">
                <a:avLst>
                  <a:gd name="adj" fmla="val 14809"/>
                </a:avLst>
              </a:prstGeom>
              <a:solidFill>
                <a:srgbClr val="D8DB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16200000">
                <a:off x="554471" y="2690766"/>
                <a:ext cx="4214400" cy="1995168"/>
              </a:xfrm>
              <a:prstGeom prst="roundRect">
                <a:avLst>
                  <a:gd name="adj" fmla="val 13725"/>
                </a:avLst>
              </a:prstGeom>
              <a:solidFill>
                <a:schemeClr val="bg1">
                  <a:lumMod val="95000"/>
                </a:schemeClr>
              </a:solidFill>
              <a:ln w="19050">
                <a:solidFill>
                  <a:srgbClr val="BCBD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464535" y="1853651"/>
                <a:ext cx="354806" cy="45793"/>
              </a:xfrm>
              <a:prstGeom prst="roundRect">
                <a:avLst>
                  <a:gd name="adj" fmla="val 50000"/>
                </a:avLst>
              </a:prstGeom>
              <a:solidFill>
                <a:srgbClr val="4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68978" y="2057400"/>
              <a:ext cx="1794404" cy="3693882"/>
              <a:chOff x="1595744" y="1504948"/>
              <a:chExt cx="2109927" cy="4343402"/>
            </a:xfrm>
          </p:grpSpPr>
          <p:grpSp>
            <p:nvGrpSpPr>
              <p:cNvPr id="7" name="组合 6"/>
              <p:cNvGrpSpPr/>
              <p:nvPr/>
            </p:nvGrpSpPr>
            <p:grpSpPr>
              <a:xfrm>
                <a:off x="1595744" y="1504948"/>
                <a:ext cx="1718965" cy="1546248"/>
                <a:chOff x="1800523" y="1479548"/>
                <a:chExt cx="1718965" cy="1546248"/>
              </a:xfrm>
              <a:solidFill>
                <a:srgbClr val="494951"/>
              </a:solidFill>
            </p:grpSpPr>
            <p:sp>
              <p:nvSpPr>
                <p:cNvPr id="12" name="同侧圆角矩形 11"/>
                <p:cNvSpPr/>
                <p:nvPr/>
              </p:nvSpPr>
              <p:spPr>
                <a:xfrm>
                  <a:off x="3251803" y="1479548"/>
                  <a:ext cx="267685" cy="244475"/>
                </a:xfrm>
                <a:prstGeom prst="round2SameRect">
                  <a:avLst>
                    <a:gd name="adj1" fmla="val 9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同侧圆角矩形 12"/>
                <p:cNvSpPr/>
                <p:nvPr/>
              </p:nvSpPr>
              <p:spPr>
                <a:xfrm rot="16200000">
                  <a:off x="1821708" y="2055264"/>
                  <a:ext cx="202105" cy="244475"/>
                </a:xfrm>
                <a:prstGeom prst="round2SameRect">
                  <a:avLst>
                    <a:gd name="adj1" fmla="val 119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同侧圆角矩形 13"/>
                <p:cNvSpPr/>
                <p:nvPr/>
              </p:nvSpPr>
              <p:spPr>
                <a:xfrm rot="16200000">
                  <a:off x="1840232" y="2455840"/>
                  <a:ext cx="165058" cy="244475"/>
                </a:xfrm>
                <a:prstGeom prst="round2SameRect">
                  <a:avLst>
                    <a:gd name="adj1" fmla="val 119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侧圆角矩形 14"/>
                <p:cNvSpPr/>
                <p:nvPr/>
              </p:nvSpPr>
              <p:spPr>
                <a:xfrm rot="16200000">
                  <a:off x="1840233" y="2821029"/>
                  <a:ext cx="165058" cy="244475"/>
                </a:xfrm>
                <a:prstGeom prst="round2SameRect">
                  <a:avLst>
                    <a:gd name="adj1" fmla="val 119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圆角矩形 7"/>
              <p:cNvSpPr/>
              <p:nvPr/>
            </p:nvSpPr>
            <p:spPr>
              <a:xfrm rot="16200000">
                <a:off x="501671" y="2644350"/>
                <a:ext cx="4320000" cy="2088000"/>
              </a:xfrm>
              <a:prstGeom prst="roundRect">
                <a:avLst>
                  <a:gd name="adj" fmla="val 14809"/>
                </a:avLst>
              </a:prstGeom>
              <a:solidFill>
                <a:srgbClr val="D8DB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16200000">
                <a:off x="554471" y="2690766"/>
                <a:ext cx="4214400" cy="1995168"/>
              </a:xfrm>
              <a:prstGeom prst="roundRect">
                <a:avLst>
                  <a:gd name="adj" fmla="val 13725"/>
                </a:avLst>
              </a:prstGeom>
              <a:solidFill>
                <a:schemeClr val="bg1">
                  <a:lumMod val="95000"/>
                </a:schemeClr>
              </a:solidFill>
              <a:ln w="19050">
                <a:solidFill>
                  <a:srgbClr val="BCBD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464535" y="1853651"/>
                <a:ext cx="354806" cy="45793"/>
              </a:xfrm>
              <a:prstGeom prst="roundRect">
                <a:avLst>
                  <a:gd name="adj" fmla="val 50000"/>
                </a:avLst>
              </a:prstGeom>
              <a:solidFill>
                <a:srgbClr val="4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2" name="图片 61" descr="Screenshot_20180923-135344"/>
          <p:cNvPicPr/>
          <p:nvPr/>
        </p:nvPicPr>
        <p:blipFill>
          <a:blip r:embed="rId5" cstate="print">
            <a:extLst>
              <a:ext uri="{28A0092B-C50C-407E-A947-70E740481C1C}">
                <a14:useLocalDpi xmlns:a14="http://schemas.microsoft.com/office/drawing/2010/main" val="0"/>
              </a:ext>
            </a:extLst>
          </a:blip>
          <a:stretch>
            <a:fillRect/>
          </a:stretch>
        </p:blipFill>
        <p:spPr>
          <a:xfrm>
            <a:off x="7029770" y="1808361"/>
            <a:ext cx="1119625" cy="2118472"/>
          </a:xfrm>
          <a:prstGeom prst="rect">
            <a:avLst/>
          </a:prstGeom>
        </p:spPr>
      </p:pic>
      <p:pic>
        <p:nvPicPr>
          <p:cNvPr id="64" name="图片 63" descr="Screenshot_20180923-144856"/>
          <p:cNvPicPr/>
          <p:nvPr/>
        </p:nvPicPr>
        <p:blipFill>
          <a:blip r:embed="rId6"/>
          <a:stretch>
            <a:fillRect/>
          </a:stretch>
        </p:blipFill>
        <p:spPr>
          <a:xfrm>
            <a:off x="4654721" y="1782677"/>
            <a:ext cx="1102152" cy="2080748"/>
          </a:xfrm>
          <a:prstGeom prst="rect">
            <a:avLst/>
          </a:prstGeom>
        </p:spPr>
      </p:pic>
      <p:grpSp>
        <p:nvGrpSpPr>
          <p:cNvPr id="28" name="组合 27"/>
          <p:cNvGrpSpPr/>
          <p:nvPr/>
        </p:nvGrpSpPr>
        <p:grpSpPr>
          <a:xfrm>
            <a:off x="5597774" y="1164112"/>
            <a:ext cx="1617452" cy="3314608"/>
            <a:chOff x="1595744" y="1504948"/>
            <a:chExt cx="2109927" cy="4343402"/>
          </a:xfrm>
        </p:grpSpPr>
        <p:grpSp>
          <p:nvGrpSpPr>
            <p:cNvPr id="30" name="组合 29"/>
            <p:cNvGrpSpPr/>
            <p:nvPr/>
          </p:nvGrpSpPr>
          <p:grpSpPr>
            <a:xfrm>
              <a:off x="1595744" y="1504948"/>
              <a:ext cx="1718965" cy="1546248"/>
              <a:chOff x="1800523" y="1479548"/>
              <a:chExt cx="1718965" cy="1546248"/>
            </a:xfrm>
            <a:solidFill>
              <a:srgbClr val="494951"/>
            </a:solidFill>
          </p:grpSpPr>
          <p:sp>
            <p:nvSpPr>
              <p:cNvPr id="35" name="同侧圆角矩形 34"/>
              <p:cNvSpPr/>
              <p:nvPr/>
            </p:nvSpPr>
            <p:spPr>
              <a:xfrm>
                <a:off x="3251803" y="1479548"/>
                <a:ext cx="267685" cy="244475"/>
              </a:xfrm>
              <a:prstGeom prst="round2SameRect">
                <a:avLst>
                  <a:gd name="adj1" fmla="val 9849"/>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同侧圆角矩形 35"/>
              <p:cNvSpPr/>
              <p:nvPr/>
            </p:nvSpPr>
            <p:spPr>
              <a:xfrm rot="16200000">
                <a:off x="1821708" y="2055264"/>
                <a:ext cx="202105" cy="244475"/>
              </a:xfrm>
              <a:prstGeom prst="round2SameRect">
                <a:avLst>
                  <a:gd name="adj1" fmla="val 119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同侧圆角矩形 36"/>
              <p:cNvSpPr/>
              <p:nvPr/>
            </p:nvSpPr>
            <p:spPr>
              <a:xfrm rot="16200000">
                <a:off x="1840232" y="2455840"/>
                <a:ext cx="165058" cy="244475"/>
              </a:xfrm>
              <a:prstGeom prst="round2SameRect">
                <a:avLst>
                  <a:gd name="adj1" fmla="val 119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同侧圆角矩形 37"/>
              <p:cNvSpPr/>
              <p:nvPr/>
            </p:nvSpPr>
            <p:spPr>
              <a:xfrm rot="16200000">
                <a:off x="1840233" y="2821029"/>
                <a:ext cx="165058" cy="244475"/>
              </a:xfrm>
              <a:prstGeom prst="round2SameRect">
                <a:avLst>
                  <a:gd name="adj1" fmla="val 11954"/>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30"/>
            <p:cNvSpPr/>
            <p:nvPr/>
          </p:nvSpPr>
          <p:spPr>
            <a:xfrm rot="16200000">
              <a:off x="501671" y="2644350"/>
              <a:ext cx="4320000" cy="2088000"/>
            </a:xfrm>
            <a:prstGeom prst="roundRect">
              <a:avLst>
                <a:gd name="adj" fmla="val 14809"/>
              </a:avLst>
            </a:prstGeom>
            <a:solidFill>
              <a:srgbClr val="D8DB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rot="16200000">
              <a:off x="554471" y="2690766"/>
              <a:ext cx="4214400" cy="1995168"/>
            </a:xfrm>
            <a:prstGeom prst="roundRect">
              <a:avLst>
                <a:gd name="adj" fmla="val 13725"/>
              </a:avLst>
            </a:prstGeom>
            <a:solidFill>
              <a:schemeClr val="bg1">
                <a:lumMod val="95000"/>
              </a:schemeClr>
            </a:solidFill>
            <a:ln w="19050">
              <a:solidFill>
                <a:srgbClr val="BCBD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464535" y="1853651"/>
              <a:ext cx="354806" cy="45793"/>
            </a:xfrm>
            <a:prstGeom prst="roundRect">
              <a:avLst>
                <a:gd name="adj" fmla="val 50000"/>
              </a:avLst>
            </a:prstGeom>
            <a:solidFill>
              <a:srgbClr val="4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737338" y="1489504"/>
            <a:ext cx="1328906" cy="1322917"/>
            <a:chOff x="998722" y="2077464"/>
            <a:chExt cx="1800000" cy="1800000"/>
          </a:xfrm>
        </p:grpSpPr>
        <p:sp>
          <p:nvSpPr>
            <p:cNvPr id="40" name="椭圆 39"/>
            <p:cNvSpPr/>
            <p:nvPr/>
          </p:nvSpPr>
          <p:spPr>
            <a:xfrm>
              <a:off x="998722" y="2077464"/>
              <a:ext cx="1800000" cy="1800000"/>
            </a:xfrm>
            <a:prstGeom prst="ellipse">
              <a:avLst/>
            </a:prstGeom>
            <a:noFill/>
            <a:ln w="19050">
              <a:solidFill>
                <a:srgbClr val="EB19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弧形 40"/>
            <p:cNvSpPr/>
            <p:nvPr/>
          </p:nvSpPr>
          <p:spPr>
            <a:xfrm>
              <a:off x="998722" y="2077464"/>
              <a:ext cx="1800000" cy="1800000"/>
            </a:xfrm>
            <a:prstGeom prst="arc">
              <a:avLst>
                <a:gd name="adj1" fmla="val 16200000"/>
                <a:gd name="adj2" fmla="val 10517732"/>
              </a:avLst>
            </a:prstGeom>
            <a:ln w="127000" cap="rnd">
              <a:solidFill>
                <a:srgbClr val="EB19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grpSp>
        <p:nvGrpSpPr>
          <p:cNvPr id="42" name="组合 41"/>
          <p:cNvGrpSpPr/>
          <p:nvPr/>
        </p:nvGrpSpPr>
        <p:grpSpPr>
          <a:xfrm>
            <a:off x="2643185" y="1489504"/>
            <a:ext cx="1328906" cy="1322917"/>
            <a:chOff x="3580187" y="2077464"/>
            <a:chExt cx="1800000" cy="1800000"/>
          </a:xfrm>
        </p:grpSpPr>
        <p:sp>
          <p:nvSpPr>
            <p:cNvPr id="43" name="椭圆 42"/>
            <p:cNvSpPr/>
            <p:nvPr/>
          </p:nvSpPr>
          <p:spPr>
            <a:xfrm>
              <a:off x="3580187" y="2077464"/>
              <a:ext cx="1800000" cy="1800000"/>
            </a:xfrm>
            <a:prstGeom prst="ellipse">
              <a:avLst/>
            </a:prstGeom>
            <a:noFill/>
            <a:ln w="19050">
              <a:solidFill>
                <a:srgbClr val="EB19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弧形 43"/>
            <p:cNvSpPr/>
            <p:nvPr/>
          </p:nvSpPr>
          <p:spPr>
            <a:xfrm>
              <a:off x="3580187" y="2077464"/>
              <a:ext cx="1800000" cy="1800000"/>
            </a:xfrm>
            <a:prstGeom prst="arc">
              <a:avLst>
                <a:gd name="adj1" fmla="val 16200000"/>
                <a:gd name="adj2" fmla="val 13572621"/>
              </a:avLst>
            </a:prstGeom>
            <a:ln w="127000" cap="rnd">
              <a:solidFill>
                <a:srgbClr val="EB19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grpSp>
        <p:nvGrpSpPr>
          <p:cNvPr id="45" name="组合 44"/>
          <p:cNvGrpSpPr/>
          <p:nvPr/>
        </p:nvGrpSpPr>
        <p:grpSpPr>
          <a:xfrm>
            <a:off x="937575" y="1688839"/>
            <a:ext cx="928431" cy="924247"/>
            <a:chOff x="1269943" y="2348685"/>
            <a:chExt cx="1257558" cy="1257558"/>
          </a:xfrm>
        </p:grpSpPr>
        <p:sp>
          <p:nvSpPr>
            <p:cNvPr id="46" name="椭圆 45"/>
            <p:cNvSpPr/>
            <p:nvPr/>
          </p:nvSpPr>
          <p:spPr>
            <a:xfrm>
              <a:off x="1269943" y="2348685"/>
              <a:ext cx="1257558" cy="1257558"/>
            </a:xfrm>
            <a:prstGeom prst="ellipse">
              <a:avLst/>
            </a:prstGeom>
            <a:solidFill>
              <a:srgbClr val="EB193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369803" y="2631979"/>
              <a:ext cx="1057840" cy="690970"/>
            </a:xfrm>
            <a:prstGeom prst="rect">
              <a:avLst/>
            </a:prstGeom>
          </p:spPr>
          <p:txBody>
            <a:bodyPr wrap="none" anchor="ctr">
              <a:spAutoFit/>
            </a:bodyPr>
            <a:lstStyle/>
            <a:p>
              <a:pPr algn="ctr"/>
              <a:r>
                <a:rPr lang="en-US" altLang="zh-CN" sz="2700" dirty="0">
                  <a:solidFill>
                    <a:schemeClr val="bg1"/>
                  </a:solidFill>
                </a:rPr>
                <a:t>74%</a:t>
              </a:r>
              <a:endParaRPr lang="zh-CN" altLang="en-US" sz="2700" dirty="0">
                <a:solidFill>
                  <a:schemeClr val="bg1"/>
                </a:solidFill>
              </a:endParaRPr>
            </a:p>
          </p:txBody>
        </p:sp>
      </p:grpSp>
      <p:grpSp>
        <p:nvGrpSpPr>
          <p:cNvPr id="48" name="组合 47"/>
          <p:cNvGrpSpPr/>
          <p:nvPr/>
        </p:nvGrpSpPr>
        <p:grpSpPr>
          <a:xfrm>
            <a:off x="2843423" y="1688839"/>
            <a:ext cx="928431" cy="924247"/>
            <a:chOff x="3862790" y="2348685"/>
            <a:chExt cx="1257558" cy="1257558"/>
          </a:xfrm>
        </p:grpSpPr>
        <p:sp>
          <p:nvSpPr>
            <p:cNvPr id="49" name="椭圆 48"/>
            <p:cNvSpPr/>
            <p:nvPr/>
          </p:nvSpPr>
          <p:spPr>
            <a:xfrm>
              <a:off x="3862790" y="2348685"/>
              <a:ext cx="1257558" cy="1257558"/>
            </a:xfrm>
            <a:prstGeom prst="ellipse">
              <a:avLst/>
            </a:prstGeom>
            <a:solidFill>
              <a:srgbClr val="EB193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939884" y="2654840"/>
              <a:ext cx="1057841" cy="690970"/>
            </a:xfrm>
            <a:prstGeom prst="rect">
              <a:avLst/>
            </a:prstGeom>
          </p:spPr>
          <p:txBody>
            <a:bodyPr wrap="none" anchor="ctr">
              <a:spAutoFit/>
            </a:bodyPr>
            <a:lstStyle/>
            <a:p>
              <a:pPr algn="ctr"/>
              <a:r>
                <a:rPr lang="en-US" altLang="zh-CN" sz="2700" dirty="0" smtClean="0">
                  <a:solidFill>
                    <a:schemeClr val="bg1"/>
                  </a:solidFill>
                </a:rPr>
                <a:t>86%</a:t>
              </a:r>
              <a:endParaRPr lang="zh-CN" altLang="en-US" sz="2700" dirty="0">
                <a:solidFill>
                  <a:schemeClr val="bg1"/>
                </a:solidFill>
              </a:endParaRPr>
            </a:p>
          </p:txBody>
        </p:sp>
      </p:grpSp>
      <p:sp>
        <p:nvSpPr>
          <p:cNvPr id="51" name="矩形 50"/>
          <p:cNvSpPr/>
          <p:nvPr/>
        </p:nvSpPr>
        <p:spPr>
          <a:xfrm>
            <a:off x="444534" y="3329725"/>
            <a:ext cx="3865529" cy="1145268"/>
          </a:xfrm>
          <a:prstGeom prst="rect">
            <a:avLst/>
          </a:prstGeom>
        </p:spPr>
        <p:txBody>
          <a:bodyPr wrap="square" lIns="67391" tIns="33696" rIns="67391" bIns="33696">
            <a:spAutoFit/>
          </a:bodyPr>
          <a:lstStyle/>
          <a:p>
            <a:pPr>
              <a:lnSpc>
                <a:spcPct val="150000"/>
              </a:lnSpc>
              <a:spcAft>
                <a:spcPts val="442"/>
              </a:spcAft>
            </a:pPr>
            <a:r>
              <a:rPr lang="zh-CN" altLang="en-US" sz="800" dirty="0" smtClean="0">
                <a:solidFill>
                  <a:schemeClr val="tx1">
                    <a:lumMod val="65000"/>
                    <a:lumOff val="35000"/>
                  </a:schemeClr>
                </a:solidFill>
                <a:latin typeface="苹方 粗体" panose="020B0600000000000000" pitchFamily="34" charset="-122"/>
                <a:ea typeface="苹方 粗体" panose="020B0600000000000000" pitchFamily="34" charset="-122"/>
              </a:rPr>
              <a:t>截至</a:t>
            </a:r>
            <a:r>
              <a:rPr lang="en-US" altLang="zh-CN" sz="800" dirty="0" smtClean="0">
                <a:solidFill>
                  <a:schemeClr val="tx1">
                    <a:lumMod val="65000"/>
                    <a:lumOff val="35000"/>
                  </a:schemeClr>
                </a:solidFill>
                <a:latin typeface="苹方 粗体" panose="020B0600000000000000" pitchFamily="34" charset="-122"/>
                <a:ea typeface="苹方 粗体" panose="020B0600000000000000" pitchFamily="34" charset="-122"/>
              </a:rPr>
              <a:t>2017</a:t>
            </a:r>
            <a:r>
              <a:rPr lang="zh-CN" altLang="en-US" sz="800" dirty="0" smtClean="0">
                <a:solidFill>
                  <a:schemeClr val="tx1">
                    <a:lumMod val="65000"/>
                    <a:lumOff val="35000"/>
                  </a:schemeClr>
                </a:solidFill>
                <a:latin typeface="苹方 粗体" panose="020B0600000000000000" pitchFamily="34" charset="-122"/>
                <a:ea typeface="苹方 粗体" panose="020B0600000000000000" pitchFamily="34" charset="-122"/>
              </a:rPr>
              <a:t>年底中国</a:t>
            </a:r>
            <a:r>
              <a:rPr lang="zh-CN" altLang="en-US" sz="800" dirty="0">
                <a:solidFill>
                  <a:schemeClr val="tx1">
                    <a:lumMod val="65000"/>
                    <a:lumOff val="35000"/>
                  </a:schemeClr>
                </a:solidFill>
                <a:latin typeface="苹方 粗体" panose="020B0600000000000000" pitchFamily="34" charset="-122"/>
                <a:ea typeface="苹方 粗体" panose="020B0600000000000000" pitchFamily="34" charset="-122"/>
              </a:rPr>
              <a:t>（大陆地区</a:t>
            </a:r>
            <a:r>
              <a:rPr lang="zh-CN" altLang="en-US" sz="800" dirty="0" smtClean="0">
                <a:solidFill>
                  <a:schemeClr val="tx1">
                    <a:lumMod val="65000"/>
                    <a:lumOff val="35000"/>
                  </a:schemeClr>
                </a:solidFill>
                <a:latin typeface="苹方 粗体" panose="020B0600000000000000" pitchFamily="34" charset="-122"/>
                <a:ea typeface="苹方 粗体" panose="020B0600000000000000" pitchFamily="34" charset="-122"/>
              </a:rPr>
              <a:t>）智能手机使用的</a:t>
            </a:r>
            <a:r>
              <a:rPr lang="zh-CN" altLang="en-US" sz="800" dirty="0">
                <a:solidFill>
                  <a:schemeClr val="tx1">
                    <a:lumMod val="65000"/>
                    <a:lumOff val="35000"/>
                  </a:schemeClr>
                </a:solidFill>
                <a:latin typeface="苹方 粗体" panose="020B0600000000000000" pitchFamily="34" charset="-122"/>
                <a:ea typeface="苹方 粗体" panose="020B0600000000000000" pitchFamily="34" charset="-122"/>
              </a:rPr>
              <a:t>比例达</a:t>
            </a:r>
            <a:r>
              <a:rPr lang="en-US" altLang="zh-CN" sz="800" dirty="0">
                <a:solidFill>
                  <a:srgbClr val="FF0000"/>
                </a:solidFill>
                <a:latin typeface="苹方 粗体" panose="020B0600000000000000" pitchFamily="34" charset="-122"/>
                <a:ea typeface="苹方 粗体" panose="020B0600000000000000" pitchFamily="34" charset="-122"/>
              </a:rPr>
              <a:t>74%</a:t>
            </a:r>
            <a:r>
              <a:rPr lang="zh-CN" altLang="en-US" sz="800" dirty="0">
                <a:solidFill>
                  <a:schemeClr val="tx1">
                    <a:lumMod val="65000"/>
                    <a:lumOff val="35000"/>
                  </a:schemeClr>
                </a:solidFill>
                <a:latin typeface="苹方 粗体" panose="020B0600000000000000" pitchFamily="34" charset="-122"/>
                <a:ea typeface="苹方 粗体" panose="020B0600000000000000" pitchFamily="34" charset="-122"/>
              </a:rPr>
              <a:t>，远高于美国的</a:t>
            </a:r>
            <a:r>
              <a:rPr lang="en-US" altLang="zh-CN" sz="800" dirty="0">
                <a:solidFill>
                  <a:schemeClr val="tx1">
                    <a:lumMod val="65000"/>
                    <a:lumOff val="35000"/>
                  </a:schemeClr>
                </a:solidFill>
                <a:latin typeface="苹方 粗体" panose="020B0600000000000000" pitchFamily="34" charset="-122"/>
                <a:ea typeface="苹方 粗体" panose="020B0600000000000000" pitchFamily="34" charset="-122"/>
              </a:rPr>
              <a:t>57%</a:t>
            </a:r>
            <a:r>
              <a:rPr lang="zh-CN" altLang="en-US" sz="800" dirty="0" smtClean="0">
                <a:solidFill>
                  <a:schemeClr val="tx1">
                    <a:lumMod val="65000"/>
                    <a:lumOff val="35000"/>
                  </a:schemeClr>
                </a:solidFill>
                <a:latin typeface="苹方 粗体" panose="020B0600000000000000" pitchFamily="34" charset="-122"/>
                <a:ea typeface="苹方 粗体" panose="020B0600000000000000" pitchFamily="34" charset="-122"/>
              </a:rPr>
              <a:t>。</a:t>
            </a:r>
            <a:endParaRPr lang="en-US" altLang="zh-CN" sz="800" dirty="0" smtClean="0">
              <a:solidFill>
                <a:schemeClr val="tx1">
                  <a:lumMod val="65000"/>
                  <a:lumOff val="35000"/>
                </a:schemeClr>
              </a:solidFill>
              <a:latin typeface="苹方 粗体" panose="020B0600000000000000" pitchFamily="34" charset="-122"/>
              <a:ea typeface="苹方 粗体" panose="020B0600000000000000" pitchFamily="34" charset="-122"/>
            </a:endParaRPr>
          </a:p>
          <a:p>
            <a:pPr>
              <a:lnSpc>
                <a:spcPct val="150000"/>
              </a:lnSpc>
              <a:spcAft>
                <a:spcPts val="442"/>
              </a:spcAft>
            </a:pPr>
            <a:r>
              <a:rPr lang="zh-CN" altLang="en-US" sz="800" dirty="0" smtClean="0">
                <a:solidFill>
                  <a:schemeClr val="tx1">
                    <a:lumMod val="65000"/>
                    <a:lumOff val="35000"/>
                  </a:schemeClr>
                </a:solidFill>
                <a:latin typeface="苹方 粗体" panose="020B0600000000000000" pitchFamily="34" charset="-122"/>
                <a:ea typeface="苹方 粗体" panose="020B0600000000000000" pitchFamily="34" charset="-122"/>
              </a:rPr>
              <a:t>而</a:t>
            </a:r>
            <a:r>
              <a:rPr lang="en-US" altLang="zh-CN" sz="800" dirty="0" smtClean="0">
                <a:solidFill>
                  <a:schemeClr val="tx1">
                    <a:lumMod val="65000"/>
                    <a:lumOff val="35000"/>
                  </a:schemeClr>
                </a:solidFill>
                <a:latin typeface="苹方 粗体" panose="020B0600000000000000" pitchFamily="34" charset="-122"/>
                <a:ea typeface="苹方 粗体" panose="020B0600000000000000" pitchFamily="34" charset="-122"/>
              </a:rPr>
              <a:t>Android</a:t>
            </a:r>
            <a:r>
              <a:rPr lang="zh-CN" altLang="en-US" sz="800" dirty="0" smtClean="0">
                <a:solidFill>
                  <a:schemeClr val="tx1">
                    <a:lumMod val="65000"/>
                    <a:lumOff val="35000"/>
                  </a:schemeClr>
                </a:solidFill>
                <a:latin typeface="苹方 粗体" panose="020B0600000000000000" pitchFamily="34" charset="-122"/>
                <a:ea typeface="苹方 粗体" panose="020B0600000000000000" pitchFamily="34" charset="-122"/>
              </a:rPr>
              <a:t>（安卓）系统手机市场占有率高达</a:t>
            </a:r>
            <a:r>
              <a:rPr lang="en-US" altLang="zh-CN" sz="800" dirty="0" smtClean="0">
                <a:solidFill>
                  <a:srgbClr val="FF0000"/>
                </a:solidFill>
                <a:latin typeface="苹方 粗体" panose="020B0600000000000000" pitchFamily="34" charset="-122"/>
                <a:ea typeface="苹方 粗体" panose="020B0600000000000000" pitchFamily="34" charset="-122"/>
              </a:rPr>
              <a:t>86.1%</a:t>
            </a:r>
            <a:r>
              <a:rPr lang="zh-CN" altLang="en-US" sz="800" dirty="0" smtClean="0">
                <a:solidFill>
                  <a:schemeClr val="tx1">
                    <a:lumMod val="65000"/>
                    <a:lumOff val="35000"/>
                  </a:schemeClr>
                </a:solidFill>
                <a:latin typeface="苹方 粗体" panose="020B0600000000000000" pitchFamily="34" charset="-122"/>
                <a:ea typeface="苹方 粗体" panose="020B0600000000000000" pitchFamily="34" charset="-122"/>
              </a:rPr>
              <a:t>。</a:t>
            </a:r>
            <a:endParaRPr lang="en-US" altLang="zh-CN" sz="800" dirty="0" smtClean="0">
              <a:solidFill>
                <a:schemeClr val="tx1">
                  <a:lumMod val="65000"/>
                  <a:lumOff val="35000"/>
                </a:schemeClr>
              </a:solidFill>
              <a:latin typeface="苹方 粗体" panose="020B0600000000000000" pitchFamily="34" charset="-122"/>
              <a:ea typeface="苹方 粗体" panose="020B0600000000000000" pitchFamily="34" charset="-122"/>
            </a:endParaRPr>
          </a:p>
          <a:p>
            <a:pPr>
              <a:lnSpc>
                <a:spcPct val="150000"/>
              </a:lnSpc>
              <a:spcAft>
                <a:spcPts val="442"/>
              </a:spcAft>
            </a:pPr>
            <a:r>
              <a:rPr lang="zh-CN" altLang="en-US" sz="800" dirty="0">
                <a:solidFill>
                  <a:schemeClr val="tx1">
                    <a:lumMod val="65000"/>
                    <a:lumOff val="35000"/>
                  </a:schemeClr>
                </a:solidFill>
                <a:latin typeface="苹方 粗体" panose="020B0600000000000000" pitchFamily="34" charset="-122"/>
                <a:ea typeface="苹方 粗体" panose="020B0600000000000000" pitchFamily="34" charset="-122"/>
              </a:rPr>
              <a:t>据</a:t>
            </a:r>
            <a:r>
              <a:rPr lang="zh-CN" altLang="en-US" sz="800" dirty="0" smtClean="0">
                <a:solidFill>
                  <a:schemeClr val="tx1">
                    <a:lumMod val="65000"/>
                    <a:lumOff val="35000"/>
                  </a:schemeClr>
                </a:solidFill>
                <a:latin typeface="苹方 粗体" panose="020B0600000000000000" pitchFamily="34" charset="-122"/>
                <a:ea typeface="苹方 粗体" panose="020B0600000000000000" pitchFamily="34" charset="-122"/>
              </a:rPr>
              <a:t>统计每位手机用户手机上平均安装</a:t>
            </a:r>
            <a:r>
              <a:rPr lang="en-US" altLang="zh-CN" sz="800" dirty="0" smtClean="0">
                <a:solidFill>
                  <a:srgbClr val="FF0000"/>
                </a:solidFill>
                <a:latin typeface="苹方 粗体" panose="020B0600000000000000" pitchFamily="34" charset="-122"/>
                <a:ea typeface="苹方 粗体" panose="020B0600000000000000" pitchFamily="34" charset="-122"/>
              </a:rPr>
              <a:t>50</a:t>
            </a:r>
            <a:r>
              <a:rPr lang="zh-CN" altLang="en-US" sz="800" dirty="0" smtClean="0">
                <a:solidFill>
                  <a:srgbClr val="FF0000"/>
                </a:solidFill>
                <a:latin typeface="苹方 粗体" panose="020B0600000000000000" pitchFamily="34" charset="-122"/>
                <a:ea typeface="苹方 粗体" panose="020B0600000000000000" pitchFamily="34" charset="-122"/>
              </a:rPr>
              <a:t>余款</a:t>
            </a:r>
            <a:r>
              <a:rPr lang="en-US" altLang="zh-CN" sz="800" dirty="0" smtClean="0">
                <a:solidFill>
                  <a:srgbClr val="FF0000"/>
                </a:solidFill>
                <a:latin typeface="苹方 粗体" panose="020B0600000000000000" pitchFamily="34" charset="-122"/>
                <a:ea typeface="苹方 粗体" panose="020B0600000000000000" pitchFamily="34" charset="-122"/>
              </a:rPr>
              <a:t>APP</a:t>
            </a:r>
            <a:r>
              <a:rPr lang="zh-CN" altLang="en-US" sz="800" dirty="0" smtClean="0">
                <a:solidFill>
                  <a:schemeClr val="tx1">
                    <a:lumMod val="65000"/>
                    <a:lumOff val="35000"/>
                  </a:schemeClr>
                </a:solidFill>
                <a:latin typeface="苹方 粗体" panose="020B0600000000000000" pitchFamily="34" charset="-122"/>
                <a:ea typeface="苹方 粗体" panose="020B0600000000000000" pitchFamily="34" charset="-122"/>
              </a:rPr>
              <a:t>。</a:t>
            </a:r>
            <a:endParaRPr lang="en-US" altLang="zh-CN" sz="800" dirty="0" smtClean="0">
              <a:solidFill>
                <a:schemeClr val="tx1">
                  <a:lumMod val="65000"/>
                  <a:lumOff val="35000"/>
                </a:schemeClr>
              </a:solidFill>
              <a:latin typeface="苹方 粗体" panose="020B0600000000000000" pitchFamily="34" charset="-122"/>
              <a:ea typeface="苹方 粗体" panose="020B0600000000000000" pitchFamily="34" charset="-122"/>
            </a:endParaRPr>
          </a:p>
          <a:p>
            <a:pPr>
              <a:lnSpc>
                <a:spcPct val="150000"/>
              </a:lnSpc>
              <a:spcAft>
                <a:spcPts val="442"/>
              </a:spcAft>
            </a:pPr>
            <a:r>
              <a:rPr lang="zh-CN" altLang="en-US" sz="800" dirty="0" smtClean="0">
                <a:solidFill>
                  <a:schemeClr val="tx1">
                    <a:lumMod val="65000"/>
                    <a:lumOff val="35000"/>
                  </a:schemeClr>
                </a:solidFill>
                <a:latin typeface="苹方 粗体" panose="020B0600000000000000" pitchFamily="34" charset="-122"/>
                <a:ea typeface="苹方 粗体" panose="020B0600000000000000" pitchFamily="34" charset="-122"/>
              </a:rPr>
              <a:t>并且由于便捷的支付流程、随时随地连接互联网的便捷，使越来越多的酒店、宾馆能够支持网上预订功能。</a:t>
            </a:r>
            <a:endParaRPr lang="en-US" altLang="zh-CN" sz="800" dirty="0" smtClean="0">
              <a:solidFill>
                <a:schemeClr val="tx1">
                  <a:lumMod val="65000"/>
                  <a:lumOff val="35000"/>
                </a:schemeClr>
              </a:solidFill>
              <a:latin typeface="苹方 粗体" panose="020B0600000000000000" pitchFamily="34" charset="-122"/>
              <a:ea typeface="苹方 粗体" panose="020B0600000000000000" pitchFamily="34" charset="-122"/>
            </a:endParaRPr>
          </a:p>
        </p:txBody>
      </p:sp>
      <p:sp>
        <p:nvSpPr>
          <p:cNvPr id="52" name="矩形 51"/>
          <p:cNvSpPr/>
          <p:nvPr/>
        </p:nvSpPr>
        <p:spPr>
          <a:xfrm>
            <a:off x="2709822" y="2947387"/>
            <a:ext cx="1162021" cy="221938"/>
          </a:xfrm>
          <a:prstGeom prst="rect">
            <a:avLst/>
          </a:prstGeom>
        </p:spPr>
        <p:txBody>
          <a:bodyPr wrap="none" lIns="67391" tIns="33696" rIns="67391" bIns="33696">
            <a:spAutoFit/>
          </a:bodyPr>
          <a:lstStyle/>
          <a:p>
            <a:pPr algn="ctr"/>
            <a:r>
              <a:rPr lang="zh-CN" altLang="en-US" sz="1000" dirty="0" smtClean="0">
                <a:solidFill>
                  <a:srgbClr val="EB193E"/>
                </a:solidFill>
                <a:latin typeface="苹方 粗体" panose="020B0600000000000000" pitchFamily="34" charset="-122"/>
                <a:ea typeface="苹方 粗体" panose="020B0600000000000000" pitchFamily="34" charset="-122"/>
              </a:rPr>
              <a:t>安卓系统市场份额</a:t>
            </a:r>
            <a:endParaRPr lang="zh-CN" altLang="en-US" sz="1000" dirty="0">
              <a:solidFill>
                <a:srgbClr val="EB193E"/>
              </a:solidFill>
              <a:latin typeface="苹方 粗体" panose="020B0600000000000000" pitchFamily="34" charset="-122"/>
              <a:ea typeface="苹方 粗体" panose="020B0600000000000000" pitchFamily="34" charset="-122"/>
            </a:endParaRPr>
          </a:p>
        </p:txBody>
      </p:sp>
      <p:sp>
        <p:nvSpPr>
          <p:cNvPr id="53" name="矩形 52"/>
          <p:cNvSpPr/>
          <p:nvPr/>
        </p:nvSpPr>
        <p:spPr>
          <a:xfrm>
            <a:off x="756640" y="2942244"/>
            <a:ext cx="1290260" cy="221938"/>
          </a:xfrm>
          <a:prstGeom prst="rect">
            <a:avLst/>
          </a:prstGeom>
        </p:spPr>
        <p:txBody>
          <a:bodyPr wrap="none" lIns="67391" tIns="33696" rIns="67391" bIns="33696">
            <a:spAutoFit/>
          </a:bodyPr>
          <a:lstStyle/>
          <a:p>
            <a:pPr algn="ctr"/>
            <a:r>
              <a:rPr lang="zh-CN" altLang="en-US" sz="1000" dirty="0" smtClean="0">
                <a:solidFill>
                  <a:srgbClr val="EB193E"/>
                </a:solidFill>
                <a:latin typeface="苹方 粗体" panose="020B0600000000000000" pitchFamily="34" charset="-122"/>
                <a:ea typeface="苹方 粗体" panose="020B0600000000000000" pitchFamily="34" charset="-122"/>
              </a:rPr>
              <a:t>中国智能手机使用率</a:t>
            </a:r>
            <a:endParaRPr lang="zh-CN" altLang="en-US" sz="1000" dirty="0">
              <a:solidFill>
                <a:srgbClr val="EB193E"/>
              </a:solidFill>
              <a:latin typeface="苹方 粗体" panose="020B0600000000000000" pitchFamily="34" charset="-122"/>
              <a:ea typeface="苹方 粗体" panose="020B0600000000000000" pitchFamily="34" charset="-122"/>
            </a:endParaRPr>
          </a:p>
        </p:txBody>
      </p:sp>
      <p:sp>
        <p:nvSpPr>
          <p:cNvPr id="59" name="圆角矩形 58"/>
          <p:cNvSpPr/>
          <p:nvPr/>
        </p:nvSpPr>
        <p:spPr>
          <a:xfrm>
            <a:off x="6215899" y="4149672"/>
            <a:ext cx="397191" cy="154509"/>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0" name="圆角矩形 59"/>
          <p:cNvSpPr/>
          <p:nvPr/>
        </p:nvSpPr>
        <p:spPr>
          <a:xfrm>
            <a:off x="7394634" y="3969107"/>
            <a:ext cx="325012" cy="126431"/>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1" name="圆角矩形 60"/>
          <p:cNvSpPr/>
          <p:nvPr/>
        </p:nvSpPr>
        <p:spPr>
          <a:xfrm>
            <a:off x="5084367" y="3905891"/>
            <a:ext cx="325012" cy="126431"/>
          </a:xfrm>
          <a:prstGeom prst="round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63" name="图片 62" descr="Screenshot_20180923-135835"/>
          <p:cNvPicPr/>
          <p:nvPr/>
        </p:nvPicPr>
        <p:blipFill>
          <a:blip r:embed="rId7"/>
          <a:stretch>
            <a:fillRect/>
          </a:stretch>
        </p:blipFill>
        <p:spPr>
          <a:xfrm>
            <a:off x="5736225" y="1513774"/>
            <a:ext cx="1362508" cy="2573866"/>
          </a:xfrm>
          <a:prstGeom prst="rect">
            <a:avLst/>
          </a:prstGeom>
        </p:spPr>
      </p:pic>
    </p:spTree>
    <p:custDataLst>
      <p:tags r:id="rId1"/>
    </p:custDataLst>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7225"/>
    </mc:Choice>
    <mc:Fallback xmlns="">
      <p:transition spd="slow" advTm="72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fltVal val="0"/>
                                          </p:val>
                                        </p:tav>
                                        <p:tav tm="100000">
                                          <p:val>
                                            <p:strVal val="#ppt_w"/>
                                          </p:val>
                                        </p:tav>
                                      </p:tavLst>
                                    </p:anim>
                                    <p:anim calcmode="lin" valueType="num">
                                      <p:cBhvr>
                                        <p:cTn id="16" dur="500" fill="hold"/>
                                        <p:tgtEl>
                                          <p:spTgt spid="39"/>
                                        </p:tgtEl>
                                        <p:attrNameLst>
                                          <p:attrName>ppt_h</p:attrName>
                                        </p:attrNameLst>
                                      </p:cBhvr>
                                      <p:tavLst>
                                        <p:tav tm="0">
                                          <p:val>
                                            <p:fltVal val="0"/>
                                          </p:val>
                                        </p:tav>
                                        <p:tav tm="100000">
                                          <p:val>
                                            <p:strVal val="#ppt_h"/>
                                          </p:val>
                                        </p:tav>
                                      </p:tavLst>
                                    </p:anim>
                                    <p:anim calcmode="lin" valueType="num">
                                      <p:cBhvr>
                                        <p:cTn id="17" dur="500" fill="hold"/>
                                        <p:tgtEl>
                                          <p:spTgt spid="39"/>
                                        </p:tgtEl>
                                        <p:attrNameLst>
                                          <p:attrName>style.rotation</p:attrName>
                                        </p:attrNameLst>
                                      </p:cBhvr>
                                      <p:tavLst>
                                        <p:tav tm="0">
                                          <p:val>
                                            <p:fltVal val="360"/>
                                          </p:val>
                                        </p:tav>
                                        <p:tav tm="100000">
                                          <p:val>
                                            <p:fltVal val="0"/>
                                          </p:val>
                                        </p:tav>
                                      </p:tavLst>
                                    </p:anim>
                                    <p:animEffect transition="in" filter="fade">
                                      <p:cBhvr>
                                        <p:cTn id="18" dur="500"/>
                                        <p:tgtEl>
                                          <p:spTgt spid="39"/>
                                        </p:tgtEl>
                                      </p:cBhvr>
                                    </p:animEffect>
                                  </p:childTnLst>
                                </p:cTn>
                              </p:par>
                              <p:par>
                                <p:cTn id="19" presetID="53" presetClass="entr" presetSubtype="16" fill="hold" nodeType="withEffect">
                                  <p:stCondLst>
                                    <p:cond delay="25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ppt_w</p:attrName>
                                        </p:attrNameLst>
                                      </p:cBhvr>
                                      <p:tavLst>
                                        <p:tav tm="0">
                                          <p:val>
                                            <p:fltVal val="0"/>
                                          </p:val>
                                        </p:tav>
                                        <p:tav tm="100000">
                                          <p:val>
                                            <p:strVal val="#ppt_w"/>
                                          </p:val>
                                        </p:tav>
                                      </p:tavLst>
                                    </p:anim>
                                    <p:anim calcmode="lin" valueType="num">
                                      <p:cBhvr>
                                        <p:cTn id="22" dur="500" fill="hold"/>
                                        <p:tgtEl>
                                          <p:spTgt spid="45"/>
                                        </p:tgtEl>
                                        <p:attrNameLst>
                                          <p:attrName>ppt_h</p:attrName>
                                        </p:attrNameLst>
                                      </p:cBhvr>
                                      <p:tavLst>
                                        <p:tav tm="0">
                                          <p:val>
                                            <p:fltVal val="0"/>
                                          </p:val>
                                        </p:tav>
                                        <p:tav tm="100000">
                                          <p:val>
                                            <p:strVal val="#ppt_h"/>
                                          </p:val>
                                        </p:tav>
                                      </p:tavLst>
                                    </p:anim>
                                    <p:animEffect transition="in" filter="fade">
                                      <p:cBhvr>
                                        <p:cTn id="23" dur="500"/>
                                        <p:tgtEl>
                                          <p:spTgt spid="45"/>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ppt_w</p:attrName>
                                        </p:attrNameLst>
                                      </p:cBhvr>
                                      <p:tavLst>
                                        <p:tav tm="0">
                                          <p:val>
                                            <p:fltVal val="0"/>
                                          </p:val>
                                        </p:tav>
                                        <p:tav tm="100000">
                                          <p:val>
                                            <p:strVal val="#ppt_w"/>
                                          </p:val>
                                        </p:tav>
                                      </p:tavLst>
                                    </p:anim>
                                    <p:anim calcmode="lin" valueType="num">
                                      <p:cBhvr>
                                        <p:cTn id="27" dur="500" fill="hold"/>
                                        <p:tgtEl>
                                          <p:spTgt spid="52"/>
                                        </p:tgtEl>
                                        <p:attrNameLst>
                                          <p:attrName>ppt_h</p:attrName>
                                        </p:attrNameLst>
                                      </p:cBhvr>
                                      <p:tavLst>
                                        <p:tav tm="0">
                                          <p:val>
                                            <p:fltVal val="0"/>
                                          </p:val>
                                        </p:tav>
                                        <p:tav tm="100000">
                                          <p:val>
                                            <p:strVal val="#ppt_h"/>
                                          </p:val>
                                        </p:tav>
                                      </p:tavLst>
                                    </p:anim>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49" presetClass="entr" presetSubtype="0" decel="10000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fltVal val="0"/>
                                          </p:val>
                                        </p:tav>
                                        <p:tav tm="100000">
                                          <p:val>
                                            <p:strVal val="#ppt_w"/>
                                          </p:val>
                                        </p:tav>
                                      </p:tavLst>
                                    </p:anim>
                                    <p:anim calcmode="lin" valueType="num">
                                      <p:cBhvr>
                                        <p:cTn id="34" dur="500" fill="hold"/>
                                        <p:tgtEl>
                                          <p:spTgt spid="42"/>
                                        </p:tgtEl>
                                        <p:attrNameLst>
                                          <p:attrName>ppt_h</p:attrName>
                                        </p:attrNameLst>
                                      </p:cBhvr>
                                      <p:tavLst>
                                        <p:tav tm="0">
                                          <p:val>
                                            <p:fltVal val="0"/>
                                          </p:val>
                                        </p:tav>
                                        <p:tav tm="100000">
                                          <p:val>
                                            <p:strVal val="#ppt_h"/>
                                          </p:val>
                                        </p:tav>
                                      </p:tavLst>
                                    </p:anim>
                                    <p:anim calcmode="lin" valueType="num">
                                      <p:cBhvr>
                                        <p:cTn id="35" dur="500" fill="hold"/>
                                        <p:tgtEl>
                                          <p:spTgt spid="42"/>
                                        </p:tgtEl>
                                        <p:attrNameLst>
                                          <p:attrName>style.rotation</p:attrName>
                                        </p:attrNameLst>
                                      </p:cBhvr>
                                      <p:tavLst>
                                        <p:tav tm="0">
                                          <p:val>
                                            <p:fltVal val="360"/>
                                          </p:val>
                                        </p:tav>
                                        <p:tav tm="100000">
                                          <p:val>
                                            <p:fltVal val="0"/>
                                          </p:val>
                                        </p:tav>
                                      </p:tavLst>
                                    </p:anim>
                                    <p:animEffect transition="in" filter="fade">
                                      <p:cBhvr>
                                        <p:cTn id="36" dur="500"/>
                                        <p:tgtEl>
                                          <p:spTgt spid="42"/>
                                        </p:tgtEl>
                                      </p:cBhvr>
                                    </p:animEffect>
                                  </p:childTnLst>
                                </p:cTn>
                              </p:par>
                              <p:par>
                                <p:cTn id="37" presetID="53" presetClass="entr" presetSubtype="16" fill="hold" nodeType="withEffect">
                                  <p:stCondLst>
                                    <p:cond delay="25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Effect transition="in" filter="fade">
                                      <p:cBhvr>
                                        <p:cTn id="41" dur="500"/>
                                        <p:tgtEl>
                                          <p:spTgt spid="48"/>
                                        </p:tgtEl>
                                      </p:cBhvr>
                                    </p:animEffect>
                                  </p:childTnLst>
                                </p:cTn>
                              </p:par>
                              <p:par>
                                <p:cTn id="42" presetID="53" presetClass="entr" presetSubtype="16" fill="hold" grpId="0" nodeType="withEffect">
                                  <p:stCondLst>
                                    <p:cond delay="250"/>
                                  </p:stCondLst>
                                  <p:childTnLst>
                                    <p:set>
                                      <p:cBhvr>
                                        <p:cTn id="43" dur="1" fill="hold">
                                          <p:stCondLst>
                                            <p:cond delay="0"/>
                                          </p:stCondLst>
                                        </p:cTn>
                                        <p:tgtEl>
                                          <p:spTgt spid="53"/>
                                        </p:tgtEl>
                                        <p:attrNameLst>
                                          <p:attrName>style.visibility</p:attrName>
                                        </p:attrNameLst>
                                      </p:cBhvr>
                                      <p:to>
                                        <p:strVal val="visible"/>
                                      </p:to>
                                    </p:set>
                                    <p:anim calcmode="lin" valueType="num">
                                      <p:cBhvr>
                                        <p:cTn id="44" dur="500" fill="hold"/>
                                        <p:tgtEl>
                                          <p:spTgt spid="53"/>
                                        </p:tgtEl>
                                        <p:attrNameLst>
                                          <p:attrName>ppt_w</p:attrName>
                                        </p:attrNameLst>
                                      </p:cBhvr>
                                      <p:tavLst>
                                        <p:tav tm="0">
                                          <p:val>
                                            <p:fltVal val="0"/>
                                          </p:val>
                                        </p:tav>
                                        <p:tav tm="100000">
                                          <p:val>
                                            <p:strVal val="#ppt_w"/>
                                          </p:val>
                                        </p:tav>
                                      </p:tavLst>
                                    </p:anim>
                                    <p:anim calcmode="lin" valueType="num">
                                      <p:cBhvr>
                                        <p:cTn id="45" dur="500" fill="hold"/>
                                        <p:tgtEl>
                                          <p:spTgt spid="53"/>
                                        </p:tgtEl>
                                        <p:attrNameLst>
                                          <p:attrName>ppt_h</p:attrName>
                                        </p:attrNameLst>
                                      </p:cBhvr>
                                      <p:tavLst>
                                        <p:tav tm="0">
                                          <p:val>
                                            <p:fltVal val="0"/>
                                          </p:val>
                                        </p:tav>
                                        <p:tav tm="100000">
                                          <p:val>
                                            <p:strVal val="#ppt_h"/>
                                          </p:val>
                                        </p:tav>
                                      </p:tavLst>
                                    </p:anim>
                                    <p:animEffect transition="in" filter="fade">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Documents and Settings\Administrator\桌面\复件 (4) 复件 4\ba8d822b65905f9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2" y="-17461"/>
            <a:ext cx="4925988" cy="2770868"/>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1316261" y="697041"/>
            <a:ext cx="7704856"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a:off x="3667919" y="1858322"/>
            <a:ext cx="1701189" cy="1459932"/>
          </a:xfrm>
          <a:prstGeom prst="triangle">
            <a:avLst/>
          </a:prstGeom>
          <a:solidFill>
            <a:srgbClr val="EB193E"/>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tx1">
                  <a:lumMod val="85000"/>
                  <a:lumOff val="15000"/>
                </a:schemeClr>
              </a:solidFill>
            </a:endParaRPr>
          </a:p>
        </p:txBody>
      </p:sp>
      <p:sp>
        <p:nvSpPr>
          <p:cNvPr id="3" name="等腰三角形 2"/>
          <p:cNvSpPr/>
          <p:nvPr/>
        </p:nvSpPr>
        <p:spPr>
          <a:xfrm>
            <a:off x="2817325" y="3318253"/>
            <a:ext cx="1701189" cy="1459932"/>
          </a:xfrm>
          <a:prstGeom prst="triangle">
            <a:avLst/>
          </a:prstGeom>
          <a:solidFill>
            <a:srgbClr val="EB193E"/>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bg1"/>
              </a:solidFill>
            </a:endParaRPr>
          </a:p>
        </p:txBody>
      </p:sp>
      <p:sp>
        <p:nvSpPr>
          <p:cNvPr id="4" name="等腰三角形 3"/>
          <p:cNvSpPr/>
          <p:nvPr/>
        </p:nvSpPr>
        <p:spPr>
          <a:xfrm>
            <a:off x="4516720" y="3318253"/>
            <a:ext cx="1701189" cy="1459932"/>
          </a:xfrm>
          <a:prstGeom prst="triangle">
            <a:avLst/>
          </a:prstGeom>
          <a:solidFill>
            <a:srgbClr val="EB193E"/>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tx1">
                  <a:lumMod val="85000"/>
                  <a:lumOff val="15000"/>
                </a:schemeClr>
              </a:solidFill>
            </a:endParaRPr>
          </a:p>
        </p:txBody>
      </p:sp>
      <p:sp>
        <p:nvSpPr>
          <p:cNvPr id="5" name="矩形 4"/>
          <p:cNvSpPr/>
          <p:nvPr/>
        </p:nvSpPr>
        <p:spPr>
          <a:xfrm flipH="1">
            <a:off x="208336" y="1576266"/>
            <a:ext cx="3059310" cy="2521611"/>
          </a:xfrm>
          <a:prstGeom prst="rect">
            <a:avLst/>
          </a:prstGeom>
          <a:effectLst/>
        </p:spPr>
        <p:txBody>
          <a:bodyPr wrap="square" lIns="119784" tIns="59892" rIns="119784" bIns="59892">
            <a:spAutoFit/>
          </a:bodyPr>
          <a:lstStyle/>
          <a:p>
            <a:r>
              <a:rPr lang="en-US" altLang="zh-CN" sz="1200" dirty="0">
                <a:latin typeface="苹方 常规" panose="020B0300000000000000" pitchFamily="34" charset="-122"/>
                <a:ea typeface="苹方 常规" panose="020B0300000000000000" pitchFamily="34" charset="-122"/>
              </a:rPr>
              <a:t> </a:t>
            </a:r>
            <a:r>
              <a:rPr lang="en-US" altLang="zh-CN" sz="1200" dirty="0" smtClean="0">
                <a:latin typeface="苹方 常规" panose="020B0300000000000000" pitchFamily="34" charset="-122"/>
                <a:ea typeface="苹方 常规" panose="020B0300000000000000" pitchFamily="34" charset="-122"/>
              </a:rPr>
              <a:t>     </a:t>
            </a:r>
            <a:r>
              <a:rPr lang="zh-CN" altLang="en-US" sz="1200" dirty="0" smtClean="0">
                <a:latin typeface="苹方 常规" panose="020B0300000000000000" pitchFamily="34" charset="-122"/>
                <a:ea typeface="苹方 常规" panose="020B0300000000000000" pitchFamily="34" charset="-122"/>
              </a:rPr>
              <a:t>随着</a:t>
            </a:r>
            <a:r>
              <a:rPr lang="zh-CN" altLang="en-US" sz="1200" dirty="0">
                <a:latin typeface="苹方 常规" panose="020B0300000000000000" pitchFamily="34" charset="-122"/>
                <a:ea typeface="苹方 常规" panose="020B0300000000000000" pitchFamily="34" charset="-122"/>
              </a:rPr>
              <a:t>移动设备的快速普及，移动应用时代已经到来，</a:t>
            </a:r>
            <a:r>
              <a:rPr lang="en-US" altLang="zh-CN" sz="1200" dirty="0">
                <a:latin typeface="苹方 常规" panose="020B0300000000000000" pitchFamily="34" charset="-122"/>
                <a:ea typeface="苹方 常规" panose="020B0300000000000000" pitchFamily="34" charset="-122"/>
              </a:rPr>
              <a:t>4G</a:t>
            </a:r>
            <a:r>
              <a:rPr lang="zh-CN" altLang="en-US" sz="1200" dirty="0">
                <a:latin typeface="苹方 常规" panose="020B0300000000000000" pitchFamily="34" charset="-122"/>
                <a:ea typeface="苹方 常规" panose="020B0300000000000000" pitchFamily="34" charset="-122"/>
              </a:rPr>
              <a:t>的普及与</a:t>
            </a:r>
            <a:r>
              <a:rPr lang="en-US" altLang="zh-CN" sz="1200" dirty="0">
                <a:latin typeface="苹方 常规" panose="020B0300000000000000" pitchFamily="34" charset="-122"/>
                <a:ea typeface="苹方 常规" panose="020B0300000000000000" pitchFamily="34" charset="-122"/>
              </a:rPr>
              <a:t>5G</a:t>
            </a:r>
            <a:r>
              <a:rPr lang="zh-CN" altLang="en-US" sz="1200" dirty="0" smtClean="0">
                <a:latin typeface="苹方 常规" panose="020B0300000000000000" pitchFamily="34" charset="-122"/>
                <a:ea typeface="苹方 常规" panose="020B0300000000000000" pitchFamily="34" charset="-122"/>
              </a:rPr>
              <a:t>的即将</a:t>
            </a:r>
            <a:r>
              <a:rPr lang="zh-CN" altLang="en-US" sz="1200" dirty="0">
                <a:latin typeface="苹方 常规" panose="020B0300000000000000" pitchFamily="34" charset="-122"/>
                <a:ea typeface="苹方 常规" panose="020B0300000000000000" pitchFamily="34" charset="-122"/>
              </a:rPr>
              <a:t>推广，手机作为最便携的网络终端设备，使得高校信息化这一话题又有了新的生命。在数据中心不断增强的服务性能之外最显著的特征就是在用户移动端的精彩表现。单纯用</a:t>
            </a:r>
            <a:r>
              <a:rPr lang="en-US" altLang="zh-CN" sz="1200" dirty="0">
                <a:latin typeface="苹方 常规" panose="020B0300000000000000" pitchFamily="34" charset="-122"/>
                <a:ea typeface="苹方 常规" panose="020B0300000000000000" pitchFamily="34" charset="-122"/>
              </a:rPr>
              <a:t>PC</a:t>
            </a:r>
            <a:r>
              <a:rPr lang="zh-CN" altLang="en-US" sz="1200" dirty="0">
                <a:latin typeface="苹方 常规" panose="020B0300000000000000" pitchFamily="34" charset="-122"/>
                <a:ea typeface="苹方 常规" panose="020B0300000000000000" pitchFamily="34" charset="-122"/>
              </a:rPr>
              <a:t>的时代将一去不复返。以手机、平板电脑介质为代表的移动终端应用将为高校信息化带来巨大变革。移动应用不只是在手机上运行软件那么简单，它涉及到高校信息化应用场景的完善、扩展，让数据无所不在，通过广泛的产业联合作为用户提供低成本整体解决方案。</a:t>
            </a:r>
            <a:endParaRPr lang="zh-CN" altLang="en-US" sz="1200" dirty="0">
              <a:latin typeface="苹方 常规" panose="020B0300000000000000" pitchFamily="34" charset="-122"/>
              <a:ea typeface="苹方 常规" panose="020B0300000000000000" pitchFamily="34" charset="-122"/>
            </a:endParaRPr>
          </a:p>
        </p:txBody>
      </p:sp>
      <p:sp>
        <p:nvSpPr>
          <p:cNvPr id="11" name="TextBox 10"/>
          <p:cNvSpPr txBox="1"/>
          <p:nvPr/>
        </p:nvSpPr>
        <p:spPr>
          <a:xfrm>
            <a:off x="4153347" y="2468133"/>
            <a:ext cx="694432" cy="706289"/>
          </a:xfrm>
          <a:prstGeom prst="rect">
            <a:avLst/>
          </a:prstGeom>
          <a:noFill/>
        </p:spPr>
        <p:txBody>
          <a:bodyPr wrap="none" lIns="89858" tIns="44929" rIns="89858" bIns="44929"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故障</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2000" b="1" dirty="0" smtClean="0">
                <a:solidFill>
                  <a:schemeClr val="bg1"/>
                </a:solidFill>
                <a:latin typeface="微软雅黑" panose="020B0503020204020204" pitchFamily="34" charset="-122"/>
                <a:ea typeface="微软雅黑" panose="020B0503020204020204" pitchFamily="34" charset="-122"/>
              </a:rPr>
              <a:t>报修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299325" y="3886080"/>
            <a:ext cx="694432" cy="706289"/>
          </a:xfrm>
          <a:prstGeom prst="rect">
            <a:avLst/>
          </a:prstGeom>
          <a:noFill/>
        </p:spPr>
        <p:txBody>
          <a:bodyPr wrap="none" lIns="89858" tIns="44929" rIns="89858" bIns="44929"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课堂</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2000" b="1" dirty="0" smtClean="0">
                <a:solidFill>
                  <a:schemeClr val="bg1"/>
                </a:solidFill>
                <a:latin typeface="微软雅黑" panose="020B0503020204020204" pitchFamily="34" charset="-122"/>
                <a:ea typeface="微软雅黑" panose="020B0503020204020204" pitchFamily="34" charset="-122"/>
              </a:rPr>
              <a:t>点名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1316261" y="298621"/>
            <a:ext cx="1107996" cy="369332"/>
          </a:xfrm>
          <a:prstGeom prst="rect">
            <a:avLst/>
          </a:prstGeom>
        </p:spPr>
        <p:txBody>
          <a:bodyPr wrap="none">
            <a:spAutoFit/>
          </a:bodyPr>
          <a:lstStyle/>
          <a:p>
            <a:r>
              <a:rPr lang="zh-CN" altLang="en-US" sz="1800" dirty="0">
                <a:solidFill>
                  <a:schemeClr val="tx1">
                    <a:lumMod val="95000"/>
                    <a:lumOff val="5000"/>
                  </a:schemeClr>
                </a:solidFill>
                <a:latin typeface="苹方 常规" panose="020B0300000000000000" pitchFamily="34" charset="-122"/>
                <a:ea typeface="苹方 常规" panose="020B0300000000000000" pitchFamily="34" charset="-122"/>
              </a:rPr>
              <a:t>需求分析</a:t>
            </a:r>
          </a:p>
        </p:txBody>
      </p:sp>
      <p:sp>
        <p:nvSpPr>
          <p:cNvPr id="19" name="矩形 18"/>
          <p:cNvSpPr/>
          <p:nvPr/>
        </p:nvSpPr>
        <p:spPr>
          <a:xfrm>
            <a:off x="1332210" y="556195"/>
            <a:ext cx="2023311" cy="307777"/>
          </a:xfrm>
          <a:prstGeom prst="rect">
            <a:avLst/>
          </a:prstGeom>
        </p:spPr>
        <p:txBody>
          <a:bodyPr wrap="none">
            <a:spAutoFit/>
          </a:bodyPr>
          <a:lstStyle/>
          <a:p>
            <a:r>
              <a:rPr lang="en-US" altLang="zh-CN" sz="1400" dirty="0">
                <a:solidFill>
                  <a:schemeClr val="tx1">
                    <a:lumMod val="95000"/>
                    <a:lumOff val="5000"/>
                  </a:schemeClr>
                </a:solidFill>
                <a:latin typeface="苹方 粗体" panose="020B0600000000000000" pitchFamily="34" charset="-122"/>
                <a:ea typeface="苹方 粗体" panose="020B0600000000000000" pitchFamily="34" charset="-122"/>
              </a:rPr>
              <a:t>Requirement Analysis</a:t>
            </a:r>
          </a:p>
        </p:txBody>
      </p:sp>
      <p:sp>
        <p:nvSpPr>
          <p:cNvPr id="20" name="TextBox 10"/>
          <p:cNvSpPr txBox="1"/>
          <p:nvPr/>
        </p:nvSpPr>
        <p:spPr>
          <a:xfrm>
            <a:off x="5041477" y="3901419"/>
            <a:ext cx="694432" cy="706289"/>
          </a:xfrm>
          <a:prstGeom prst="rect">
            <a:avLst/>
          </a:prstGeom>
          <a:noFill/>
        </p:spPr>
        <p:txBody>
          <a:bodyPr wrap="none" lIns="89858" tIns="44929" rIns="89858" bIns="44929"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数据</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2000" b="1" dirty="0" smtClean="0">
                <a:solidFill>
                  <a:schemeClr val="bg1"/>
                </a:solidFill>
                <a:latin typeface="微软雅黑" panose="020B0503020204020204" pitchFamily="34" charset="-122"/>
                <a:ea typeface="微软雅黑" panose="020B0503020204020204" pitchFamily="34" charset="-122"/>
              </a:rPr>
              <a:t>统计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flipH="1">
            <a:off x="5833756" y="1030936"/>
            <a:ext cx="3059310" cy="3444941"/>
          </a:xfrm>
          <a:prstGeom prst="rect">
            <a:avLst/>
          </a:prstGeom>
          <a:effectLst/>
        </p:spPr>
        <p:txBody>
          <a:bodyPr wrap="square" lIns="119784" tIns="59892" rIns="119784" bIns="59892">
            <a:spAutoFit/>
          </a:bodyPr>
          <a:lstStyle/>
          <a:p>
            <a:r>
              <a:rPr lang="zh-CN" altLang="en-US" sz="1200" dirty="0" smtClean="0">
                <a:latin typeface="苹方 常规" panose="020B0300000000000000" pitchFamily="34" charset="-122"/>
                <a:ea typeface="苹方 常规" panose="020B0300000000000000" pitchFamily="34" charset="-122"/>
              </a:rPr>
              <a:t>      在</a:t>
            </a:r>
            <a:r>
              <a:rPr lang="zh-CN" altLang="en-US" sz="1200" dirty="0">
                <a:latin typeface="苹方 常规" panose="020B0300000000000000" pitchFamily="34" charset="-122"/>
                <a:ea typeface="苹方 常规" panose="020B0300000000000000" pitchFamily="34" charset="-122"/>
              </a:rPr>
              <a:t>高校及科研院所，一些公共设施经常需要定期维护和及时维修，不及时的检修和一些突发的事件可能会造成重大财产损害，甚至危害学生和职工的生命。如何防治和及时应对，成为大家普遍关心的热点问题</a:t>
            </a:r>
            <a:r>
              <a:rPr lang="zh-CN" altLang="en-US" sz="1200" dirty="0" smtClean="0">
                <a:latin typeface="苹方 常规" panose="020B0300000000000000" pitchFamily="34" charset="-122"/>
                <a:ea typeface="苹方 常规" panose="020B0300000000000000" pitchFamily="34" charset="-122"/>
              </a:rPr>
              <a:t>。如果</a:t>
            </a:r>
            <a:r>
              <a:rPr lang="zh-CN" altLang="en-US" sz="1200" dirty="0">
                <a:latin typeface="苹方 常规" panose="020B0300000000000000" pitchFamily="34" charset="-122"/>
                <a:ea typeface="苹方 常规" panose="020B0300000000000000" pitchFamily="34" charset="-122"/>
              </a:rPr>
              <a:t>仅仅等待维修人员的定期检修和维护，一些重大突发的事故隐患可能无法及时发现。作为学校的学生和教工群体遇到这类事情，往往会发现不知如何处理，不知道向那个部门汇报的情况，传统的电话报修系统也不便于管理和维护，无法支持先进的数据分析和智能故障预测。并且，对于目前高校，如果大量增加维修保养人员无疑会增加额外的支出。</a:t>
            </a:r>
          </a:p>
          <a:p>
            <a:r>
              <a:rPr lang="zh-CN" altLang="en-US" sz="1200" dirty="0">
                <a:latin typeface="苹方 常规" panose="020B0300000000000000" pitchFamily="34" charset="-122"/>
                <a:ea typeface="苹方 常规" panose="020B0300000000000000" pitchFamily="34" charset="-122"/>
              </a:rPr>
              <a:t>在这样的现实需求中，学生和教工普遍使用的智能手机中开发手机应用程序，构造一个智慧校园应用系统将可以很好地解决这一问题。</a:t>
            </a:r>
            <a:endParaRPr lang="zh-CN" altLang="en-US" sz="1200" dirty="0">
              <a:latin typeface="苹方 常规" panose="020B0300000000000000" pitchFamily="34" charset="-122"/>
              <a:ea typeface="苹方 常规" panose="020B0300000000000000" pitchFamily="34" charset="-122"/>
            </a:endParaRPr>
          </a:p>
        </p:txBody>
      </p:sp>
      <p:sp>
        <p:nvSpPr>
          <p:cNvPr id="22" name="矩形 21"/>
          <p:cNvSpPr/>
          <p:nvPr/>
        </p:nvSpPr>
        <p:spPr>
          <a:xfrm>
            <a:off x="1235289" y="1197653"/>
            <a:ext cx="1005403" cy="338554"/>
          </a:xfrm>
          <a:prstGeom prst="rect">
            <a:avLst/>
          </a:prstGeom>
        </p:spPr>
        <p:txBody>
          <a:bodyPr wrap="none">
            <a:spAutoFit/>
          </a:bodyPr>
          <a:lstStyle/>
          <a:p>
            <a:r>
              <a:rPr lang="zh-CN" altLang="en-US" dirty="0" smtClean="0">
                <a:solidFill>
                  <a:srgbClr val="FF0000"/>
                </a:solidFill>
                <a:latin typeface="苹方 粗体" panose="020B0600000000000000" pitchFamily="34" charset="-122"/>
                <a:ea typeface="苹方 粗体" panose="020B0600000000000000" pitchFamily="34" charset="-122"/>
              </a:rPr>
              <a:t>时代背景</a:t>
            </a:r>
            <a:endParaRPr lang="en-US" altLang="zh-CN" dirty="0">
              <a:solidFill>
                <a:srgbClr val="FF0000"/>
              </a:solidFill>
              <a:latin typeface="苹方 粗体" panose="020B0600000000000000" pitchFamily="34" charset="-122"/>
              <a:ea typeface="苹方 粗体" panose="020B0600000000000000" pitchFamily="34" charset="-122"/>
            </a:endParaRPr>
          </a:p>
        </p:txBody>
      </p:sp>
      <p:sp>
        <p:nvSpPr>
          <p:cNvPr id="23" name="矩形 22"/>
          <p:cNvSpPr/>
          <p:nvPr/>
        </p:nvSpPr>
        <p:spPr>
          <a:xfrm>
            <a:off x="6860709" y="712505"/>
            <a:ext cx="1005403" cy="338554"/>
          </a:xfrm>
          <a:prstGeom prst="rect">
            <a:avLst/>
          </a:prstGeom>
        </p:spPr>
        <p:txBody>
          <a:bodyPr wrap="none">
            <a:spAutoFit/>
          </a:bodyPr>
          <a:lstStyle/>
          <a:p>
            <a:r>
              <a:rPr lang="zh-CN" altLang="en-US" dirty="0" smtClean="0">
                <a:solidFill>
                  <a:srgbClr val="FF0000"/>
                </a:solidFill>
                <a:latin typeface="苹方 粗体" panose="020B0600000000000000" pitchFamily="34" charset="-122"/>
                <a:ea typeface="苹方 粗体" panose="020B0600000000000000" pitchFamily="34" charset="-122"/>
              </a:rPr>
              <a:t>系统设想</a:t>
            </a:r>
            <a:endParaRPr lang="en-US" altLang="zh-CN" dirty="0">
              <a:solidFill>
                <a:srgbClr val="FF0000"/>
              </a:solidFill>
              <a:latin typeface="苹方 粗体" panose="020B0600000000000000" pitchFamily="34" charset="-122"/>
              <a:ea typeface="苹方 粗体" panose="020B0600000000000000" pitchFamily="34" charset="-122"/>
            </a:endParaRP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6073"/>
    </mc:Choice>
    <mc:Fallback xmlns="">
      <p:transition spd="slow" advTm="60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0" dur="1000" fill="hold"/>
                                        <p:tgtEl>
                                          <p:spTgt spid="1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1"/>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0" dur="1000" fill="hold"/>
                                        <p:tgtEl>
                                          <p:spTgt spid="2"/>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
                                        </p:tgtEl>
                                      </p:cBhvr>
                                    </p:animEffect>
                                  </p:childTnLst>
                                </p:cTn>
                              </p:par>
                            </p:childTnLst>
                          </p:cTn>
                        </p:par>
                        <p:par>
                          <p:cTn id="25" fill="hold">
                            <p:stCondLst>
                              <p:cond delay="1000"/>
                            </p:stCondLst>
                            <p:childTnLst>
                              <p:par>
                                <p:cTn id="26" presetID="25"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31" dur="1000" fill="hold"/>
                                        <p:tgtEl>
                                          <p:spTgt spid="12"/>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12"/>
                                        </p:tgtEl>
                                      </p:cBhvr>
                                    </p:animEffect>
                                  </p:childTnLst>
                                </p:cTn>
                              </p:par>
                              <p:par>
                                <p:cTn id="36" presetID="25" presetClass="entr" presetSubtype="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41" dur="1000" fill="hold"/>
                                        <p:tgtEl>
                                          <p:spTgt spid="3"/>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3"/>
                                        </p:tgtEl>
                                      </p:cBhvr>
                                    </p:animEffect>
                                  </p:childTnLst>
                                </p:cTn>
                              </p:par>
                            </p:childTnLst>
                          </p:cTn>
                        </p:par>
                        <p:par>
                          <p:cTn id="46" fill="hold">
                            <p:stCondLst>
                              <p:cond delay="2000"/>
                            </p:stCondLst>
                            <p:childTnLst>
                              <p:par>
                                <p:cTn id="47" presetID="25" presetClass="entr" presetSubtype="0"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52" dur="1000" fill="hold"/>
                                        <p:tgtEl>
                                          <p:spTgt spid="4"/>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4"/>
                                        </p:tgtEl>
                                      </p:cBhvr>
                                    </p:animEffect>
                                  </p:childTnLst>
                                </p:cTn>
                              </p:par>
                            </p:childTnLst>
                          </p:cTn>
                        </p:par>
                        <p:par>
                          <p:cTn id="57" fill="hold">
                            <p:stCondLst>
                              <p:cond delay="30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3500"/>
                            </p:stCondLst>
                            <p:childTnLst>
                              <p:par>
                                <p:cTn id="62" presetID="25"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67" dur="1000" fill="hold"/>
                                        <p:tgtEl>
                                          <p:spTgt spid="20"/>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0"/>
                                        </p:tgtEl>
                                      </p:cBhvr>
                                    </p:animEffect>
                                  </p:childTnLst>
                                </p:cTn>
                              </p:par>
                            </p:childTnLst>
                          </p:cTn>
                        </p:par>
                        <p:par>
                          <p:cTn id="72" fill="hold">
                            <p:stCondLst>
                              <p:cond delay="4500"/>
                            </p:stCondLst>
                            <p:childTnLst>
                              <p:par>
                                <p:cTn id="73" presetID="10" presetClass="entr" presetSubtype="0"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11" grpId="0"/>
      <p:bldP spid="12"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Documents and Settings\Administrator\桌面\复件 (4) 复件 4\ba8d822b65905f9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2" y="-17461"/>
            <a:ext cx="4925988" cy="277086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16261" y="667953"/>
            <a:ext cx="7704856"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16261" y="298621"/>
            <a:ext cx="1107996" cy="369332"/>
          </a:xfrm>
          <a:prstGeom prst="rect">
            <a:avLst/>
          </a:prstGeom>
        </p:spPr>
        <p:txBody>
          <a:bodyPr wrap="none">
            <a:spAutoFit/>
          </a:bodyPr>
          <a:lstStyle/>
          <a:p>
            <a:r>
              <a:rPr lang="zh-CN" altLang="en-US" sz="1800" dirty="0">
                <a:solidFill>
                  <a:schemeClr val="tx1">
                    <a:lumMod val="95000"/>
                    <a:lumOff val="5000"/>
                  </a:schemeClr>
                </a:solidFill>
                <a:latin typeface="苹方 常规" panose="020B0300000000000000" pitchFamily="34" charset="-122"/>
                <a:ea typeface="苹方 常规" panose="020B0300000000000000" pitchFamily="34" charset="-122"/>
              </a:rPr>
              <a:t>需求分析</a:t>
            </a:r>
          </a:p>
        </p:txBody>
      </p:sp>
      <p:sp>
        <p:nvSpPr>
          <p:cNvPr id="6" name="矩形 5"/>
          <p:cNvSpPr/>
          <p:nvPr/>
        </p:nvSpPr>
        <p:spPr>
          <a:xfrm>
            <a:off x="1332210" y="556195"/>
            <a:ext cx="2023311" cy="307777"/>
          </a:xfrm>
          <a:prstGeom prst="rect">
            <a:avLst/>
          </a:prstGeom>
        </p:spPr>
        <p:txBody>
          <a:bodyPr wrap="none">
            <a:spAutoFit/>
          </a:bodyPr>
          <a:lstStyle/>
          <a:p>
            <a:r>
              <a:rPr lang="en-US" altLang="zh-CN" sz="1400" dirty="0">
                <a:solidFill>
                  <a:schemeClr val="tx1">
                    <a:lumMod val="95000"/>
                    <a:lumOff val="5000"/>
                  </a:schemeClr>
                </a:solidFill>
                <a:latin typeface="苹方 粗体" panose="020B0600000000000000" pitchFamily="34" charset="-122"/>
                <a:ea typeface="苹方 粗体" panose="020B0600000000000000" pitchFamily="34" charset="-122"/>
              </a:rPr>
              <a:t>Requirement Analysis</a:t>
            </a:r>
          </a:p>
        </p:txBody>
      </p:sp>
      <p:sp>
        <p:nvSpPr>
          <p:cNvPr id="7" name="六边形 6"/>
          <p:cNvSpPr/>
          <p:nvPr/>
        </p:nvSpPr>
        <p:spPr>
          <a:xfrm>
            <a:off x="1060336" y="2245647"/>
            <a:ext cx="1775564" cy="579981"/>
          </a:xfrm>
          <a:prstGeom prst="hexagon">
            <a:avLst>
              <a:gd name="adj" fmla="val 47222"/>
              <a:gd name="vf" fmla="val 115470"/>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8" name="六边形 7"/>
          <p:cNvSpPr/>
          <p:nvPr/>
        </p:nvSpPr>
        <p:spPr>
          <a:xfrm>
            <a:off x="1060335" y="3011284"/>
            <a:ext cx="1775564" cy="579981"/>
          </a:xfrm>
          <a:prstGeom prst="hexagon">
            <a:avLst>
              <a:gd name="adj" fmla="val 47222"/>
              <a:gd name="vf" fmla="val 115470"/>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9" name="六边形 8"/>
          <p:cNvSpPr/>
          <p:nvPr/>
        </p:nvSpPr>
        <p:spPr>
          <a:xfrm>
            <a:off x="1060335" y="3776920"/>
            <a:ext cx="1775564" cy="579981"/>
          </a:xfrm>
          <a:prstGeom prst="hexagon">
            <a:avLst>
              <a:gd name="adj" fmla="val 47222"/>
              <a:gd name="vf" fmla="val 115470"/>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0" name="任意多边形 9"/>
          <p:cNvSpPr/>
          <p:nvPr/>
        </p:nvSpPr>
        <p:spPr>
          <a:xfrm>
            <a:off x="2731855" y="1562858"/>
            <a:ext cx="1561345" cy="414288"/>
          </a:xfrm>
          <a:custGeom>
            <a:avLst/>
            <a:gdLst>
              <a:gd name="connsiteX0" fmla="*/ 1 w 2044884"/>
              <a:gd name="connsiteY0" fmla="*/ 0 h 563693"/>
              <a:gd name="connsiteX1" fmla="*/ 1778697 w 2044884"/>
              <a:gd name="connsiteY1" fmla="*/ 0 h 563693"/>
              <a:gd name="connsiteX2" fmla="*/ 2044884 w 2044884"/>
              <a:gd name="connsiteY2" fmla="*/ 281847 h 563693"/>
              <a:gd name="connsiteX3" fmla="*/ 1778697 w 2044884"/>
              <a:gd name="connsiteY3" fmla="*/ 563693 h 563693"/>
              <a:gd name="connsiteX4" fmla="*/ 0 w 2044884"/>
              <a:gd name="connsiteY4" fmla="*/ 563693 h 563693"/>
              <a:gd name="connsiteX5" fmla="*/ 266188 w 2044884"/>
              <a:gd name="connsiteY5" fmla="*/ 281846 h 56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884" h="563693">
                <a:moveTo>
                  <a:pt x="1" y="0"/>
                </a:moveTo>
                <a:lnTo>
                  <a:pt x="1778697" y="0"/>
                </a:lnTo>
                <a:lnTo>
                  <a:pt x="2044884" y="281847"/>
                </a:lnTo>
                <a:lnTo>
                  <a:pt x="1778697" y="563693"/>
                </a:lnTo>
                <a:lnTo>
                  <a:pt x="0" y="563693"/>
                </a:lnTo>
                <a:lnTo>
                  <a:pt x="266188" y="281846"/>
                </a:lnTo>
                <a:close/>
              </a:path>
            </a:pathLst>
          </a:custGeom>
          <a:solidFill>
            <a:srgbClr val="CB2E2E"/>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1" name="六边形 10"/>
          <p:cNvSpPr/>
          <p:nvPr/>
        </p:nvSpPr>
        <p:spPr>
          <a:xfrm>
            <a:off x="1060336" y="1480010"/>
            <a:ext cx="1775564" cy="579981"/>
          </a:xfrm>
          <a:prstGeom prst="hexagon">
            <a:avLst>
              <a:gd name="adj" fmla="val 47222"/>
              <a:gd name="vf" fmla="val 115470"/>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任意多边形 11"/>
          <p:cNvSpPr/>
          <p:nvPr/>
        </p:nvSpPr>
        <p:spPr>
          <a:xfrm>
            <a:off x="2731855" y="2328494"/>
            <a:ext cx="1561345" cy="414288"/>
          </a:xfrm>
          <a:custGeom>
            <a:avLst/>
            <a:gdLst>
              <a:gd name="connsiteX0" fmla="*/ 1 w 2044884"/>
              <a:gd name="connsiteY0" fmla="*/ 0 h 563693"/>
              <a:gd name="connsiteX1" fmla="*/ 1778697 w 2044884"/>
              <a:gd name="connsiteY1" fmla="*/ 0 h 563693"/>
              <a:gd name="connsiteX2" fmla="*/ 2044884 w 2044884"/>
              <a:gd name="connsiteY2" fmla="*/ 281847 h 563693"/>
              <a:gd name="connsiteX3" fmla="*/ 1778697 w 2044884"/>
              <a:gd name="connsiteY3" fmla="*/ 563693 h 563693"/>
              <a:gd name="connsiteX4" fmla="*/ 0 w 2044884"/>
              <a:gd name="connsiteY4" fmla="*/ 563693 h 563693"/>
              <a:gd name="connsiteX5" fmla="*/ 266188 w 2044884"/>
              <a:gd name="connsiteY5" fmla="*/ 281846 h 56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884" h="563693">
                <a:moveTo>
                  <a:pt x="1" y="0"/>
                </a:moveTo>
                <a:lnTo>
                  <a:pt x="1778697" y="0"/>
                </a:lnTo>
                <a:lnTo>
                  <a:pt x="2044884" y="281847"/>
                </a:lnTo>
                <a:lnTo>
                  <a:pt x="1778697" y="563693"/>
                </a:lnTo>
                <a:lnTo>
                  <a:pt x="0" y="563693"/>
                </a:lnTo>
                <a:lnTo>
                  <a:pt x="266188" y="281846"/>
                </a:lnTo>
                <a:close/>
              </a:path>
            </a:pathLst>
          </a:custGeom>
          <a:solidFill>
            <a:srgbClr val="CB2E2E"/>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3" name="任意多边形 12"/>
          <p:cNvSpPr/>
          <p:nvPr/>
        </p:nvSpPr>
        <p:spPr>
          <a:xfrm>
            <a:off x="2731855" y="3094130"/>
            <a:ext cx="1561345" cy="414288"/>
          </a:xfrm>
          <a:custGeom>
            <a:avLst/>
            <a:gdLst>
              <a:gd name="connsiteX0" fmla="*/ 1 w 2044884"/>
              <a:gd name="connsiteY0" fmla="*/ 0 h 563693"/>
              <a:gd name="connsiteX1" fmla="*/ 1778697 w 2044884"/>
              <a:gd name="connsiteY1" fmla="*/ 0 h 563693"/>
              <a:gd name="connsiteX2" fmla="*/ 2044884 w 2044884"/>
              <a:gd name="connsiteY2" fmla="*/ 281847 h 563693"/>
              <a:gd name="connsiteX3" fmla="*/ 1778697 w 2044884"/>
              <a:gd name="connsiteY3" fmla="*/ 563693 h 563693"/>
              <a:gd name="connsiteX4" fmla="*/ 0 w 2044884"/>
              <a:gd name="connsiteY4" fmla="*/ 563693 h 563693"/>
              <a:gd name="connsiteX5" fmla="*/ 266188 w 2044884"/>
              <a:gd name="connsiteY5" fmla="*/ 281846 h 56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884" h="563693">
                <a:moveTo>
                  <a:pt x="1" y="0"/>
                </a:moveTo>
                <a:lnTo>
                  <a:pt x="1778697" y="0"/>
                </a:lnTo>
                <a:lnTo>
                  <a:pt x="2044884" y="281847"/>
                </a:lnTo>
                <a:lnTo>
                  <a:pt x="1778697" y="563693"/>
                </a:lnTo>
                <a:lnTo>
                  <a:pt x="0" y="563693"/>
                </a:lnTo>
                <a:lnTo>
                  <a:pt x="266188" y="281846"/>
                </a:lnTo>
                <a:close/>
              </a:path>
            </a:pathLst>
          </a:custGeom>
          <a:solidFill>
            <a:srgbClr val="CB2E2E"/>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4" name="任意多边形 13"/>
          <p:cNvSpPr/>
          <p:nvPr/>
        </p:nvSpPr>
        <p:spPr>
          <a:xfrm>
            <a:off x="2731855" y="3859767"/>
            <a:ext cx="1561345" cy="414288"/>
          </a:xfrm>
          <a:custGeom>
            <a:avLst/>
            <a:gdLst>
              <a:gd name="connsiteX0" fmla="*/ 1 w 2044884"/>
              <a:gd name="connsiteY0" fmla="*/ 0 h 563693"/>
              <a:gd name="connsiteX1" fmla="*/ 1778697 w 2044884"/>
              <a:gd name="connsiteY1" fmla="*/ 0 h 563693"/>
              <a:gd name="connsiteX2" fmla="*/ 2044884 w 2044884"/>
              <a:gd name="connsiteY2" fmla="*/ 281847 h 563693"/>
              <a:gd name="connsiteX3" fmla="*/ 1778697 w 2044884"/>
              <a:gd name="connsiteY3" fmla="*/ 563693 h 563693"/>
              <a:gd name="connsiteX4" fmla="*/ 0 w 2044884"/>
              <a:gd name="connsiteY4" fmla="*/ 563693 h 563693"/>
              <a:gd name="connsiteX5" fmla="*/ 266188 w 2044884"/>
              <a:gd name="connsiteY5" fmla="*/ 281846 h 56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884" h="563693">
                <a:moveTo>
                  <a:pt x="1" y="0"/>
                </a:moveTo>
                <a:lnTo>
                  <a:pt x="1778697" y="0"/>
                </a:lnTo>
                <a:lnTo>
                  <a:pt x="2044884" y="281847"/>
                </a:lnTo>
                <a:lnTo>
                  <a:pt x="1778697" y="563693"/>
                </a:lnTo>
                <a:lnTo>
                  <a:pt x="0" y="563693"/>
                </a:lnTo>
                <a:lnTo>
                  <a:pt x="266188" y="281846"/>
                </a:lnTo>
                <a:close/>
              </a:path>
            </a:pathLst>
          </a:custGeom>
          <a:solidFill>
            <a:srgbClr val="CB2E2E"/>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grpSp>
        <p:nvGrpSpPr>
          <p:cNvPr id="15" name="组合 14"/>
          <p:cNvGrpSpPr/>
          <p:nvPr/>
        </p:nvGrpSpPr>
        <p:grpSpPr>
          <a:xfrm>
            <a:off x="1767412" y="2401420"/>
            <a:ext cx="379124" cy="286761"/>
            <a:chOff x="4268086" y="4221191"/>
            <a:chExt cx="509646" cy="387231"/>
          </a:xfrm>
          <a:solidFill>
            <a:srgbClr val="2F2637"/>
          </a:solidFill>
          <a:effectLst/>
        </p:grpSpPr>
        <p:sp>
          <p:nvSpPr>
            <p:cNvPr id="16"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18" name="组合 17"/>
          <p:cNvGrpSpPr/>
          <p:nvPr/>
        </p:nvGrpSpPr>
        <p:grpSpPr>
          <a:xfrm>
            <a:off x="1832359" y="3911481"/>
            <a:ext cx="221501" cy="281997"/>
            <a:chOff x="1605186" y="572440"/>
            <a:chExt cx="563562" cy="720725"/>
          </a:xfrm>
          <a:solidFill>
            <a:srgbClr val="2F2637"/>
          </a:solidFill>
          <a:effectLst/>
        </p:grpSpPr>
        <p:sp>
          <p:nvSpPr>
            <p:cNvPr id="19"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2" name="组合 21"/>
          <p:cNvGrpSpPr/>
          <p:nvPr/>
        </p:nvGrpSpPr>
        <p:grpSpPr>
          <a:xfrm>
            <a:off x="1803843" y="3192764"/>
            <a:ext cx="253942" cy="250190"/>
            <a:chOff x="6967126" y="4092464"/>
            <a:chExt cx="453105" cy="448433"/>
          </a:xfrm>
          <a:solidFill>
            <a:srgbClr val="2F2637"/>
          </a:solidFill>
          <a:effectLst/>
        </p:grpSpPr>
        <p:sp>
          <p:nvSpPr>
            <p:cNvPr id="23"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5" name="组合 24"/>
          <p:cNvGrpSpPr/>
          <p:nvPr/>
        </p:nvGrpSpPr>
        <p:grpSpPr>
          <a:xfrm>
            <a:off x="1814230" y="1677779"/>
            <a:ext cx="295344" cy="281188"/>
            <a:chOff x="1004888" y="993775"/>
            <a:chExt cx="2438400" cy="2332038"/>
          </a:xfrm>
          <a:solidFill>
            <a:srgbClr val="2F2637"/>
          </a:solidFill>
          <a:effectLst/>
        </p:grpSpPr>
        <p:sp>
          <p:nvSpPr>
            <p:cNvPr id="26"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任意多边形 26"/>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28" name="矩形 27"/>
          <p:cNvSpPr/>
          <p:nvPr/>
        </p:nvSpPr>
        <p:spPr>
          <a:xfrm>
            <a:off x="2931279" y="1645590"/>
            <a:ext cx="956836" cy="314271"/>
          </a:xfrm>
          <a:prstGeom prst="rect">
            <a:avLst/>
          </a:prstGeom>
          <a:effectLst/>
        </p:spPr>
        <p:txBody>
          <a:bodyPr wrap="none" lIns="67391" tIns="33696" rIns="67391" bIns="33696">
            <a:spAutoFit/>
          </a:bodyPr>
          <a:lstStyle/>
          <a:p>
            <a:r>
              <a:rPr lang="zh-CN" altLang="en-US" dirty="0" smtClean="0">
                <a:solidFill>
                  <a:srgbClr val="FFFFFF"/>
                </a:solidFill>
                <a:latin typeface="苹方 常规" panose="020B0300000000000000" pitchFamily="34" charset="-122"/>
                <a:ea typeface="苹方 常规" panose="020B0300000000000000" pitchFamily="34" charset="-122"/>
                <a:cs typeface="Kartika" panose="02020503030404060203" pitchFamily="18" charset="0"/>
              </a:rPr>
              <a:t>权限管理</a:t>
            </a:r>
            <a:endParaRPr lang="zh-CN" altLang="en-US" dirty="0">
              <a:solidFill>
                <a:srgbClr val="FFFFFF"/>
              </a:solidFill>
              <a:latin typeface="苹方 常规" panose="020B0300000000000000" pitchFamily="34" charset="-122"/>
              <a:ea typeface="苹方 常规" panose="020B0300000000000000" pitchFamily="34" charset="-122"/>
              <a:cs typeface="Kartika" panose="02020503030404060203" pitchFamily="18" charset="0"/>
            </a:endParaRPr>
          </a:p>
        </p:txBody>
      </p:sp>
      <p:sp>
        <p:nvSpPr>
          <p:cNvPr id="29" name="矩形 28"/>
          <p:cNvSpPr/>
          <p:nvPr/>
        </p:nvSpPr>
        <p:spPr>
          <a:xfrm>
            <a:off x="2920893" y="2419383"/>
            <a:ext cx="956836" cy="314271"/>
          </a:xfrm>
          <a:prstGeom prst="rect">
            <a:avLst/>
          </a:prstGeom>
          <a:effectLst/>
        </p:spPr>
        <p:txBody>
          <a:bodyPr wrap="none" lIns="67391" tIns="33696" rIns="67391" bIns="33696">
            <a:spAutoFit/>
          </a:bodyPr>
          <a:lstStyle/>
          <a:p>
            <a:r>
              <a:rPr lang="zh-CN" altLang="en-US" dirty="0">
                <a:solidFill>
                  <a:srgbClr val="FFFFFF"/>
                </a:solidFill>
                <a:latin typeface="苹方 常规" panose="020B0300000000000000" pitchFamily="34" charset="-122"/>
                <a:ea typeface="苹方 常规" panose="020B0300000000000000" pitchFamily="34" charset="-122"/>
                <a:cs typeface="Kartika" panose="02020503030404060203" pitchFamily="18" charset="0"/>
              </a:rPr>
              <a:t>故障报修</a:t>
            </a:r>
            <a:endParaRPr lang="zh-CN" altLang="en-US" dirty="0">
              <a:solidFill>
                <a:srgbClr val="FFFFFF"/>
              </a:solidFill>
              <a:latin typeface="苹方 常规" panose="020B0300000000000000" pitchFamily="34" charset="-122"/>
              <a:ea typeface="苹方 常规" panose="020B0300000000000000" pitchFamily="34" charset="-122"/>
              <a:cs typeface="Kartika" panose="02020503030404060203" pitchFamily="18" charset="0"/>
            </a:endParaRPr>
          </a:p>
        </p:txBody>
      </p:sp>
      <p:sp>
        <p:nvSpPr>
          <p:cNvPr id="30" name="矩形 29"/>
          <p:cNvSpPr/>
          <p:nvPr/>
        </p:nvSpPr>
        <p:spPr>
          <a:xfrm>
            <a:off x="2920893" y="3184010"/>
            <a:ext cx="956836" cy="314271"/>
          </a:xfrm>
          <a:prstGeom prst="rect">
            <a:avLst/>
          </a:prstGeom>
          <a:effectLst/>
        </p:spPr>
        <p:txBody>
          <a:bodyPr wrap="none" lIns="67391" tIns="33696" rIns="67391" bIns="33696">
            <a:spAutoFit/>
          </a:bodyPr>
          <a:lstStyle/>
          <a:p>
            <a:r>
              <a:rPr lang="zh-CN" altLang="en-US" dirty="0" smtClean="0">
                <a:solidFill>
                  <a:srgbClr val="FFFFFF"/>
                </a:solidFill>
                <a:latin typeface="苹方 常规" panose="020B0300000000000000" pitchFamily="34" charset="-122"/>
                <a:ea typeface="苹方 常规" panose="020B0300000000000000" pitchFamily="34" charset="-122"/>
                <a:cs typeface="Kartika" panose="02020503030404060203" pitchFamily="18" charset="0"/>
              </a:rPr>
              <a:t>课堂点名</a:t>
            </a:r>
            <a:endParaRPr lang="zh-CN" altLang="en-US" dirty="0">
              <a:solidFill>
                <a:srgbClr val="FFFFFF"/>
              </a:solidFill>
              <a:latin typeface="苹方 常规" panose="020B0300000000000000" pitchFamily="34" charset="-122"/>
              <a:ea typeface="苹方 常规" panose="020B0300000000000000" pitchFamily="34" charset="-122"/>
              <a:cs typeface="Kartika" panose="02020503030404060203" pitchFamily="18" charset="0"/>
            </a:endParaRPr>
          </a:p>
        </p:txBody>
      </p:sp>
      <p:sp>
        <p:nvSpPr>
          <p:cNvPr id="31" name="矩形 30"/>
          <p:cNvSpPr/>
          <p:nvPr/>
        </p:nvSpPr>
        <p:spPr>
          <a:xfrm>
            <a:off x="2917349" y="3942499"/>
            <a:ext cx="956836" cy="314271"/>
          </a:xfrm>
          <a:prstGeom prst="rect">
            <a:avLst/>
          </a:prstGeom>
          <a:effectLst/>
        </p:spPr>
        <p:txBody>
          <a:bodyPr wrap="none" lIns="67391" tIns="33696" rIns="67391" bIns="33696">
            <a:spAutoFit/>
          </a:bodyPr>
          <a:lstStyle/>
          <a:p>
            <a:r>
              <a:rPr lang="zh-CN" altLang="en-US" dirty="0" smtClean="0">
                <a:solidFill>
                  <a:srgbClr val="FFFFFF"/>
                </a:solidFill>
                <a:latin typeface="苹方 常规" panose="020B0300000000000000" pitchFamily="34" charset="-122"/>
                <a:ea typeface="苹方 常规" panose="020B0300000000000000" pitchFamily="34" charset="-122"/>
                <a:cs typeface="Kartika" panose="02020503030404060203" pitchFamily="18" charset="0"/>
              </a:rPr>
              <a:t>数据</a:t>
            </a:r>
            <a:r>
              <a:rPr lang="zh-CN" altLang="en-US" dirty="0" smtClean="0">
                <a:solidFill>
                  <a:srgbClr val="FFFFFF"/>
                </a:solidFill>
                <a:latin typeface="微软雅黑" panose="020B0503020204020204" pitchFamily="34" charset="-122"/>
                <a:ea typeface="微软雅黑" panose="020B0503020204020204" pitchFamily="34" charset="-122"/>
                <a:cs typeface="Kartika" panose="02020503030404060203" pitchFamily="18" charset="0"/>
              </a:rPr>
              <a:t>统计</a:t>
            </a:r>
            <a:endParaRPr lang="zh-CN" altLang="en-US"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32" name="任意多边形 31"/>
          <p:cNvSpPr/>
          <p:nvPr/>
        </p:nvSpPr>
        <p:spPr>
          <a:xfrm>
            <a:off x="4185991" y="1511700"/>
            <a:ext cx="3905890" cy="505177"/>
          </a:xfrm>
          <a:custGeom>
            <a:avLst/>
            <a:gdLst>
              <a:gd name="connsiteX0" fmla="*/ 0 w 5290518"/>
              <a:gd name="connsiteY0" fmla="*/ 0 h 687359"/>
              <a:gd name="connsiteX1" fmla="*/ 4965933 w 5290518"/>
              <a:gd name="connsiteY1" fmla="*/ 0 h 687359"/>
              <a:gd name="connsiteX2" fmla="*/ 5290518 w 5290518"/>
              <a:gd name="connsiteY2" fmla="*/ 343680 h 687359"/>
              <a:gd name="connsiteX3" fmla="*/ 4965933 w 5290518"/>
              <a:gd name="connsiteY3" fmla="*/ 687359 h 687359"/>
              <a:gd name="connsiteX4" fmla="*/ 11383 w 5290518"/>
              <a:gd name="connsiteY4" fmla="*/ 687359 h 687359"/>
              <a:gd name="connsiteX5" fmla="*/ 330276 w 5290518"/>
              <a:gd name="connsiteY5" fmla="*/ 349706 h 68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0518" h="687359">
                <a:moveTo>
                  <a:pt x="0" y="0"/>
                </a:moveTo>
                <a:lnTo>
                  <a:pt x="4965933" y="0"/>
                </a:lnTo>
                <a:lnTo>
                  <a:pt x="5290518" y="343680"/>
                </a:lnTo>
                <a:lnTo>
                  <a:pt x="4965933" y="687359"/>
                </a:lnTo>
                <a:lnTo>
                  <a:pt x="11383" y="687359"/>
                </a:lnTo>
                <a:lnTo>
                  <a:pt x="330276" y="349706"/>
                </a:lnTo>
                <a:close/>
              </a:path>
            </a:pathLst>
          </a:cu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33" name="任意多边形 32"/>
          <p:cNvSpPr/>
          <p:nvPr/>
        </p:nvSpPr>
        <p:spPr>
          <a:xfrm>
            <a:off x="4185991" y="2282050"/>
            <a:ext cx="3905890" cy="505177"/>
          </a:xfrm>
          <a:custGeom>
            <a:avLst/>
            <a:gdLst>
              <a:gd name="connsiteX0" fmla="*/ 0 w 5290518"/>
              <a:gd name="connsiteY0" fmla="*/ 0 h 687359"/>
              <a:gd name="connsiteX1" fmla="*/ 4965933 w 5290518"/>
              <a:gd name="connsiteY1" fmla="*/ 0 h 687359"/>
              <a:gd name="connsiteX2" fmla="*/ 5290518 w 5290518"/>
              <a:gd name="connsiteY2" fmla="*/ 343680 h 687359"/>
              <a:gd name="connsiteX3" fmla="*/ 4965933 w 5290518"/>
              <a:gd name="connsiteY3" fmla="*/ 687359 h 687359"/>
              <a:gd name="connsiteX4" fmla="*/ 11383 w 5290518"/>
              <a:gd name="connsiteY4" fmla="*/ 687359 h 687359"/>
              <a:gd name="connsiteX5" fmla="*/ 330276 w 5290518"/>
              <a:gd name="connsiteY5" fmla="*/ 349706 h 68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0518" h="687359">
                <a:moveTo>
                  <a:pt x="0" y="0"/>
                </a:moveTo>
                <a:lnTo>
                  <a:pt x="4965933" y="0"/>
                </a:lnTo>
                <a:lnTo>
                  <a:pt x="5290518" y="343680"/>
                </a:lnTo>
                <a:lnTo>
                  <a:pt x="4965933" y="687359"/>
                </a:lnTo>
                <a:lnTo>
                  <a:pt x="11383" y="687359"/>
                </a:lnTo>
                <a:lnTo>
                  <a:pt x="330276" y="349706"/>
                </a:lnTo>
                <a:close/>
              </a:path>
            </a:pathLst>
          </a:cu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34" name="任意多边形 33"/>
          <p:cNvSpPr/>
          <p:nvPr/>
        </p:nvSpPr>
        <p:spPr>
          <a:xfrm>
            <a:off x="4185991" y="3055832"/>
            <a:ext cx="3905890" cy="505177"/>
          </a:xfrm>
          <a:custGeom>
            <a:avLst/>
            <a:gdLst>
              <a:gd name="connsiteX0" fmla="*/ 0 w 5290518"/>
              <a:gd name="connsiteY0" fmla="*/ 0 h 687359"/>
              <a:gd name="connsiteX1" fmla="*/ 4965933 w 5290518"/>
              <a:gd name="connsiteY1" fmla="*/ 0 h 687359"/>
              <a:gd name="connsiteX2" fmla="*/ 5290518 w 5290518"/>
              <a:gd name="connsiteY2" fmla="*/ 343680 h 687359"/>
              <a:gd name="connsiteX3" fmla="*/ 4965933 w 5290518"/>
              <a:gd name="connsiteY3" fmla="*/ 687359 h 687359"/>
              <a:gd name="connsiteX4" fmla="*/ 11383 w 5290518"/>
              <a:gd name="connsiteY4" fmla="*/ 687359 h 687359"/>
              <a:gd name="connsiteX5" fmla="*/ 330276 w 5290518"/>
              <a:gd name="connsiteY5" fmla="*/ 349706 h 68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0518" h="687359">
                <a:moveTo>
                  <a:pt x="0" y="0"/>
                </a:moveTo>
                <a:lnTo>
                  <a:pt x="4965933" y="0"/>
                </a:lnTo>
                <a:lnTo>
                  <a:pt x="5290518" y="343680"/>
                </a:lnTo>
                <a:lnTo>
                  <a:pt x="4965933" y="687359"/>
                </a:lnTo>
                <a:lnTo>
                  <a:pt x="11383" y="687359"/>
                </a:lnTo>
                <a:lnTo>
                  <a:pt x="330276" y="349706"/>
                </a:lnTo>
                <a:close/>
              </a:path>
            </a:pathLst>
          </a:cu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35" name="任意多边形 34"/>
          <p:cNvSpPr/>
          <p:nvPr/>
        </p:nvSpPr>
        <p:spPr>
          <a:xfrm>
            <a:off x="4185991" y="3814321"/>
            <a:ext cx="3905890" cy="505177"/>
          </a:xfrm>
          <a:custGeom>
            <a:avLst/>
            <a:gdLst>
              <a:gd name="connsiteX0" fmla="*/ 0 w 5290518"/>
              <a:gd name="connsiteY0" fmla="*/ 0 h 687359"/>
              <a:gd name="connsiteX1" fmla="*/ 4965933 w 5290518"/>
              <a:gd name="connsiteY1" fmla="*/ 0 h 687359"/>
              <a:gd name="connsiteX2" fmla="*/ 5290518 w 5290518"/>
              <a:gd name="connsiteY2" fmla="*/ 343680 h 687359"/>
              <a:gd name="connsiteX3" fmla="*/ 4965933 w 5290518"/>
              <a:gd name="connsiteY3" fmla="*/ 687359 h 687359"/>
              <a:gd name="connsiteX4" fmla="*/ 11383 w 5290518"/>
              <a:gd name="connsiteY4" fmla="*/ 687359 h 687359"/>
              <a:gd name="connsiteX5" fmla="*/ 330276 w 5290518"/>
              <a:gd name="connsiteY5" fmla="*/ 349706 h 68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0518" h="687359">
                <a:moveTo>
                  <a:pt x="0" y="0"/>
                </a:moveTo>
                <a:lnTo>
                  <a:pt x="4965933" y="0"/>
                </a:lnTo>
                <a:lnTo>
                  <a:pt x="5290518" y="343680"/>
                </a:lnTo>
                <a:lnTo>
                  <a:pt x="4965933" y="687359"/>
                </a:lnTo>
                <a:lnTo>
                  <a:pt x="11383" y="687359"/>
                </a:lnTo>
                <a:lnTo>
                  <a:pt x="330276" y="349706"/>
                </a:lnTo>
                <a:close/>
              </a:path>
            </a:pathLst>
          </a:cu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36" name="文本框 36"/>
          <p:cNvSpPr txBox="1"/>
          <p:nvPr/>
        </p:nvSpPr>
        <p:spPr>
          <a:xfrm>
            <a:off x="4390245" y="1680438"/>
            <a:ext cx="3653087" cy="191161"/>
          </a:xfrm>
          <a:prstGeom prst="rect">
            <a:avLst/>
          </a:prstGeom>
          <a:noFill/>
          <a:effectLst/>
        </p:spPr>
        <p:txBody>
          <a:bodyPr wrap="none" lIns="67391" tIns="33696" rIns="67391" bIns="33696" rtlCol="0">
            <a:spAutoFit/>
          </a:bodyPr>
          <a:lstStyle/>
          <a:p>
            <a:pPr>
              <a:spcBef>
                <a:spcPct val="0"/>
              </a:spcBef>
            </a:pPr>
            <a:r>
              <a:rPr lang="en-US" altLang="zh-CN" sz="800" dirty="0" smtClean="0">
                <a:latin typeface="苹方 粗体" panose="020B0600000000000000" pitchFamily="34" charset="-122"/>
                <a:ea typeface="苹方 粗体" panose="020B0600000000000000" pitchFamily="34" charset="-122"/>
              </a:rPr>
              <a:t>WEB</a:t>
            </a:r>
            <a:r>
              <a:rPr lang="zh-CN" altLang="en-US" sz="800" dirty="0" smtClean="0">
                <a:latin typeface="苹方 粗体" panose="020B0600000000000000" pitchFamily="34" charset="-122"/>
                <a:ea typeface="苹方 粗体" panose="020B0600000000000000" pitchFamily="34" charset="-122"/>
              </a:rPr>
              <a:t>端权限管理账号分配系统，通过超级用户分配主管与工人账号与相应权限</a:t>
            </a:r>
            <a:endParaRPr lang="en-US" altLang="en-US" sz="800" dirty="0">
              <a:latin typeface="苹方 粗体" panose="020B0600000000000000" pitchFamily="34" charset="-122"/>
              <a:ea typeface="苹方 粗体" panose="020B0600000000000000" pitchFamily="34" charset="-122"/>
            </a:endParaRPr>
          </a:p>
        </p:txBody>
      </p:sp>
      <p:sp>
        <p:nvSpPr>
          <p:cNvPr id="37" name="文本框 37"/>
          <p:cNvSpPr txBox="1"/>
          <p:nvPr/>
        </p:nvSpPr>
        <p:spPr>
          <a:xfrm>
            <a:off x="4411413" y="2377502"/>
            <a:ext cx="3521640" cy="314271"/>
          </a:xfrm>
          <a:prstGeom prst="rect">
            <a:avLst/>
          </a:prstGeom>
          <a:noFill/>
          <a:effectLst/>
        </p:spPr>
        <p:txBody>
          <a:bodyPr wrap="none" lIns="67391" tIns="33696" rIns="67391" bIns="33696" rtlCol="0">
            <a:spAutoFit/>
          </a:bodyPr>
          <a:lstStyle/>
          <a:p>
            <a:pPr>
              <a:spcBef>
                <a:spcPct val="0"/>
              </a:spcBef>
            </a:pPr>
            <a:r>
              <a:rPr lang="zh-CN" altLang="en-US" sz="800" dirty="0" smtClean="0">
                <a:latin typeface="苹方 粗体" panose="020B0600000000000000" pitchFamily="34" charset="-122"/>
                <a:ea typeface="苹方 粗体" panose="020B0600000000000000" pitchFamily="34" charset="-122"/>
              </a:rPr>
              <a:t>可以支持故障地点、时间、类型、详情、照片的上传，以及故障解决情况的</a:t>
            </a:r>
            <a:endParaRPr lang="en-US" altLang="zh-CN" sz="800" dirty="0" smtClean="0">
              <a:latin typeface="苹方 粗体" panose="020B0600000000000000" pitchFamily="34" charset="-122"/>
              <a:ea typeface="苹方 粗体" panose="020B0600000000000000" pitchFamily="34" charset="-122"/>
            </a:endParaRPr>
          </a:p>
          <a:p>
            <a:pPr>
              <a:spcBef>
                <a:spcPct val="0"/>
              </a:spcBef>
            </a:pPr>
            <a:r>
              <a:rPr lang="zh-CN" altLang="en-US" sz="800" dirty="0" smtClean="0">
                <a:latin typeface="苹方 粗体" panose="020B0600000000000000" pitchFamily="34" charset="-122"/>
                <a:ea typeface="苹方 粗体" panose="020B0600000000000000" pitchFamily="34" charset="-122"/>
              </a:rPr>
              <a:t>实时查看，主要是申请人、维修人员、管理员直接的三个角色的功能设计</a:t>
            </a:r>
            <a:endParaRPr lang="en-US" altLang="en-US" sz="800" dirty="0">
              <a:latin typeface="苹方 粗体" panose="020B0600000000000000" pitchFamily="34" charset="-122"/>
              <a:ea typeface="苹方 粗体" panose="020B0600000000000000" pitchFamily="34" charset="-122"/>
            </a:endParaRPr>
          </a:p>
        </p:txBody>
      </p:sp>
      <p:sp>
        <p:nvSpPr>
          <p:cNvPr id="38" name="文本框 38"/>
          <p:cNvSpPr txBox="1"/>
          <p:nvPr/>
        </p:nvSpPr>
        <p:spPr>
          <a:xfrm>
            <a:off x="4457572" y="3217394"/>
            <a:ext cx="2290534" cy="191161"/>
          </a:xfrm>
          <a:prstGeom prst="rect">
            <a:avLst/>
          </a:prstGeom>
          <a:noFill/>
          <a:effectLst/>
        </p:spPr>
        <p:txBody>
          <a:bodyPr wrap="none" lIns="67391" tIns="33696" rIns="67391" bIns="33696" rtlCol="0">
            <a:spAutoFit/>
          </a:bodyPr>
          <a:lstStyle/>
          <a:p>
            <a:pPr>
              <a:spcBef>
                <a:spcPct val="0"/>
              </a:spcBef>
            </a:pPr>
            <a:r>
              <a:rPr lang="zh-CN" altLang="en-US" sz="800" dirty="0" smtClean="0">
                <a:latin typeface="苹方 粗体" panose="020B0600000000000000" pitchFamily="34" charset="-122"/>
                <a:ea typeface="苹方 粗体" panose="020B0600000000000000" pitchFamily="34" charset="-122"/>
              </a:rPr>
              <a:t>师生端可以满足老师课堂扫描二维码点名的需要</a:t>
            </a:r>
            <a:endParaRPr lang="en-US" altLang="en-US" sz="800" dirty="0">
              <a:latin typeface="苹方 粗体" panose="020B0600000000000000" pitchFamily="34" charset="-122"/>
              <a:ea typeface="苹方 粗体" panose="020B0600000000000000" pitchFamily="34" charset="-122"/>
            </a:endParaRPr>
          </a:p>
        </p:txBody>
      </p:sp>
      <p:sp>
        <p:nvSpPr>
          <p:cNvPr id="39" name="文本框 39"/>
          <p:cNvSpPr txBox="1"/>
          <p:nvPr/>
        </p:nvSpPr>
        <p:spPr>
          <a:xfrm>
            <a:off x="4409097" y="3987955"/>
            <a:ext cx="3521640" cy="191161"/>
          </a:xfrm>
          <a:prstGeom prst="rect">
            <a:avLst/>
          </a:prstGeom>
          <a:noFill/>
          <a:effectLst/>
        </p:spPr>
        <p:txBody>
          <a:bodyPr wrap="none" lIns="67391" tIns="33696" rIns="67391" bIns="33696" rtlCol="0">
            <a:spAutoFit/>
          </a:bodyPr>
          <a:lstStyle/>
          <a:p>
            <a:pPr>
              <a:spcBef>
                <a:spcPct val="0"/>
              </a:spcBef>
            </a:pPr>
            <a:r>
              <a:rPr lang="zh-CN" altLang="en-US" sz="800" dirty="0" smtClean="0">
                <a:latin typeface="苹方 粗体" panose="020B0600000000000000" pitchFamily="34" charset="-122"/>
                <a:ea typeface="苹方 粗体" panose="020B0600000000000000" pitchFamily="34" charset="-122"/>
              </a:rPr>
              <a:t>主管可以对主要的故障类型，以及近几天内各种故障情况的分布可视化查看</a:t>
            </a:r>
            <a:endParaRPr lang="en-US" altLang="en-US" sz="800" dirty="0">
              <a:latin typeface="苹方 粗体" panose="020B0600000000000000" pitchFamily="34" charset="-122"/>
              <a:ea typeface="苹方 粗体" panose="020B0600000000000000" pitchFamily="34" charset="-122"/>
            </a:endParaRP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10832"/>
    </mc:Choice>
    <mc:Fallback xmlns="">
      <p:transition spd="slow" advTm="108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500"/>
                                        <p:tgtEl>
                                          <p:spTgt spid="36"/>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down)">
                                      <p:cBhvr>
                                        <p:cTn id="35" dur="500"/>
                                        <p:tgtEl>
                                          <p:spTgt spid="33"/>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down)">
                                      <p:cBhvr>
                                        <p:cTn id="43" dur="500"/>
                                        <p:tgtEl>
                                          <p:spTgt spid="37"/>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down)">
                                      <p:cBhvr>
                                        <p:cTn id="55" dur="500"/>
                                        <p:tgtEl>
                                          <p:spTgt spid="34"/>
                                        </p:tgtEl>
                                      </p:cBhvr>
                                    </p:animEffect>
                                  </p:childTnLst>
                                </p:cTn>
                              </p:par>
                            </p:childTnLst>
                          </p:cTn>
                        </p:par>
                        <p:par>
                          <p:cTn id="56" fill="hold">
                            <p:stCondLst>
                              <p:cond delay="6500"/>
                            </p:stCondLst>
                            <p:childTnLst>
                              <p:par>
                                <p:cTn id="57" presetID="22" presetClass="entr" presetSubtype="4"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down)">
                                      <p:cBhvr>
                                        <p:cTn id="59" dur="500"/>
                                        <p:tgtEl>
                                          <p:spTgt spid="2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down)">
                                      <p:cBhvr>
                                        <p:cTn id="63" dur="500"/>
                                        <p:tgtEl>
                                          <p:spTgt spid="38"/>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00"/>
                                        <p:tgtEl>
                                          <p:spTgt spid="14"/>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down)">
                                      <p:cBhvr>
                                        <p:cTn id="75" dur="500"/>
                                        <p:tgtEl>
                                          <p:spTgt spid="35"/>
                                        </p:tgtEl>
                                      </p:cBhvr>
                                    </p:animEffect>
                                  </p:childTnLst>
                                </p:cTn>
                              </p:par>
                            </p:childTnLst>
                          </p:cTn>
                        </p:par>
                        <p:par>
                          <p:cTn id="76" fill="hold">
                            <p:stCondLst>
                              <p:cond delay="9000"/>
                            </p:stCondLst>
                            <p:childTnLst>
                              <p:par>
                                <p:cTn id="77" presetID="22" presetClass="entr" presetSubtype="4"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down)">
                                      <p:cBhvr>
                                        <p:cTn id="79" dur="500"/>
                                        <p:tgtEl>
                                          <p:spTgt spid="18"/>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down)">
                                      <p:cBhvr>
                                        <p:cTn id="8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32" grpId="0" animBg="1"/>
      <p:bldP spid="33" grpId="0" animBg="1"/>
      <p:bldP spid="34" grpId="0" animBg="1"/>
      <p:bldP spid="35" grpId="0" animBg="1"/>
      <p:bldP spid="36" grpId="0"/>
      <p:bldP spid="37" grpId="0"/>
      <p:bldP spid="3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Documents and Settings\Administrator\桌面\复件 (4) 复件 4\ba8d822b65905f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 y="-17461"/>
            <a:ext cx="8991600" cy="505777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265194" y="1923767"/>
            <a:ext cx="1826141" cy="584775"/>
          </a:xfrm>
          <a:prstGeom prst="rect">
            <a:avLst/>
          </a:prstGeom>
        </p:spPr>
        <p:txBody>
          <a:bodyPr wrap="none">
            <a:spAutoFit/>
          </a:bodyPr>
          <a:lstStyle/>
          <a:p>
            <a:r>
              <a:rPr lang="zh-CN" altLang="en-US" sz="3200" dirty="0" smtClean="0">
                <a:solidFill>
                  <a:schemeClr val="tx1">
                    <a:lumMod val="95000"/>
                    <a:lumOff val="5000"/>
                  </a:schemeClr>
                </a:solidFill>
                <a:latin typeface="方正兰亭准黑_GBK" panose="02000000000000000000" pitchFamily="2" charset="-122"/>
                <a:ea typeface="方正兰亭准黑_GBK" panose="02000000000000000000" pitchFamily="2" charset="-122"/>
              </a:rPr>
              <a:t>系统框架</a:t>
            </a:r>
            <a:endParaRPr lang="zh-CN" altLang="en-US" sz="3200" dirty="0">
              <a:solidFill>
                <a:schemeClr val="tx1">
                  <a:lumMod val="95000"/>
                  <a:lumOff val="5000"/>
                </a:schemeClr>
              </a:solidFill>
              <a:latin typeface="方正兰亭准黑_GBK" panose="02000000000000000000" pitchFamily="2" charset="-122"/>
              <a:ea typeface="方正兰亭准黑_GBK" panose="02000000000000000000" pitchFamily="2" charset="-122"/>
            </a:endParaRPr>
          </a:p>
        </p:txBody>
      </p:sp>
      <p:sp>
        <p:nvSpPr>
          <p:cNvPr id="5" name="矩形 4"/>
          <p:cNvSpPr/>
          <p:nvPr/>
        </p:nvSpPr>
        <p:spPr>
          <a:xfrm>
            <a:off x="2412330" y="1779751"/>
            <a:ext cx="886781" cy="923330"/>
          </a:xfrm>
          <a:prstGeom prst="rect">
            <a:avLst/>
          </a:prstGeom>
        </p:spPr>
        <p:txBody>
          <a:bodyPr wrap="none">
            <a:spAutoFit/>
          </a:bodyPr>
          <a:lstStyle/>
          <a:p>
            <a:r>
              <a:rPr lang="en-US" altLang="zh-CN" sz="5400" dirty="0">
                <a:solidFill>
                  <a:schemeClr val="tx1">
                    <a:lumMod val="95000"/>
                    <a:lumOff val="5000"/>
                  </a:schemeClr>
                </a:solidFill>
              </a:rPr>
              <a:t>02</a:t>
            </a:r>
            <a:endParaRPr lang="zh-CN" altLang="en-US" sz="5400" dirty="0">
              <a:solidFill>
                <a:schemeClr val="tx1">
                  <a:lumMod val="95000"/>
                  <a:lumOff val="5000"/>
                </a:schemeClr>
              </a:solidFill>
            </a:endParaRPr>
          </a:p>
        </p:txBody>
      </p:sp>
      <p:cxnSp>
        <p:nvCxnSpPr>
          <p:cNvPr id="6" name="直接连接符 5"/>
          <p:cNvCxnSpPr>
            <a:cxnSpLocks/>
          </p:cNvCxnSpPr>
          <p:nvPr/>
        </p:nvCxnSpPr>
        <p:spPr>
          <a:xfrm>
            <a:off x="2556346" y="2643847"/>
            <a:ext cx="576064" cy="0"/>
          </a:xfrm>
          <a:prstGeom prst="line">
            <a:avLst/>
          </a:prstGeom>
          <a:ln w="25400">
            <a:solidFill>
              <a:srgbClr val="EB193E"/>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298220" y="2346523"/>
            <a:ext cx="2555443" cy="461665"/>
          </a:xfrm>
          <a:prstGeom prst="rect">
            <a:avLst/>
          </a:prstGeom>
        </p:spPr>
        <p:txBody>
          <a:bodyPr wrap="none">
            <a:spAutoFit/>
          </a:bodyPr>
          <a:lstStyle/>
          <a:p>
            <a:r>
              <a:rPr lang="en-US" altLang="zh-CN" sz="2400" dirty="0" smtClean="0">
                <a:solidFill>
                  <a:schemeClr val="tx1">
                    <a:lumMod val="95000"/>
                    <a:lumOff val="5000"/>
                  </a:schemeClr>
                </a:solidFill>
              </a:rPr>
              <a:t>System framework</a:t>
            </a:r>
            <a:endParaRPr lang="zh-CN" altLang="en-US" sz="2400" dirty="0">
              <a:solidFill>
                <a:schemeClr val="tx1">
                  <a:lumMod val="95000"/>
                  <a:lumOff val="5000"/>
                </a:schemeClr>
              </a:solidFill>
            </a:endParaRPr>
          </a:p>
        </p:txBody>
      </p:sp>
    </p:spTree>
    <p:extLst>
      <p:ext uri="{BB962C8B-B14F-4D97-AF65-F5344CB8AC3E}">
        <p14:creationId xmlns:p14="http://schemas.microsoft.com/office/powerpoint/2010/main" val="4073793381"/>
      </p:ext>
    </p:extLst>
  </p:cSld>
  <p:clrMapOvr>
    <a:masterClrMapping/>
  </p:clrMapOvr>
  <mc:AlternateContent xmlns:mc="http://schemas.openxmlformats.org/markup-compatibility/2006" xmlns:p14="http://schemas.microsoft.com/office/powerpoint/2010/main">
    <mc:Choice Requires="p14">
      <p:transition spd="slow" p14:dur="2000" advTm="4555"/>
    </mc:Choice>
    <mc:Fallback xmlns="">
      <p:transition spd="slow" advTm="45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Documents and Settings\Administrator\桌面\复件 (4) 复件 4\ba8d822b65905f9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2" y="-17461"/>
            <a:ext cx="4925988" cy="2770868"/>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266414" y="1367973"/>
            <a:ext cx="7704856"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B193E"/>
              </a:solidFill>
            </a:endParaRPr>
          </a:p>
        </p:txBody>
      </p:sp>
      <p:sp>
        <p:nvSpPr>
          <p:cNvPr id="12" name="矩形 11"/>
          <p:cNvSpPr/>
          <p:nvPr/>
        </p:nvSpPr>
        <p:spPr>
          <a:xfrm>
            <a:off x="1316261" y="298621"/>
            <a:ext cx="1800493" cy="369332"/>
          </a:xfrm>
          <a:prstGeom prst="rect">
            <a:avLst/>
          </a:prstGeom>
        </p:spPr>
        <p:txBody>
          <a:bodyPr wrap="none">
            <a:spAutoFit/>
          </a:bodyPr>
          <a:lstStyle/>
          <a:p>
            <a:r>
              <a:rPr lang="zh-CN" altLang="en-US" sz="1800" dirty="0" smtClean="0">
                <a:solidFill>
                  <a:schemeClr val="tx1">
                    <a:lumMod val="95000"/>
                    <a:lumOff val="5000"/>
                  </a:schemeClr>
                </a:solidFill>
                <a:latin typeface="苹方 常规" panose="020B0300000000000000" pitchFamily="34" charset="-122"/>
                <a:ea typeface="苹方 常规" panose="020B0300000000000000" pitchFamily="34" charset="-122"/>
              </a:rPr>
              <a:t>前后端分离开发</a:t>
            </a:r>
            <a:endParaRPr lang="zh-CN" altLang="en-US" sz="1800" dirty="0">
              <a:solidFill>
                <a:schemeClr val="tx1">
                  <a:lumMod val="95000"/>
                  <a:lumOff val="5000"/>
                </a:schemeClr>
              </a:solidFill>
              <a:latin typeface="苹方 常规" panose="020B0300000000000000" pitchFamily="34" charset="-122"/>
              <a:ea typeface="苹方 常规" panose="020B0300000000000000" pitchFamily="34" charset="-122"/>
            </a:endParaRPr>
          </a:p>
        </p:txBody>
      </p:sp>
      <p:sp>
        <p:nvSpPr>
          <p:cNvPr id="13" name="矩形 12"/>
          <p:cNvSpPr/>
          <p:nvPr/>
        </p:nvSpPr>
        <p:spPr>
          <a:xfrm>
            <a:off x="1332210" y="556195"/>
            <a:ext cx="2058577" cy="307777"/>
          </a:xfrm>
          <a:prstGeom prst="rect">
            <a:avLst/>
          </a:prstGeom>
        </p:spPr>
        <p:txBody>
          <a:bodyPr wrap="none">
            <a:spAutoFit/>
          </a:bodyPr>
          <a:lstStyle/>
          <a:p>
            <a:r>
              <a:rPr lang="en-US" altLang="zh-CN" sz="1400" dirty="0">
                <a:solidFill>
                  <a:schemeClr val="tx1">
                    <a:lumMod val="95000"/>
                    <a:lumOff val="5000"/>
                  </a:schemeClr>
                </a:solidFill>
                <a:latin typeface="苹方 粗体" panose="020B0600000000000000" pitchFamily="34" charset="-122"/>
                <a:ea typeface="苹方 粗体" panose="020B0600000000000000" pitchFamily="34" charset="-122"/>
              </a:rPr>
              <a:t>Click add text caption</a:t>
            </a:r>
            <a:endParaRPr lang="zh-CN" altLang="en-US" sz="1400" dirty="0">
              <a:solidFill>
                <a:schemeClr val="tx1">
                  <a:lumMod val="95000"/>
                  <a:lumOff val="5000"/>
                </a:schemeClr>
              </a:solidFill>
              <a:latin typeface="苹方 粗体" panose="020B0600000000000000" pitchFamily="34" charset="-122"/>
              <a:ea typeface="苹方 粗体" panose="020B0600000000000000" pitchFamily="34" charset="-122"/>
            </a:endParaRPr>
          </a:p>
        </p:txBody>
      </p:sp>
      <p:sp>
        <p:nvSpPr>
          <p:cNvPr id="2" name="泪滴形 1"/>
          <p:cNvSpPr/>
          <p:nvPr/>
        </p:nvSpPr>
        <p:spPr>
          <a:xfrm rot="18900000" flipH="1">
            <a:off x="5330998" y="282484"/>
            <a:ext cx="2635402" cy="2619070"/>
          </a:xfrm>
          <a:prstGeom prst="teardrop">
            <a:avLst>
              <a:gd name="adj" fmla="val 123841"/>
            </a:avLst>
          </a:prstGeom>
          <a:solidFill>
            <a:srgbClr val="EB193E"/>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solidFill>
                <a:srgbClr val="10FAB4"/>
              </a:solidFill>
            </a:endParaRPr>
          </a:p>
        </p:txBody>
      </p:sp>
      <p:sp>
        <p:nvSpPr>
          <p:cNvPr id="3" name="泪滴形 2"/>
          <p:cNvSpPr/>
          <p:nvPr/>
        </p:nvSpPr>
        <p:spPr>
          <a:xfrm rot="2700000">
            <a:off x="1496448" y="2956716"/>
            <a:ext cx="1925900" cy="1934620"/>
          </a:xfrm>
          <a:prstGeom prst="teardrop">
            <a:avLst>
              <a:gd name="adj" fmla="val 116236"/>
            </a:avLst>
          </a:prstGeom>
          <a:solidFill>
            <a:srgbClr val="EB193E"/>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solidFill>
                <a:schemeClr val="bg1"/>
              </a:solidFill>
            </a:endParaRPr>
          </a:p>
        </p:txBody>
      </p:sp>
      <p:sp>
        <p:nvSpPr>
          <p:cNvPr id="4" name="TextBox 3"/>
          <p:cNvSpPr txBox="1"/>
          <p:nvPr/>
        </p:nvSpPr>
        <p:spPr>
          <a:xfrm>
            <a:off x="5745997" y="1092681"/>
            <a:ext cx="1694706" cy="998676"/>
          </a:xfrm>
          <a:prstGeom prst="rect">
            <a:avLst/>
          </a:prstGeom>
          <a:noFill/>
        </p:spPr>
        <p:txBody>
          <a:bodyPr wrap="none" lIns="89858" tIns="44929" rIns="89858" bIns="44929" rtlCol="0">
            <a:spAutoFit/>
          </a:bodyPr>
          <a:lstStyle/>
          <a:p>
            <a:r>
              <a:rPr lang="zh-CN" altLang="en-US" sz="5900" b="1" dirty="0" smtClean="0">
                <a:solidFill>
                  <a:schemeClr val="bg1"/>
                </a:solidFill>
                <a:latin typeface="微软雅黑" panose="020B0503020204020204" pitchFamily="34" charset="-122"/>
                <a:ea typeface="微软雅黑" panose="020B0503020204020204" pitchFamily="34" charset="-122"/>
              </a:rPr>
              <a:t>后端</a:t>
            </a:r>
            <a:endParaRPr lang="zh-CN" altLang="en-US" sz="59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878743" y="3577512"/>
            <a:ext cx="1181745" cy="690900"/>
          </a:xfrm>
          <a:prstGeom prst="rect">
            <a:avLst/>
          </a:prstGeom>
          <a:noFill/>
        </p:spPr>
        <p:txBody>
          <a:bodyPr wrap="none" lIns="89858" tIns="44929" rIns="89858" bIns="44929" rtlCol="0">
            <a:spAutoFit/>
          </a:bodyPr>
          <a:lstStyle/>
          <a:p>
            <a:r>
              <a:rPr lang="zh-CN" altLang="en-US" sz="3900" b="1" dirty="0" smtClean="0">
                <a:solidFill>
                  <a:schemeClr val="bg1"/>
                </a:solidFill>
                <a:latin typeface="微软雅黑" panose="020B0503020204020204" pitchFamily="34" charset="-122"/>
                <a:ea typeface="微软雅黑" panose="020B0503020204020204" pitchFamily="34" charset="-122"/>
              </a:rPr>
              <a:t>前端</a:t>
            </a:r>
            <a:endParaRPr lang="zh-CN" altLang="en-US" sz="39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flipH="1">
            <a:off x="839712" y="1286542"/>
            <a:ext cx="3681409" cy="1782947"/>
          </a:xfrm>
          <a:prstGeom prst="rect">
            <a:avLst/>
          </a:prstGeom>
          <a:effectLst/>
        </p:spPr>
        <p:txBody>
          <a:bodyPr wrap="square" lIns="119784" tIns="59892" rIns="119784" bIns="59892">
            <a:spAutoFit/>
          </a:bodyPr>
          <a:lstStyle/>
          <a:p>
            <a:pPr>
              <a:lnSpc>
                <a:spcPct val="150000"/>
              </a:lnSpc>
            </a:pP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基于</a:t>
            </a:r>
            <a:r>
              <a:rPr lang="en-US" altLang="zh-CN" sz="1200" dirty="0" err="1">
                <a:solidFill>
                  <a:schemeClr val="tx1">
                    <a:lumMod val="95000"/>
                    <a:lumOff val="5000"/>
                  </a:schemeClr>
                </a:solidFill>
                <a:latin typeface="苹方 常规" panose="020B0300000000000000" pitchFamily="34" charset="-122"/>
                <a:ea typeface="苹方 常规" panose="020B0300000000000000" pitchFamily="34" charset="-122"/>
              </a:rPr>
              <a:t>Gradle</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的构建支持</a:t>
            </a:r>
          </a:p>
          <a:p>
            <a:pPr>
              <a:lnSpc>
                <a:spcPct val="150000"/>
              </a:lnSpc>
            </a:pPr>
            <a:r>
              <a:rPr lang="en-US" altLang="zh-CN" sz="1200" dirty="0">
                <a:solidFill>
                  <a:schemeClr val="tx1">
                    <a:lumMod val="95000"/>
                    <a:lumOff val="5000"/>
                  </a:schemeClr>
                </a:solidFill>
                <a:latin typeface="苹方 常规" panose="020B0300000000000000" pitchFamily="34" charset="-122"/>
                <a:ea typeface="苹方 常规" panose="020B0300000000000000" pitchFamily="34" charset="-122"/>
              </a:rPr>
              <a:t>Android </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专属的重构和快速修复</a:t>
            </a:r>
          </a:p>
          <a:p>
            <a:pPr>
              <a:lnSpc>
                <a:spcPct val="150000"/>
              </a:lnSpc>
            </a:pP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提示工具以捕获性能、可用性、版本兼容性等问题</a:t>
            </a:r>
          </a:p>
          <a:p>
            <a:pPr>
              <a:lnSpc>
                <a:spcPct val="150000"/>
              </a:lnSpc>
            </a:pP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支持</a:t>
            </a:r>
            <a:r>
              <a:rPr lang="en-US" altLang="zh-CN" sz="1200" dirty="0" err="1">
                <a:solidFill>
                  <a:schemeClr val="tx1">
                    <a:lumMod val="95000"/>
                    <a:lumOff val="5000"/>
                  </a:schemeClr>
                </a:solidFill>
                <a:latin typeface="苹方 常规" panose="020B0300000000000000" pitchFamily="34" charset="-122"/>
                <a:ea typeface="苹方 常规" panose="020B0300000000000000" pitchFamily="34" charset="-122"/>
              </a:rPr>
              <a:t>ProGuard</a:t>
            </a:r>
            <a:r>
              <a:rPr lang="en-US" altLang="zh-CN" sz="1200" dirty="0">
                <a:solidFill>
                  <a:schemeClr val="tx1">
                    <a:lumMod val="95000"/>
                    <a:lumOff val="5000"/>
                  </a:schemeClr>
                </a:solidFill>
                <a:latin typeface="苹方 常规" panose="020B0300000000000000" pitchFamily="34" charset="-122"/>
                <a:ea typeface="苹方 常规" panose="020B0300000000000000" pitchFamily="34" charset="-122"/>
              </a:rPr>
              <a:t> </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和应用</a:t>
            </a:r>
            <a:r>
              <a:rPr lang="zh-CN" altLang="en-US" sz="1200" dirty="0" smtClean="0">
                <a:solidFill>
                  <a:schemeClr val="tx1">
                    <a:lumMod val="95000"/>
                    <a:lumOff val="5000"/>
                  </a:schemeClr>
                </a:solidFill>
                <a:latin typeface="苹方 常规" panose="020B0300000000000000" pitchFamily="34" charset="-122"/>
                <a:ea typeface="苹方 常规" panose="020B0300000000000000" pitchFamily="34" charset="-122"/>
              </a:rPr>
              <a:t>签名保证应用安全性</a:t>
            </a:r>
            <a:endPar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endParaRPr>
          </a:p>
          <a:p>
            <a:pPr>
              <a:lnSpc>
                <a:spcPct val="150000"/>
              </a:lnSpc>
            </a:pP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基于</a:t>
            </a:r>
            <a:r>
              <a:rPr lang="zh-CN" altLang="en-US" sz="1200" dirty="0" smtClean="0">
                <a:solidFill>
                  <a:schemeClr val="tx1">
                    <a:lumMod val="95000"/>
                    <a:lumOff val="5000"/>
                  </a:schemeClr>
                </a:solidFill>
                <a:latin typeface="苹方 常规" panose="020B0300000000000000" pitchFamily="34" charset="-122"/>
                <a:ea typeface="苹方 常规" panose="020B0300000000000000" pitchFamily="34" charset="-122"/>
              </a:rPr>
              <a:t>模板来</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生成常用的 </a:t>
            </a:r>
            <a:r>
              <a:rPr lang="en-US" altLang="zh-CN" sz="1200" dirty="0">
                <a:solidFill>
                  <a:schemeClr val="tx1">
                    <a:lumMod val="95000"/>
                    <a:lumOff val="5000"/>
                  </a:schemeClr>
                </a:solidFill>
                <a:latin typeface="苹方 常规" panose="020B0300000000000000" pitchFamily="34" charset="-122"/>
                <a:ea typeface="苹方 常规" panose="020B0300000000000000" pitchFamily="34" charset="-122"/>
              </a:rPr>
              <a:t>Android </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应用设计和组件</a:t>
            </a:r>
          </a:p>
          <a:p>
            <a:pPr>
              <a:lnSpc>
                <a:spcPct val="150000"/>
              </a:lnSpc>
            </a:pP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功能强大的布局</a:t>
            </a:r>
            <a:r>
              <a:rPr lang="zh-CN" altLang="en-US" sz="1200" dirty="0" smtClean="0">
                <a:solidFill>
                  <a:schemeClr val="tx1">
                    <a:lumMod val="95000"/>
                    <a:lumOff val="5000"/>
                  </a:schemeClr>
                </a:solidFill>
                <a:latin typeface="苹方 常规" panose="020B0300000000000000" pitchFamily="34" charset="-122"/>
                <a:ea typeface="苹方 常规" panose="020B0300000000000000" pitchFamily="34" charset="-122"/>
              </a:rPr>
              <a:t>编辑器</a:t>
            </a:r>
            <a:endParaRPr lang="en-US" altLang="zh-CN" sz="1200" dirty="0">
              <a:solidFill>
                <a:schemeClr val="tx1">
                  <a:lumMod val="95000"/>
                  <a:lumOff val="5000"/>
                </a:schemeClr>
              </a:solidFill>
              <a:latin typeface="苹方 常规" panose="020B0300000000000000" pitchFamily="34" charset="-122"/>
              <a:ea typeface="苹方 常规" panose="020B0300000000000000" pitchFamily="34" charset="-122"/>
            </a:endParaRPr>
          </a:p>
        </p:txBody>
      </p:sp>
      <p:sp>
        <p:nvSpPr>
          <p:cNvPr id="7" name="矩形 6"/>
          <p:cNvSpPr/>
          <p:nvPr/>
        </p:nvSpPr>
        <p:spPr>
          <a:xfrm>
            <a:off x="925279" y="1041835"/>
            <a:ext cx="1906928" cy="326138"/>
          </a:xfrm>
          <a:prstGeom prst="rect">
            <a:avLst/>
          </a:prstGeom>
        </p:spPr>
        <p:txBody>
          <a:bodyPr wrap="square" lIns="119784" tIns="59892" rIns="119784" bIns="59892">
            <a:spAutoFit/>
          </a:bodyPr>
          <a:lstStyle/>
          <a:p>
            <a:pPr algn="just" defTabSz="1197813" fontAlgn="base">
              <a:lnSpc>
                <a:spcPts val="1572"/>
              </a:lnSpc>
              <a:spcBef>
                <a:spcPct val="0"/>
              </a:spcBef>
              <a:spcAft>
                <a:spcPct val="0"/>
              </a:spcAft>
            </a:pPr>
            <a:r>
              <a:rPr lang="en-US" altLang="zh-CN" sz="1600" b="1" dirty="0" smtClean="0">
                <a:solidFill>
                  <a:srgbClr val="EB193E"/>
                </a:solidFill>
                <a:latin typeface="微软雅黑" pitchFamily="34" charset="-122"/>
                <a:ea typeface="微软雅黑" pitchFamily="34" charset="-122"/>
              </a:rPr>
              <a:t>Android Studio</a:t>
            </a:r>
            <a:endParaRPr lang="en-US" altLang="zh-CN" sz="1600" b="1" dirty="0">
              <a:solidFill>
                <a:srgbClr val="EB193E"/>
              </a:solidFill>
              <a:latin typeface="微软雅黑" pitchFamily="34" charset="-122"/>
              <a:ea typeface="微软雅黑" pitchFamily="34" charset="-122"/>
            </a:endParaRPr>
          </a:p>
        </p:txBody>
      </p:sp>
      <p:sp>
        <p:nvSpPr>
          <p:cNvPr id="8" name="矩形 7"/>
          <p:cNvSpPr/>
          <p:nvPr/>
        </p:nvSpPr>
        <p:spPr>
          <a:xfrm flipH="1">
            <a:off x="4611068" y="3475267"/>
            <a:ext cx="4201764" cy="1505948"/>
          </a:xfrm>
          <a:prstGeom prst="rect">
            <a:avLst/>
          </a:prstGeom>
          <a:effectLst/>
        </p:spPr>
        <p:txBody>
          <a:bodyPr wrap="square" lIns="119784" tIns="59892" rIns="119784" bIns="59892">
            <a:spAutoFit/>
          </a:bodyPr>
          <a:lstStyle/>
          <a:p>
            <a:pPr>
              <a:lnSpc>
                <a:spcPct val="150000"/>
              </a:lnSpc>
            </a:pPr>
            <a:r>
              <a:rPr lang="en-US" altLang="zh-CN" sz="1200" dirty="0" smtClean="0">
                <a:solidFill>
                  <a:schemeClr val="tx1">
                    <a:lumMod val="95000"/>
                    <a:lumOff val="5000"/>
                  </a:schemeClr>
                </a:solidFill>
                <a:latin typeface="苹方 常规" panose="020B0300000000000000" pitchFamily="34" charset="-122"/>
                <a:ea typeface="苹方 常规" panose="020B0300000000000000" pitchFamily="34" charset="-122"/>
              </a:rPr>
              <a:t>Spring Boot</a:t>
            </a:r>
            <a:r>
              <a:rPr lang="zh-CN" altLang="en-US" sz="1200" dirty="0" smtClean="0">
                <a:solidFill>
                  <a:schemeClr val="tx1">
                    <a:lumMod val="95000"/>
                    <a:lumOff val="5000"/>
                  </a:schemeClr>
                </a:solidFill>
                <a:latin typeface="苹方 常规" panose="020B0300000000000000" pitchFamily="34" charset="-122"/>
                <a:ea typeface="苹方 常规" panose="020B0300000000000000" pitchFamily="34" charset="-122"/>
              </a:rPr>
              <a:t>：全新后台框架快速</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应用开发</a:t>
            </a:r>
            <a:r>
              <a:rPr lang="zh-CN" altLang="en-US" sz="1200" dirty="0" smtClean="0">
                <a:solidFill>
                  <a:schemeClr val="tx1">
                    <a:lumMod val="95000"/>
                    <a:lumOff val="5000"/>
                  </a:schemeClr>
                </a:solidFill>
                <a:latin typeface="苹方 常规" panose="020B0300000000000000" pitchFamily="34" charset="-122"/>
                <a:ea typeface="苹方 常规" panose="020B0300000000000000" pitchFamily="34" charset="-122"/>
              </a:rPr>
              <a:t>领域的领导者</a:t>
            </a:r>
            <a:endParaRPr lang="en-US" altLang="zh-CN" sz="1200" dirty="0" smtClean="0">
              <a:solidFill>
                <a:schemeClr val="tx1">
                  <a:lumMod val="95000"/>
                  <a:lumOff val="5000"/>
                </a:schemeClr>
              </a:solidFill>
              <a:latin typeface="苹方 常规" panose="020B0300000000000000" pitchFamily="34" charset="-122"/>
              <a:ea typeface="苹方 常规" panose="020B0300000000000000" pitchFamily="34" charset="-122"/>
            </a:endParaRPr>
          </a:p>
          <a:p>
            <a:pPr>
              <a:lnSpc>
                <a:spcPct val="150000"/>
              </a:lnSpc>
            </a:pPr>
            <a:r>
              <a:rPr lang="en-US" altLang="zh-CN" sz="1200" dirty="0" err="1" smtClean="0">
                <a:solidFill>
                  <a:schemeClr val="tx1">
                    <a:lumMod val="95000"/>
                    <a:lumOff val="5000"/>
                  </a:schemeClr>
                </a:solidFill>
                <a:latin typeface="苹方 常规" panose="020B0300000000000000" pitchFamily="34" charset="-122"/>
                <a:ea typeface="苹方 常规" panose="020B0300000000000000" pitchFamily="34" charset="-122"/>
              </a:rPr>
              <a:t>Mybaits</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：优秀的持久层框架，它支持定制化 </a:t>
            </a:r>
            <a:r>
              <a:rPr lang="en-US" altLang="zh-CN" sz="1200" dirty="0">
                <a:solidFill>
                  <a:schemeClr val="tx1">
                    <a:lumMod val="95000"/>
                    <a:lumOff val="5000"/>
                  </a:schemeClr>
                </a:solidFill>
                <a:latin typeface="苹方 常规" panose="020B0300000000000000" pitchFamily="34" charset="-122"/>
                <a:ea typeface="苹方 常规" panose="020B0300000000000000" pitchFamily="34" charset="-122"/>
              </a:rPr>
              <a:t>SQL</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、存储过程以及高级映射。</a:t>
            </a:r>
            <a:r>
              <a:rPr lang="zh-CN" altLang="en-US" sz="1200" dirty="0" smtClean="0">
                <a:solidFill>
                  <a:schemeClr val="tx1">
                    <a:lumMod val="95000"/>
                    <a:lumOff val="5000"/>
                  </a:schemeClr>
                </a:solidFill>
                <a:latin typeface="苹方 常规" panose="020B0300000000000000" pitchFamily="34" charset="-122"/>
                <a:ea typeface="苹方 常规" panose="020B0300000000000000" pitchFamily="34" charset="-122"/>
              </a:rPr>
              <a:t>便于</a:t>
            </a:r>
            <a:r>
              <a:rPr lang="en-US" altLang="zh-CN" sz="1200" dirty="0" smtClean="0">
                <a:solidFill>
                  <a:schemeClr val="tx1">
                    <a:lumMod val="95000"/>
                    <a:lumOff val="5000"/>
                  </a:schemeClr>
                </a:solidFill>
                <a:latin typeface="苹方 常规" panose="020B0300000000000000" pitchFamily="34" charset="-122"/>
                <a:ea typeface="苹方 常规" panose="020B0300000000000000" pitchFamily="34" charset="-122"/>
              </a:rPr>
              <a:t>SQL</a:t>
            </a:r>
            <a:r>
              <a:rPr lang="zh-CN" altLang="en-US" sz="1200" dirty="0" smtClean="0">
                <a:solidFill>
                  <a:schemeClr val="tx1">
                    <a:lumMod val="95000"/>
                    <a:lumOff val="5000"/>
                  </a:schemeClr>
                </a:solidFill>
                <a:latin typeface="苹方 常规" panose="020B0300000000000000" pitchFamily="34" charset="-122"/>
                <a:ea typeface="苹方 常规" panose="020B0300000000000000" pitchFamily="34" charset="-122"/>
              </a:rPr>
              <a:t>的统一</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管理和优化。将业务逻辑和数据访问逻辑分离</a:t>
            </a:r>
            <a:r>
              <a:rPr lang="zh-CN" altLang="en-US" sz="1200" dirty="0" smtClean="0">
                <a:solidFill>
                  <a:schemeClr val="tx1">
                    <a:lumMod val="95000"/>
                    <a:lumOff val="5000"/>
                  </a:schemeClr>
                </a:solidFill>
                <a:latin typeface="苹方 常规" panose="020B0300000000000000" pitchFamily="34" charset="-122"/>
                <a:ea typeface="苹方 常规" panose="020B0300000000000000" pitchFamily="34" charset="-122"/>
              </a:rPr>
              <a:t>，效率更高，</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更易</a:t>
            </a:r>
            <a:r>
              <a:rPr lang="zh-CN" altLang="en-US" sz="1200" dirty="0" smtClean="0">
                <a:solidFill>
                  <a:schemeClr val="tx1">
                    <a:lumMod val="95000"/>
                    <a:lumOff val="5000"/>
                  </a:schemeClr>
                </a:solidFill>
                <a:latin typeface="苹方 常规" panose="020B0300000000000000" pitchFamily="34" charset="-122"/>
                <a:ea typeface="苹方 常规" panose="020B0300000000000000" pitchFamily="34" charset="-122"/>
              </a:rPr>
              <a:t>维护。</a:t>
            </a:r>
            <a:endParaRPr lang="en-US" altLang="zh-CN" sz="1200" dirty="0" smtClean="0">
              <a:solidFill>
                <a:schemeClr val="tx1">
                  <a:lumMod val="95000"/>
                  <a:lumOff val="5000"/>
                </a:schemeClr>
              </a:solidFill>
              <a:latin typeface="苹方 常规" panose="020B0300000000000000" pitchFamily="34" charset="-122"/>
              <a:ea typeface="苹方 常规" panose="020B0300000000000000" pitchFamily="34" charset="-122"/>
            </a:endParaRPr>
          </a:p>
          <a:p>
            <a:pPr>
              <a:lnSpc>
                <a:spcPct val="150000"/>
              </a:lnSpc>
            </a:pPr>
            <a:r>
              <a:rPr lang="en-US" altLang="zh-CN" sz="1200" dirty="0" smtClean="0">
                <a:solidFill>
                  <a:schemeClr val="tx1">
                    <a:lumMod val="95000"/>
                    <a:lumOff val="5000"/>
                  </a:schemeClr>
                </a:solidFill>
                <a:latin typeface="苹方 常规" panose="020B0300000000000000" pitchFamily="34" charset="-122"/>
                <a:ea typeface="苹方 常规" panose="020B0300000000000000" pitchFamily="34" charset="-122"/>
              </a:rPr>
              <a:t>MySQL</a:t>
            </a:r>
            <a:r>
              <a:rPr lang="zh-CN" altLang="en-US" sz="1200" dirty="0">
                <a:solidFill>
                  <a:schemeClr val="tx1">
                    <a:lumMod val="95000"/>
                    <a:lumOff val="5000"/>
                  </a:schemeClr>
                </a:solidFill>
                <a:latin typeface="苹方 常规" panose="020B0300000000000000" pitchFamily="34" charset="-122"/>
                <a:ea typeface="苹方 常规" panose="020B0300000000000000" pitchFamily="34" charset="-122"/>
              </a:rPr>
              <a:t>：最流行的关系型数据库管理系统</a:t>
            </a:r>
            <a:r>
              <a:rPr lang="zh-CN" altLang="en-US" sz="1200" dirty="0" smtClean="0">
                <a:solidFill>
                  <a:schemeClr val="tx1">
                    <a:lumMod val="95000"/>
                    <a:lumOff val="5000"/>
                  </a:schemeClr>
                </a:solidFill>
                <a:latin typeface="苹方 常规" panose="020B0300000000000000" pitchFamily="34" charset="-122"/>
                <a:ea typeface="苹方 常规" panose="020B0300000000000000" pitchFamily="34" charset="-122"/>
              </a:rPr>
              <a:t>之一。</a:t>
            </a:r>
            <a:endParaRPr lang="en-US" altLang="zh-CN" sz="1200" dirty="0" smtClean="0">
              <a:solidFill>
                <a:schemeClr val="tx1">
                  <a:lumMod val="95000"/>
                  <a:lumOff val="5000"/>
                </a:schemeClr>
              </a:solidFill>
              <a:latin typeface="苹方 常规" panose="020B0300000000000000" pitchFamily="34" charset="-122"/>
              <a:ea typeface="苹方 常规" panose="020B0300000000000000" pitchFamily="34" charset="-122"/>
            </a:endParaRPr>
          </a:p>
        </p:txBody>
      </p:sp>
      <p:sp>
        <p:nvSpPr>
          <p:cNvPr id="9" name="矩形 8"/>
          <p:cNvSpPr/>
          <p:nvPr/>
        </p:nvSpPr>
        <p:spPr>
          <a:xfrm>
            <a:off x="4611068" y="2813217"/>
            <a:ext cx="4194812" cy="816144"/>
          </a:xfrm>
          <a:prstGeom prst="rect">
            <a:avLst/>
          </a:prstGeom>
        </p:spPr>
        <p:txBody>
          <a:bodyPr wrap="square" lIns="119784" tIns="59892" rIns="119784" bIns="59892">
            <a:spAutoFit/>
          </a:bodyPr>
          <a:lstStyle/>
          <a:p>
            <a:pPr algn="just" defTabSz="1197813" fontAlgn="base">
              <a:lnSpc>
                <a:spcPct val="150000"/>
              </a:lnSpc>
              <a:spcBef>
                <a:spcPct val="0"/>
              </a:spcBef>
              <a:spcAft>
                <a:spcPct val="0"/>
              </a:spcAft>
            </a:pPr>
            <a:r>
              <a:rPr lang="zh-CN" altLang="en-US" sz="1600" b="1" dirty="0" smtClean="0">
                <a:solidFill>
                  <a:srgbClr val="EB193E"/>
                </a:solidFill>
                <a:latin typeface="微软雅黑" pitchFamily="34" charset="-122"/>
                <a:ea typeface="微软雅黑" pitchFamily="34" charset="-122"/>
              </a:rPr>
              <a:t>开发工具：</a:t>
            </a:r>
            <a:r>
              <a:rPr lang="en-US" altLang="zh-CN" sz="1600" b="1" dirty="0" err="1" smtClean="0">
                <a:solidFill>
                  <a:srgbClr val="EB193E"/>
                </a:solidFill>
                <a:latin typeface="微软雅黑" pitchFamily="34" charset="-122"/>
                <a:ea typeface="微软雅黑" pitchFamily="34" charset="-122"/>
              </a:rPr>
              <a:t>Intellij</a:t>
            </a:r>
            <a:r>
              <a:rPr lang="en-US" altLang="zh-CN" sz="1600" b="1" dirty="0" smtClean="0">
                <a:solidFill>
                  <a:srgbClr val="EB193E"/>
                </a:solidFill>
                <a:latin typeface="微软雅黑" pitchFamily="34" charset="-122"/>
                <a:ea typeface="微软雅黑" pitchFamily="34" charset="-122"/>
              </a:rPr>
              <a:t> IDEA</a:t>
            </a:r>
            <a:r>
              <a:rPr lang="zh-CN" altLang="en-US" sz="1600" b="1" dirty="0" smtClean="0">
                <a:solidFill>
                  <a:srgbClr val="EB193E"/>
                </a:solidFill>
                <a:latin typeface="微软雅黑" pitchFamily="34" charset="-122"/>
                <a:ea typeface="微软雅黑" pitchFamily="34" charset="-122"/>
              </a:rPr>
              <a:t>（</a:t>
            </a:r>
            <a:r>
              <a:rPr lang="en-US" altLang="zh-CN" sz="1600" b="1" dirty="0" smtClean="0">
                <a:solidFill>
                  <a:srgbClr val="EB193E"/>
                </a:solidFill>
                <a:latin typeface="微软雅黑" pitchFamily="34" charset="-122"/>
                <a:ea typeface="微软雅黑" pitchFamily="34" charset="-122"/>
              </a:rPr>
              <a:t>MVC</a:t>
            </a:r>
            <a:r>
              <a:rPr lang="zh-CN" altLang="en-US" sz="1600" b="1" dirty="0" smtClean="0">
                <a:solidFill>
                  <a:srgbClr val="EB193E"/>
                </a:solidFill>
                <a:latin typeface="微软雅黑" pitchFamily="34" charset="-122"/>
                <a:ea typeface="微软雅黑" pitchFamily="34" charset="-122"/>
              </a:rPr>
              <a:t>模式）</a:t>
            </a:r>
            <a:endParaRPr lang="en-US" altLang="zh-CN" sz="1600" b="1" dirty="0" smtClean="0">
              <a:solidFill>
                <a:srgbClr val="EB193E"/>
              </a:solidFill>
              <a:latin typeface="微软雅黑" pitchFamily="34" charset="-122"/>
              <a:ea typeface="微软雅黑" pitchFamily="34" charset="-122"/>
            </a:endParaRPr>
          </a:p>
          <a:p>
            <a:pPr algn="just" defTabSz="1197813" fontAlgn="base">
              <a:lnSpc>
                <a:spcPct val="150000"/>
              </a:lnSpc>
              <a:spcBef>
                <a:spcPct val="0"/>
              </a:spcBef>
              <a:spcAft>
                <a:spcPct val="0"/>
              </a:spcAft>
            </a:pPr>
            <a:r>
              <a:rPr lang="zh-CN" altLang="en-US" sz="1600" b="1" dirty="0" smtClean="0">
                <a:solidFill>
                  <a:srgbClr val="EB193E"/>
                </a:solidFill>
                <a:latin typeface="微软雅黑" pitchFamily="34" charset="-122"/>
                <a:ea typeface="微软雅黑" pitchFamily="34" charset="-122"/>
              </a:rPr>
              <a:t>后台框架</a:t>
            </a:r>
            <a:r>
              <a:rPr lang="en-US" altLang="zh-CN" sz="1600" b="1" dirty="0" smtClean="0">
                <a:solidFill>
                  <a:srgbClr val="EB193E"/>
                </a:solidFill>
                <a:latin typeface="微软雅黑" pitchFamily="34" charset="-122"/>
                <a:ea typeface="微软雅黑" pitchFamily="34" charset="-122"/>
              </a:rPr>
              <a:t>Spring </a:t>
            </a:r>
            <a:r>
              <a:rPr lang="en-US" altLang="zh-CN" sz="1600" b="1" dirty="0" err="1" smtClean="0">
                <a:solidFill>
                  <a:srgbClr val="EB193E"/>
                </a:solidFill>
                <a:latin typeface="微软雅黑" pitchFamily="34" charset="-122"/>
                <a:ea typeface="微软雅黑" pitchFamily="34" charset="-122"/>
              </a:rPr>
              <a:t>Boot+Mybaits+MySQL</a:t>
            </a:r>
            <a:endParaRPr lang="en-US" altLang="zh-CN" sz="1600" b="1" dirty="0">
              <a:solidFill>
                <a:srgbClr val="EB193E"/>
              </a:solidFill>
              <a:latin typeface="微软雅黑" pitchFamily="34" charset="-122"/>
              <a:ea typeface="微软雅黑" pitchFamily="34" charset="-122"/>
            </a:endParaRP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2991"/>
    </mc:Choice>
    <mc:Fallback xmlns="">
      <p:transition spd="slow" advTm="29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350"/>
                                        <p:tgtEl>
                                          <p:spTgt spid="7"/>
                                        </p:tgtEl>
                                      </p:cBhvr>
                                    </p:animEffect>
                                  </p:childTnLst>
                                </p:cTn>
                              </p:par>
                              <p:par>
                                <p:cTn id="26" presetID="26" presetClass="emph" presetSubtype="0" fill="hold" grpId="1" nodeType="withEffect">
                                  <p:stCondLst>
                                    <p:cond delay="0"/>
                                  </p:stCondLst>
                                  <p:childTnLst>
                                    <p:animEffect transition="out" filter="fade">
                                      <p:cBhvr>
                                        <p:cTn id="27" dur="400" tmFilter="0, 0; .2, .5; .8, .5; 1, 0"/>
                                        <p:tgtEl>
                                          <p:spTgt spid="7"/>
                                        </p:tgtEl>
                                      </p:cBhvr>
                                    </p:animEffect>
                                    <p:animScale>
                                      <p:cBhvr>
                                        <p:cTn id="28" dur="200" autoRev="1" fill="hold"/>
                                        <p:tgtEl>
                                          <p:spTgt spid="7"/>
                                        </p:tgtEl>
                                      </p:cBhvr>
                                      <p:by x="105000" y="105000"/>
                                    </p:animScale>
                                  </p:childTnLst>
                                </p:cTn>
                              </p:par>
                            </p:childTnLst>
                          </p:cTn>
                        </p:par>
                        <p:par>
                          <p:cTn id="29" fill="hold">
                            <p:stCondLst>
                              <p:cond delay="1400"/>
                            </p:stCondLst>
                            <p:childTnLst>
                              <p:par>
                                <p:cTn id="30" presetID="10"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19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350"/>
                                        <p:tgtEl>
                                          <p:spTgt spid="9"/>
                                        </p:tgtEl>
                                      </p:cBhvr>
                                    </p:animEffect>
                                  </p:childTnLst>
                                </p:cTn>
                              </p:par>
                              <p:par>
                                <p:cTn id="37" presetID="26" presetClass="emph" presetSubtype="0" fill="hold" grpId="1" nodeType="withEffect">
                                  <p:stCondLst>
                                    <p:cond delay="0"/>
                                  </p:stCondLst>
                                  <p:childTnLst>
                                    <p:animEffect transition="out" filter="fade">
                                      <p:cBhvr>
                                        <p:cTn id="38" dur="400" tmFilter="0, 0; .2, .5; .8, .5; 1, 0"/>
                                        <p:tgtEl>
                                          <p:spTgt spid="9"/>
                                        </p:tgtEl>
                                      </p:cBhvr>
                                    </p:animEffect>
                                    <p:animScale>
                                      <p:cBhvr>
                                        <p:cTn id="39" dur="200" autoRev="1" fill="hold"/>
                                        <p:tgtEl>
                                          <p:spTgt spid="9"/>
                                        </p:tgtEl>
                                      </p:cBhvr>
                                      <p:by x="105000" y="105000"/>
                                    </p:animScale>
                                  </p:childTnLst>
                                </p:cTn>
                              </p:par>
                            </p:childTnLst>
                          </p:cTn>
                        </p:par>
                        <p:par>
                          <p:cTn id="40" fill="hold">
                            <p:stCondLst>
                              <p:cond delay="23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p:bldP spid="7" grpId="1"/>
      <p:bldP spid="8" grpId="0"/>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Documents and Settings\Administrator\桌面\复件 (4) 复件 4\ba8d822b65905f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 y="-17461"/>
            <a:ext cx="8991600" cy="505777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265194" y="1923767"/>
            <a:ext cx="2236510" cy="584775"/>
          </a:xfrm>
          <a:prstGeom prst="rect">
            <a:avLst/>
          </a:prstGeom>
        </p:spPr>
        <p:txBody>
          <a:bodyPr wrap="none">
            <a:spAutoFit/>
          </a:bodyPr>
          <a:lstStyle/>
          <a:p>
            <a:r>
              <a:rPr lang="zh-CN" altLang="en-US" sz="3200" dirty="0" smtClean="0">
                <a:solidFill>
                  <a:schemeClr val="tx1">
                    <a:lumMod val="95000"/>
                    <a:lumOff val="5000"/>
                  </a:schemeClr>
                </a:solidFill>
                <a:latin typeface="方正兰亭准黑_GBK" panose="02000000000000000000" pitchFamily="2" charset="-122"/>
                <a:ea typeface="方正兰亭准黑_GBK" panose="02000000000000000000" pitchFamily="2" charset="-122"/>
              </a:rPr>
              <a:t>数据库设计</a:t>
            </a:r>
            <a:endParaRPr lang="zh-CN" altLang="en-US" sz="3200" dirty="0">
              <a:solidFill>
                <a:schemeClr val="tx1">
                  <a:lumMod val="95000"/>
                  <a:lumOff val="5000"/>
                </a:schemeClr>
              </a:solidFill>
              <a:latin typeface="方正兰亭准黑_GBK" panose="02000000000000000000" pitchFamily="2" charset="-122"/>
              <a:ea typeface="方正兰亭准黑_GBK" panose="02000000000000000000" pitchFamily="2" charset="-122"/>
            </a:endParaRPr>
          </a:p>
        </p:txBody>
      </p:sp>
      <p:sp>
        <p:nvSpPr>
          <p:cNvPr id="5" name="矩形 4"/>
          <p:cNvSpPr/>
          <p:nvPr/>
        </p:nvSpPr>
        <p:spPr>
          <a:xfrm>
            <a:off x="2412330" y="1779751"/>
            <a:ext cx="886781" cy="923330"/>
          </a:xfrm>
          <a:prstGeom prst="rect">
            <a:avLst/>
          </a:prstGeom>
        </p:spPr>
        <p:txBody>
          <a:bodyPr wrap="none">
            <a:spAutoFit/>
          </a:bodyPr>
          <a:lstStyle/>
          <a:p>
            <a:r>
              <a:rPr lang="en-US" altLang="zh-CN" sz="5400" dirty="0">
                <a:solidFill>
                  <a:schemeClr val="tx1">
                    <a:lumMod val="95000"/>
                    <a:lumOff val="5000"/>
                  </a:schemeClr>
                </a:solidFill>
              </a:rPr>
              <a:t>03</a:t>
            </a:r>
            <a:endParaRPr lang="zh-CN" altLang="en-US" sz="5400" dirty="0">
              <a:solidFill>
                <a:schemeClr val="tx1">
                  <a:lumMod val="95000"/>
                  <a:lumOff val="5000"/>
                </a:schemeClr>
              </a:solidFill>
            </a:endParaRPr>
          </a:p>
        </p:txBody>
      </p:sp>
      <p:cxnSp>
        <p:nvCxnSpPr>
          <p:cNvPr id="6" name="直接连接符 5"/>
          <p:cNvCxnSpPr>
            <a:cxnSpLocks/>
          </p:cNvCxnSpPr>
          <p:nvPr/>
        </p:nvCxnSpPr>
        <p:spPr>
          <a:xfrm>
            <a:off x="2556346" y="2643847"/>
            <a:ext cx="576064" cy="0"/>
          </a:xfrm>
          <a:prstGeom prst="line">
            <a:avLst/>
          </a:prstGeom>
          <a:ln w="25400">
            <a:solidFill>
              <a:srgbClr val="EB193E"/>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298220" y="2346523"/>
            <a:ext cx="2298771" cy="461665"/>
          </a:xfrm>
          <a:prstGeom prst="rect">
            <a:avLst/>
          </a:prstGeom>
        </p:spPr>
        <p:txBody>
          <a:bodyPr wrap="none">
            <a:spAutoFit/>
          </a:bodyPr>
          <a:lstStyle/>
          <a:p>
            <a:r>
              <a:rPr lang="en-US" altLang="zh-CN" sz="2400" dirty="0">
                <a:solidFill>
                  <a:schemeClr val="tx1">
                    <a:lumMod val="95000"/>
                    <a:lumOff val="5000"/>
                  </a:schemeClr>
                </a:solidFill>
              </a:rPr>
              <a:t>Database design </a:t>
            </a:r>
            <a:endParaRPr lang="zh-CN" altLang="en-US" sz="2400" dirty="0">
              <a:solidFill>
                <a:schemeClr val="tx1">
                  <a:lumMod val="95000"/>
                  <a:lumOff val="5000"/>
                </a:schemeClr>
              </a:solidFill>
            </a:endParaRPr>
          </a:p>
        </p:txBody>
      </p:sp>
    </p:spTree>
    <p:extLst>
      <p:ext uri="{BB962C8B-B14F-4D97-AF65-F5344CB8AC3E}">
        <p14:creationId xmlns:p14="http://schemas.microsoft.com/office/powerpoint/2010/main" val="2918343007"/>
      </p:ext>
    </p:extLst>
  </p:cSld>
  <p:clrMapOvr>
    <a:masterClrMapping/>
  </p:clrMapOvr>
  <mc:AlternateContent xmlns:mc="http://schemas.openxmlformats.org/markup-compatibility/2006" xmlns:p14="http://schemas.microsoft.com/office/powerpoint/2010/main">
    <mc:Choice Requires="p14">
      <p:transition spd="slow" p14:dur="2000" advTm="3162"/>
    </mc:Choice>
    <mc:Fallback xmlns="">
      <p:transition spd="slow" advTm="31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452758757454"/>
</p:tagLst>
</file>

<file path=ppt/tags/tag2.xml><?xml version="1.0" encoding="utf-8"?>
<p:tagLst xmlns:a="http://schemas.openxmlformats.org/drawingml/2006/main" xmlns:r="http://schemas.openxmlformats.org/officeDocument/2006/relationships" xmlns:p="http://schemas.openxmlformats.org/presentationml/2006/main">
  <p:tag name="TIMING" val="|0.9|1.8|2.5|0.6"/>
</p:tagLst>
</file>

<file path=ppt/tags/tag3.xml><?xml version="1.0" encoding="utf-8"?>
<p:tagLst xmlns:a="http://schemas.openxmlformats.org/drawingml/2006/main" xmlns:r="http://schemas.openxmlformats.org/officeDocument/2006/relationships" xmlns:p="http://schemas.openxmlformats.org/presentationml/2006/main">
  <p:tag name="TIMING" val="|3.2|2.1|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813</Words>
  <Application>Microsoft Office PowerPoint</Application>
  <PresentationFormat>自定义</PresentationFormat>
  <Paragraphs>121</Paragraphs>
  <Slides>13</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Kartika</vt:lpstr>
      <vt:lpstr>等线</vt:lpstr>
      <vt:lpstr>方正兰亭准黑_GBK</vt:lpstr>
      <vt:lpstr>苹方 常规</vt:lpstr>
      <vt:lpstr>苹方 粗体</vt:lpstr>
      <vt:lpstr>苹方 细体</vt:lpstr>
      <vt:lpstr>苹方 中等</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演示文稿452758757454</dc:title>
  <cp:lastModifiedBy>DELL</cp:lastModifiedBy>
  <cp:revision>88</cp:revision>
  <dcterms:modified xsi:type="dcterms:W3CDTF">2018-09-24T02:39:42Z</dcterms:modified>
</cp:coreProperties>
</file>