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363" r:id="rId2"/>
    <p:sldId id="381" r:id="rId3"/>
    <p:sldId id="364" r:id="rId4"/>
    <p:sldId id="379" r:id="rId5"/>
    <p:sldId id="365" r:id="rId6"/>
    <p:sldId id="380" r:id="rId7"/>
    <p:sldId id="384" r:id="rId8"/>
    <p:sldId id="366" r:id="rId9"/>
    <p:sldId id="371" r:id="rId10"/>
    <p:sldId id="385" r:id="rId11"/>
    <p:sldId id="386" r:id="rId12"/>
    <p:sldId id="372" r:id="rId13"/>
    <p:sldId id="373" r:id="rId14"/>
    <p:sldId id="374" r:id="rId15"/>
    <p:sldId id="388" r:id="rId16"/>
    <p:sldId id="389" r:id="rId17"/>
    <p:sldId id="390" r:id="rId18"/>
    <p:sldId id="391" r:id="rId19"/>
    <p:sldId id="387" r:id="rId20"/>
    <p:sldId id="375" r:id="rId21"/>
    <p:sldId id="376" r:id="rId22"/>
    <p:sldId id="377" r:id="rId23"/>
    <p:sldId id="370" r:id="rId24"/>
    <p:sldId id="378" r:id="rId25"/>
    <p:sldId id="369" r:id="rId26"/>
    <p:sldId id="368" r:id="rId27"/>
    <p:sldId id="382" r:id="rId28"/>
    <p:sldId id="383" r:id="rId29"/>
    <p:sldId id="256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90969" autoAdjust="0"/>
  </p:normalViewPr>
  <p:slideViewPr>
    <p:cSldViewPr>
      <p:cViewPr varScale="1">
        <p:scale>
          <a:sx n="78" d="100"/>
          <a:sy n="78" d="100"/>
        </p:scale>
        <p:origin x="108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DA789E-25AD-4E73-9079-6E1F054EF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536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C95D8A-DFD6-4781-9356-07289AAE985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5871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D20EEE-FEA8-458F-999B-8F9293E0B8F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36891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8074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DD130A-990C-466C-8E3C-60A811AC08C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4504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6190CD-16F2-4A32-88F2-C17D840F31F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4922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C0A043-13C6-4A4D-BD34-3FBCF13D1A7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1724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39319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9284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6375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18562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34AAC7-B62E-45A6-A738-F550243A056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540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E1BE64-E242-47C5-8A02-E5B2DA67676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52837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4C02AE-F644-4B08-9AEC-FC42B55354B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45361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5A263C-893C-4753-8A41-B9E19A41ED9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5577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2161DF-0C75-4521-AAF3-362310E1A9F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14128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73140F-C72C-4E45-9B1E-5EEE7EB527D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2677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0581B3-60B4-4437-B04C-D5C76B35DAA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54325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F415A1-9680-4527-9A44-17CA4C38B70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114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2CB79-B89E-43B1-B865-12021037F77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36757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F17BEF-5CE7-43C9-84A3-B10F29796E4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02310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863975-89A1-4E62-9330-D24E7F29852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06591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F980F1-148C-444E-80BB-A0304D3CA23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696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816A75-F4A7-4C51-9B86-2AB8195E63A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144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AEE4EC-0123-401F-A1DA-C5C26719A70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6332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BEE38E-F7B7-4403-8234-6DA96DCBBBE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6319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E2828D-A20E-48A4-8820-4C2056D4800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9761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E75232-2684-4A9A-AAE4-4632374CA87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346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D296D2-D63F-43E3-B86E-0714C7A87D0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0781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125776-F804-4E93-9381-D62F9B78110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4643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1255AA5B-85C4-4D3A-82A5-A92DF4D05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1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EFD82-B124-48B5-BF8A-980E930ECA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4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821FC-1A92-43E2-BA81-6D95F3368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58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6900" cy="1131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16900" cy="2255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56038"/>
            <a:ext cx="8216900" cy="2257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D5803-4AE3-429F-9E3A-FDDD8B6BC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6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B0FCC-7031-46C0-927B-96F5CBE3D7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60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9E252-ECFA-467D-B3ED-CD8D30472A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13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C157A-6917-4566-A5DA-DBCA1F20F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27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E479-323D-4DF6-AA6E-7EF64A173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52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C33A6-144D-4833-9F5B-A965FD504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62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98F3F-E6F2-47E5-B9B1-7E11CCBB1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1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20F26-5A93-4B8C-9560-CF30F9003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6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hangingPunct="1">
              <a:defRPr kumimoji="0"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30BA3A2-326D-444D-961C-70D385E543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11E811-79CD-4F1C-BCC5-5C0E7A37203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Daunting Task</a:t>
            </a:r>
            <a:r>
              <a:rPr lang="en-US" altLang="zh-CN" sz="2400" b="1" dirty="0" smtClean="0"/>
              <a:t>: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（令人气馁的任务）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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design is not always straightforward to coding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 coding should be understandable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 considering reuse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 check design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聪明的程序员借此检查</a:t>
            </a:r>
            <a:r>
              <a:rPr lang="zh-CN" altLang="en-US" sz="2400" b="1" dirty="0" smtClean="0">
                <a:sym typeface="Wingdings 2" panose="05020102010507070707" pitchFamily="18" charset="2"/>
              </a:rPr>
              <a:t>设计的诸多原则，同时也达</a:t>
            </a:r>
            <a:endParaRPr lang="en-US" altLang="zh-CN" sz="2400" b="1" dirty="0" smtClean="0"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      </a:t>
            </a:r>
            <a:r>
              <a:rPr lang="zh-CN" altLang="en-US" sz="2400" b="1" dirty="0" smtClean="0">
                <a:sym typeface="Wingdings 2" panose="05020102010507070707" pitchFamily="18" charset="2"/>
              </a:rPr>
              <a:t>到学习系统设计的目的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dirty="0" smtClean="0">
                <a:sym typeface="Wingdings 2" panose="05020102010507070707" pitchFamily="18" charset="2"/>
              </a:rPr>
              <a:t>Purpose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(of the chapter):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 this chapter does not teach you how 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 this chapter explains some of the software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engineering practices</a:t>
            </a:r>
            <a:endParaRPr lang="en-US" altLang="zh-CN" sz="2400" b="1" u="sng" dirty="0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( guidelines or experience for implementation )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A8CAC5-15F2-4B91-9D11-BC1D75B829F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Example: Determining Federal Income Tax</a:t>
            </a:r>
            <a:endParaRPr lang="en-US" altLang="zh-CN" sz="32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56200"/>
          </a:xfrm>
        </p:spPr>
        <p:txBody>
          <a:bodyPr/>
          <a:lstStyle/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 smtClean="0"/>
              <a:t>For the first $10,000 of income, the tax is 10%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 smtClean="0"/>
              <a:t>For the next $10,000 of income above $10,000, the tax is 12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 smtClean="0"/>
              <a:t>For the next $10,000 of income above $20,000, the tax is 15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 smtClean="0"/>
              <a:t>For the next $10,000 of income above $30,000, the tax is 18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 smtClean="0"/>
              <a:t>For any income above $40,000, the tax is 20 percent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tax = 0.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if (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 == 0) </a:t>
            </a:r>
            <a:r>
              <a:rPr lang="en-US" altLang="zh-CN" sz="1400" dirty="0" err="1" smtClean="0"/>
              <a:t>goto</a:t>
            </a:r>
            <a:r>
              <a:rPr lang="en-US" altLang="zh-CN" sz="1400" dirty="0" smtClean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if (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 &gt; 10000) tax = tax + 1000;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tax = tax + .10*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goto</a:t>
            </a:r>
            <a:r>
              <a:rPr lang="en-US" altLang="zh-CN" sz="1400" dirty="0" smtClean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if (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 &gt; 20000) tax = tax + 1200;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tax = tax + .12*(taxable_income-10000):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goto</a:t>
            </a:r>
            <a:r>
              <a:rPr lang="en-US" altLang="zh-CN" sz="1400" dirty="0" smtClean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if (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 &gt; 30000) tax = tax + 1500;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tax = tax + .15*(taxable_income-20000);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goto</a:t>
            </a:r>
            <a:r>
              <a:rPr lang="en-US" altLang="zh-CN" sz="1400" dirty="0" smtClean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if (</a:t>
            </a:r>
            <a:r>
              <a:rPr lang="en-US" altLang="zh-CN" sz="1400" dirty="0" err="1" smtClean="0"/>
              <a:t>taxable_income</a:t>
            </a:r>
            <a:r>
              <a:rPr lang="en-US" altLang="zh-CN" sz="1400" dirty="0" smtClean="0"/>
              <a:t> &lt; 40000){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tax = tax + .18*(taxable_income-30000);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goto</a:t>
            </a:r>
            <a:r>
              <a:rPr lang="en-US" altLang="zh-CN" sz="1400" dirty="0" smtClean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 smtClean="0"/>
              <a:t>else</a:t>
            </a:r>
            <a:r>
              <a:rPr lang="en-US" altLang="zh-CN" sz="1400" dirty="0" smtClean="0"/>
              <a:t>	tax = tax + 1800. + .20*(taxable_income-40000);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GB" altLang="zh-CN" sz="1400" dirty="0" smtClean="0"/>
              <a:t>EXIT</a:t>
            </a:r>
            <a:r>
              <a:rPr lang="en-GB" altLang="zh-CN" sz="1400" dirty="0" smtClean="0"/>
              <a:t>;</a:t>
            </a:r>
            <a:r>
              <a:rPr lang="en-US" altLang="zh-CN" sz="1400" b="1" dirty="0">
                <a:solidFill>
                  <a:schemeClr val="bg2"/>
                </a:solidFill>
                <a:sym typeface="Wingdings 2" pitchFamily="18" charset="2"/>
              </a:rPr>
              <a:t> </a:t>
            </a:r>
            <a:endParaRPr lang="en-GB" altLang="zh-CN" sz="1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260350"/>
            <a:ext cx="8216900" cy="1131888"/>
          </a:xfrm>
        </p:spPr>
        <p:txBody>
          <a:bodyPr/>
          <a:lstStyle/>
          <a:p>
            <a:pPr eaLnBrk="1" hangingPunct="1"/>
            <a:r>
              <a:rPr lang="en-US" altLang="zh-CN" smtClean="0"/>
              <a:t>7.2 Programming Guidelines</a:t>
            </a:r>
            <a:br>
              <a:rPr lang="en-US" altLang="zh-CN" smtClean="0"/>
            </a:br>
            <a:r>
              <a:rPr lang="en-US" altLang="zh-CN" sz="2800" smtClean="0"/>
              <a:t>Keep the Program Simple Example (continued)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797050"/>
            <a:ext cx="8458200" cy="5060950"/>
          </a:xfrm>
        </p:spPr>
        <p:txBody>
          <a:bodyPr/>
          <a:lstStyle/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zh-CN" smtClean="0"/>
              <a:t>Define a tax table for each “bracket” of tax liability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smtClean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smtClean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smtClean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smtClean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2400" smtClean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zh-CN" smtClean="0"/>
              <a:t>Simplified algorithm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smtClean="0"/>
              <a:t>		for (int i=2; level=1; i &lt;= 5; i++)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smtClean="0"/>
              <a:t>			  if (taxable_icome &gt; bracket[i])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smtClean="0"/>
              <a:t>				  level = level + 1;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smtClean="0"/>
              <a:t>	  tax= base[level]+percent[level] * (taxable_income -  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smtClean="0"/>
              <a:t>       bracket[level]);</a:t>
            </a:r>
          </a:p>
        </p:txBody>
      </p:sp>
      <p:graphicFrame>
        <p:nvGraphicFramePr>
          <p:cNvPr id="457770" name="Group 42"/>
          <p:cNvGraphicFramePr>
            <a:graphicFrameLocks noGrp="1"/>
          </p:cNvGraphicFramePr>
          <p:nvPr>
            <p:ph sz="half" idx="2"/>
          </p:nvPr>
        </p:nvGraphicFramePr>
        <p:xfrm>
          <a:off x="1828800" y="2438400"/>
          <a:ext cx="4800600" cy="1892300"/>
        </p:xfrm>
        <a:graphic>
          <a:graphicData uri="http://schemas.openxmlformats.org/drawingml/2006/table">
            <a:tbl>
              <a:tblPr/>
              <a:tblGrid>
                <a:gridCol w="1701800"/>
                <a:gridCol w="1549400"/>
                <a:gridCol w="1549400"/>
              </a:tblGrid>
              <a:tr h="3048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Bracket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Percent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20,000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2200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30,000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3700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40,000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55000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3352800" y="2362200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6000750" y="2228850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3365500" y="2466975"/>
            <a:ext cx="12700" cy="127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6000750" y="2466975"/>
            <a:ext cx="12700" cy="127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3365500" y="3540125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6000750" y="3540125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B3943-5269-4EA2-A472-24F522D2424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4. </a:t>
            </a:r>
            <a:r>
              <a:rPr lang="en-US" altLang="zh-CN" b="1" dirty="0" smtClean="0">
                <a:solidFill>
                  <a:srgbClr val="FF0066"/>
                </a:solidFill>
              </a:rPr>
              <a:t>General Guidelines/strategies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(</a:t>
            </a:r>
            <a:r>
              <a:rPr lang="zh-CN" altLang="en-US" sz="2400" b="1" dirty="0" smtClean="0"/>
              <a:t>其他通用编程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策略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localizing input and output (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局部化输入输出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单独设计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I/O )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----making maintenance more easily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 including Pseudocode (</a:t>
            </a:r>
            <a:r>
              <a:rPr lang="zh-CN" altLang="en-US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设计阶段包含伪代码及其改进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0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focus on:    </a:t>
            </a:r>
            <a:r>
              <a:rPr lang="en-US" altLang="zh-CN" sz="3200" b="1" baseline="-25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creativity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Pseudocode               source code(have most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</a:t>
            </a:r>
            <a:r>
              <a:rPr lang="en-US" altLang="zh-CN" sz="3200" b="1" baseline="30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expertise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desirable structure)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B: example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 smtClean="0"/>
              <a:t>text process system </a:t>
            </a:r>
            <a:r>
              <a:rPr lang="zh-CN" altLang="en-US" sz="2400" b="1" dirty="0" smtClean="0"/>
              <a:t>（有时详细设计太粗）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a: Pseudocode (in program design stage) (P382-385)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b: list intermediate Pseudocode (</a:t>
            </a:r>
            <a:r>
              <a:rPr lang="en-US" altLang="zh-CN" sz="2400" b="1" dirty="0" err="1" smtClean="0"/>
              <a:t>subactions</a:t>
            </a:r>
            <a:r>
              <a:rPr lang="en-US" altLang="zh-CN" sz="2400" b="1" dirty="0" smtClean="0"/>
              <a:t>)(P383) 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3276600" y="4292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AA89D-2DF9-4183-9C6D-A2E228F6E5E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  c: regroup the common sub-actions(P383-384)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d: improvement (P384)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e: final design document (P384-385)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C: note: it is possible and necessary to change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program design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revising and rewriting, not patching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（改动时从需求改动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重新设计、重新编码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不要打补丁）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reuse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（重用） 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A: two kind of reuse: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X: producer reuse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（生产者自重用）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Y: customer reuse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（外部用户重用）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2E7E4-7F3B-4A0C-BBAD-9FE54EE260F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B: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four key characteristics</a:t>
            </a:r>
            <a:r>
              <a:rPr lang="en-US" altLang="zh-CN" sz="2400" b="1" smtClean="0"/>
              <a:t> (about consumer reuse)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----1-4 characteristics(P386) (1.</a:t>
            </a:r>
            <a:r>
              <a:rPr lang="zh-CN" altLang="en-US" sz="2400" b="1" smtClean="0"/>
              <a:t>良好的功能 </a:t>
            </a:r>
            <a:r>
              <a:rPr lang="en-US" altLang="zh-CN" sz="2400" b="1" smtClean="0"/>
              <a:t>2.</a:t>
            </a:r>
            <a:r>
              <a:rPr lang="zh-CN" altLang="en-US" sz="2400" b="1" smtClean="0"/>
              <a:t>易修改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性 </a:t>
            </a:r>
            <a:r>
              <a:rPr lang="en-US" altLang="zh-CN" sz="2400" b="1" smtClean="0"/>
              <a:t>3.</a:t>
            </a:r>
            <a:r>
              <a:rPr lang="zh-CN" altLang="en-US" sz="2400" b="1" smtClean="0"/>
              <a:t>文档化水平 </a:t>
            </a:r>
            <a:r>
              <a:rPr lang="en-US" altLang="zh-CN" sz="2400" b="1" smtClean="0"/>
              <a:t>4.</a:t>
            </a:r>
            <a:r>
              <a:rPr lang="zh-CN" altLang="en-US" sz="2400" b="1" smtClean="0"/>
              <a:t>测试记录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C: several things (in producer reuse)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----1-7 dots(P386)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503238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7.2 Programming Guidelines</a:t>
            </a:r>
            <a:br>
              <a:rPr lang="en-US" altLang="zh-CN" smtClean="0"/>
            </a:br>
            <a:r>
              <a:rPr lang="en-US" altLang="zh-CN" sz="2800" smtClean="0"/>
              <a:t>Example of Pseudocode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8159750" cy="51577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The design for a component of a text processing system states</a:t>
            </a:r>
          </a:p>
          <a:p>
            <a:pPr marL="762000" lvl="1" indent="-3048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    COMPONENT PARSE_LINE</a:t>
            </a:r>
          </a:p>
          <a:p>
            <a:pPr marL="1200150" lvl="2" indent="-28575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Read nest eighty characters.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IF this is a continuation of the previous line,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smtClean="0"/>
              <a:t>Call CONTINUE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ELSE determine command type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ENDIF</a:t>
            </a:r>
          </a:p>
          <a:p>
            <a:pPr marL="1200150" lvl="2" indent="-28575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CASE of COMMAND_TYPE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COMMAND_TYPE is paragraph: Call PARAGRAPH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COMMAND_TYPE is indent : Call INDENT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COMMAND_TYPE is skip line: Call SKIP_LINE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COMMAND_TYPE is margin : Call MARGIN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COMMAND_TYPE is new page : Call PAGE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COMMAND_TYPE is double space : Call DOUBLE_SPACE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COMMAND_TYPE is single space : Call SINGLE_SPACE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COMMAND_TYPE is break : Call BREAK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COMMAND_TYPE is anything else: Call ERROR</a:t>
            </a:r>
          </a:p>
          <a:p>
            <a:pPr marL="1200150" lvl="2" indent="-28575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ENDCASE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574675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7.2 Programming Guidelines</a:t>
            </a:r>
            <a:br>
              <a:rPr lang="en-US" altLang="zh-CN" smtClean="0"/>
            </a:br>
            <a:r>
              <a:rPr lang="en-US" altLang="zh-CN" sz="2800" smtClean="0"/>
              <a:t>Example of Pseudocode (continued)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703388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Intermediate pseudocode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PARAGRAPH: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Break line, flush line buffer. Advance one line between paragraph. If fewer than 2 line left on page, eject. Set line pointer to paragraph indent.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INDENT: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Break line, flush line buffer. Get indent parameter. Set line pointer to indent parameter, set left margin to indent.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SKIP_LINE: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Break line, flush line buffer. Get line parameter. Advance (parameter) lines or eject if not enough space left on current page.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MARGIN: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Break line, flush line buffer. Get margin parameter. Set line pointer to left margin. Set right margin to margin.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PAGE: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Break line, flush line buffer. Eject page. Set line pointer to left margin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SOUBLE_SPACE: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Set interline space to 2.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SINGLE_SPACE: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Set interline space to 1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BREAK: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Break line, flush line buffer. Set pointer to left margin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74675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7.2 Programming Guidelines</a:t>
            </a:r>
            <a:br>
              <a:rPr lang="en-US" altLang="zh-CN" smtClean="0"/>
            </a:br>
            <a:r>
              <a:rPr lang="en-US" altLang="zh-CN" sz="2800" smtClean="0"/>
              <a:t>Example of Pseudocode (continued)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72085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Regrouped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FIRST: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	PARAGRAPH, INDENT, SKIP_LINE, MARGIN, BREAK, PAGE: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Break line, flush line buffer. 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	SOUBLE_SPACE, SINGLE_SPACE 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No break line, no flush line buffer.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SECOND: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	INDENT, SKIP_LINE, MARGIN: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		Get parameter.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	PARAGRAPH, BREAK, PAGE, DOUBLE_SPACE, SINGLE_SPACE: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		No parameter needed.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THIRD: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	PARAGRAPH, INDENT, SKIP_LINE, MARGIN, BREAK, PAGE: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		Set new line pointer.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	DOUBLE_SPACE, SINGLE_SPACE: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		New line pointer unchanged.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FOURTH: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smtClean="0"/>
              <a:t>			Individual action taken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74675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7.2 Programming Guidelines</a:t>
            </a:r>
            <a:br>
              <a:rPr lang="en-US" altLang="zh-CN" smtClean="0"/>
            </a:br>
            <a:r>
              <a:rPr lang="en-US" altLang="zh-CN" sz="2800" smtClean="0"/>
              <a:t>Example of Pseudocode (continued)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720850"/>
            <a:ext cx="8229600" cy="5137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Final pseudocode</a:t>
            </a:r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800" smtClean="0"/>
              <a:t>INITIAL: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Get parameter for indent, skip_line, margin.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Set left margin to parameter for indent.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Set temporary line pointer to left margin for all but paragraph; for paragraph, set to paragraph indent.</a:t>
            </a:r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800" smtClean="0"/>
              <a:t>LINE_BREAKS: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If not (DOUBLE_SPACE or SINGLE_SPACE), break line, flush line buffer and set line pointer to temporary line pointer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If 0 lines left on page, eject page and print page header.</a:t>
            </a:r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800" smtClean="0"/>
              <a:t>INDIVIDUAL CASES: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INDENT, BREAK: do nothing.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SKIP_LINE: skip parameter lines or eject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PARAGRAPH: advance 1 line; if &lt; 2 lines or page, eject.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MARGIN: right_margin = parameter.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DOUBLE_SPACE: interline_space = 2.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SINGLE_SPACE: interline_space = 1;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mtClean="0"/>
              <a:t>PAGE: eject page, print page header</a:t>
            </a:r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endParaRPr lang="en-US" altLang="zh-CN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181E1-0F23-4C52-A207-17667E01D1D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7.3 Documentation</a:t>
            </a:r>
            <a:r>
              <a:rPr lang="zh-CN" altLang="en-US" b="1" smtClean="0"/>
              <a:t>（文档化）</a:t>
            </a:r>
            <a:r>
              <a:rPr lang="en-US" altLang="zh-CN" b="1" smtClean="0"/>
              <a:t>(in coding stage)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program documentation: a </a:t>
            </a:r>
            <a:r>
              <a:rPr lang="en-US" altLang="zh-CN" sz="2400" b="1" smtClean="0">
                <a:solidFill>
                  <a:srgbClr val="0000FF"/>
                </a:solidFill>
              </a:rPr>
              <a:t>written description</a:t>
            </a:r>
            <a:r>
              <a:rPr lang="en-US" altLang="zh-CN" sz="2400" b="1" smtClean="0"/>
              <a:t>, explain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smtClean="0"/>
              <a:t>what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 and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smtClean="0"/>
              <a:t>how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 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which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 includes: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internal documentation: description material (within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    the source codes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external documentation: all other documentation</a:t>
            </a:r>
          </a:p>
        </p:txBody>
      </p:sp>
      <p:sp>
        <p:nvSpPr>
          <p:cNvPr id="41989" name="AutoShape 4"/>
          <p:cNvSpPr>
            <a:spLocks/>
          </p:cNvSpPr>
          <p:nvPr/>
        </p:nvSpPr>
        <p:spPr bwMode="auto">
          <a:xfrm>
            <a:off x="1187450" y="35941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2599DB-9CF3-4FA9-BB98-C46D254D7D5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7.1 Programming Standards and Procedures </a:t>
            </a:r>
          </a:p>
          <a:p>
            <a:pPr eaLnBrk="1" hangingPunct="1">
              <a:buFontTx/>
              <a:buNone/>
            </a:pPr>
            <a:r>
              <a:rPr lang="en-US" altLang="zh-CN" sz="2000" b="1" smtClean="0"/>
              <a:t>        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编程标准 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和步骤</a:t>
            </a:r>
            <a:r>
              <a:rPr lang="en-US" altLang="zh-CN" sz="2400" b="1" smtClean="0"/>
              <a:t>) )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focus on: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A: team work , many people involved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B: understand each other is important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C: organization’s standards and procedures is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important (about coding and for coder) 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1. Standards for You</a:t>
            </a:r>
            <a:r>
              <a:rPr lang="zh-CN" altLang="en-US" b="1" smtClean="0"/>
              <a:t>（编程标准对自身的用处）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organizing your thoughts and avoid mistakes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keep tracking what we had been doing by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documentation  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BEA96F-12A7-488A-B9EC-CFED899FAA3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1. Internal documentation</a:t>
            </a:r>
            <a:r>
              <a:rPr lang="zh-CN" altLang="en-US" b="1" smtClean="0"/>
              <a:t>（内部文档） 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</a:t>
            </a:r>
            <a:r>
              <a:rPr lang="en-US" altLang="zh-CN" sz="2400" b="1" smtClean="0"/>
              <a:t>note: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comment information</a:t>
            </a:r>
            <a:r>
              <a:rPr lang="en-US" altLang="zh-CN" sz="2400" b="1" smtClean="0"/>
              <a:t> for source codes reader.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Include header comment and other program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comments.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header comment block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（头部注释版块）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HCB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definition: the summary information (used to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identify the program, and describe data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structure, algorithms, control flow)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explaining of HCB (P387: 1-6 and text explaining)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detailed explaining (P387: 5 dots)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D: example of HCB (P388 )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F6EE6C-9B89-4D1F-9BBE-E23AE5F7278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213"/>
            <a:ext cx="8382000" cy="51577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other program comments</a:t>
            </a:r>
            <a:r>
              <a:rPr lang="zh-CN" altLang="en-US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（其他程序注释）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A: explaining: other explaining (exclude HCB) to help readers understand all intentions about source codes.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simple guidelines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note: additional comments are useful although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structured code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u: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phased comments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(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exclude lined comments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v: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code change accompanying comment update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（一定要养成这个习惯。）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w: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comments should have new information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example—(P388 )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x: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writing comments as writing code: not afterward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AFCD79-ECDA-4E56-82E5-E9E39312783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meaningful variable names and statement labels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express specific meaning or useness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it is better alphabetic statement labels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formatting to enhance understanding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格式化问题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indentation and spacing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----clarity and formatting (of the source code)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right comments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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documenting data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（数据文档化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u="sng" smtClean="0">
                <a:solidFill>
                  <a:schemeClr val="bg2"/>
                </a:solidFill>
                <a:sym typeface="Wingdings 2" panose="05020102010507070707" pitchFamily="18" charset="2"/>
              </a:rPr>
              <a:t>记录数据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）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A: internal document should include description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DS and its useness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information hiding in OO make it even more difficult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to understand how a data value is changed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D78E44-FA74-4988-8CB8-52F6B236765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 External Documentation(</a:t>
            </a:r>
            <a:r>
              <a:rPr lang="zh-CN" altLang="en-US" b="1" smtClean="0"/>
              <a:t>外部文档</a:t>
            </a:r>
            <a:r>
              <a:rPr lang="en-US" altLang="zh-CN" b="1" smtClean="0"/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Note: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A: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internal document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is for programmer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external document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is for those who never read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codes (for example: designer will taking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modification or enhancement); it answers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questions in a system view.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B: content: X: overview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Y: data sharing and using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Z:  explain object classes and inheritance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hierarchy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7C9067-8CD1-4705-BB42-F58A6000929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C: different with the design documentation: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design document----skeleton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external document----flesh / muscle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describing the problem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A: why a particular solution was chosen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B: discussing the background of the problem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describing the algorithms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focus: where, formula, boundary condition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----supplement explaining about algorithm in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design or other document.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45C01B-6069-4673-91A5-F8A1D5DA867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describing the data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data flow description in model level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explaining the interaction among objects in OO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components.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(interdependency, dealing sequence, constraints, etc)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1FEE9-8459-4F74-BD39-F550C8A12AD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316912" cy="5084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7.4 The Programming Process(</a:t>
            </a:r>
            <a:r>
              <a:rPr lang="zh-CN" altLang="en-US" b="1" smtClean="0"/>
              <a:t>编程过程</a:t>
            </a:r>
            <a:r>
              <a:rPr lang="en-US" altLang="zh-CN" b="1" smtClean="0"/>
              <a:t>)</a:t>
            </a:r>
            <a:r>
              <a:rPr lang="en-US" altLang="zh-CN" sz="3200" b="1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Note: guidelines(</a:t>
            </a:r>
            <a:r>
              <a:rPr lang="zh-CN" altLang="en-US" sz="2400" b="1" smtClean="0"/>
              <a:t>指导原则</a:t>
            </a:r>
            <a:r>
              <a:rPr lang="en-US" altLang="zh-CN" sz="2400" b="1" smtClean="0"/>
              <a:t>) of programming process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1. Programming as Problem Solving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(</a:t>
            </a:r>
            <a:r>
              <a:rPr lang="zh-CN" altLang="en-US" b="1" smtClean="0"/>
              <a:t>将编程作为问题求解过程</a:t>
            </a:r>
            <a:r>
              <a:rPr lang="en-US" altLang="zh-CN" b="1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four stages </a:t>
            </a:r>
            <a:r>
              <a:rPr lang="zh-CN" altLang="en-US" b="1" smtClean="0"/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</a:t>
            </a:r>
            <a:r>
              <a:rPr lang="en-US" altLang="zh-CN" sz="2400" b="1" smtClean="0"/>
              <a:t>(1) Understanding the problem(nature about a problem)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(2) Devising a plan (solution)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(3) Carrying out the plan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(finish the solution and implementation)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(4) Looking back (</a:t>
            </a:r>
            <a:r>
              <a:rPr lang="zh-CN" altLang="en-US" sz="2400" b="1" smtClean="0"/>
              <a:t>回顾</a:t>
            </a:r>
            <a:r>
              <a:rPr lang="en-US" altLang="zh-CN" sz="2400" b="1" smtClean="0"/>
              <a:t>----check, modify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implementation 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5D3AFA-1BEE-4FCF-B8E5-4C4208E076C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316912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2.Extreme Programming</a:t>
            </a:r>
            <a:r>
              <a:rPr lang="en-US" altLang="zh-CN" sz="3200" b="1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</a:t>
            </a:r>
            <a:r>
              <a:rPr lang="zh-CN" altLang="en-US" sz="2400" b="1" u="sng" smtClean="0">
                <a:solidFill>
                  <a:srgbClr val="0000FF"/>
                </a:solidFill>
              </a:rPr>
              <a:t>极限编程（</a:t>
            </a:r>
            <a:r>
              <a:rPr lang="en-US" altLang="zh-CN" sz="2400" b="1" u="sng" smtClean="0">
                <a:solidFill>
                  <a:srgbClr val="0000FF"/>
                </a:solidFill>
              </a:rPr>
              <a:t>XP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）是一种轻量级的软件开发方法论，属于敏捷开发方法</a:t>
            </a:r>
            <a:r>
              <a:rPr lang="zh-CN" altLang="en-US" sz="2400" b="1" smtClean="0">
                <a:solidFill>
                  <a:srgbClr val="0000FF"/>
                </a:solidFill>
              </a:rPr>
              <a:t>。</a:t>
            </a:r>
            <a:r>
              <a:rPr lang="en-US" altLang="zh-CN" sz="2400" b="1" smtClean="0"/>
              <a:t>XP</a:t>
            </a:r>
            <a:r>
              <a:rPr lang="zh-CN" altLang="en-US" sz="2400" b="1" smtClean="0"/>
              <a:t>从实践中来，是对实践的总结，也是经过实践检验的，其</a:t>
            </a:r>
            <a:r>
              <a:rPr lang="zh-CN" altLang="en-US" sz="2400" b="1" u="sng" smtClean="0">
                <a:solidFill>
                  <a:srgbClr val="0000FF"/>
                </a:solidFill>
              </a:rPr>
              <a:t>主要特征是要适应环境变化和需求变化，充分发挥开发人员的主动精神</a:t>
            </a:r>
            <a:r>
              <a:rPr lang="zh-CN" altLang="en-US" sz="2400" b="1" smtClean="0"/>
              <a:t>。</a:t>
            </a:r>
            <a:r>
              <a:rPr lang="en-US" altLang="zh-CN" sz="2400" b="1" u="sng" smtClean="0"/>
              <a:t>XP</a:t>
            </a:r>
            <a:r>
              <a:rPr lang="zh-CN" altLang="en-US" sz="2400" b="1" u="sng" smtClean="0"/>
              <a:t>承诺降低软件项目风险，改善业务变化的反应能力，提高开发期间的生产力，为软件开发过程增加乐趣等等</a:t>
            </a:r>
            <a:r>
              <a:rPr lang="zh-CN" altLang="en-US" sz="2400" smtClean="0"/>
              <a:t> </a:t>
            </a:r>
            <a:r>
              <a:rPr lang="zh-CN" altLang="en-US" sz="2400" b="1" smtClean="0"/>
              <a:t>。</a:t>
            </a:r>
            <a:r>
              <a:rPr lang="zh-CN" altLang="en-US" sz="2400" smtClean="0"/>
              <a:t> 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两类参与者</a:t>
            </a:r>
            <a:r>
              <a:rPr lang="en-US" altLang="zh-CN" sz="2400" b="1" smtClean="0"/>
              <a:t>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</a:t>
            </a:r>
            <a:r>
              <a:rPr lang="zh-CN" altLang="en-US" sz="2400" b="1" smtClean="0"/>
              <a:t>客户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定义将要实现的系统之特征</a:t>
            </a:r>
            <a:r>
              <a:rPr lang="en-US" altLang="zh-CN" sz="2400" b="1" smtClean="0"/>
              <a:t>; </a:t>
            </a:r>
            <a:r>
              <a:rPr lang="zh-CN" altLang="en-US" sz="2400" b="1" smtClean="0"/>
              <a:t>描述测试计划</a:t>
            </a:r>
            <a:r>
              <a:rPr lang="en-US" altLang="zh-CN" sz="2400" b="1" smtClean="0"/>
              <a:t>;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</a:t>
            </a:r>
            <a:r>
              <a:rPr lang="zh-CN" altLang="en-US" sz="2400" b="1" smtClean="0"/>
              <a:t>分配系统实现和测试的优先级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 程序员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将客户的上述诉求予以编程实现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E98854-3B98-42D3-8CB1-AC7BBD3ACDA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316912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3.Pair Programming</a:t>
            </a:r>
            <a:r>
              <a:rPr lang="en-US" altLang="zh-CN" sz="3200" b="1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</a:t>
            </a:r>
            <a:r>
              <a:rPr lang="zh-CN" altLang="en-US" sz="2400" b="1" u="sng" smtClean="0">
                <a:solidFill>
                  <a:srgbClr val="0000FF"/>
                </a:solidFill>
              </a:rPr>
              <a:t>派对编程</a:t>
            </a:r>
            <a:r>
              <a:rPr lang="zh-CN" altLang="en-US" sz="2400" b="1" smtClean="0"/>
              <a:t>属于主要的</a:t>
            </a:r>
            <a:r>
              <a:rPr lang="zh-CN" altLang="en-US" sz="2400" b="1" u="sng" smtClean="0"/>
              <a:t>敏捷开发方法</a:t>
            </a:r>
            <a:r>
              <a:rPr lang="zh-CN" altLang="en-US" sz="2400" b="1" smtClean="0"/>
              <a:t>，其</a:t>
            </a:r>
            <a:r>
              <a:rPr lang="zh-CN" altLang="en-US" sz="2400" b="1" u="sng" smtClean="0"/>
              <a:t>开发方式是两个程序员共同开发程序，且角色分工明确。一个负责编写程序，另一个负责复审与测试。两人定期交换角色</a:t>
            </a:r>
            <a:r>
              <a:rPr lang="zh-CN" altLang="en-US" sz="2400" b="1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思考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敏捷开发方法的问题或弱点可能会出在哪里</a:t>
            </a:r>
            <a:r>
              <a:rPr lang="en-US" altLang="zh-CN" sz="2400" b="1" smtClean="0"/>
              <a:t>?)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4.Whither Programming ? (</a:t>
            </a:r>
            <a:r>
              <a:rPr lang="zh-CN" altLang="en-US" b="1" smtClean="0"/>
              <a:t>编程向何处去</a:t>
            </a:r>
            <a:r>
              <a:rPr lang="en-US" altLang="zh-CN" b="1" smtClean="0"/>
              <a:t>?)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面对大型的</a:t>
            </a:r>
            <a:r>
              <a:rPr lang="en-US" altLang="zh-CN" sz="2400" b="1" smtClean="0"/>
              <a:t>,</a:t>
            </a:r>
            <a:r>
              <a:rPr lang="zh-CN" altLang="en-US" sz="2400" b="1" smtClean="0"/>
              <a:t>关键任务的软件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需要对极限编程添加额外的步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骤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文档化思想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定义基线体系结构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使用文档化场景</a:t>
            </a:r>
            <a:r>
              <a:rPr lang="en-US" altLang="zh-CN" sz="2400" b="1" smtClean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</a:t>
            </a:r>
            <a:r>
              <a:rPr lang="zh-CN" altLang="en-US" sz="2400" b="1" smtClean="0"/>
              <a:t>定义系统边界等等</a:t>
            </a:r>
            <a:r>
              <a:rPr lang="en-US" altLang="zh-CN" sz="2400" b="1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5.</a:t>
            </a:r>
            <a:r>
              <a:rPr lang="zh-CN" altLang="en-US" b="1" smtClean="0"/>
              <a:t>课程设计与班级练习项目所采用的过程或方法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 </a:t>
            </a:r>
            <a:r>
              <a:rPr lang="en-US" altLang="zh-CN" b="1" smtClean="0"/>
              <a:t>----</a:t>
            </a:r>
            <a:r>
              <a:rPr lang="zh-CN" altLang="en-US" b="1" smtClean="0"/>
              <a:t>可能比敏捷方法复杂些</a:t>
            </a:r>
            <a:r>
              <a:rPr lang="en-US" altLang="zh-CN" b="1" smtClean="0"/>
              <a:t>, </a:t>
            </a:r>
            <a:r>
              <a:rPr lang="zh-CN" altLang="en-US" b="1" smtClean="0"/>
              <a:t>远低于重量级方法</a:t>
            </a:r>
            <a:r>
              <a:rPr lang="en-US" altLang="zh-CN" b="1" smtClean="0"/>
              <a:t>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96CA95-BF43-45CD-B6EC-530D699D3F4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</a:t>
            </a:r>
            <a:r>
              <a:rPr lang="en-US" altLang="zh-CN" smtClean="0">
                <a:solidFill>
                  <a:srgbClr val="000000"/>
                </a:solidFill>
              </a:rPr>
              <a:t>  Testing the System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01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3200" b="1" smtClean="0"/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Note  A:unit and integration testing----by  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 yourself or a small part of the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 development team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B:system testing----by the entire 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develop team</a:t>
            </a:r>
          </a:p>
          <a:p>
            <a:pPr eaLnBrk="1" hangingPunct="1"/>
            <a:r>
              <a:rPr lang="en-US" altLang="zh-CN" sz="3200" b="1" smtClean="0">
                <a:solidFill>
                  <a:srgbClr val="000000"/>
                </a:solidFill>
              </a:rPr>
              <a:t>9.1 Principles of system testing</a:t>
            </a:r>
          </a:p>
          <a:p>
            <a:pPr eaLnBrk="1" hangingPunct="1">
              <a:buFontTx/>
              <a:buNone/>
            </a:pPr>
            <a:r>
              <a:rPr lang="en-US" altLang="zh-CN" sz="3200" smtClean="0">
                <a:solidFill>
                  <a:srgbClr val="000000"/>
                </a:solidFill>
              </a:rPr>
              <a:t>    </a:t>
            </a:r>
            <a:r>
              <a:rPr lang="en-US" altLang="zh-CN" sz="2400" b="1" smtClean="0">
                <a:solidFill>
                  <a:srgbClr val="000000"/>
                </a:solidFill>
              </a:rPr>
              <a:t>Focus A: </a:t>
            </a:r>
            <a:r>
              <a:rPr lang="en-US" altLang="zh-CN" smtClean="0">
                <a:solidFill>
                  <a:srgbClr val="000000"/>
                </a:solidFill>
                <a:sym typeface="Wingdings 2" panose="05020102010507070707" pitchFamily="18" charset="2"/>
              </a:rPr>
              <a:t>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u="sng" smtClean="0">
                <a:solidFill>
                  <a:srgbClr val="000000"/>
                </a:solidFill>
              </a:rPr>
              <a:t>objective of unit and integration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------ensure the code</a:t>
            </a:r>
            <a:r>
              <a:rPr lang="en-US" altLang="zh-CN" sz="3200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implemented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the </a:t>
            </a:r>
            <a:r>
              <a:rPr lang="en-US" altLang="zh-CN" sz="2400" b="1" u="sng" smtClean="0">
                <a:solidFill>
                  <a:srgbClr val="000000"/>
                </a:solidFill>
              </a:rPr>
              <a:t>design</a:t>
            </a:r>
            <a:r>
              <a:rPr lang="en-US" altLang="zh-CN" sz="2400" b="1" smtClean="0">
                <a:solidFill>
                  <a:srgbClr val="000000"/>
                </a:solidFill>
              </a:rPr>
              <a:t> properly</a:t>
            </a:r>
            <a:r>
              <a:rPr lang="en-US" altLang="zh-CN" sz="2400" smtClean="0">
                <a:solidFill>
                  <a:srgbClr val="000000"/>
                </a:solidFill>
              </a:rPr>
              <a:t>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</a:t>
            </a:r>
            <a:r>
              <a:rPr lang="en-US" altLang="zh-CN" sz="2400" b="1" smtClean="0">
                <a:solidFill>
                  <a:schemeClr val="bg2"/>
                </a:solidFill>
              </a:rPr>
              <a:t> </a:t>
            </a:r>
            <a:r>
              <a:rPr lang="en-US" altLang="zh-CN" sz="1800" b="1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⑦</a:t>
            </a:r>
            <a:r>
              <a:rPr lang="en-US" altLang="zh-CN" sz="2400" b="1" smtClean="0">
                <a:solidFill>
                  <a:schemeClr val="bg2"/>
                </a:solidFill>
              </a:rPr>
              <a:t> </a:t>
            </a:r>
            <a:r>
              <a:rPr lang="en-US" altLang="zh-CN" sz="1800" b="1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⑧⑨⑩</a:t>
            </a:r>
          </a:p>
          <a:p>
            <a:pPr eaLnBrk="1" hangingPunct="1">
              <a:buFontTx/>
              <a:buNone/>
            </a:pPr>
            <a:endParaRPr lang="en-US" altLang="zh-CN" sz="2400" b="1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9281D0-62E8-42EE-B9C2-B69D80921DF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534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standards and procedure is helpful in translating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designs to code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folHlink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------it is easy to find that which or where the codes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should be modified when we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change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the designs 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2. Standards for Others</a:t>
            </a:r>
            <a:r>
              <a:rPr lang="zh-CN" altLang="en-US" b="1" smtClean="0"/>
              <a:t>（编程标准对他人的用处）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easy to maintenance (example: change requirements)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easy to testing(independent test team know how/what)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easy to reuse(by other separate team)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 example: opening section (P375)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------explain the functions and interfaces invocations,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coefficients, formula, return value, etc.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175" y="2852738"/>
            <a:ext cx="554038" cy="3884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b="1" dirty="0"/>
              <a:t>不能维护的模块不允许存在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FE2C0F-8386-47E5-8B86-D10B06E77BE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3. Matching Design with Implementation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</a:t>
            </a:r>
            <a:r>
              <a:rPr lang="zh-CN" altLang="en-US" sz="2400" b="1" smtClean="0"/>
              <a:t>（</a:t>
            </a:r>
            <a:r>
              <a:rPr lang="zh-CN" altLang="en-US" sz="2400" b="1" smtClean="0">
                <a:solidFill>
                  <a:srgbClr val="FF0000"/>
                </a:solidFill>
              </a:rPr>
              <a:t>设计与编程实现相匹配）  （如何做到？</a:t>
            </a:r>
            <a:r>
              <a:rPr lang="zh-CN" altLang="en-US" sz="2400" b="1" smtClean="0"/>
              <a:t>）</a:t>
            </a:r>
            <a:endParaRPr lang="zh-CN" altLang="en-US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------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direct correspondence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between the program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design components and the standardized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program code components is essential standard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(or critical standard )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------</a:t>
            </a:r>
            <a:r>
              <a:rPr lang="en-US" altLang="zh-CN" sz="2400" b="1" smtClean="0">
                <a:solidFill>
                  <a:srgbClr val="0000FF"/>
                </a:solidFill>
              </a:rPr>
              <a:t>design</a:t>
            </a:r>
            <a:r>
              <a:rPr lang="en-US" altLang="zh-CN" sz="2400" b="1" smtClean="0"/>
              <a:t> characteristics ,such as low coupling,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high cohesion, and well-defined interfaces,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should also be </a:t>
            </a:r>
            <a:r>
              <a:rPr lang="en-US" altLang="zh-CN" sz="2400" b="1" smtClean="0">
                <a:solidFill>
                  <a:srgbClr val="0000FF"/>
                </a:solidFill>
              </a:rPr>
              <a:t>program</a:t>
            </a:r>
            <a:r>
              <a:rPr lang="en-US" altLang="zh-CN" sz="2400" b="1" smtClean="0"/>
              <a:t> characteristics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</a:t>
            </a:r>
            <a:r>
              <a:rPr lang="zh-CN" altLang="en-US" sz="2400" b="1" smtClean="0"/>
              <a:t>（例如：我们很容易写一段不容易维护的代码）</a:t>
            </a:r>
            <a:endParaRPr lang="en-US" altLang="zh-CN" sz="2400" b="1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D11D8-CA29-48AA-B5D7-86B77FEB0CD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700213"/>
            <a:ext cx="8562975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7.2 Programming Guidelines (</a:t>
            </a:r>
            <a:r>
              <a:rPr lang="zh-CN" altLang="en-US" b="1" dirty="0" smtClean="0"/>
              <a:t>编程的</a:t>
            </a:r>
            <a:r>
              <a:rPr lang="zh-CN" altLang="en-US" b="1" dirty="0" smtClean="0">
                <a:solidFill>
                  <a:srgbClr val="FF0066"/>
                </a:solidFill>
              </a:rPr>
              <a:t>指导原则</a:t>
            </a:r>
            <a:r>
              <a:rPr lang="en-US" altLang="zh-CN" b="1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</a:t>
            </a:r>
            <a:r>
              <a:rPr lang="en-US" altLang="zh-CN" sz="2400" b="1" dirty="0" smtClean="0"/>
              <a:t>note: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 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编程不仅仅是将设计转化为代码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而是有着很大的灵活性和创造性</a:t>
            </a:r>
            <a:endParaRPr lang="zh-CN" alt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 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the section is not language-specific guidelines(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特定语言指南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 general programming guideline(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一般性编程指导原则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component include: A: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control structure</a:t>
            </a:r>
            <a:r>
              <a:rPr lang="zh-CN" altLang="en-US" sz="2400" b="1" u="sng" dirty="0" smtClean="0">
                <a:solidFill>
                  <a:srgbClr val="FF0066"/>
                </a:solidFill>
              </a:rPr>
              <a:t>（控制结构）</a:t>
            </a:r>
            <a:r>
              <a:rPr lang="zh-CN" altLang="en-US" sz="24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                             </a:t>
            </a:r>
            <a:r>
              <a:rPr lang="en-US" altLang="zh-CN" sz="2400" b="1" dirty="0" smtClean="0"/>
              <a:t>B: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algorithms</a:t>
            </a:r>
            <a:r>
              <a:rPr lang="zh-CN" altLang="en-US" sz="2400" b="1" u="sng" dirty="0" smtClean="0">
                <a:solidFill>
                  <a:srgbClr val="FF0066"/>
                </a:solidFill>
              </a:rPr>
              <a:t>（算法）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                             </a:t>
            </a:r>
            <a:r>
              <a:rPr lang="en-US" altLang="zh-CN" sz="2400" b="1" dirty="0" smtClean="0"/>
              <a:t>C: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data structure</a:t>
            </a:r>
            <a:r>
              <a:rPr lang="zh-CN" altLang="en-US" sz="2400" b="1" u="sng" dirty="0" smtClean="0">
                <a:solidFill>
                  <a:srgbClr val="FF0066"/>
                </a:solidFill>
              </a:rPr>
              <a:t>（数据结构）</a:t>
            </a:r>
            <a:r>
              <a:rPr lang="zh-CN" altLang="en-US" sz="24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1. </a:t>
            </a:r>
            <a:r>
              <a:rPr lang="en-US" altLang="zh-CN" b="1" dirty="0" smtClean="0">
                <a:solidFill>
                  <a:srgbClr val="FF0066"/>
                </a:solidFill>
              </a:rPr>
              <a:t>Control Structures</a:t>
            </a:r>
            <a:r>
              <a:rPr lang="en-US" altLang="zh-CN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note:A</a:t>
            </a:r>
            <a:r>
              <a:rPr lang="en-US" altLang="zh-CN" sz="2400" b="1" dirty="0" smtClean="0"/>
              <a:t>: the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highest programming guideline</a:t>
            </a:r>
            <a:r>
              <a:rPr lang="en-US" altLang="zh-CN" sz="2400" b="1" dirty="0" smtClean="0"/>
              <a:t>----</a:t>
            </a:r>
            <a:r>
              <a:rPr lang="en-US" altLang="zh-CN" sz="2400" b="1" u="sng" dirty="0" smtClean="0"/>
              <a:t>read a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</a:t>
            </a:r>
            <a:r>
              <a:rPr lang="en-US" altLang="zh-CN" sz="2400" b="1" u="sng" dirty="0" smtClean="0"/>
              <a:t>component easily</a:t>
            </a:r>
            <a:r>
              <a:rPr lang="en-US" altLang="zh-CN" sz="2400" b="1" dirty="0" smtClean="0"/>
              <a:t> (the coders should concentrate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on what is being done, not on the control flow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B: in implicit invocation or OO design, control is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based on the system states and changes in variables.</a:t>
            </a:r>
            <a:endParaRPr lang="en-US" altLang="zh-CN" sz="10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4925" y="5027613"/>
            <a:ext cx="1296988" cy="1570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团队软件工程的管理目标</a:t>
            </a:r>
          </a:p>
        </p:txBody>
      </p:sp>
      <p:cxnSp>
        <p:nvCxnSpPr>
          <p:cNvPr id="13318" name="直接箭头连接符 3"/>
          <p:cNvCxnSpPr>
            <a:cxnSpLocks noChangeShapeType="1"/>
          </p:cNvCxnSpPr>
          <p:nvPr/>
        </p:nvCxnSpPr>
        <p:spPr bwMode="auto">
          <a:xfrm flipV="1">
            <a:off x="1331913" y="5013325"/>
            <a:ext cx="792162" cy="287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2BFF0-2CDE-47CD-9AD9-120E4BD7CA6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In more</a:t>
            </a:r>
            <a:r>
              <a:rPr lang="en-US" altLang="zh-CN" sz="1000" b="1" smtClean="0"/>
              <a:t>  </a:t>
            </a:r>
            <a:r>
              <a:rPr lang="en-US" altLang="zh-CN" sz="2400" b="1" smtClean="0"/>
              <a:t>procedure designs, control depends on the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structure of the code itself.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但不管什么样的设计，都要使程序结构反映设计的控制结构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 restructuring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can aid </a:t>
            </a:r>
            <a:r>
              <a:rPr lang="en-US" altLang="zh-CN" sz="2400" b="1" smtClean="0">
                <a:solidFill>
                  <a:schemeClr val="tx2"/>
                </a:solidFill>
                <a:sym typeface="Wingdings 2" panose="05020102010507070707" pitchFamily="18" charset="2"/>
              </a:rPr>
              <a:t>understanding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example—rearranging codes (P377)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modularity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makes coding understandable (through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hiding details </a:t>
            </a:r>
            <a:r>
              <a:rPr lang="en-US" altLang="zh-CN" sz="2400" b="1" smtClean="0"/>
              <a:t>using macros, procedures,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subroutines, methods and inheritance</a:t>
            </a:r>
            <a:r>
              <a:rPr lang="en-US" altLang="zh-CN" sz="2400" smtClean="0"/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generality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make control structures be in more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general (</a:t>
            </a:r>
            <a:r>
              <a:rPr lang="en-US" altLang="zh-CN" sz="2400" b="1" smtClean="0"/>
              <a:t>generality is a virtue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coupling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(among components) must be visible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example— (P378)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(</a:t>
            </a:r>
            <a:r>
              <a:rPr lang="zh-CN" altLang="en-US" sz="2400" b="1" smtClean="0"/>
              <a:t>即部件之间的耦合或依赖关系必须是可见的</a:t>
            </a:r>
            <a:r>
              <a:rPr lang="en-US" altLang="zh-CN" sz="2400" b="1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B15250-716F-4005-9D6E-686975E8BD9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00FF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 smtClean="0"/>
              <a:t>Control skips around among the program’s statements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benefit = minimum;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if (age &lt; 75) goto A;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benefit = maximum;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if (AGE &lt; 65) goto B;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if (AGE &lt; 55) 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A:	if (AGE &lt; 65) goto B;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benefit = benefit * 1.5 + bonus;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B:		if (age &lt; 55) 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		benefit = benefit * 1.5;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C:	next statement</a:t>
            </a:r>
          </a:p>
          <a:p>
            <a:pPr eaLnBrk="1" hangingPunct="1">
              <a:lnSpc>
                <a:spcPct val="80000"/>
              </a:lnSpc>
              <a:buClr>
                <a:srgbClr val="0000FF"/>
              </a:buClr>
              <a:buSzPct val="94000"/>
              <a:buFont typeface="Wingdings" panose="05000000000000000000" pitchFamily="2" charset="2"/>
              <a:buChar char="u"/>
            </a:pPr>
            <a:r>
              <a:rPr lang="en-US" altLang="zh-CN" sz="2400" smtClean="0"/>
              <a:t>Rearrange the code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/>
              <a:t>if (age &lt; 55) benefit = minimum;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zh-CN" sz="2000" smtClean="0"/>
              <a:t>elseif (AGE &lt; 65) benefit = minimum + bonus;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zh-CN" sz="2000" smtClean="0"/>
              <a:t>elseif (AGE &lt; 75) benefit = minimum * 1.5 + bonus;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zh-CN" sz="2000" smtClean="0"/>
              <a:t>else benefit = maximum;</a:t>
            </a:r>
            <a:r>
              <a:rPr lang="en-US" altLang="zh-CN" sz="2000" b="1" smtClean="0"/>
              <a:t> 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BF8C80-C0D2-4081-9445-CFFCF45514CC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 </a:t>
            </a:r>
            <a:r>
              <a:rPr lang="en-US" altLang="zh-CN" b="1" smtClean="0">
                <a:solidFill>
                  <a:srgbClr val="FF0066"/>
                </a:solidFill>
              </a:rPr>
              <a:t>Algorithms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----the coders have great deal of flexibility in converting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the algorithm to code.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pursuing efficiency may have hidden cost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追求效率可能有潜在成本：编写更快代码的代价，测试代码的时间代价，用户理解代码的时间代价等等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example----(P378--4 dots)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pursuing efficiency may sacrifice clarity and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correctness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learning how to optimizing codes by compiler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example----compute index of an array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C3774A-BDB1-440C-A9B4-DF2537FB368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7  Writing the Programs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3. </a:t>
            </a:r>
            <a:r>
              <a:rPr lang="en-US" altLang="zh-CN" b="1" smtClean="0">
                <a:solidFill>
                  <a:srgbClr val="FF0066"/>
                </a:solidFill>
              </a:rPr>
              <a:t>Data Structures</a:t>
            </a:r>
            <a:r>
              <a:rPr lang="en-US" altLang="zh-CN" b="1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keeping the program simple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简化程序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通过改变模块</a:t>
            </a: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DS)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----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restructuring data can simplify a program’s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calculation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----example (calculate the federal income tax due)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(P379-380)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using a data structure to determine a program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structure           </a:t>
            </a:r>
            <a:r>
              <a:rPr lang="en-US" altLang="zh-CN" sz="3200" b="1" baseline="-40000" smtClean="0">
                <a:solidFill>
                  <a:schemeClr val="bg2"/>
                </a:solidFill>
                <a:sym typeface="Wingdings 2" panose="05020102010507070707" pitchFamily="18" charset="2"/>
              </a:rPr>
              <a:t>determine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data structure                   program structure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data structure </a:t>
            </a:r>
            <a:r>
              <a:rPr lang="en-US" altLang="zh-CN" sz="3200" b="1" baseline="-40000" smtClean="0">
                <a:solidFill>
                  <a:schemeClr val="bg2"/>
                </a:solidFill>
                <a:sym typeface="Wingdings 2" panose="05020102010507070707" pitchFamily="18" charset="2"/>
              </a:rPr>
              <a:t>determine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the choice of language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example----a recursive defined tree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657600" y="5562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657600" y="6019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7578</TotalTime>
  <Words>2751</Words>
  <Application>Microsoft Office PowerPoint</Application>
  <PresentationFormat>全屏显示(4:3)</PresentationFormat>
  <Paragraphs>445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Arial</vt:lpstr>
      <vt:lpstr>Lucida Sans Unicode</vt:lpstr>
      <vt:lpstr>Times New Roman</vt:lpstr>
      <vt:lpstr>Wingdings</vt:lpstr>
      <vt:lpstr>Wingdings 2</vt:lpstr>
      <vt:lpstr>Capsules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Example: Determining Federal Income Tax</vt:lpstr>
      <vt:lpstr>7.2 Programming Guidelines Keep the Program Simple Example (continued)</vt:lpstr>
      <vt:lpstr>     Chapter 7  Writing the Programs</vt:lpstr>
      <vt:lpstr>     Chapter 7  Writing the Programs</vt:lpstr>
      <vt:lpstr>     Chapter 7  Writing the Programs</vt:lpstr>
      <vt:lpstr>7.2 Programming Guidelines Example of Pseudocode </vt:lpstr>
      <vt:lpstr>7.2 Programming Guidelines Example of Pseudocode (continued)</vt:lpstr>
      <vt:lpstr>7.2 Programming Guidelines Example of Pseudocode (continued)</vt:lpstr>
      <vt:lpstr>7.2 Programming Guidelines Example of Pseudocode (continued)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Chapter 9  Testing the System 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史清华</cp:lastModifiedBy>
  <cp:revision>173</cp:revision>
  <dcterms:created xsi:type="dcterms:W3CDTF">2003-11-03T03:09:18Z</dcterms:created>
  <dcterms:modified xsi:type="dcterms:W3CDTF">2018-11-24T13:21:04Z</dcterms:modified>
</cp:coreProperties>
</file>