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0"/>
  </p:notesMasterIdLst>
  <p:sldIdLst>
    <p:sldId id="424" r:id="rId2"/>
    <p:sldId id="425" r:id="rId3"/>
    <p:sldId id="378" r:id="rId4"/>
    <p:sldId id="379" r:id="rId5"/>
    <p:sldId id="427" r:id="rId6"/>
    <p:sldId id="380" r:id="rId7"/>
    <p:sldId id="382" r:id="rId8"/>
    <p:sldId id="428" r:id="rId9"/>
    <p:sldId id="414" r:id="rId10"/>
    <p:sldId id="383" r:id="rId11"/>
    <p:sldId id="384" r:id="rId12"/>
    <p:sldId id="385" r:id="rId13"/>
    <p:sldId id="386" r:id="rId14"/>
    <p:sldId id="429" r:id="rId15"/>
    <p:sldId id="430" r:id="rId16"/>
    <p:sldId id="387" r:id="rId17"/>
    <p:sldId id="388" r:id="rId18"/>
    <p:sldId id="416" r:id="rId19"/>
    <p:sldId id="389" r:id="rId20"/>
    <p:sldId id="390" r:id="rId21"/>
    <p:sldId id="418" r:id="rId22"/>
    <p:sldId id="391" r:id="rId23"/>
    <p:sldId id="392" r:id="rId24"/>
    <p:sldId id="417" r:id="rId25"/>
    <p:sldId id="393" r:id="rId26"/>
    <p:sldId id="381" r:id="rId27"/>
    <p:sldId id="394" r:id="rId28"/>
    <p:sldId id="395" r:id="rId29"/>
    <p:sldId id="421" r:id="rId30"/>
    <p:sldId id="396" r:id="rId31"/>
    <p:sldId id="397" r:id="rId32"/>
    <p:sldId id="419" r:id="rId33"/>
    <p:sldId id="398" r:id="rId34"/>
    <p:sldId id="420" r:id="rId35"/>
    <p:sldId id="399" r:id="rId36"/>
    <p:sldId id="400" r:id="rId37"/>
    <p:sldId id="432" r:id="rId38"/>
    <p:sldId id="401" r:id="rId39"/>
    <p:sldId id="402" r:id="rId40"/>
    <p:sldId id="403" r:id="rId41"/>
    <p:sldId id="404" r:id="rId42"/>
    <p:sldId id="405" r:id="rId43"/>
    <p:sldId id="406" r:id="rId44"/>
    <p:sldId id="407" r:id="rId45"/>
    <p:sldId id="431" r:id="rId46"/>
    <p:sldId id="408" r:id="rId47"/>
    <p:sldId id="422" r:id="rId48"/>
    <p:sldId id="423" r:id="rId49"/>
    <p:sldId id="409" r:id="rId50"/>
    <p:sldId id="433" r:id="rId51"/>
    <p:sldId id="434" r:id="rId52"/>
    <p:sldId id="411" r:id="rId53"/>
    <p:sldId id="415" r:id="rId54"/>
    <p:sldId id="412" r:id="rId55"/>
    <p:sldId id="413" r:id="rId56"/>
    <p:sldId id="426" r:id="rId57"/>
    <p:sldId id="410" r:id="rId58"/>
    <p:sldId id="256" r:id="rId5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6600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9" autoAdjust="0"/>
    <p:restoredTop sz="94581" autoAdjust="0"/>
  </p:normalViewPr>
  <p:slideViewPr>
    <p:cSldViewPr>
      <p:cViewPr varScale="1">
        <p:scale>
          <a:sx n="81" d="100"/>
          <a:sy n="81" d="100"/>
        </p:scale>
        <p:origin x="115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5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5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09E0874-BF86-48A6-BD88-E5B22C8125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856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4EDEC01-D356-4D96-B2A3-D499859DF46E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1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42527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1A53A85-1D2C-4602-AB88-EC44BC0218F6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72554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3BCABAC-EEDC-4BDA-8DA6-5A97E68A9FEA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82186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78DD442-F07C-43F2-B861-782A36F12627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30585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9525F34-93EC-4E87-A9FF-FB2587B98BE8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77321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1106CDB-58E2-4943-9C0A-A84E33436670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46304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18EEAA0-9ACE-4DFF-8387-A3FFE27C52AE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89336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982C2D6-EF55-4FD1-96C0-18F41E4EFBC0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57089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3D85C66-7466-4CD9-9179-403478FF039C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914732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7984621-9663-492C-8C70-1D0AF0E4A482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80662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4217E9F-BA27-412E-B0E7-E57DCCD2FC7A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1929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9FB7A76-C8F7-48D3-8688-F4368E037842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31811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2FCB6DA-2F15-4662-9FBD-445E59448C05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080034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0B4D598-6084-470B-AD04-E3BF6C71228C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181925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5E3594D-2E32-41FF-B8F2-29E9B19BECD2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379885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5DD0E4A-3B8B-40E7-8A5A-13D458380A72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030775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2687809-DC65-4E3D-8F90-4705EAF1775D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6685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31A74D2-4B67-41A6-9D16-A14C3577F94F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781473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627F7F8-B00E-46AE-A3E1-8B03101A1C1A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762528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1D9DF35-42F2-4FF7-9BC4-62882CB2D1FE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82420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E38171C-4C95-4223-AA3E-F9DC0D919887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621416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22EF4E0-0121-4460-BE06-51B4F4FCBC89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48056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A7DA545-C760-426F-9545-0742114B6696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558844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DAE4EBF-914F-4B12-92DD-12AA7015DA07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272378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2B5B369-6A7A-4AC3-B4F2-D8DE2D4FE567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760873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6C0F1D-16E3-457B-96A2-7E83D843A4FA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52581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14D8084-A8E7-4D25-87C9-8AB8D9D51382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91069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3EEEB40-8EAC-49F5-B834-720F9F3C4A9B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164316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BC0E7E0-D797-4183-B789-26C140065434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705405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FB24875-62E5-4DCB-A99A-F5AEB27BB13C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489007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E092E58-C5B0-4830-9109-6E2CF0E10BB2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843815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A41A15F-A57B-4F88-8B25-93CE81FF3130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909871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75DB8D8-CB28-4224-97D6-04F25BD90757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33457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C358642-EED1-4F6B-9016-BDDB8B17A44D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076451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C164EE4-FB55-4699-8F6C-7930A7E2476D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047710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1BB2929-D74D-43D5-A58F-6E93C9089FA3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30784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7604213-976D-4B6F-B09D-70BC93EF2C28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652036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B9C989A-47D3-4973-87D2-3348D0988A22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40512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7A8CD9E-3ED0-49B3-B2B2-576A0825C0B9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45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0697516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8F58344-E04E-40FF-A60F-208B867FBF39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593386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829ECED-542A-4ABA-A26E-FA1AEEC4F93D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49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748955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4F78663-D90B-486A-A3C9-A9D1C4CF37FF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50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4885948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05DB9D9-0587-4002-9F4F-E0E7496AE1E7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6479335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5CCC393-6682-4980-BFD5-CD7A1938F9DC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52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03240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84CBB86-5B32-453C-B9D9-4D8636909BA8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916798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C1DA9A0-0E49-4402-99E7-07723E7D8AE2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818628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58016FA-DCB7-48C4-83FD-C0981E30B07C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447911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DFC3323-9F2C-47CD-BEF7-845A280C39F8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55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916448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FDCB8B3-F7BA-49D5-B05B-DDA8FEB12A3F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640968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00F0A71-2F7A-46F5-B0BD-BA57F6364FCE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57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4098763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9AAE2C2-7721-49D3-A692-397CE7784EC3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58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7253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DC6C3F9-F085-45B9-A95D-B68CF477217C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97905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0B40C28-0EB1-4823-ADB6-FD184DE0DE50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20788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7480F5E-30D4-44E7-B3C6-4F87299B1584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06446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098DA54-6C1C-40B1-AA49-AE058792736B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72521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mtClean="0">
              <a:latin typeface="Times New Roman" panose="02020603050405020304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mtClean="0">
              <a:latin typeface="Times New Roman" panose="02020603050405020304" pitchFamily="18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E66C737B-E2B4-40EA-A89E-4AE500C6CD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082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40F31-2737-43C7-90BF-C6992F918D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622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3810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3810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1EBF8-D1C9-4CD1-B6EE-09A03BE57E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2246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80010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80010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B7ABE-60A5-4B52-A3B4-D9BB51373C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71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239C6-E835-40BB-B3D9-DE8E684785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D11B2-9935-4F1B-9C5E-4437FF7A29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95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3924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1981200"/>
            <a:ext cx="3924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1F54A-6CB7-4EFD-814A-5EB2726932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348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CAA2A-1C94-4CC5-97E8-B1898C38C5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586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BE60D-FE8C-4584-81F8-F15634CE20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380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20CD5-7C46-437A-A9BD-AFC4EEBCD1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493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314AB-7A7A-422F-97C9-64AEEAE591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242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3F707-8566-442C-A7F2-C1D40BB7AE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061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>
            <a:grpSpLocks/>
          </p:cNvGrpSpPr>
          <p:nvPr/>
        </p:nvGrpSpPr>
        <p:grpSpPr bwMode="auto">
          <a:xfrm>
            <a:off x="0" y="0"/>
            <a:ext cx="3127375" cy="6859588"/>
            <a:chOff x="0" y="0"/>
            <a:chExt cx="2016" cy="4320"/>
          </a:xfrm>
        </p:grpSpPr>
        <p:sp>
          <p:nvSpPr>
            <p:cNvPr id="1036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7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1027" name="AutoShape 1029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mtClean="0">
              <a:latin typeface="Times New Roman" panose="02020603050405020304" pitchFamily="18" charset="0"/>
            </a:endParaRPr>
          </a:p>
        </p:txBody>
      </p:sp>
      <p:sp>
        <p:nvSpPr>
          <p:cNvPr id="1028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8001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0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kumimoji="0"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1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kumimoji="0"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2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840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algn="l" eaLnBrk="1" hangingPunct="1">
              <a:defRPr kumimoji="0"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50D7BA9-2FF5-4D0C-87DA-6E7F628524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3" name="Group 1035"/>
          <p:cNvGrpSpPr>
            <a:grpSpLocks/>
          </p:cNvGrpSpPr>
          <p:nvPr/>
        </p:nvGrpSpPr>
        <p:grpSpPr bwMode="auto">
          <a:xfrm>
            <a:off x="457200" y="1371600"/>
            <a:ext cx="7391400" cy="320675"/>
            <a:chOff x="144" y="1248"/>
            <a:chExt cx="4656" cy="201"/>
          </a:xfrm>
        </p:grpSpPr>
        <p:sp>
          <p:nvSpPr>
            <p:cNvPr id="1034" name="AutoShape 103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5" name="AutoShape 103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66"/>
        </a:buClr>
        <a:buSzPct val="150000"/>
        <a:buChar char="•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274B7E-5231-4242-BB5A-8EE32DFFD7B7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409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36638" y="690563"/>
            <a:ext cx="3535362" cy="722312"/>
          </a:xfrm>
        </p:spPr>
        <p:txBody>
          <a:bodyPr lIns="0" tIns="0" rIns="0" bIns="0" anchor="ctr"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4000" smtClean="0"/>
              <a:t>Chapter 8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1906588"/>
            <a:ext cx="3071812" cy="4318000"/>
          </a:xfrm>
        </p:spPr>
        <p:txBody>
          <a:bodyPr lIns="0" tIns="0" rIns="0" bIns="0"/>
          <a:lstStyle/>
          <a:p>
            <a:pPr marL="330200" indent="-330200" defTabSz="457200"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zh-CN" altLang="en-GB" smtClean="0"/>
          </a:p>
          <a:p>
            <a:pPr marL="330200" indent="-330200" defTabSz="457200"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3200" b="1" smtClean="0"/>
              <a:t>Testing the</a:t>
            </a:r>
          </a:p>
          <a:p>
            <a:pPr marL="330200" indent="-330200" defTabSz="457200"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3200" b="1" smtClean="0"/>
              <a:t>Programs</a:t>
            </a:r>
          </a:p>
          <a:p>
            <a:pPr marL="330200" indent="-330200" defTabSz="457200"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sz="3200" smtClean="0"/>
          </a:p>
          <a:p>
            <a:pPr marL="330200" indent="-330200" defTabSz="457200"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mtClean="0"/>
              <a:t>Shari L. Pfleeger</a:t>
            </a:r>
          </a:p>
          <a:p>
            <a:pPr marL="330200" indent="-330200" defTabSz="457200"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mtClean="0"/>
              <a:t>Joann M. Atlee</a:t>
            </a:r>
          </a:p>
          <a:p>
            <a:pPr marL="330200" indent="-330200" defTabSz="457200"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smtClean="0"/>
          </a:p>
          <a:p>
            <a:pPr marL="330200" indent="-330200" defTabSz="457200"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3200" smtClean="0"/>
              <a:t>4</a:t>
            </a:r>
            <a:r>
              <a:rPr lang="en-GB" altLang="zh-CN" sz="3200" baseline="30000" smtClean="0"/>
              <a:t>th</a:t>
            </a:r>
            <a:r>
              <a:rPr lang="en-GB" altLang="zh-CN" sz="3200" smtClean="0"/>
              <a:t> Edition</a:t>
            </a:r>
          </a:p>
        </p:txBody>
      </p:sp>
      <p:sp>
        <p:nvSpPr>
          <p:cNvPr id="4101" name="AutoShape 3"/>
          <p:cNvSpPr>
            <a:spLocks noChangeArrowheads="1"/>
          </p:cNvSpPr>
          <p:nvPr/>
        </p:nvSpPr>
        <p:spPr bwMode="auto">
          <a:xfrm>
            <a:off x="4211638" y="476250"/>
            <a:ext cx="4464050" cy="6048375"/>
          </a:xfrm>
          <a:prstGeom prst="roundRect">
            <a:avLst>
              <a:gd name="adj" fmla="val 37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936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FD447A-6063-43A3-A70B-F7FD7FCEFD26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smtClean="0"/>
              <a:t>   D: Stress or </a:t>
            </a:r>
            <a:r>
              <a:rPr lang="en-US" altLang="zh-CN" sz="2400" b="1" u="sng" smtClean="0">
                <a:solidFill>
                  <a:srgbClr val="FF0066"/>
                </a:solidFill>
              </a:rPr>
              <a:t>overload Faults</a:t>
            </a:r>
            <a:r>
              <a:rPr lang="en-US" altLang="zh-CN" sz="2400" b="1" u="sng" smtClean="0">
                <a:solidFill>
                  <a:srgbClr val="0000FF"/>
                </a:solidFill>
              </a:rPr>
              <a:t> </a:t>
            </a:r>
            <a:r>
              <a:rPr lang="en-US" altLang="zh-CN" sz="2400" b="1" u="sng" smtClean="0">
                <a:solidFill>
                  <a:schemeClr val="bg2"/>
                </a:solidFill>
              </a:rPr>
              <a:t>(in functionality)</a:t>
            </a:r>
            <a:r>
              <a:rPr lang="en-US" altLang="zh-CN" sz="2400" b="1" u="sng" smtClean="0">
                <a:solidFill>
                  <a:srgbClr val="0000FF"/>
                </a:solidFill>
              </a:rPr>
              <a:t>(</a:t>
            </a:r>
            <a:r>
              <a:rPr lang="zh-CN" altLang="en-US" sz="2400" b="1" u="sng" smtClean="0">
                <a:solidFill>
                  <a:srgbClr val="0000FF"/>
                </a:solidFill>
              </a:rPr>
              <a:t>过载缺陷</a:t>
            </a:r>
            <a:r>
              <a:rPr lang="en-US" altLang="zh-CN" sz="2400" b="1" u="sng" smtClean="0">
                <a:solidFill>
                  <a:srgbClr val="0000FF"/>
                </a:solidFill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---- when running program, data structures are filled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past their specified capacity </a:t>
            </a:r>
            <a:r>
              <a:rPr lang="zh-CN" altLang="en-US" sz="2400" b="1" smtClean="0"/>
              <a:t>（</a:t>
            </a:r>
            <a:r>
              <a:rPr lang="en-US" altLang="zh-CN" sz="2400" b="1" smtClean="0"/>
              <a:t>so system can</a:t>
            </a:r>
            <a:r>
              <a:rPr lang="en-US" altLang="zh-CN" sz="2400" b="1" smtClean="0">
                <a:latin typeface="Times New Roman" panose="02020603050405020304" pitchFamily="18" charset="0"/>
              </a:rPr>
              <a:t>’</a:t>
            </a:r>
            <a:r>
              <a:rPr lang="en-US" altLang="zh-CN" sz="2400" b="1" smtClean="0"/>
              <a:t>t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perform function in this moment</a:t>
            </a:r>
            <a:r>
              <a:rPr lang="zh-CN" altLang="en-US" sz="2400" b="1" smtClean="0"/>
              <a:t>） </a:t>
            </a:r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           </a:t>
            </a:r>
            <a:r>
              <a:rPr lang="en-US" altLang="zh-CN" sz="2400" b="1" smtClean="0"/>
              <a:t>(DS----Queues, buffers, tables, arrays)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E: Boundary or </a:t>
            </a:r>
            <a:r>
              <a:rPr lang="en-US" altLang="zh-CN" sz="2400" b="1" u="sng" smtClean="0">
                <a:solidFill>
                  <a:srgbClr val="FF0066"/>
                </a:solidFill>
              </a:rPr>
              <a:t>Capacity Faults</a:t>
            </a:r>
            <a:r>
              <a:rPr lang="en-US" altLang="zh-CN" sz="2400" b="1" u="sng" smtClean="0">
                <a:solidFill>
                  <a:schemeClr val="bg2"/>
                </a:solidFill>
              </a:rPr>
              <a:t>(in performance)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rgbClr val="0000FF"/>
                </a:solidFill>
              </a:rPr>
              <a:t>       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(</a:t>
            </a:r>
            <a:r>
              <a:rPr lang="zh-CN" altLang="en-US" sz="2400" b="1" u="sng" smtClean="0">
                <a:solidFill>
                  <a:srgbClr val="0000FF"/>
                </a:solidFill>
              </a:rPr>
              <a:t>能力缺陷</a:t>
            </a:r>
            <a:r>
              <a:rPr lang="en-US" altLang="zh-CN" sz="2400" b="1" u="sng" smtClean="0">
                <a:solidFill>
                  <a:srgbClr val="0000FF"/>
                </a:solidFill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----  the system</a:t>
            </a:r>
            <a:r>
              <a:rPr lang="en-US" altLang="zh-CN" sz="2400" b="1" smtClean="0">
                <a:latin typeface="Times New Roman" panose="02020603050405020304" pitchFamily="18" charset="0"/>
              </a:rPr>
              <a:t>’</a:t>
            </a:r>
            <a:r>
              <a:rPr lang="en-US" altLang="zh-CN" sz="2400" b="1" smtClean="0"/>
              <a:t>s performance becomes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unacceptable as a system activity reaches its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specified limit (P404-s2)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946E17-5CA6-4F49-AB61-7B0BA0C855EA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F: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timing faults</a:t>
            </a:r>
            <a:r>
              <a:rPr lang="zh-CN" altLang="en-US" sz="2400" b="1" u="sng" smtClean="0">
                <a:solidFill>
                  <a:srgbClr val="0000FF"/>
                </a:solidFill>
              </a:rPr>
              <a:t>（时序性缺陷）</a:t>
            </a:r>
            <a:r>
              <a:rPr lang="zh-CN" altLang="en-US" sz="2400" b="1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</a:t>
            </a:r>
            <a:r>
              <a:rPr lang="en-US" altLang="zh-CN" sz="2400" b="1" smtClean="0"/>
              <a:t>----when coordination of several processes or a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carefully defined time sequence is broken (</a:t>
            </a:r>
            <a:r>
              <a:rPr lang="en-US" altLang="zh-CN" sz="2400" b="1" u="sng" smtClean="0">
                <a:solidFill>
                  <a:srgbClr val="0000FF"/>
                </a:solidFill>
              </a:rPr>
              <a:t>in real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time system</a:t>
            </a:r>
            <a:r>
              <a:rPr lang="en-US" altLang="zh-CN" sz="2400" b="1" smtClean="0"/>
              <a:t>)  (hard to identify and correct)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G: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performance faults</a:t>
            </a:r>
            <a:r>
              <a:rPr lang="en-US" altLang="zh-CN" sz="2000" b="1" u="sng" smtClean="0">
                <a:solidFill>
                  <a:srgbClr val="0000FF"/>
                </a:solidFill>
              </a:rPr>
              <a:t>(</a:t>
            </a:r>
            <a:r>
              <a:rPr lang="zh-CN" altLang="en-US" sz="2000" b="1" u="sng" smtClean="0">
                <a:solidFill>
                  <a:srgbClr val="0000FF"/>
                </a:solidFill>
              </a:rPr>
              <a:t>性能缺陷</a:t>
            </a:r>
            <a:r>
              <a:rPr lang="en-US" altLang="zh-CN" sz="2000" b="1" u="sng" smtClean="0">
                <a:solidFill>
                  <a:srgbClr val="0000FF"/>
                </a:solidFill>
              </a:rPr>
              <a:t>)</a:t>
            </a:r>
            <a:r>
              <a:rPr lang="en-US" altLang="zh-CN" sz="2400" b="1" smtClean="0"/>
              <a:t>(example:response time)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H: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recovery faults</a:t>
            </a:r>
            <a:r>
              <a:rPr lang="zh-CN" altLang="en-US" sz="2400" b="1" u="sng" smtClean="0">
                <a:solidFill>
                  <a:srgbClr val="0000FF"/>
                </a:solidFill>
              </a:rPr>
              <a:t>（恢复性缺陷）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</a:t>
            </a:r>
            <a:r>
              <a:rPr lang="en-US" altLang="zh-CN" sz="2400" b="1" smtClean="0"/>
              <a:t>---- system can</a:t>
            </a:r>
            <a:r>
              <a:rPr lang="en-US" altLang="zh-CN" sz="2400" b="1" smtClean="0">
                <a:latin typeface="Times New Roman" panose="02020603050405020304" pitchFamily="18" charset="0"/>
              </a:rPr>
              <a:t>’</a:t>
            </a:r>
            <a:r>
              <a:rPr lang="en-US" altLang="zh-CN" sz="2400" b="1" smtClean="0"/>
              <a:t>t recover from running failure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I: </a:t>
            </a:r>
            <a:r>
              <a:rPr lang="en-US" altLang="zh-CN" sz="2000" b="1" u="sng" smtClean="0">
                <a:solidFill>
                  <a:srgbClr val="0000FF"/>
                </a:solidFill>
              </a:rPr>
              <a:t>hardware and system software faults</a:t>
            </a:r>
            <a:r>
              <a:rPr lang="zh-CN" altLang="en-US" sz="2000" b="1" u="sng" smtClean="0">
                <a:solidFill>
                  <a:srgbClr val="0000FF"/>
                </a:solidFill>
              </a:rPr>
              <a:t>（硬件和系统软件缺陷）</a:t>
            </a:r>
            <a:endParaRPr lang="zh-CN" altLang="en-US" sz="20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</a:t>
            </a:r>
            <a:r>
              <a:rPr lang="en-US" altLang="zh-CN" sz="2400" b="1" smtClean="0"/>
              <a:t>---- when the supplied hardware or software do not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actually work according to the documented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operating conditions and procedures (</a:t>
            </a:r>
            <a:r>
              <a:rPr lang="en-US" altLang="zh-CN" sz="2400" b="1" u="sng" smtClean="0">
                <a:solidFill>
                  <a:srgbClr val="0000FF"/>
                </a:solidFill>
              </a:rPr>
              <a:t>fail to work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according to hardware or software introduction</a:t>
            </a:r>
            <a:r>
              <a:rPr lang="en-US" altLang="zh-CN" sz="2400" b="1" smtClean="0"/>
              <a:t>)</a:t>
            </a:r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auto">
          <a:xfrm>
            <a:off x="5651500" y="1341438"/>
            <a:ext cx="3168650" cy="1439862"/>
          </a:xfrm>
          <a:prstGeom prst="wedgeRoundRectCallout">
            <a:avLst>
              <a:gd name="adj1" fmla="val -64477"/>
              <a:gd name="adj2" fmla="val 96194"/>
              <a:gd name="adj3" fmla="val 16667"/>
            </a:avLst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同能力缺陷的区别：这里指正常条件下性能需求不能满足，组装后测试不充分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8E21E5-980C-43B6-9E32-CB38B9107C53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smtClean="0"/>
              <a:t>   J: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Standards and Procedure Faults (</a:t>
            </a:r>
            <a:r>
              <a:rPr lang="zh-CN" altLang="en-US" sz="2000" b="1" u="sng" smtClean="0">
                <a:solidFill>
                  <a:srgbClr val="0000FF"/>
                </a:solidFill>
              </a:rPr>
              <a:t>代码的标准和规程缺陷</a:t>
            </a:r>
            <a:r>
              <a:rPr lang="en-US" altLang="zh-CN" sz="2000" b="1" u="sng" smtClean="0">
                <a:solidFill>
                  <a:srgbClr val="0000FF"/>
                </a:solidFill>
              </a:rPr>
              <a:t>)</a:t>
            </a:r>
            <a:endParaRPr lang="en-US" altLang="zh-CN" sz="2400" b="1" u="sng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---- the code does not follow the organizational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standards and procedures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 </a:t>
            </a:r>
            <a:r>
              <a:rPr lang="en-US" altLang="zh-CN" sz="2400" b="1" smtClean="0"/>
              <a:t>orthogonal defect classification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A: note: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X: faults exists in anywhere in software developing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Y: classification is helpful to reduce the number of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faults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B: </a:t>
            </a:r>
            <a:r>
              <a:rPr lang="en-US" altLang="zh-CN" sz="2400" b="1" u="sng" smtClean="0">
                <a:solidFill>
                  <a:srgbClr val="FF0066"/>
                </a:solidFill>
              </a:rPr>
              <a:t>definition</a:t>
            </a:r>
            <a:r>
              <a:rPr lang="en-US" altLang="zh-CN" sz="2400" b="1" smtClean="0"/>
              <a:t>: </a:t>
            </a:r>
            <a:r>
              <a:rPr lang="en-US" altLang="zh-CN" sz="2400" b="1" smtClean="0">
                <a:solidFill>
                  <a:srgbClr val="0000FF"/>
                </a:solidFill>
              </a:rPr>
              <a:t>one fault belongs to one category </a:t>
            </a:r>
            <a:endParaRPr lang="en-US" altLang="zh-CN" sz="2400" b="1" smtClean="0"/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C: two types of defect  X: fault of omission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                            Y: fault of commission </a:t>
            </a:r>
          </a:p>
        </p:txBody>
      </p:sp>
      <p:sp>
        <p:nvSpPr>
          <p:cNvPr id="136197" name="AutoShape 5"/>
          <p:cNvSpPr>
            <a:spLocks noChangeArrowheads="1"/>
          </p:cNvSpPr>
          <p:nvPr/>
        </p:nvSpPr>
        <p:spPr bwMode="auto">
          <a:xfrm>
            <a:off x="4284663" y="3357563"/>
            <a:ext cx="4175125" cy="1655762"/>
          </a:xfrm>
          <a:prstGeom prst="cloudCallout">
            <a:avLst>
              <a:gd name="adj1" fmla="val -41292"/>
              <a:gd name="adj2" fmla="val 70037"/>
            </a:avLst>
          </a:prstGeom>
          <a:solidFill>
            <a:srgbClr val="CCFFCC"/>
          </a:solidFill>
          <a:ln w="15875">
            <a:solidFill>
              <a:srgbClr val="80008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若一个错误可以属于不止一个类</a:t>
            </a:r>
            <a:r>
              <a:rPr lang="en-US" altLang="zh-CN" sz="2400" b="1"/>
              <a:t>, </a:t>
            </a:r>
            <a:r>
              <a:rPr lang="zh-CN" altLang="en-US" sz="2400" b="1"/>
              <a:t>则失去了度量的意义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192AE5-141A-4C15-B33B-287738EF9562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smtClean="0"/>
              <a:t>   D: example: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orthogonal fault classification of IBM ---- table8.1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fault classification of HP---- siderbar8.1 , fig8.1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three descriptors</a:t>
            </a:r>
            <a:r>
              <a:rPr lang="en-US" altLang="zh-CN" sz="2400" b="1" smtClean="0"/>
              <a:t>: (siderbar8.1 , fig8.1) 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  X: origin</a:t>
            </a:r>
            <a:r>
              <a:rPr lang="zh-CN" altLang="en-US" sz="2400" b="1" smtClean="0"/>
              <a:t>（起源）</a:t>
            </a:r>
            <a:endParaRPr lang="en-US" altLang="zh-CN" sz="2400" b="1" smtClean="0"/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  Y: type</a:t>
            </a:r>
            <a:r>
              <a:rPr lang="zh-CN" altLang="en-US" sz="2400" b="1" smtClean="0"/>
              <a:t>（类型）</a:t>
            </a:r>
            <a:endParaRPr lang="en-US" altLang="zh-CN" sz="2400" b="1" smtClean="0"/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  Z: mode </a:t>
            </a:r>
            <a:r>
              <a:rPr lang="zh-CN" altLang="en-US" sz="2400" b="1" smtClean="0"/>
              <a:t>（模式）</a:t>
            </a:r>
            <a:endParaRPr lang="en-US" altLang="zh-CN" sz="2400" b="1" smtClean="0"/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fig8.2</a:t>
            </a:r>
            <a:r>
              <a:rPr lang="en-US" altLang="zh-CN" sz="2400" b="1" smtClean="0"/>
              <a:t>: percentage of the faults for one Hewlett-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        Packard division </a:t>
            </a:r>
          </a:p>
          <a:p>
            <a:pPr eaLnBrk="1" hangingPunct="1">
              <a:buFontTx/>
              <a:buNone/>
            </a:pPr>
            <a:endParaRPr lang="en-US" altLang="zh-CN" sz="2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C2FA6D-05EB-4882-8392-5D6984E71445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</a:p>
        </p:txBody>
      </p:sp>
      <p:graphicFrame>
        <p:nvGraphicFramePr>
          <p:cNvPr id="232475" name="Group 27"/>
          <p:cNvGraphicFramePr>
            <a:graphicFrameLocks noGrp="1"/>
          </p:cNvGraphicFramePr>
          <p:nvPr>
            <p:ph idx="1"/>
          </p:nvPr>
        </p:nvGraphicFramePr>
        <p:xfrm>
          <a:off x="755650" y="1773238"/>
          <a:ext cx="8388350" cy="5084761"/>
        </p:xfrm>
        <a:graphic>
          <a:graphicData uri="http://schemas.openxmlformats.org/drawingml/2006/table">
            <a:tbl>
              <a:tblPr/>
              <a:tblGrid>
                <a:gridCol w="2411413"/>
                <a:gridCol w="597693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Fault Type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Meaning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566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Function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Fault that affects capability, end-user interface, product interface with hardware architecture, or global data structure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33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Interface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Fault in interacting with other component or drivers via calls, macros, control, blocks or parameter lists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33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Checking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Fault in program logic that fails to validate data and values properly before they are used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Assignment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Fault in data structure or code block initialization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Timing/serialization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Fault in timing of shared and real-time resources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33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Build/package/merge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Fault that occurs because of problems in repositories management changes, or version control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Documentation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Fault that affects publications and maintenance notes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33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Algorithm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Fault involving efficiency or correctness of algorithm or data structure but not design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8DD955-CACF-409A-973A-00BC77154BAB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3277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341438"/>
            <a:ext cx="8496300" cy="55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051CA9-650A-41B2-8188-485781D97A94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/>
              <a:t>8.2 Testing Issues</a:t>
            </a:r>
            <a:r>
              <a:rPr lang="zh-CN" altLang="en-US" b="1" smtClean="0"/>
              <a:t>（有关测试的若干问题） </a:t>
            </a:r>
          </a:p>
          <a:p>
            <a:pPr eaLnBrk="1" hangingPunct="1">
              <a:buFontTx/>
              <a:buNone/>
            </a:pPr>
            <a:r>
              <a:rPr lang="zh-CN" altLang="en-US" sz="2400" b="1" smtClean="0"/>
              <a:t>  </a:t>
            </a:r>
            <a:r>
              <a:rPr lang="en-US" altLang="zh-CN" sz="2400" b="1" smtClean="0"/>
              <a:t>About Tests: different types</a:t>
            </a:r>
            <a:r>
              <a:rPr lang="zh-CN" altLang="en-US" sz="2400" b="1" smtClean="0"/>
              <a:t>、</a:t>
            </a:r>
            <a:r>
              <a:rPr lang="en-US" altLang="zh-CN" sz="2400" b="1" smtClean="0"/>
              <a:t>subsystems</a:t>
            </a:r>
            <a:r>
              <a:rPr lang="zh-CN" altLang="en-US" sz="2400" b="1" smtClean="0"/>
              <a:t>、</a:t>
            </a:r>
            <a:r>
              <a:rPr lang="en-US" altLang="zh-CN" sz="2400" b="1" smtClean="0"/>
              <a:t>purposes</a:t>
            </a:r>
            <a:r>
              <a:rPr lang="en-US" altLang="zh-CN" b="1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zh-CN" b="1" smtClean="0"/>
              <a:t>1. </a:t>
            </a:r>
            <a:r>
              <a:rPr lang="en-US" altLang="zh-CN" b="1" smtClean="0">
                <a:solidFill>
                  <a:schemeClr val="bg2"/>
                </a:solidFill>
              </a:rPr>
              <a:t>Test organization</a:t>
            </a:r>
            <a:r>
              <a:rPr lang="zh-CN" altLang="en-US" b="1" smtClean="0"/>
              <a:t>（测试的组织） </a:t>
            </a:r>
          </a:p>
          <a:p>
            <a:pPr eaLnBrk="1" hangingPunct="1"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 </a:t>
            </a:r>
            <a:r>
              <a:rPr lang="en-US" altLang="zh-CN" sz="2400" b="1" smtClean="0">
                <a:solidFill>
                  <a:srgbClr val="FF0066"/>
                </a:solidFill>
                <a:sym typeface="Wingdings 2" panose="05020102010507070707" pitchFamily="18" charset="2"/>
              </a:rPr>
              <a:t>several stages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（几个阶段） </a:t>
            </a:r>
          </a:p>
          <a:p>
            <a:pPr eaLnBrk="1" hangingPunct="1"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A: unit test: verifies the component functions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(according to the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program design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B: integration test: verifies the system components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work together (by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system design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and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program design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C: function test: check function by &lt;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SRS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&gt;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D: performance test: check performance by &lt;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SRS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29546C-7883-48A5-A469-D0D1F8F1A102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zh-CN" sz="2400" b="1" smtClean="0"/>
              <a:t>   </a:t>
            </a:r>
            <a:r>
              <a:rPr lang="en-US" altLang="zh-CN" sz="2400" b="1" smtClean="0">
                <a:solidFill>
                  <a:schemeClr val="bg2"/>
                </a:solidFill>
                <a:sym typeface="Wingdings 2" pitchFamily="18" charset="2"/>
              </a:rPr>
              <a:t>E: acceptance test: check the customer’s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itchFamily="18" charset="2"/>
              </a:rPr>
              <a:t>requirement</a:t>
            </a:r>
            <a:r>
              <a:rPr lang="en-US" altLang="zh-CN" sz="2400" b="1" smtClean="0">
                <a:solidFill>
                  <a:schemeClr val="bg2"/>
                </a:solidFill>
                <a:sym typeface="Wingdings 2" pitchFamily="18" charset="2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400" b="1" smtClean="0">
                <a:solidFill>
                  <a:schemeClr val="bg2"/>
                </a:solidFill>
                <a:sym typeface="Wingdings 2" pitchFamily="18" charset="2"/>
              </a:rPr>
              <a:t>                                    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itchFamily="18" charset="2"/>
              </a:rPr>
              <a:t>definition</a:t>
            </a:r>
            <a:r>
              <a:rPr lang="en-US" altLang="zh-CN" sz="2400" b="1" smtClean="0">
                <a:solidFill>
                  <a:schemeClr val="bg2"/>
                </a:solidFill>
                <a:sym typeface="Wingdings 2" pitchFamily="18" charset="2"/>
              </a:rPr>
              <a:t>  </a:t>
            </a:r>
            <a:endParaRPr lang="en-US" altLang="zh-CN" sz="2400" b="1" smtClean="0"/>
          </a:p>
          <a:p>
            <a:pPr eaLnBrk="1" hangingPunct="1">
              <a:buFontTx/>
              <a:buNone/>
              <a:defRPr/>
            </a:pPr>
            <a:r>
              <a:rPr lang="en-US" altLang="zh-CN" sz="2400" b="1" smtClean="0"/>
              <a:t>   F: installation test: check the system in </a:t>
            </a:r>
            <a:r>
              <a:rPr lang="en-US" altLang="zh-CN" sz="2400" b="1" smtClean="0">
                <a:solidFill>
                  <a:srgbClr val="0000FF"/>
                </a:solidFill>
              </a:rPr>
              <a:t>actual 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400" b="1" smtClean="0">
                <a:solidFill>
                  <a:srgbClr val="0000FF"/>
                </a:solidFill>
              </a:rPr>
              <a:t>                                    environment</a:t>
            </a:r>
            <a:r>
              <a:rPr lang="en-US" altLang="zh-CN" sz="2400" b="1" smtClean="0"/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400" b="1" smtClean="0">
                <a:solidFill>
                  <a:schemeClr val="bg2"/>
                </a:solidFill>
                <a:sym typeface="Wingdings 2" pitchFamily="18" charset="2"/>
              </a:rPr>
              <a:t>  relationship among the testing steps 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400" b="1" smtClean="0">
                <a:solidFill>
                  <a:schemeClr val="bg2"/>
                </a:solidFill>
                <a:sym typeface="Wingdings 2" pitchFamily="18" charset="2"/>
              </a:rPr>
              <a:t>   A: relationship: </a:t>
            </a:r>
            <a:r>
              <a:rPr lang="en-US" altLang="zh-CN" sz="2400" b="1" u="sng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2" pitchFamily="18" charset="2"/>
              </a:rPr>
              <a:t>Fig8.3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400" b="1" smtClean="0">
                <a:solidFill>
                  <a:schemeClr val="bg2"/>
                </a:solidFill>
                <a:sym typeface="Wingdings 2" pitchFamily="18" charset="2"/>
              </a:rPr>
              <a:t>   B: this chapter: focus on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itchFamily="18" charset="2"/>
              </a:rPr>
              <a:t>unit and integration testing</a:t>
            </a:r>
            <a:r>
              <a:rPr lang="en-US" altLang="zh-CN" sz="2400" b="1" smtClean="0">
                <a:solidFill>
                  <a:schemeClr val="bg2"/>
                </a:solidFill>
                <a:sym typeface="Wingdings 2" pitchFamily="18" charset="2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400" b="1" smtClean="0">
                <a:solidFill>
                  <a:schemeClr val="bg2"/>
                </a:solidFill>
                <a:sym typeface="Wingdings 2" pitchFamily="18" charset="2"/>
              </a:rPr>
              <a:t>   C: chapter 9: system test = function test + 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400" b="1" smtClean="0">
                <a:solidFill>
                  <a:schemeClr val="bg2"/>
                </a:solidFill>
                <a:sym typeface="Wingdings 2" pitchFamily="18" charset="2"/>
              </a:rPr>
              <a:t>                                                  performance test + 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400" b="1" smtClean="0">
                <a:solidFill>
                  <a:schemeClr val="bg2"/>
                </a:solidFill>
                <a:sym typeface="Wingdings 2" pitchFamily="18" charset="2"/>
              </a:rPr>
              <a:t>                                                  acceptance test +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400" b="1" smtClean="0">
                <a:solidFill>
                  <a:schemeClr val="bg2"/>
                </a:solidFill>
                <a:sym typeface="Wingdings 2" pitchFamily="18" charset="2"/>
              </a:rPr>
              <a:t>                                                  installation test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06DDCD-C4E9-4410-AD13-8B8AE50BD5D1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79388" y="0"/>
            <a:ext cx="8964612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2551113" y="6308725"/>
            <a:ext cx="46132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tx2"/>
                </a:solidFill>
              </a:rPr>
              <a:t>Fig 8.3 Testing steps.</a:t>
            </a:r>
          </a:p>
        </p:txBody>
      </p:sp>
      <p:sp>
        <p:nvSpPr>
          <p:cNvPr id="38917" name="Rectangle 6"/>
          <p:cNvSpPr>
            <a:spLocks noChangeArrowheads="1"/>
          </p:cNvSpPr>
          <p:nvPr/>
        </p:nvSpPr>
        <p:spPr bwMode="auto">
          <a:xfrm>
            <a:off x="2274888" y="2774950"/>
            <a:ext cx="1066800" cy="762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Integration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test</a:t>
            </a:r>
          </a:p>
        </p:txBody>
      </p:sp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3570288" y="2774950"/>
            <a:ext cx="1066800" cy="762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Function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test</a:t>
            </a:r>
          </a:p>
        </p:txBody>
      </p:sp>
      <p:sp>
        <p:nvSpPr>
          <p:cNvPr id="38919" name="Rectangle 8"/>
          <p:cNvSpPr>
            <a:spLocks noChangeArrowheads="1"/>
          </p:cNvSpPr>
          <p:nvPr/>
        </p:nvSpPr>
        <p:spPr bwMode="auto">
          <a:xfrm>
            <a:off x="4865688" y="2774950"/>
            <a:ext cx="1066800" cy="762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Performance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test</a:t>
            </a:r>
          </a:p>
        </p:txBody>
      </p:sp>
      <p:sp>
        <p:nvSpPr>
          <p:cNvPr id="38920" name="Rectangle 9"/>
          <p:cNvSpPr>
            <a:spLocks noChangeArrowheads="1"/>
          </p:cNvSpPr>
          <p:nvPr/>
        </p:nvSpPr>
        <p:spPr bwMode="auto">
          <a:xfrm>
            <a:off x="6161088" y="2774950"/>
            <a:ext cx="1066800" cy="762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Acceptance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test</a:t>
            </a:r>
          </a:p>
        </p:txBody>
      </p:sp>
      <p:sp>
        <p:nvSpPr>
          <p:cNvPr id="38921" name="Rectangle 10"/>
          <p:cNvSpPr>
            <a:spLocks noChangeArrowheads="1"/>
          </p:cNvSpPr>
          <p:nvPr/>
        </p:nvSpPr>
        <p:spPr bwMode="auto">
          <a:xfrm>
            <a:off x="7456488" y="2774950"/>
            <a:ext cx="1066800" cy="762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Installation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test</a:t>
            </a:r>
          </a:p>
        </p:txBody>
      </p:sp>
      <p:sp>
        <p:nvSpPr>
          <p:cNvPr id="38922" name="Rectangle 11"/>
          <p:cNvSpPr>
            <a:spLocks noChangeArrowheads="1"/>
          </p:cNvSpPr>
          <p:nvPr/>
        </p:nvSpPr>
        <p:spPr bwMode="auto">
          <a:xfrm>
            <a:off x="979488" y="641350"/>
            <a:ext cx="9906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Unit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test</a:t>
            </a:r>
          </a:p>
        </p:txBody>
      </p:sp>
      <p:sp>
        <p:nvSpPr>
          <p:cNvPr id="38923" name="Rectangle 12"/>
          <p:cNvSpPr>
            <a:spLocks noChangeArrowheads="1"/>
          </p:cNvSpPr>
          <p:nvPr/>
        </p:nvSpPr>
        <p:spPr bwMode="auto">
          <a:xfrm>
            <a:off x="979488" y="1860550"/>
            <a:ext cx="9906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Unit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test</a:t>
            </a:r>
          </a:p>
        </p:txBody>
      </p:sp>
      <p:sp>
        <p:nvSpPr>
          <p:cNvPr id="38924" name="Rectangle 13"/>
          <p:cNvSpPr>
            <a:spLocks noChangeArrowheads="1"/>
          </p:cNvSpPr>
          <p:nvPr/>
        </p:nvSpPr>
        <p:spPr bwMode="auto">
          <a:xfrm>
            <a:off x="979488" y="4832350"/>
            <a:ext cx="9906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Unit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test</a:t>
            </a:r>
          </a:p>
        </p:txBody>
      </p:sp>
      <p:sp>
        <p:nvSpPr>
          <p:cNvPr id="38925" name="Text Box 14"/>
          <p:cNvSpPr txBox="1">
            <a:spLocks noChangeArrowheads="1"/>
          </p:cNvSpPr>
          <p:nvPr/>
        </p:nvSpPr>
        <p:spPr bwMode="auto">
          <a:xfrm>
            <a:off x="1970088" y="641350"/>
            <a:ext cx="14478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Design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specifications</a:t>
            </a:r>
          </a:p>
        </p:txBody>
      </p:sp>
      <p:sp>
        <p:nvSpPr>
          <p:cNvPr id="38926" name="Text Box 15"/>
          <p:cNvSpPr txBox="1">
            <a:spLocks noChangeArrowheads="1"/>
          </p:cNvSpPr>
          <p:nvPr/>
        </p:nvSpPr>
        <p:spPr bwMode="auto">
          <a:xfrm>
            <a:off x="3265488" y="641350"/>
            <a:ext cx="14478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System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functional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requirements</a:t>
            </a:r>
          </a:p>
        </p:txBody>
      </p:sp>
      <p:sp>
        <p:nvSpPr>
          <p:cNvPr id="38927" name="Text Box 16"/>
          <p:cNvSpPr txBox="1">
            <a:spLocks noChangeArrowheads="1"/>
          </p:cNvSpPr>
          <p:nvPr/>
        </p:nvSpPr>
        <p:spPr bwMode="auto">
          <a:xfrm>
            <a:off x="4637088" y="641350"/>
            <a:ext cx="14478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Other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Software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requirements</a:t>
            </a:r>
          </a:p>
        </p:txBody>
      </p:sp>
      <p:sp>
        <p:nvSpPr>
          <p:cNvPr id="38928" name="Text Box 17"/>
          <p:cNvSpPr txBox="1">
            <a:spLocks noChangeArrowheads="1"/>
          </p:cNvSpPr>
          <p:nvPr/>
        </p:nvSpPr>
        <p:spPr bwMode="auto">
          <a:xfrm>
            <a:off x="5856288" y="612775"/>
            <a:ext cx="14478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Customer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Requirements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definition</a:t>
            </a:r>
          </a:p>
        </p:txBody>
      </p:sp>
      <p:sp>
        <p:nvSpPr>
          <p:cNvPr id="38929" name="Text Box 18"/>
          <p:cNvSpPr txBox="1">
            <a:spLocks noChangeArrowheads="1"/>
          </p:cNvSpPr>
          <p:nvPr/>
        </p:nvSpPr>
        <p:spPr bwMode="auto">
          <a:xfrm>
            <a:off x="7151688" y="641350"/>
            <a:ext cx="14478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User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environment</a:t>
            </a:r>
          </a:p>
        </p:txBody>
      </p:sp>
      <p:sp>
        <p:nvSpPr>
          <p:cNvPr id="38930" name="Text Box 19"/>
          <p:cNvSpPr txBox="1">
            <a:spLocks noChangeArrowheads="1"/>
          </p:cNvSpPr>
          <p:nvPr/>
        </p:nvSpPr>
        <p:spPr bwMode="auto">
          <a:xfrm>
            <a:off x="2808288" y="3765550"/>
            <a:ext cx="14478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Integrated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modules</a:t>
            </a:r>
          </a:p>
        </p:txBody>
      </p:sp>
      <p:sp>
        <p:nvSpPr>
          <p:cNvPr id="38931" name="Text Box 20"/>
          <p:cNvSpPr txBox="1">
            <a:spLocks noChangeArrowheads="1"/>
          </p:cNvSpPr>
          <p:nvPr/>
        </p:nvSpPr>
        <p:spPr bwMode="auto">
          <a:xfrm>
            <a:off x="4103688" y="3765550"/>
            <a:ext cx="14478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Functioning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system</a:t>
            </a:r>
          </a:p>
        </p:txBody>
      </p:sp>
      <p:sp>
        <p:nvSpPr>
          <p:cNvPr id="38932" name="Text Box 21"/>
          <p:cNvSpPr txBox="1">
            <a:spLocks noChangeArrowheads="1"/>
          </p:cNvSpPr>
          <p:nvPr/>
        </p:nvSpPr>
        <p:spPr bwMode="auto">
          <a:xfrm>
            <a:off x="5322888" y="3765550"/>
            <a:ext cx="14478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Verified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Validated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software</a:t>
            </a:r>
          </a:p>
        </p:txBody>
      </p:sp>
      <p:sp>
        <p:nvSpPr>
          <p:cNvPr id="38933" name="Text Box 22"/>
          <p:cNvSpPr txBox="1">
            <a:spLocks noChangeArrowheads="1"/>
          </p:cNvSpPr>
          <p:nvPr/>
        </p:nvSpPr>
        <p:spPr bwMode="auto">
          <a:xfrm>
            <a:off x="6694488" y="3751263"/>
            <a:ext cx="144780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Accepted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>
                <a:latin typeface="Comic Sans MS" panose="030F0702030302020204" pitchFamily="66" charset="0"/>
              </a:rPr>
              <a:t>system</a:t>
            </a:r>
          </a:p>
        </p:txBody>
      </p:sp>
      <p:sp>
        <p:nvSpPr>
          <p:cNvPr id="38934" name="Text Box 23"/>
          <p:cNvSpPr txBox="1">
            <a:spLocks noChangeArrowheads="1"/>
          </p:cNvSpPr>
          <p:nvPr/>
        </p:nvSpPr>
        <p:spPr bwMode="auto">
          <a:xfrm>
            <a:off x="7380288" y="5137150"/>
            <a:ext cx="12954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SYSTEM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IN USE!</a:t>
            </a:r>
          </a:p>
        </p:txBody>
      </p:sp>
      <p:sp>
        <p:nvSpPr>
          <p:cNvPr id="38935" name="Line 24"/>
          <p:cNvSpPr>
            <a:spLocks noChangeShapeType="1"/>
          </p:cNvSpPr>
          <p:nvPr/>
        </p:nvSpPr>
        <p:spPr bwMode="auto">
          <a:xfrm>
            <a:off x="827088" y="946150"/>
            <a:ext cx="152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36" name="Line 25"/>
          <p:cNvSpPr>
            <a:spLocks noChangeShapeType="1"/>
          </p:cNvSpPr>
          <p:nvPr/>
        </p:nvSpPr>
        <p:spPr bwMode="auto">
          <a:xfrm>
            <a:off x="827088" y="2165350"/>
            <a:ext cx="152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37" name="Line 26"/>
          <p:cNvSpPr>
            <a:spLocks noChangeShapeType="1"/>
          </p:cNvSpPr>
          <p:nvPr/>
        </p:nvSpPr>
        <p:spPr bwMode="auto">
          <a:xfrm>
            <a:off x="827088" y="5137150"/>
            <a:ext cx="152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38" name="Line 27"/>
          <p:cNvSpPr>
            <a:spLocks noChangeShapeType="1"/>
          </p:cNvSpPr>
          <p:nvPr/>
        </p:nvSpPr>
        <p:spPr bwMode="auto">
          <a:xfrm>
            <a:off x="3341688" y="3232150"/>
            <a:ext cx="228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39" name="Line 28"/>
          <p:cNvSpPr>
            <a:spLocks noChangeShapeType="1"/>
          </p:cNvSpPr>
          <p:nvPr/>
        </p:nvSpPr>
        <p:spPr bwMode="auto">
          <a:xfrm>
            <a:off x="4637088" y="3232150"/>
            <a:ext cx="228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40" name="Line 29"/>
          <p:cNvSpPr>
            <a:spLocks noChangeShapeType="1"/>
          </p:cNvSpPr>
          <p:nvPr/>
        </p:nvSpPr>
        <p:spPr bwMode="auto">
          <a:xfrm>
            <a:off x="5932488" y="3232150"/>
            <a:ext cx="228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41" name="Line 30"/>
          <p:cNvSpPr>
            <a:spLocks noChangeShapeType="1"/>
          </p:cNvSpPr>
          <p:nvPr/>
        </p:nvSpPr>
        <p:spPr bwMode="auto">
          <a:xfrm>
            <a:off x="7227888" y="3232150"/>
            <a:ext cx="228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42" name="Line 31"/>
          <p:cNvSpPr>
            <a:spLocks noChangeShapeType="1"/>
          </p:cNvSpPr>
          <p:nvPr/>
        </p:nvSpPr>
        <p:spPr bwMode="auto">
          <a:xfrm>
            <a:off x="1741488" y="2470150"/>
            <a:ext cx="533400" cy="533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43" name="Line 32"/>
          <p:cNvSpPr>
            <a:spLocks noChangeShapeType="1"/>
          </p:cNvSpPr>
          <p:nvPr/>
        </p:nvSpPr>
        <p:spPr bwMode="auto">
          <a:xfrm>
            <a:off x="1970088" y="1250950"/>
            <a:ext cx="304800" cy="1752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44" name="Line 33"/>
          <p:cNvSpPr>
            <a:spLocks noChangeShapeType="1"/>
          </p:cNvSpPr>
          <p:nvPr/>
        </p:nvSpPr>
        <p:spPr bwMode="auto">
          <a:xfrm flipV="1">
            <a:off x="1970088" y="3155950"/>
            <a:ext cx="304800" cy="1981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45" name="Line 34"/>
          <p:cNvSpPr>
            <a:spLocks noChangeShapeType="1"/>
          </p:cNvSpPr>
          <p:nvPr/>
        </p:nvSpPr>
        <p:spPr bwMode="auto">
          <a:xfrm>
            <a:off x="8066088" y="3536950"/>
            <a:ext cx="0" cy="1524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46" name="Line 35"/>
          <p:cNvSpPr>
            <a:spLocks noChangeShapeType="1"/>
          </p:cNvSpPr>
          <p:nvPr/>
        </p:nvSpPr>
        <p:spPr bwMode="auto">
          <a:xfrm>
            <a:off x="2655888" y="1250950"/>
            <a:ext cx="0" cy="1524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47" name="Line 36"/>
          <p:cNvSpPr>
            <a:spLocks noChangeShapeType="1"/>
          </p:cNvSpPr>
          <p:nvPr/>
        </p:nvSpPr>
        <p:spPr bwMode="auto">
          <a:xfrm>
            <a:off x="4103688" y="1555750"/>
            <a:ext cx="0" cy="1219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48" name="Line 37"/>
          <p:cNvSpPr>
            <a:spLocks noChangeShapeType="1"/>
          </p:cNvSpPr>
          <p:nvPr/>
        </p:nvSpPr>
        <p:spPr bwMode="auto">
          <a:xfrm>
            <a:off x="5322888" y="1555750"/>
            <a:ext cx="0" cy="1219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49" name="Line 38"/>
          <p:cNvSpPr>
            <a:spLocks noChangeShapeType="1"/>
          </p:cNvSpPr>
          <p:nvPr/>
        </p:nvSpPr>
        <p:spPr bwMode="auto">
          <a:xfrm>
            <a:off x="6542088" y="1555750"/>
            <a:ext cx="0" cy="1219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50" name="Line 39"/>
          <p:cNvSpPr>
            <a:spLocks noChangeShapeType="1"/>
          </p:cNvSpPr>
          <p:nvPr/>
        </p:nvSpPr>
        <p:spPr bwMode="auto">
          <a:xfrm>
            <a:off x="7913688" y="1250950"/>
            <a:ext cx="0" cy="1524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51" name="Text Box 40"/>
          <p:cNvSpPr txBox="1">
            <a:spLocks noChangeArrowheads="1"/>
          </p:cNvSpPr>
          <p:nvPr/>
        </p:nvSpPr>
        <p:spPr bwMode="auto">
          <a:xfrm rot="10800000">
            <a:off x="474663" y="4451350"/>
            <a:ext cx="4286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>
                <a:latin typeface="Comic Sans MS" panose="030F0702030302020204" pitchFamily="66" charset="0"/>
              </a:rPr>
              <a:t>Component code</a:t>
            </a:r>
          </a:p>
        </p:txBody>
      </p:sp>
      <p:sp>
        <p:nvSpPr>
          <p:cNvPr id="38952" name="Text Box 41"/>
          <p:cNvSpPr txBox="1">
            <a:spLocks noChangeArrowheads="1"/>
          </p:cNvSpPr>
          <p:nvPr/>
        </p:nvSpPr>
        <p:spPr bwMode="auto">
          <a:xfrm rot="10800000">
            <a:off x="474663" y="1752600"/>
            <a:ext cx="4286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>
                <a:latin typeface="Comic Sans MS" panose="030F0702030302020204" pitchFamily="66" charset="0"/>
              </a:rPr>
              <a:t>Component code</a:t>
            </a:r>
          </a:p>
        </p:txBody>
      </p:sp>
      <p:sp>
        <p:nvSpPr>
          <p:cNvPr id="38953" name="Text Box 42"/>
          <p:cNvSpPr txBox="1">
            <a:spLocks noChangeArrowheads="1"/>
          </p:cNvSpPr>
          <p:nvPr/>
        </p:nvSpPr>
        <p:spPr bwMode="auto">
          <a:xfrm rot="10800000">
            <a:off x="474663" y="96838"/>
            <a:ext cx="4286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>
                <a:latin typeface="Comic Sans MS" panose="030F0702030302020204" pitchFamily="66" charset="0"/>
              </a:rPr>
              <a:t>Component code</a:t>
            </a:r>
          </a:p>
        </p:txBody>
      </p:sp>
      <p:sp>
        <p:nvSpPr>
          <p:cNvPr id="38954" name="Text Box 43"/>
          <p:cNvSpPr txBox="1">
            <a:spLocks noChangeArrowheads="1"/>
          </p:cNvSpPr>
          <p:nvPr/>
        </p:nvSpPr>
        <p:spPr bwMode="auto">
          <a:xfrm rot="10800000">
            <a:off x="2119313" y="3535363"/>
            <a:ext cx="428625" cy="198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>
                <a:latin typeface="Comic Sans MS" panose="030F0702030302020204" pitchFamily="66" charset="0"/>
              </a:rPr>
              <a:t>Tested Component </a:t>
            </a:r>
          </a:p>
        </p:txBody>
      </p:sp>
      <p:sp>
        <p:nvSpPr>
          <p:cNvPr id="38955" name="Text Box 44"/>
          <p:cNvSpPr txBox="1">
            <a:spLocks noChangeArrowheads="1"/>
          </p:cNvSpPr>
          <p:nvPr/>
        </p:nvSpPr>
        <p:spPr bwMode="auto">
          <a:xfrm rot="10800000">
            <a:off x="2074863" y="869950"/>
            <a:ext cx="428625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>
                <a:latin typeface="Comic Sans MS" panose="030F0702030302020204" pitchFamily="66" charset="0"/>
              </a:rPr>
              <a:t>Tested Component </a:t>
            </a:r>
          </a:p>
        </p:txBody>
      </p:sp>
      <p:sp>
        <p:nvSpPr>
          <p:cNvPr id="38956" name="Text Box 47"/>
          <p:cNvSpPr txBox="1">
            <a:spLocks noChangeArrowheads="1"/>
          </p:cNvSpPr>
          <p:nvPr/>
        </p:nvSpPr>
        <p:spPr bwMode="auto">
          <a:xfrm>
            <a:off x="3851275" y="5373688"/>
            <a:ext cx="2952750" cy="482600"/>
          </a:xfrm>
          <a:prstGeom prst="rect">
            <a:avLst/>
          </a:prstGeom>
          <a:solidFill>
            <a:srgbClr val="CCFFCC"/>
          </a:solidFill>
          <a:ln w="25400">
            <a:solidFill>
              <a:srgbClr val="80008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/>
              <a:t>System testing</a:t>
            </a:r>
          </a:p>
        </p:txBody>
      </p:sp>
      <p:sp>
        <p:nvSpPr>
          <p:cNvPr id="38957" name="Line 48"/>
          <p:cNvSpPr>
            <a:spLocks noChangeShapeType="1"/>
          </p:cNvSpPr>
          <p:nvPr/>
        </p:nvSpPr>
        <p:spPr bwMode="auto">
          <a:xfrm flipH="1" flipV="1">
            <a:off x="4067175" y="3500438"/>
            <a:ext cx="504825" cy="1873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58" name="Line 49"/>
          <p:cNvSpPr>
            <a:spLocks noChangeShapeType="1"/>
          </p:cNvSpPr>
          <p:nvPr/>
        </p:nvSpPr>
        <p:spPr bwMode="auto">
          <a:xfrm flipV="1">
            <a:off x="5003800" y="3500438"/>
            <a:ext cx="360363" cy="1873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59" name="Line 50"/>
          <p:cNvSpPr>
            <a:spLocks noChangeShapeType="1"/>
          </p:cNvSpPr>
          <p:nvPr/>
        </p:nvSpPr>
        <p:spPr bwMode="auto">
          <a:xfrm flipV="1">
            <a:off x="5364163" y="3500438"/>
            <a:ext cx="1584325" cy="1873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60" name="Line 51"/>
          <p:cNvSpPr>
            <a:spLocks noChangeShapeType="1"/>
          </p:cNvSpPr>
          <p:nvPr/>
        </p:nvSpPr>
        <p:spPr bwMode="auto">
          <a:xfrm flipV="1">
            <a:off x="5867400" y="3500438"/>
            <a:ext cx="2376488" cy="1873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358275-CFF6-4D08-9DC4-4C5F18A75F53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/>
              <a:t>2. </a:t>
            </a:r>
            <a:r>
              <a:rPr lang="en-US" altLang="zh-CN" b="1" dirty="0" smtClean="0">
                <a:solidFill>
                  <a:srgbClr val="FF0066"/>
                </a:solidFill>
              </a:rPr>
              <a:t>Attitudes toward testing</a:t>
            </a:r>
            <a:r>
              <a:rPr lang="zh-CN" altLang="en-US" b="1" dirty="0" smtClean="0"/>
              <a:t>（测试的态度）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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new programmer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----not accustomed to viewing testing as a discovery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process ( they only want to show the correctness,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design skill and personal ability 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 customer: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----interested in being sure that the system works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properly under all conditions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(sometime it does not correspond the reality ) 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 right attitude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---- just like egoless programming (P409-s3)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(A: view components as a part of the large system,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not as property of those who wrote them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B: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不能将被测试的程序仅仅看做是否满足了解决方案，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而同时应该考虑问题本身，即：有权怀疑一切！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0379BB-E2B1-4D45-9592-D0BA464976E3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00213"/>
            <a:ext cx="8388350" cy="51577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b="1" smtClean="0"/>
              <a:t>在微软的起步初期，微软的许多软件都出现了很多的</a:t>
            </a:r>
            <a:r>
              <a:rPr lang="en-US" altLang="zh-CN" b="1" smtClean="0"/>
              <a:t>Bug</a:t>
            </a:r>
          </a:p>
          <a:p>
            <a:pPr lvl="1" eaLnBrk="1" hangingPunct="1">
              <a:lnSpc>
                <a:spcPct val="90000"/>
              </a:lnSpc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000" b="1" smtClean="0"/>
              <a:t>例如：在</a:t>
            </a:r>
            <a:r>
              <a:rPr lang="en-US" altLang="zh-CN" sz="2000" b="1" smtClean="0"/>
              <a:t>1981</a:t>
            </a:r>
            <a:r>
              <a:rPr lang="zh-CN" altLang="en-US" sz="2000" b="1" smtClean="0"/>
              <a:t>年，与</a:t>
            </a:r>
            <a:r>
              <a:rPr lang="en-US" altLang="zh-CN" sz="2000" b="1" smtClean="0"/>
              <a:t>IBM PC</a:t>
            </a:r>
            <a:r>
              <a:rPr lang="zh-CN" altLang="en-US" sz="2000" b="1" smtClean="0"/>
              <a:t>绑定的</a:t>
            </a:r>
            <a:r>
              <a:rPr lang="en-US" altLang="zh-CN" sz="2000" b="1" smtClean="0"/>
              <a:t>BASIC</a:t>
            </a:r>
            <a:r>
              <a:rPr lang="zh-CN" altLang="en-US" sz="2000" b="1" smtClean="0"/>
              <a:t>软件，用户使用</a:t>
            </a:r>
            <a:r>
              <a:rPr lang="zh-CN" altLang="en-US" sz="2000" b="1" smtClean="0">
                <a:latin typeface="Times New Roman" panose="02020603050405020304" pitchFamily="18" charset="0"/>
              </a:rPr>
              <a:t>“</a:t>
            </a:r>
            <a:r>
              <a:rPr lang="en-US" altLang="zh-CN" sz="2000" b="1" smtClean="0"/>
              <a:t>.1</a:t>
            </a:r>
            <a:r>
              <a:rPr lang="en-US" altLang="zh-CN" sz="2000" b="1" smtClean="0">
                <a:latin typeface="Times New Roman" panose="02020603050405020304" pitchFamily="18" charset="0"/>
              </a:rPr>
              <a:t>”</a:t>
            </a:r>
            <a:r>
              <a:rPr lang="zh-CN" altLang="en-US" sz="2000" b="1" smtClean="0"/>
              <a:t>除以</a:t>
            </a:r>
            <a:r>
              <a:rPr lang="en-US" altLang="zh-CN" sz="2000" b="1" smtClean="0"/>
              <a:t>10</a:t>
            </a:r>
            <a:r>
              <a:rPr lang="zh-CN" altLang="en-US" sz="2000" b="1" smtClean="0"/>
              <a:t>时就会出错，引起了大量用户的投诉。</a:t>
            </a:r>
          </a:p>
          <a:p>
            <a:pPr lvl="1" eaLnBrk="1" hangingPunct="1">
              <a:lnSpc>
                <a:spcPct val="90000"/>
              </a:lnSpc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000" b="1" smtClean="0"/>
              <a:t>微软的高层领导觉得有必要引入更好的测试和质量控制方法，但是遭到很多开发人员和项目经理的反对，因为他们认为开发人员自己能测试产品，无需加入太多的人力。</a:t>
            </a:r>
          </a:p>
          <a:p>
            <a:pPr lvl="1" eaLnBrk="1" hangingPunct="1">
              <a:lnSpc>
                <a:spcPct val="90000"/>
              </a:lnSpc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000" b="1" smtClean="0"/>
              <a:t>1984</a:t>
            </a:r>
            <a:r>
              <a:rPr lang="zh-CN" altLang="en-US" sz="2000" b="1" smtClean="0"/>
              <a:t>年，微软请</a:t>
            </a:r>
            <a:r>
              <a:rPr lang="en-US" altLang="zh-CN" sz="2000" b="1" smtClean="0"/>
              <a:t>Anderson</a:t>
            </a:r>
            <a:r>
              <a:rPr lang="zh-CN" altLang="en-US" sz="2000" b="1" smtClean="0"/>
              <a:t>咨询公司对其在苹果机上的电子表格软件进行测试，但是外部的测试没有能力进行的很全面，结果漏测的一个</a:t>
            </a:r>
            <a:r>
              <a:rPr lang="en-US" altLang="zh-CN" sz="2000" b="1" smtClean="0"/>
              <a:t>Bug</a:t>
            </a:r>
            <a:r>
              <a:rPr lang="zh-CN" altLang="en-US" sz="2000" b="1" smtClean="0"/>
              <a:t>，让微软为</a:t>
            </a:r>
            <a:r>
              <a:rPr lang="en-US" altLang="zh-CN" sz="2000" b="1" smtClean="0"/>
              <a:t>2</a:t>
            </a:r>
            <a:r>
              <a:rPr lang="zh-CN" altLang="en-US" sz="2000" b="1" smtClean="0"/>
              <a:t>万多个用户免费提供更新版本，损失达</a:t>
            </a:r>
            <a:r>
              <a:rPr lang="en-US" altLang="zh-CN" sz="2000" b="1" smtClean="0"/>
              <a:t>XXXX</a:t>
            </a:r>
            <a:r>
              <a:rPr lang="zh-CN" altLang="en-US" sz="2000" b="1" smtClean="0"/>
              <a:t>万美元。 </a:t>
            </a:r>
          </a:p>
          <a:p>
            <a:pPr eaLnBrk="1" hangingPunct="1">
              <a:lnSpc>
                <a:spcPct val="90000"/>
              </a:lnSpc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b="1" smtClean="0"/>
              <a:t>在这以后，微软得出了一个结论：不能依赖开发人员测试，也不能依赖外部的测试，必须建立一个独立的测试部门。</a:t>
            </a: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828675" y="620713"/>
            <a:ext cx="75596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400" b="1">
                <a:ea typeface="隶书" panose="02010509060101010101" pitchFamily="49" charset="-122"/>
              </a:rPr>
              <a:t>微 软 的 经 验 教 训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A0B78D-7DA5-4F5E-B80B-545EC8E93560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/>
              <a:t>3. Who performs the tests ?</a:t>
            </a:r>
            <a:r>
              <a:rPr lang="zh-CN" altLang="en-US" b="1" smtClean="0"/>
              <a:t>（测试的人员）</a:t>
            </a:r>
            <a:r>
              <a:rPr lang="zh-CN" altLang="en-US" sz="3200" b="1" smtClean="0"/>
              <a:t> </a:t>
            </a:r>
          </a:p>
          <a:p>
            <a:pPr eaLnBrk="1" hangingPunct="1"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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focus on: </a:t>
            </a:r>
            <a:r>
              <a:rPr lang="en-US" altLang="zh-CN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independent test team  ( Why ? )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 reasons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（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of setting independent test team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） </a:t>
            </a:r>
          </a:p>
          <a:p>
            <a:pPr eaLnBrk="1" hangingPunct="1"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A: avoid conflict (between personal responsibility and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the need to discover faults)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B: there are many choices to introduce faults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(specify requirement and solution, realize algorithm,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write document , etc. 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C: independent test team can participate in reviews 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and other test activities, work concurrently with 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coders </a:t>
            </a:r>
          </a:p>
        </p:txBody>
      </p:sp>
      <p:sp>
        <p:nvSpPr>
          <p:cNvPr id="43013" name="AutoShape 4"/>
          <p:cNvSpPr>
            <a:spLocks/>
          </p:cNvSpPr>
          <p:nvPr/>
        </p:nvSpPr>
        <p:spPr bwMode="auto">
          <a:xfrm>
            <a:off x="827088" y="3430588"/>
            <a:ext cx="215900" cy="935037"/>
          </a:xfrm>
          <a:prstGeom prst="leftBrace">
            <a:avLst>
              <a:gd name="adj1" fmla="val 360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4DF256-6593-48E1-B5A4-539EB29D6A6D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8388350" cy="50847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/>
              <a:t>4. Views of the test objects</a:t>
            </a:r>
            <a:r>
              <a:rPr lang="zh-CN" altLang="en-US" b="1" smtClean="0"/>
              <a:t>（测试的观点</a:t>
            </a:r>
            <a:r>
              <a:rPr lang="en-US" altLang="zh-CN" b="1" smtClean="0"/>
              <a:t>/</a:t>
            </a:r>
            <a:r>
              <a:rPr lang="zh-CN" altLang="en-US" b="1" smtClean="0"/>
              <a:t>方法）</a:t>
            </a:r>
            <a:r>
              <a:rPr lang="zh-CN" altLang="en-US" sz="3200" b="1" smtClean="0"/>
              <a:t> </a:t>
            </a:r>
            <a:endParaRPr lang="zh-CN" altLang="en-US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 </a:t>
            </a:r>
            <a:r>
              <a:rPr lang="en-US" altLang="zh-CN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black box</a:t>
            </a:r>
            <a:r>
              <a:rPr lang="zh-CN" altLang="en-US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（黑盒）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: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A: the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contents/structures are unknown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, only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test the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functionality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of the testing object. That is , the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testing feed input to the black box and note what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output is produced 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(the component function is the basis of testing)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另外：测试时应该考虑让被测模块完成一切应做的事</a:t>
            </a:r>
          </a:p>
          <a:p>
            <a:pPr eaLnBrk="1" hangingPunct="1"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情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拒绝一切不应做的事情）</a:t>
            </a:r>
          </a:p>
          <a:p>
            <a:pPr eaLnBrk="1" hangingPunct="1"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（注：</a:t>
            </a:r>
            <a:r>
              <a:rPr lang="zh-CN" altLang="en-US" sz="2400" b="1" smtClean="0">
                <a:solidFill>
                  <a:srgbClr val="0000FF"/>
                </a:solidFill>
                <a:sym typeface="Wingdings 2" panose="05020102010507070707" pitchFamily="18" charset="2"/>
              </a:rPr>
              <a:t>黑盒测试的主要参考文档是系统设计和程序设计</a:t>
            </a:r>
            <a:endParaRPr lang="en-US" altLang="zh-CN" sz="2400" b="1" smtClean="0">
              <a:solidFill>
                <a:srgbClr val="0000FF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rgbClr val="0000FF"/>
                </a:solidFill>
                <a:sym typeface="Wingdings 2" panose="05020102010507070707" pitchFamily="18" charset="2"/>
              </a:rPr>
              <a:t>                   </a:t>
            </a:r>
            <a:r>
              <a:rPr lang="zh-CN" altLang="en-US" sz="2400" b="1" smtClean="0">
                <a:solidFill>
                  <a:srgbClr val="0000FF"/>
                </a:solidFill>
                <a:sym typeface="Wingdings 2" panose="05020102010507070707" pitchFamily="18" charset="2"/>
              </a:rPr>
              <a:t>阶段文档。若是可重用部件，则是类似系统</a:t>
            </a:r>
            <a:r>
              <a:rPr lang="en-US" altLang="zh-CN" sz="2400" b="1" smtClean="0">
                <a:solidFill>
                  <a:srgbClr val="0000FF"/>
                </a:solidFill>
                <a:sym typeface="Wingdings 2" panose="05020102010507070707" pitchFamily="18" charset="2"/>
              </a:rPr>
              <a:t>)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endParaRPr lang="en-US" altLang="zh-CN" sz="240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65E797-7DDC-450D-8567-95D11243D1A7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B: advantage: is free of the constraints imposed by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the internal structure and logic of the the test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object, only use representative test cases to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finish the test 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C: disadvantage: not always possible to run a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        complete test cases in this manner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D: example:  ax</a:t>
            </a:r>
            <a:r>
              <a:rPr lang="en-US" altLang="zh-CN" b="1" baseline="40000" smtClean="0"/>
              <a:t>2</a:t>
            </a:r>
            <a:r>
              <a:rPr lang="en-US" altLang="zh-CN" sz="2400" b="1" smtClean="0"/>
              <a:t>+bx+c=0  (3 inputs, 2 outputs)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a: +, -, 0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b: +, -, 0      3</a:t>
            </a:r>
            <a:r>
              <a:rPr lang="en-US" altLang="zh-CN" b="1" baseline="40000" smtClean="0"/>
              <a:t>3</a:t>
            </a:r>
            <a:r>
              <a:rPr lang="en-US" altLang="zh-CN" sz="2400" b="1" smtClean="0"/>
              <a:t>=27 (digital combination)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c: +, -, 0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others: round-off error</a:t>
            </a:r>
            <a:r>
              <a:rPr lang="zh-CN" altLang="en-US" sz="2400" b="1" smtClean="0"/>
              <a:t>（</a:t>
            </a:r>
            <a:r>
              <a:rPr lang="en-US" altLang="zh-CN" sz="2400" b="1" smtClean="0"/>
              <a:t>precision</a:t>
            </a:r>
            <a:r>
              <a:rPr lang="zh-CN" altLang="en-US" sz="2400" b="1" smtClean="0"/>
              <a:t>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                             </a:t>
            </a:r>
            <a:r>
              <a:rPr lang="en-US" altLang="zh-CN" sz="2400" b="1" smtClean="0"/>
              <a:t>incompatible data type (</a:t>
            </a:r>
            <a:r>
              <a:rPr lang="en-US" altLang="zh-CN" sz="2400" b="1" smtClean="0">
                <a:latin typeface="Times New Roman" panose="02020603050405020304" pitchFamily="18" charset="0"/>
              </a:rPr>
              <a:t>‘</a:t>
            </a:r>
            <a:r>
              <a:rPr lang="en-US" altLang="zh-CN" sz="2400" b="1" smtClean="0"/>
              <a:t>a</a:t>
            </a:r>
            <a:r>
              <a:rPr lang="en-US" altLang="zh-CN" sz="2400" b="1" smtClean="0">
                <a:latin typeface="Times New Roman" panose="02020603050405020304" pitchFamily="18" charset="0"/>
              </a:rPr>
              <a:t>’</a:t>
            </a:r>
            <a:r>
              <a:rPr lang="en-US" altLang="zh-CN" sz="2400" b="1" smtClean="0"/>
              <a:t>,</a:t>
            </a:r>
            <a:r>
              <a:rPr lang="en-US" altLang="zh-CN" sz="2400" b="1" smtClean="0">
                <a:latin typeface="Times New Roman" panose="02020603050405020304" pitchFamily="18" charset="0"/>
              </a:rPr>
              <a:t>’</a:t>
            </a:r>
            <a:r>
              <a:rPr lang="en-US" altLang="zh-CN" sz="2400" b="1" smtClean="0"/>
              <a:t>m</a:t>
            </a:r>
            <a:r>
              <a:rPr lang="en-US" altLang="zh-CN" sz="2400" b="1" smtClean="0">
                <a:latin typeface="Times New Roman" panose="02020603050405020304" pitchFamily="18" charset="0"/>
              </a:rPr>
              <a:t>’</a:t>
            </a:r>
            <a:r>
              <a:rPr lang="en-US" altLang="zh-CN" sz="2400" b="1" smtClean="0"/>
              <a:t>)</a:t>
            </a:r>
          </a:p>
        </p:txBody>
      </p:sp>
      <p:sp>
        <p:nvSpPr>
          <p:cNvPr id="47109" name="AutoShape 4"/>
          <p:cNvSpPr>
            <a:spLocks/>
          </p:cNvSpPr>
          <p:nvPr/>
        </p:nvSpPr>
        <p:spPr bwMode="auto">
          <a:xfrm>
            <a:off x="2667000" y="4743450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47110" name="AutoShape 5"/>
          <p:cNvSpPr>
            <a:spLocks noChangeArrowheads="1"/>
          </p:cNvSpPr>
          <p:nvPr/>
        </p:nvSpPr>
        <p:spPr bwMode="auto">
          <a:xfrm>
            <a:off x="4267200" y="5013325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D1F178-236D-43AE-9ED2-0D5B2B13CF33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smtClean="0"/>
              <a:t>   E: another example: </a:t>
            </a:r>
            <a:r>
              <a:rPr lang="en-US" altLang="zh-CN" sz="2400" b="1" smtClean="0">
                <a:latin typeface="Times New Roman" panose="02020603050405020304" pitchFamily="18" charset="0"/>
              </a:rPr>
              <a:t>“</a:t>
            </a:r>
            <a:r>
              <a:rPr lang="en-US" altLang="zh-CN" sz="2400" b="1" smtClean="0"/>
              <a:t>federal income tax</a:t>
            </a:r>
            <a:r>
              <a:rPr lang="en-US" altLang="zh-CN" sz="2400" b="1" smtClean="0">
                <a:latin typeface="Times New Roman" panose="02020603050405020304" pitchFamily="18" charset="0"/>
              </a:rPr>
              <a:t>”</a:t>
            </a:r>
            <a:r>
              <a:rPr lang="en-US" altLang="zh-CN" sz="2400" b="1" smtClean="0"/>
              <a:t> (P410)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----not suitable in using </a:t>
            </a:r>
            <a:r>
              <a:rPr lang="en-US" altLang="zh-CN" sz="2400" b="1" smtClean="0">
                <a:latin typeface="Times New Roman" panose="02020603050405020304" pitchFamily="18" charset="0"/>
              </a:rPr>
              <a:t>“</a:t>
            </a:r>
            <a:r>
              <a:rPr lang="en-US" altLang="zh-CN" sz="2400" b="1" smtClean="0"/>
              <a:t>black box method</a:t>
            </a:r>
            <a:r>
              <a:rPr lang="en-US" altLang="zh-CN" sz="2400" b="1" smtClean="0">
                <a:latin typeface="Times New Roman" panose="02020603050405020304" pitchFamily="18" charset="0"/>
              </a:rPr>
              <a:t>”</a:t>
            </a:r>
            <a:r>
              <a:rPr lang="en-US" altLang="zh-CN" sz="2400" b="1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 </a:t>
            </a:r>
            <a:r>
              <a:rPr lang="en-US" altLang="zh-CN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white box</a:t>
            </a:r>
            <a:r>
              <a:rPr lang="zh-CN" altLang="en-US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（白盒）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: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A: definition: use the </a:t>
            </a:r>
            <a:r>
              <a:rPr lang="en-US" altLang="zh-CN" sz="2400" b="1" u="sng" smtClean="0">
                <a:solidFill>
                  <a:schemeClr val="bg2"/>
                </a:solidFill>
                <a:sym typeface="Wingdings 2" panose="05020102010507070707" pitchFamily="18" charset="2"/>
              </a:rPr>
              <a:t>structure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of the test object to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test in different ways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B: advantage: detailed testing for a model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C: disadvantage: may be impractical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D: example1: white box --- Fig8.4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m(100000) </a:t>
            </a:r>
            <a:r>
              <a:rPr lang="en-US" altLang="zh-CN" sz="4400" b="1" baseline="-25000" smtClean="0">
                <a:solidFill>
                  <a:schemeClr val="bg2"/>
                </a:solidFill>
                <a:sym typeface="Wingdings 2" panose="05020102010507070707" pitchFamily="18" charset="2"/>
              </a:rPr>
              <a:t>*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n(100000)=10 billions  (logic paths)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I: &lt;n, =n, &gt;n.        </a:t>
            </a:r>
            <a:r>
              <a:rPr lang="en-US" altLang="zh-CN" sz="4400" b="1" baseline="-25000" smtClean="0">
                <a:solidFill>
                  <a:schemeClr val="bg2"/>
                </a:solidFill>
                <a:sym typeface="Wingdings 2" panose="05020102010507070707" pitchFamily="18" charset="2"/>
              </a:rPr>
              <a:t>3X3=9(test cases)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J: &lt;m, =m,&gt;m. </a:t>
            </a:r>
          </a:p>
        </p:txBody>
      </p:sp>
      <p:sp>
        <p:nvSpPr>
          <p:cNvPr id="49157" name="AutoShape 4"/>
          <p:cNvSpPr>
            <a:spLocks/>
          </p:cNvSpPr>
          <p:nvPr/>
        </p:nvSpPr>
        <p:spPr bwMode="auto">
          <a:xfrm>
            <a:off x="1908175" y="5983288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49158" name="AutoShape 5"/>
          <p:cNvSpPr>
            <a:spLocks/>
          </p:cNvSpPr>
          <p:nvPr/>
        </p:nvSpPr>
        <p:spPr bwMode="auto">
          <a:xfrm>
            <a:off x="4140200" y="5983288"/>
            <a:ext cx="228600" cy="6858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EBC3C6-76F2-4B85-80C6-65453A028215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179388" y="0"/>
            <a:ext cx="9001125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2060575" y="6203950"/>
            <a:ext cx="52482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tx2"/>
                </a:solidFill>
              </a:rPr>
              <a:t>Fig 8.4 Example logic structure</a:t>
            </a:r>
          </a:p>
        </p:txBody>
      </p:sp>
      <p:sp>
        <p:nvSpPr>
          <p:cNvPr id="51205" name="Rectangle 7"/>
          <p:cNvSpPr>
            <a:spLocks noChangeArrowheads="1"/>
          </p:cNvSpPr>
          <p:nvPr/>
        </p:nvSpPr>
        <p:spPr bwMode="auto">
          <a:xfrm>
            <a:off x="3722688" y="115888"/>
            <a:ext cx="1905000" cy="685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I = J = 1</a:t>
            </a:r>
          </a:p>
        </p:txBody>
      </p:sp>
      <p:sp>
        <p:nvSpPr>
          <p:cNvPr id="51206" name="Rectangle 8"/>
          <p:cNvSpPr>
            <a:spLocks noChangeArrowheads="1"/>
          </p:cNvSpPr>
          <p:nvPr/>
        </p:nvSpPr>
        <p:spPr bwMode="auto">
          <a:xfrm>
            <a:off x="3722688" y="954088"/>
            <a:ext cx="1905000" cy="685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PERFORM A</a:t>
            </a:r>
          </a:p>
        </p:txBody>
      </p:sp>
      <p:sp>
        <p:nvSpPr>
          <p:cNvPr id="51207" name="Rectangle 9"/>
          <p:cNvSpPr>
            <a:spLocks noChangeArrowheads="1"/>
          </p:cNvSpPr>
          <p:nvPr/>
        </p:nvSpPr>
        <p:spPr bwMode="auto">
          <a:xfrm>
            <a:off x="3722688" y="2782888"/>
            <a:ext cx="1905000" cy="685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PERFORM B</a:t>
            </a:r>
          </a:p>
        </p:txBody>
      </p:sp>
      <p:sp>
        <p:nvSpPr>
          <p:cNvPr id="51208" name="Rectangle 10"/>
          <p:cNvSpPr>
            <a:spLocks noChangeArrowheads="1"/>
          </p:cNvSpPr>
          <p:nvPr/>
        </p:nvSpPr>
        <p:spPr bwMode="auto">
          <a:xfrm>
            <a:off x="3722688" y="4535488"/>
            <a:ext cx="1905000" cy="685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J = J + 1</a:t>
            </a:r>
          </a:p>
        </p:txBody>
      </p:sp>
      <p:sp>
        <p:nvSpPr>
          <p:cNvPr id="51209" name="Rectangle 11"/>
          <p:cNvSpPr>
            <a:spLocks noChangeArrowheads="1"/>
          </p:cNvSpPr>
          <p:nvPr/>
        </p:nvSpPr>
        <p:spPr bwMode="auto">
          <a:xfrm>
            <a:off x="3722688" y="5449888"/>
            <a:ext cx="1905000" cy="685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PERFORM D</a:t>
            </a:r>
          </a:p>
        </p:txBody>
      </p:sp>
      <p:sp>
        <p:nvSpPr>
          <p:cNvPr id="51210" name="Rectangle 12"/>
          <p:cNvSpPr>
            <a:spLocks noChangeArrowheads="1"/>
          </p:cNvSpPr>
          <p:nvPr/>
        </p:nvSpPr>
        <p:spPr bwMode="auto">
          <a:xfrm>
            <a:off x="6618288" y="1792288"/>
            <a:ext cx="1905000" cy="685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PERFORM C</a:t>
            </a:r>
          </a:p>
        </p:txBody>
      </p:sp>
      <p:sp>
        <p:nvSpPr>
          <p:cNvPr id="51211" name="Rectangle 13"/>
          <p:cNvSpPr>
            <a:spLocks noChangeArrowheads="1"/>
          </p:cNvSpPr>
          <p:nvPr/>
        </p:nvSpPr>
        <p:spPr bwMode="auto">
          <a:xfrm>
            <a:off x="827088" y="3621088"/>
            <a:ext cx="1905000" cy="685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I = I + 1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J = 1</a:t>
            </a:r>
          </a:p>
        </p:txBody>
      </p:sp>
      <p:sp>
        <p:nvSpPr>
          <p:cNvPr id="51212" name="AutoShape 14"/>
          <p:cNvSpPr>
            <a:spLocks noChangeArrowheads="1"/>
          </p:cNvSpPr>
          <p:nvPr/>
        </p:nvSpPr>
        <p:spPr bwMode="auto">
          <a:xfrm>
            <a:off x="3722688" y="1868488"/>
            <a:ext cx="1981200" cy="685800"/>
          </a:xfrm>
          <a:prstGeom prst="diamond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I&lt;N?</a:t>
            </a:r>
          </a:p>
        </p:txBody>
      </p:sp>
      <p:sp>
        <p:nvSpPr>
          <p:cNvPr id="51213" name="AutoShape 15"/>
          <p:cNvSpPr>
            <a:spLocks noChangeArrowheads="1"/>
          </p:cNvSpPr>
          <p:nvPr/>
        </p:nvSpPr>
        <p:spPr bwMode="auto">
          <a:xfrm>
            <a:off x="3646488" y="3697288"/>
            <a:ext cx="1981200" cy="685800"/>
          </a:xfrm>
          <a:prstGeom prst="diamond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J&lt;M?</a:t>
            </a:r>
          </a:p>
        </p:txBody>
      </p:sp>
      <p:sp>
        <p:nvSpPr>
          <p:cNvPr id="51214" name="Text Box 16"/>
          <p:cNvSpPr txBox="1">
            <a:spLocks noChangeArrowheads="1"/>
          </p:cNvSpPr>
          <p:nvPr/>
        </p:nvSpPr>
        <p:spPr bwMode="auto">
          <a:xfrm>
            <a:off x="5703888" y="163988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Comic Sans MS" panose="030F0702030302020204" pitchFamily="66" charset="0"/>
              </a:rPr>
              <a:t>NO</a:t>
            </a:r>
          </a:p>
        </p:txBody>
      </p:sp>
      <p:sp>
        <p:nvSpPr>
          <p:cNvPr id="51215" name="Text Box 17"/>
          <p:cNvSpPr txBox="1">
            <a:spLocks noChangeArrowheads="1"/>
          </p:cNvSpPr>
          <p:nvPr/>
        </p:nvSpPr>
        <p:spPr bwMode="auto">
          <a:xfrm>
            <a:off x="5170488" y="2386013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Comic Sans MS" panose="030F0702030302020204" pitchFamily="66" charset="0"/>
              </a:rPr>
              <a:t>YES</a:t>
            </a:r>
          </a:p>
        </p:txBody>
      </p:sp>
      <p:sp>
        <p:nvSpPr>
          <p:cNvPr id="51216" name="Text Box 18"/>
          <p:cNvSpPr txBox="1">
            <a:spLocks noChangeArrowheads="1"/>
          </p:cNvSpPr>
          <p:nvPr/>
        </p:nvSpPr>
        <p:spPr bwMode="auto">
          <a:xfrm>
            <a:off x="2732088" y="354488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Comic Sans MS" panose="030F0702030302020204" pitchFamily="66" charset="0"/>
              </a:rPr>
              <a:t>NO</a:t>
            </a:r>
          </a:p>
        </p:txBody>
      </p:sp>
      <p:sp>
        <p:nvSpPr>
          <p:cNvPr id="51217" name="Text Box 19"/>
          <p:cNvSpPr txBox="1">
            <a:spLocks noChangeArrowheads="1"/>
          </p:cNvSpPr>
          <p:nvPr/>
        </p:nvSpPr>
        <p:spPr bwMode="auto">
          <a:xfrm>
            <a:off x="5094288" y="415448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Comic Sans MS" panose="030F0702030302020204" pitchFamily="66" charset="0"/>
              </a:rPr>
              <a:t>YES</a:t>
            </a:r>
          </a:p>
        </p:txBody>
      </p:sp>
      <p:sp>
        <p:nvSpPr>
          <p:cNvPr id="51218" name="Line 20"/>
          <p:cNvSpPr>
            <a:spLocks noChangeShapeType="1"/>
          </p:cNvSpPr>
          <p:nvPr/>
        </p:nvSpPr>
        <p:spPr bwMode="auto">
          <a:xfrm>
            <a:off x="4637088" y="801688"/>
            <a:ext cx="0" cy="152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9" name="Line 21"/>
          <p:cNvSpPr>
            <a:spLocks noChangeShapeType="1"/>
          </p:cNvSpPr>
          <p:nvPr/>
        </p:nvSpPr>
        <p:spPr bwMode="auto">
          <a:xfrm>
            <a:off x="4713288" y="1639888"/>
            <a:ext cx="0" cy="228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0" name="Line 22"/>
          <p:cNvSpPr>
            <a:spLocks noChangeShapeType="1"/>
          </p:cNvSpPr>
          <p:nvPr/>
        </p:nvSpPr>
        <p:spPr bwMode="auto">
          <a:xfrm>
            <a:off x="4713288" y="2554288"/>
            <a:ext cx="0" cy="228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1" name="Line 23"/>
          <p:cNvSpPr>
            <a:spLocks noChangeShapeType="1"/>
          </p:cNvSpPr>
          <p:nvPr/>
        </p:nvSpPr>
        <p:spPr bwMode="auto">
          <a:xfrm>
            <a:off x="4637088" y="3468688"/>
            <a:ext cx="0" cy="228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2" name="Line 24"/>
          <p:cNvSpPr>
            <a:spLocks noChangeShapeType="1"/>
          </p:cNvSpPr>
          <p:nvPr/>
        </p:nvSpPr>
        <p:spPr bwMode="auto">
          <a:xfrm>
            <a:off x="4637088" y="4383088"/>
            <a:ext cx="0" cy="152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3" name="Line 25"/>
          <p:cNvSpPr>
            <a:spLocks noChangeShapeType="1"/>
          </p:cNvSpPr>
          <p:nvPr/>
        </p:nvSpPr>
        <p:spPr bwMode="auto">
          <a:xfrm>
            <a:off x="4637088" y="5221288"/>
            <a:ext cx="0" cy="228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4" name="Line 26"/>
          <p:cNvSpPr>
            <a:spLocks noChangeShapeType="1"/>
          </p:cNvSpPr>
          <p:nvPr/>
        </p:nvSpPr>
        <p:spPr bwMode="auto">
          <a:xfrm flipH="1">
            <a:off x="2732088" y="4002088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5" name="Line 27"/>
          <p:cNvSpPr>
            <a:spLocks noChangeShapeType="1"/>
          </p:cNvSpPr>
          <p:nvPr/>
        </p:nvSpPr>
        <p:spPr bwMode="auto">
          <a:xfrm>
            <a:off x="5703888" y="2173288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6" name="Line 28"/>
          <p:cNvSpPr>
            <a:spLocks noChangeShapeType="1"/>
          </p:cNvSpPr>
          <p:nvPr/>
        </p:nvSpPr>
        <p:spPr bwMode="auto">
          <a:xfrm flipH="1">
            <a:off x="5551488" y="4002088"/>
            <a:ext cx="685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7" name="Line 29"/>
          <p:cNvSpPr>
            <a:spLocks noChangeShapeType="1"/>
          </p:cNvSpPr>
          <p:nvPr/>
        </p:nvSpPr>
        <p:spPr bwMode="auto">
          <a:xfrm>
            <a:off x="6237288" y="4002088"/>
            <a:ext cx="0" cy="1752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8" name="Line 30"/>
          <p:cNvSpPr>
            <a:spLocks noChangeShapeType="1"/>
          </p:cNvSpPr>
          <p:nvPr/>
        </p:nvSpPr>
        <p:spPr bwMode="auto">
          <a:xfrm flipH="1">
            <a:off x="5627688" y="5754688"/>
            <a:ext cx="60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9" name="Line 31"/>
          <p:cNvSpPr>
            <a:spLocks noChangeShapeType="1"/>
          </p:cNvSpPr>
          <p:nvPr/>
        </p:nvSpPr>
        <p:spPr bwMode="auto">
          <a:xfrm>
            <a:off x="1741488" y="2173288"/>
            <a:ext cx="1981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30" name="Line 32"/>
          <p:cNvSpPr>
            <a:spLocks noChangeShapeType="1"/>
          </p:cNvSpPr>
          <p:nvPr/>
        </p:nvSpPr>
        <p:spPr bwMode="auto">
          <a:xfrm>
            <a:off x="1741488" y="2173288"/>
            <a:ext cx="0" cy="1447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A093BB-13D8-427E-91FB-882DCD17594E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example2: </a:t>
            </a:r>
            <a:r>
              <a:rPr lang="en-US" altLang="zh-CN" sz="2400" b="1" dirty="0" smtClean="0"/>
              <a:t>ax</a:t>
            </a:r>
            <a:r>
              <a:rPr lang="en-US" altLang="zh-CN" sz="2400" b="1" baseline="40000" dirty="0" smtClean="0"/>
              <a:t>2</a:t>
            </a:r>
            <a:r>
              <a:rPr lang="en-US" altLang="zh-CN" sz="2400" b="1" dirty="0" smtClean="0"/>
              <a:t>+bx+c=0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 b</a:t>
            </a:r>
            <a:r>
              <a:rPr lang="en-US" altLang="zh-CN" sz="2400" b="1" baseline="30000" dirty="0" smtClean="0"/>
              <a:t>2</a:t>
            </a:r>
            <a:r>
              <a:rPr lang="en-US" altLang="zh-CN" sz="2400" b="1" dirty="0" smtClean="0"/>
              <a:t>-4ac : +, -, 0       3 test cases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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注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: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制定软件测试策略得根据实际情况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,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主要是基于数据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结构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功能或其他规则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而决定如何进行测试时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很多时候不必把黑盒测试和白盒测试截然分开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.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 several factors for choice of test case or method 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A: the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 number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of possible logical paths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B: the 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nature/intend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of the input data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C: the 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amount of computation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involved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D: the 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complexity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of the algorithms </a:t>
            </a:r>
          </a:p>
          <a:p>
            <a:pPr eaLnBrk="1" hangingPunct="1">
              <a:buFontTx/>
              <a:buNone/>
            </a:pP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</p:txBody>
      </p:sp>
      <p:sp>
        <p:nvSpPr>
          <p:cNvPr id="53253" name="Line 4"/>
          <p:cNvSpPr>
            <a:spLocks noChangeShapeType="1"/>
          </p:cNvSpPr>
          <p:nvPr/>
        </p:nvSpPr>
        <p:spPr bwMode="auto">
          <a:xfrm>
            <a:off x="4758680" y="24384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37A1B2-C4DA-41B3-A271-F3F6F5D279EB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/>
              <a:t>8.3 Unit Testing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steps: A: examine the code (</a:t>
            </a:r>
            <a:r>
              <a:rPr lang="zh-CN" altLang="en-US" sz="2000" b="1" dirty="0" smtClean="0"/>
              <a:t>检查代码，与需求及设计比较</a:t>
            </a:r>
            <a:r>
              <a:rPr lang="en-US" altLang="zh-CN" sz="2400" b="1" dirty="0" smtClean="0"/>
              <a:t>)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B: compile the code  (compiling and debugging)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C: develop test cases and do testing </a:t>
            </a:r>
          </a:p>
          <a:p>
            <a:pPr eaLnBrk="1" hangingPunct="1">
              <a:buFontTx/>
              <a:buNone/>
            </a:pPr>
            <a:r>
              <a:rPr lang="en-US" altLang="zh-CN" b="1" dirty="0" smtClean="0"/>
              <a:t>1. Examining the Code</a:t>
            </a:r>
            <a:r>
              <a:rPr lang="zh-CN" altLang="en-US" b="1" dirty="0" smtClean="0"/>
              <a:t>（检查代码）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面向提交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 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/>
              <a:t>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 </a:t>
            </a:r>
            <a:r>
              <a:rPr lang="en-US" altLang="zh-CN" sz="24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code review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: (</a:t>
            </a:r>
            <a:r>
              <a:rPr lang="en-US" altLang="zh-CN" sz="2400" b="1" u="sng" dirty="0" smtClean="0">
                <a:solidFill>
                  <a:schemeClr val="bg2"/>
                </a:solidFill>
                <a:sym typeface="Wingdings 2" panose="05020102010507070707" pitchFamily="18" charset="2"/>
              </a:rPr>
              <a:t>by an objective group of experts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(</a:t>
            </a:r>
            <a:r>
              <a:rPr lang="zh-CN" altLang="en-US" sz="24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代码复审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      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review the code and its document</a:t>
            </a:r>
            <a:r>
              <a:rPr lang="en-US" altLang="zh-CN" sz="2400" b="1" u="sng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for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</a:t>
            </a:r>
            <a:r>
              <a:rPr lang="en-US" altLang="zh-CN" sz="2400" b="1" u="sng" dirty="0" smtClean="0">
                <a:solidFill>
                  <a:schemeClr val="bg2"/>
                </a:solidFill>
                <a:sym typeface="Wingdings 2" panose="05020102010507070707" pitchFamily="18" charset="2"/>
              </a:rPr>
              <a:t>misunderstanding , inconsistencies,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</a:t>
            </a:r>
            <a:r>
              <a:rPr lang="en-US" altLang="zh-CN" sz="2400" b="1" u="sng" dirty="0" smtClean="0">
                <a:solidFill>
                  <a:schemeClr val="bg2"/>
                </a:solidFill>
                <a:sym typeface="Wingdings 2" panose="05020102010507070707" pitchFamily="18" charset="2"/>
              </a:rPr>
              <a:t>and other faults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 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two types of code review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A: </a:t>
            </a:r>
            <a:r>
              <a:rPr lang="en-US" altLang="zh-CN" sz="24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code walkthrough</a:t>
            </a:r>
            <a:r>
              <a:rPr lang="zh-CN" altLang="en-US" sz="24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（代码走查）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(informal)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F828F4-D03C-4780-99E2-431A319F6B73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B: </a:t>
            </a:r>
            <a:r>
              <a:rPr lang="en-US" altLang="zh-CN" sz="2400" b="1" u="sng" smtClean="0">
                <a:solidFill>
                  <a:srgbClr val="FF0066"/>
                </a:solidFill>
              </a:rPr>
              <a:t>code inspection</a:t>
            </a:r>
            <a:r>
              <a:rPr lang="zh-CN" altLang="en-US" sz="2400" b="1" u="sng" smtClean="0">
                <a:solidFill>
                  <a:srgbClr val="FF0066"/>
                </a:solidFill>
              </a:rPr>
              <a:t>（代码检查）</a:t>
            </a:r>
            <a:r>
              <a:rPr lang="zh-CN" altLang="en-US" sz="2400" b="1" smtClean="0"/>
              <a:t> </a:t>
            </a:r>
            <a:r>
              <a:rPr lang="en-US" altLang="zh-CN" sz="2400" b="1" smtClean="0"/>
              <a:t>(formal review)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  ----the review team check code and document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       according a prepared </a:t>
            </a:r>
            <a:r>
              <a:rPr lang="en-US" altLang="zh-CN" sz="2400" b="1" u="sng" smtClean="0"/>
              <a:t>list of concerns(</a:t>
            </a:r>
            <a:r>
              <a:rPr lang="zh-CN" altLang="en-US" sz="2000" b="1" u="sng" smtClean="0"/>
              <a:t>关注点列表</a:t>
            </a:r>
            <a:r>
              <a:rPr lang="en-US" altLang="zh-CN" sz="2400" b="1" u="sng" smtClean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example</a:t>
            </a:r>
            <a:r>
              <a:rPr lang="en-US" altLang="zh-CN" sz="2400" b="1" smtClean="0">
                <a:latin typeface="Times New Roman" panose="02020603050405020304" pitchFamily="18" charset="0"/>
              </a:rPr>
              <a:t>—</a:t>
            </a:r>
            <a:r>
              <a:rPr lang="en-US" altLang="zh-CN" sz="2400" b="1" smtClean="0"/>
              <a:t>(</a:t>
            </a:r>
            <a:r>
              <a:rPr lang="zh-CN" altLang="en-US" sz="2400" b="1" smtClean="0"/>
              <a:t>检查需求与设计的所有内容</a:t>
            </a:r>
            <a:r>
              <a:rPr lang="en-US" altLang="zh-CN" sz="2400" b="1" smtClean="0"/>
              <a:t>) review data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            type and structure, algorithms, comments,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            interfaces, performance, etc.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steps:  meeting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            checking and marking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            meeting</a:t>
            </a:r>
            <a:r>
              <a:rPr lang="en-US" altLang="zh-CN" sz="2400" b="1" smtClean="0">
                <a:latin typeface="Times New Roman" panose="02020603050405020304" pitchFamily="18" charset="0"/>
              </a:rPr>
              <a:t>—</a:t>
            </a:r>
            <a:r>
              <a:rPr lang="en-US" altLang="zh-CN" sz="2400" b="1" smtClean="0"/>
              <a:t>discussing the results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 success of code reviews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（代码复审的成功之处）</a:t>
            </a:r>
            <a:endParaRPr lang="zh-CN" altLang="en-US" sz="24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smtClean="0"/>
              <a:t>   </a:t>
            </a:r>
            <a:r>
              <a:rPr lang="en-US" altLang="zh-CN" sz="2400" b="1" smtClean="0"/>
              <a:t>A: success in detecting faults and be adopted by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  almost all organizations 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B: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early finding faults ,and lower cost (in fact, review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rgbClr val="0000FF"/>
                </a:solidFill>
              </a:rPr>
              <a:t>   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is for all processes: requirement, design, coding, etc.)</a:t>
            </a:r>
            <a:r>
              <a:rPr lang="en-US" altLang="zh-CN" sz="2400" b="1" smtClean="0"/>
              <a:t> </a:t>
            </a:r>
          </a:p>
        </p:txBody>
      </p:sp>
      <p:sp>
        <p:nvSpPr>
          <p:cNvPr id="57349" name="AutoShape 4"/>
          <p:cNvSpPr>
            <a:spLocks/>
          </p:cNvSpPr>
          <p:nvPr/>
        </p:nvSpPr>
        <p:spPr bwMode="auto">
          <a:xfrm>
            <a:off x="2124075" y="4022725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5A3CB7-16C3-4A3F-88B5-97370937CC79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 statistics in review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----Fagan’s statistic result ( )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----table 8.2 typical preparation times and meeting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times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----table 8.3 </a:t>
            </a:r>
            <a:r>
              <a:rPr lang="en-US" altLang="zh-CN" sz="2400" b="1" dirty="0" err="1" smtClean="0">
                <a:solidFill>
                  <a:schemeClr val="bg2"/>
                </a:solidFill>
                <a:sym typeface="Wingdings 2" panose="05020102010507070707" pitchFamily="18" charset="2"/>
              </a:rPr>
              <a:t>Jone’s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result: 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fault discovery rates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(rate=number of faults </a:t>
            </a:r>
            <a:r>
              <a:rPr lang="en-US" altLang="zh-CN" sz="3200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/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number of thousands of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lines of code)        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千行代码缺陷率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b="1" dirty="0" smtClean="0"/>
              <a:t>2. Testing Program Components (</a:t>
            </a:r>
            <a:r>
              <a:rPr lang="zh-CN" altLang="en-US" b="1" dirty="0" smtClean="0"/>
              <a:t>测试程序模块</a:t>
            </a:r>
            <a:r>
              <a:rPr lang="en-US" altLang="zh-CN" b="1" dirty="0" smtClean="0"/>
              <a:t>)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 choosing test cases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A: </a:t>
            </a:r>
            <a:r>
              <a:rPr lang="en-US" altLang="zh-CN" sz="24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test case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: 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input data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choosing for testing a program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以测试程序为目的而挑选的输入数据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,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包括对应的期望结果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CBC59B-C1BE-48C9-BBC1-4AF505EE5537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773238"/>
            <a:ext cx="80010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smtClean="0"/>
              <a:t>B: </a:t>
            </a:r>
            <a:r>
              <a:rPr lang="zh-CN" altLang="en-US" sz="2400" b="1" smtClean="0"/>
              <a:t>程序测试的基本步骤</a:t>
            </a:r>
            <a:r>
              <a:rPr lang="en-US" altLang="zh-CN" sz="2400" b="1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X: </a:t>
            </a:r>
            <a:r>
              <a:rPr lang="zh-CN" altLang="en-US" sz="2400" b="1" smtClean="0"/>
              <a:t>确定测试的目标和计划</a:t>
            </a:r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 </a:t>
            </a:r>
            <a:r>
              <a:rPr lang="en-US" altLang="zh-CN" sz="2400" b="1" smtClean="0"/>
              <a:t>Y: </a:t>
            </a:r>
            <a:r>
              <a:rPr lang="zh-CN" altLang="en-US" sz="2400" b="1" smtClean="0"/>
              <a:t>选择测试用例</a:t>
            </a:r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      </a:t>
            </a:r>
            <a:r>
              <a:rPr lang="en-US" altLang="zh-CN" sz="2400" b="1" smtClean="0"/>
              <a:t>----</a:t>
            </a:r>
            <a:r>
              <a:rPr lang="zh-CN" altLang="en-US" sz="2400" b="1" smtClean="0"/>
              <a:t>黑盒法</a:t>
            </a:r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            </a:t>
            </a:r>
            <a:r>
              <a:rPr lang="en-US" altLang="zh-CN" sz="2400" b="1" smtClean="0"/>
              <a:t>----</a:t>
            </a:r>
            <a:r>
              <a:rPr lang="zh-CN" altLang="en-US" sz="2400" b="1" smtClean="0"/>
              <a:t>等价分类法等等</a:t>
            </a:r>
            <a:r>
              <a:rPr lang="en-US" altLang="zh-CN" sz="2400" b="1" smtClean="0"/>
              <a:t>.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----</a:t>
            </a:r>
            <a:r>
              <a:rPr lang="zh-CN" altLang="en-US" sz="2400" b="1" smtClean="0"/>
              <a:t>白盒法</a:t>
            </a:r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            </a:t>
            </a:r>
            <a:r>
              <a:rPr lang="en-US" altLang="zh-CN" sz="2400" b="1" smtClean="0"/>
              <a:t>----</a:t>
            </a:r>
            <a:r>
              <a:rPr lang="zh-CN" altLang="en-US" sz="2400" b="1" smtClean="0"/>
              <a:t>各种覆盖方法等</a:t>
            </a:r>
            <a:r>
              <a:rPr lang="en-US" altLang="zh-CN" sz="2400" b="1" smtClean="0"/>
              <a:t>.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Z: </a:t>
            </a:r>
            <a:r>
              <a:rPr lang="zh-CN" altLang="en-US" sz="2400" b="1" smtClean="0"/>
              <a:t>执行测试计划</a:t>
            </a:r>
          </a:p>
          <a:p>
            <a:pPr eaLnBrk="1" hangingPunct="1">
              <a:buFontTx/>
              <a:buNone/>
            </a:pPr>
            <a:endParaRPr lang="en-US" altLang="zh-CN" sz="2400" b="1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4A68B4-A3BC-46F7-BE6F-E3D1742E475F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Note: A: several testing approaches      delivering a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                                                               quality system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     B: focus on(in testing stage):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finding faults</a:t>
            </a:r>
            <a:r>
              <a:rPr lang="en-US" altLang="zh-CN" sz="2400" b="1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     C: this chapter: unit testing and integrated testing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/>
              <a:t>8.1 Software Faults and Failures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/>
              <a:t>1. Introduction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 </a:t>
            </a:r>
            <a:r>
              <a:rPr lang="en-US" altLang="zh-CN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faults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A: definition: the problem caused by errors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B: </a:t>
            </a:r>
            <a:r>
              <a:rPr lang="en-US" altLang="zh-CN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The cause of fault appearing: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X: the software itself 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处理大量的系统状态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处理复杂的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       公式、活动及算法等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Y: causes from customer(uncertain requirement, etc.)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Z: other factor 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项目的规模因素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众多的参与者等等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 </a:t>
            </a:r>
          </a:p>
        </p:txBody>
      </p:sp>
      <p:sp>
        <p:nvSpPr>
          <p:cNvPr id="8197" name="Line 4"/>
          <p:cNvSpPr>
            <a:spLocks noChangeShapeType="1"/>
          </p:cNvSpPr>
          <p:nvPr/>
        </p:nvSpPr>
        <p:spPr bwMode="auto">
          <a:xfrm>
            <a:off x="6172200" y="19812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B3EDBF-F7D1-48A9-A7BE-1EA752C97497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5344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/>
              <a:t>   C: the methods of giving test cases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X: black box: according to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“</a:t>
            </a:r>
            <a:r>
              <a:rPr lang="en-US" altLang="zh-CN" sz="2400" b="1" dirty="0" smtClean="0"/>
              <a:t>SRS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”</a:t>
            </a:r>
            <a:r>
              <a:rPr lang="en-US" altLang="zh-CN" sz="2400" b="1" dirty="0" smtClean="0"/>
              <a:t> and other </a:t>
            </a:r>
            <a:r>
              <a:rPr lang="en-US" altLang="zh-CN" sz="2400" b="1" dirty="0" err="1" smtClean="0"/>
              <a:t>Docus</a:t>
            </a:r>
            <a:r>
              <a:rPr lang="en-US" altLang="zh-CN" sz="2400" b="1" dirty="0" smtClean="0"/>
              <a:t> .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Y: white box: according to internal logic of a module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Z: example: aX</a:t>
            </a:r>
            <a:r>
              <a:rPr lang="en-US" altLang="zh-CN" sz="3200" b="1" baseline="30000" dirty="0" smtClean="0"/>
              <a:t>2</a:t>
            </a:r>
            <a:r>
              <a:rPr lang="en-US" altLang="zh-CN" sz="2400" b="1" dirty="0" smtClean="0"/>
              <a:t>+bX+c=0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black box</a:t>
            </a:r>
            <a:r>
              <a:rPr lang="en-US" altLang="zh-CN" sz="2400" b="1" dirty="0" smtClean="0"/>
              <a:t>: first method: a: +, -, 0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                               b, +, -, 0  3</a:t>
            </a:r>
            <a:r>
              <a:rPr lang="en-US" altLang="zh-CN" sz="3200" b="1" baseline="30000" dirty="0" smtClean="0"/>
              <a:t>3</a:t>
            </a:r>
            <a:r>
              <a:rPr lang="en-US" altLang="zh-CN" sz="2400" b="1" dirty="0" smtClean="0"/>
              <a:t>=27(test cases)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                               c, +, -, 0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     second method: a&gt;b&gt;c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                                  b&gt;c&gt;a   3(test cases)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                                  c&gt;b&gt;a 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white box</a:t>
            </a:r>
            <a:r>
              <a:rPr lang="en-US" altLang="zh-CN" sz="2400" b="1" dirty="0" smtClean="0"/>
              <a:t>: b</a:t>
            </a:r>
            <a:r>
              <a:rPr lang="en-US" altLang="zh-CN" sz="3200" b="1" baseline="30000" dirty="0" smtClean="0"/>
              <a:t>2</a:t>
            </a:r>
            <a:r>
              <a:rPr lang="en-US" altLang="zh-CN" sz="2400" b="1" dirty="0" smtClean="0"/>
              <a:t>- 4ac: &gt;0, &lt;0, ==0.     3(test cases) </a:t>
            </a:r>
          </a:p>
        </p:txBody>
      </p:sp>
      <p:sp>
        <p:nvSpPr>
          <p:cNvPr id="62469" name="AutoShape 4"/>
          <p:cNvSpPr>
            <a:spLocks/>
          </p:cNvSpPr>
          <p:nvPr/>
        </p:nvSpPr>
        <p:spPr bwMode="auto">
          <a:xfrm>
            <a:off x="6477000" y="37338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62470" name="AutoShape 5"/>
          <p:cNvSpPr>
            <a:spLocks/>
          </p:cNvSpPr>
          <p:nvPr/>
        </p:nvSpPr>
        <p:spPr bwMode="auto">
          <a:xfrm>
            <a:off x="6462713" y="5062538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8215A8-7416-4A46-9FE0-6CC7756AA3F5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    other method: </a:t>
            </a:r>
            <a:r>
              <a:rPr lang="en-US" altLang="zh-CN" sz="2400" b="1" dirty="0" err="1" smtClean="0"/>
              <a:t>a,b,c</a:t>
            </a:r>
            <a:r>
              <a:rPr lang="en-US" altLang="zh-CN" sz="2400" b="1" dirty="0" smtClean="0"/>
              <a:t>=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“</a:t>
            </a:r>
            <a:r>
              <a:rPr lang="en-US" altLang="zh-CN" sz="2400" b="1" dirty="0" smtClean="0"/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”</a:t>
            </a:r>
            <a:r>
              <a:rPr lang="en-US" altLang="zh-CN" sz="2400" b="1" dirty="0" smtClean="0"/>
              <a:t> (nonnumeric data)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W: </a:t>
            </a:r>
            <a:r>
              <a:rPr lang="en-US" altLang="zh-CN" sz="2400" b="1" u="sng" dirty="0" smtClean="0">
                <a:solidFill>
                  <a:srgbClr val="FF0066"/>
                </a:solidFill>
              </a:rPr>
              <a:t>criteria</a:t>
            </a:r>
            <a:r>
              <a:rPr lang="en-US" altLang="zh-CN" sz="2400" b="1" dirty="0" smtClean="0"/>
              <a:t> for classify the test data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  (</a:t>
            </a:r>
            <a:r>
              <a:rPr lang="zh-CN" altLang="en-US" sz="2400" b="1" dirty="0" smtClean="0"/>
              <a:t>注：该分类原则只适用于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black box</a:t>
            </a:r>
            <a:r>
              <a:rPr lang="zh-CN" altLang="en-US" sz="2400" b="1" dirty="0" smtClean="0">
                <a:solidFill>
                  <a:schemeClr val="bg2"/>
                </a:solidFill>
              </a:rPr>
              <a:t>法</a:t>
            </a:r>
            <a:r>
              <a:rPr lang="en-US" altLang="zh-CN" sz="2400" b="1" dirty="0" smtClean="0"/>
              <a:t>)  (P422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—</a:t>
            </a:r>
            <a:r>
              <a:rPr lang="en-US" altLang="zh-CN" sz="2400" b="1" dirty="0" smtClean="0"/>
              <a:t>1,2,3)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   (1). </a:t>
            </a:r>
            <a:r>
              <a:rPr lang="zh-CN" altLang="en-US" sz="2400" b="1" dirty="0" smtClean="0"/>
              <a:t>每一个可能的输入数据（测试用例）必属于某一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/>
              <a:t>                   分类</a:t>
            </a:r>
            <a:r>
              <a:rPr lang="zh-CN" altLang="en-US" sz="2400" b="1" dirty="0" smtClean="0"/>
              <a:t>。（此时的分类一般指的是输入域）</a:t>
            </a:r>
            <a:endParaRPr lang="zh-CN" altLang="en-US" sz="24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/>
              <a:t>            </a:t>
            </a:r>
            <a:r>
              <a:rPr lang="en-US" altLang="zh-CN" sz="2400" b="1" dirty="0" smtClean="0"/>
              <a:t>(2). </a:t>
            </a:r>
            <a:r>
              <a:rPr lang="zh-CN" altLang="en-US" sz="2400" b="1" dirty="0" smtClean="0"/>
              <a:t>各个分类之间没有交集。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/>
              <a:t>            </a:t>
            </a:r>
            <a:r>
              <a:rPr lang="en-US" altLang="zh-CN" sz="2400" b="1" dirty="0" smtClean="0"/>
              <a:t>(3). </a:t>
            </a:r>
            <a:r>
              <a:rPr lang="zh-CN" altLang="en-US" sz="2400" b="1" dirty="0" smtClean="0"/>
              <a:t>每个类的特定测试用例可以代表这个类。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/>
              <a:t>                （有时我们可以适当放松这个约束，即：如果一个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/>
              <a:t>                   数据元素成员属于一个类并经运行显示了一个错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/>
              <a:t>                   误，则该类的任意元素成员运行显示同样错误的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/>
              <a:t>                   概率较高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接近</a:t>
            </a:r>
            <a:r>
              <a:rPr lang="en-US" altLang="zh-CN" sz="2400" b="1" dirty="0" smtClean="0"/>
              <a:t>100%)</a:t>
            </a:r>
            <a:r>
              <a:rPr lang="zh-CN" altLang="en-US" sz="2400" b="1" dirty="0" smtClean="0"/>
              <a:t>。）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/>
              <a:t>                 （弱一般等价类，软件失效是基于单缺陷假设。）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E4C0FD-7E11-4182-8F45-1609458F89CF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8388350" cy="50847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      U: </a:t>
            </a:r>
            <a:r>
              <a:rPr lang="en-US" altLang="zh-CN" sz="2400" b="1" u="sng" dirty="0" smtClean="0">
                <a:solidFill>
                  <a:srgbClr val="FF0066"/>
                </a:solidFill>
              </a:rPr>
              <a:t>drawbacks</a:t>
            </a:r>
            <a:r>
              <a:rPr lang="en-US" altLang="zh-CN" sz="2400" b="1" dirty="0" smtClean="0"/>
              <a:t>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of black box and white box</a:t>
            </a:r>
            <a:r>
              <a:rPr lang="en-US" altLang="zh-CN" sz="2400" b="1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           black box: uncertainty (</a:t>
            </a:r>
            <a:r>
              <a:rPr lang="en-US" altLang="zh-CN" sz="2000" b="1" dirty="0" smtClean="0"/>
              <a:t>in finding a particular error</a:t>
            </a:r>
            <a:r>
              <a:rPr lang="en-US" altLang="zh-CN" sz="2400" b="1" dirty="0" smtClean="0"/>
              <a:t>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                         </a:t>
            </a:r>
            <a:r>
              <a:rPr lang="zh-CN" altLang="en-US" sz="2400" b="1" dirty="0" smtClean="0"/>
              <a:t>（黑盒法以</a:t>
            </a:r>
            <a:r>
              <a:rPr lang="en-US" altLang="zh-CN" sz="2400" b="1" dirty="0" smtClean="0"/>
              <a:t>SRS</a:t>
            </a:r>
            <a:r>
              <a:rPr lang="zh-CN" altLang="en-US" sz="2400" b="1" dirty="0" smtClean="0"/>
              <a:t>等作为依据，有一定的盲目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/>
              <a:t>                            性和不确定性，不可能揭示所有的错误）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/>
              <a:t>            </a:t>
            </a:r>
            <a:r>
              <a:rPr lang="en-US" altLang="zh-CN" sz="2400" b="1" dirty="0" smtClean="0"/>
              <a:t>white box: pay too much effort but still difficult 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                 giving test case(</a:t>
            </a:r>
            <a:r>
              <a:rPr lang="en-US" altLang="zh-CN" sz="2000" b="1" dirty="0" smtClean="0"/>
              <a:t>when internal logic is too complex</a:t>
            </a:r>
            <a:r>
              <a:rPr lang="en-US" altLang="zh-CN" sz="2400" b="1" dirty="0" smtClean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                </a:t>
            </a:r>
            <a:r>
              <a:rPr lang="zh-CN" altLang="en-US" sz="2400" b="1" dirty="0" smtClean="0"/>
              <a:t>（该法以模块内部逻辑为依据，当内部逻辑过于复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/>
              <a:t>                     杂时，则不能给出好的或合适的测试用例）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/>
              <a:t>   </a:t>
            </a:r>
            <a:r>
              <a:rPr lang="en-US" altLang="zh-CN" sz="2400" b="1" dirty="0" smtClean="0"/>
              <a:t>C: combining black-and white-box testing to generate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       test data</a:t>
            </a:r>
            <a:r>
              <a:rPr lang="zh-CN" altLang="en-US" sz="2400" b="1" dirty="0" smtClean="0"/>
              <a:t>（黑盒与白盒法相结合产生测试用例）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/>
              <a:t>        </a:t>
            </a:r>
            <a:r>
              <a:rPr lang="en-US" altLang="zh-CN" sz="2400" b="1" dirty="0" smtClean="0"/>
              <a:t>X: method :  black box + white box + other method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       Y: example:  ----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“</a:t>
            </a:r>
            <a:r>
              <a:rPr lang="en-US" altLang="zh-CN" sz="2400" b="1" dirty="0" smtClean="0"/>
              <a:t>input positive value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”</a:t>
            </a:r>
            <a:r>
              <a:rPr lang="en-US" altLang="zh-CN" sz="2400" b="1" dirty="0" smtClean="0"/>
              <a:t>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           (black box + other method)       (P422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—</a:t>
            </a:r>
            <a:r>
              <a:rPr lang="en-US" altLang="zh-CN" sz="2400" b="1" dirty="0" smtClean="0"/>
              <a:t>7 dots)  </a:t>
            </a:r>
            <a:endParaRPr lang="en-US" altLang="zh-CN" sz="2000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69D9C7-5079-42AA-9AFF-1852EB52607B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 test thoroughness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（测试的彻底性）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(about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white box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A: three methods: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X: </a:t>
            </a:r>
            <a:r>
              <a:rPr lang="en-US" altLang="zh-CN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statement (coverage) testing</a:t>
            </a:r>
            <a:r>
              <a:rPr lang="zh-CN" altLang="en-US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（语句</a:t>
            </a:r>
            <a:r>
              <a:rPr lang="en-US" altLang="zh-CN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(</a:t>
            </a:r>
            <a:r>
              <a:rPr lang="zh-CN" altLang="en-US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覆盖</a:t>
            </a:r>
            <a:r>
              <a:rPr lang="en-US" altLang="zh-CN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)</a:t>
            </a:r>
            <a:r>
              <a:rPr lang="zh-CN" altLang="en-US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测试）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</a:t>
            </a:r>
            <a:r>
              <a:rPr lang="en-US" altLang="zh-CN" sz="2000" b="1" smtClean="0">
                <a:solidFill>
                  <a:schemeClr val="bg2"/>
                </a:solidFill>
                <a:sym typeface="Wingdings 2" panose="05020102010507070707" pitchFamily="18" charset="2"/>
              </a:rPr>
              <a:t>----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给出的测试用例能使模块中每一语句至少执行一遍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Y: </a:t>
            </a:r>
            <a:r>
              <a:rPr lang="en-US" altLang="zh-CN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branch testing</a:t>
            </a:r>
            <a:r>
              <a:rPr lang="zh-CN" altLang="en-US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（分支测试）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Z: </a:t>
            </a:r>
            <a:r>
              <a:rPr lang="en-US" altLang="zh-CN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path testing</a:t>
            </a:r>
            <a:r>
              <a:rPr lang="zh-CN" altLang="en-US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（路径测试）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B: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example—Fig8.7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statement:  x&gt;k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result&gt;0     1-2-3-4-5-6-7 (1 test case)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branch: 1-2-3-4-5-6-7 and 1-2-4-5-6-1 (2 test cases)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path: 1-2-3-4-5-6-7  </a:t>
            </a:r>
            <a:r>
              <a:rPr lang="en-US" altLang="zh-CN" b="1" smtClean="0">
                <a:solidFill>
                  <a:schemeClr val="bg2"/>
                </a:solidFill>
                <a:sym typeface="Wingdings 2" panose="05020102010507070707" pitchFamily="18" charset="2"/>
              </a:rPr>
              <a:t>+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1-2-3-4-5-6-1  </a:t>
            </a:r>
            <a:r>
              <a:rPr lang="en-US" altLang="zh-CN" b="1" smtClean="0">
                <a:solidFill>
                  <a:schemeClr val="bg2"/>
                </a:solidFill>
                <a:sym typeface="Wingdings 2" panose="05020102010507070707" pitchFamily="18" charset="2"/>
              </a:rPr>
              <a:t>+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1-2-4-5-6-7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</a:t>
            </a:r>
            <a:r>
              <a:rPr lang="en-US" altLang="zh-CN" b="1" smtClean="0">
                <a:solidFill>
                  <a:schemeClr val="bg2"/>
                </a:solidFill>
                <a:sym typeface="Wingdings 2" panose="05020102010507070707" pitchFamily="18" charset="2"/>
              </a:rPr>
              <a:t>+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1-2-4-5-6-1               4 paths---(4 test cases)</a:t>
            </a:r>
          </a:p>
        </p:txBody>
      </p:sp>
      <p:sp>
        <p:nvSpPr>
          <p:cNvPr id="68613" name="AutoShape 4"/>
          <p:cNvSpPr>
            <a:spLocks/>
          </p:cNvSpPr>
          <p:nvPr/>
        </p:nvSpPr>
        <p:spPr bwMode="auto">
          <a:xfrm>
            <a:off x="3084513" y="4749800"/>
            <a:ext cx="144462" cy="503238"/>
          </a:xfrm>
          <a:prstGeom prst="leftBrace">
            <a:avLst>
              <a:gd name="adj1" fmla="val 2902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502D2D-B1A2-45C5-94F4-75008DBF8F80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70659" name="Rectangle 4"/>
          <p:cNvSpPr>
            <a:spLocks noChangeArrowheads="1"/>
          </p:cNvSpPr>
          <p:nvPr/>
        </p:nvSpPr>
        <p:spPr bwMode="auto">
          <a:xfrm>
            <a:off x="179388" y="0"/>
            <a:ext cx="8964612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70660" name="Rectangle 5"/>
          <p:cNvSpPr>
            <a:spLocks noChangeArrowheads="1"/>
          </p:cNvSpPr>
          <p:nvPr/>
        </p:nvSpPr>
        <p:spPr bwMode="auto">
          <a:xfrm>
            <a:off x="2484438" y="6021388"/>
            <a:ext cx="4248150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tx2"/>
                </a:solidFill>
              </a:rPr>
              <a:t>Fig 8.7 Logic flow.</a:t>
            </a:r>
          </a:p>
        </p:txBody>
      </p:sp>
      <p:sp>
        <p:nvSpPr>
          <p:cNvPr id="70661" name="Rectangle 7"/>
          <p:cNvSpPr>
            <a:spLocks noChangeArrowheads="1"/>
          </p:cNvSpPr>
          <p:nvPr/>
        </p:nvSpPr>
        <p:spPr bwMode="auto">
          <a:xfrm>
            <a:off x="1682750" y="404813"/>
            <a:ext cx="25146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POINTER = FALSE</a:t>
            </a:r>
          </a:p>
        </p:txBody>
      </p:sp>
      <p:sp>
        <p:nvSpPr>
          <p:cNvPr id="70662" name="Rectangle 8"/>
          <p:cNvSpPr>
            <a:spLocks noChangeArrowheads="1"/>
          </p:cNvSpPr>
          <p:nvPr/>
        </p:nvSpPr>
        <p:spPr bwMode="auto">
          <a:xfrm>
            <a:off x="1682750" y="2233613"/>
            <a:ext cx="25146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X = X + 1</a:t>
            </a:r>
          </a:p>
        </p:txBody>
      </p:sp>
      <p:sp>
        <p:nvSpPr>
          <p:cNvPr id="70663" name="Rectangle 9"/>
          <p:cNvSpPr>
            <a:spLocks noChangeArrowheads="1"/>
          </p:cNvSpPr>
          <p:nvPr/>
        </p:nvSpPr>
        <p:spPr bwMode="auto">
          <a:xfrm>
            <a:off x="4959350" y="1319213"/>
            <a:ext cx="25146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POINTER = TRUE</a:t>
            </a:r>
          </a:p>
        </p:txBody>
      </p:sp>
      <p:sp>
        <p:nvSpPr>
          <p:cNvPr id="70664" name="Rectangle 10"/>
          <p:cNvSpPr>
            <a:spLocks noChangeArrowheads="1"/>
          </p:cNvSpPr>
          <p:nvPr/>
        </p:nvSpPr>
        <p:spPr bwMode="auto">
          <a:xfrm>
            <a:off x="1682750" y="3376613"/>
            <a:ext cx="2514600" cy="762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CALL SUB (X,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POINTER,RESULT)</a:t>
            </a:r>
          </a:p>
        </p:txBody>
      </p:sp>
      <p:sp>
        <p:nvSpPr>
          <p:cNvPr id="70665" name="Rectangle 11"/>
          <p:cNvSpPr>
            <a:spLocks noChangeArrowheads="1"/>
          </p:cNvSpPr>
          <p:nvPr/>
        </p:nvSpPr>
        <p:spPr bwMode="auto">
          <a:xfrm>
            <a:off x="5111750" y="4748213"/>
            <a:ext cx="25146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PRINT RESULT</a:t>
            </a:r>
          </a:p>
        </p:txBody>
      </p:sp>
      <p:sp>
        <p:nvSpPr>
          <p:cNvPr id="70666" name="AutoShape 12"/>
          <p:cNvSpPr>
            <a:spLocks noChangeArrowheads="1"/>
          </p:cNvSpPr>
          <p:nvPr/>
        </p:nvSpPr>
        <p:spPr bwMode="auto">
          <a:xfrm>
            <a:off x="1835150" y="1319213"/>
            <a:ext cx="2209800" cy="533400"/>
          </a:xfrm>
          <a:prstGeom prst="flowChartDecision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X&gt;K?</a:t>
            </a:r>
          </a:p>
        </p:txBody>
      </p:sp>
      <p:sp>
        <p:nvSpPr>
          <p:cNvPr id="70667" name="AutoShape 13"/>
          <p:cNvSpPr>
            <a:spLocks noChangeArrowheads="1"/>
          </p:cNvSpPr>
          <p:nvPr/>
        </p:nvSpPr>
        <p:spPr bwMode="auto">
          <a:xfrm>
            <a:off x="1911350" y="4748213"/>
            <a:ext cx="2209800" cy="533400"/>
          </a:xfrm>
          <a:prstGeom prst="flowChartDecision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RESULT&gt;0?</a:t>
            </a:r>
          </a:p>
        </p:txBody>
      </p:sp>
      <p:sp>
        <p:nvSpPr>
          <p:cNvPr id="70668" name="Text Box 14"/>
          <p:cNvSpPr txBox="1">
            <a:spLocks noChangeArrowheads="1"/>
          </p:cNvSpPr>
          <p:nvPr/>
        </p:nvSpPr>
        <p:spPr bwMode="auto">
          <a:xfrm>
            <a:off x="1606550" y="1852613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NO</a:t>
            </a:r>
          </a:p>
        </p:txBody>
      </p:sp>
      <p:sp>
        <p:nvSpPr>
          <p:cNvPr id="70669" name="Text Box 15"/>
          <p:cNvSpPr txBox="1">
            <a:spLocks noChangeArrowheads="1"/>
          </p:cNvSpPr>
          <p:nvPr/>
        </p:nvSpPr>
        <p:spPr bwMode="auto">
          <a:xfrm>
            <a:off x="4349750" y="46101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YES</a:t>
            </a:r>
          </a:p>
        </p:txBody>
      </p:sp>
      <p:sp>
        <p:nvSpPr>
          <p:cNvPr id="70670" name="Text Box 16"/>
          <p:cNvSpPr txBox="1">
            <a:spLocks noChangeArrowheads="1"/>
          </p:cNvSpPr>
          <p:nvPr/>
        </p:nvSpPr>
        <p:spPr bwMode="auto">
          <a:xfrm>
            <a:off x="3206750" y="5357813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NO</a:t>
            </a:r>
          </a:p>
        </p:txBody>
      </p:sp>
      <p:sp>
        <p:nvSpPr>
          <p:cNvPr id="70671" name="Text Box 17"/>
          <p:cNvSpPr txBox="1">
            <a:spLocks noChangeArrowheads="1"/>
          </p:cNvSpPr>
          <p:nvPr/>
        </p:nvSpPr>
        <p:spPr bwMode="auto">
          <a:xfrm>
            <a:off x="4197350" y="11811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YES</a:t>
            </a:r>
          </a:p>
        </p:txBody>
      </p:sp>
      <p:sp>
        <p:nvSpPr>
          <p:cNvPr id="70672" name="Oval 18"/>
          <p:cNvSpPr>
            <a:spLocks noChangeArrowheads="1"/>
          </p:cNvSpPr>
          <p:nvPr/>
        </p:nvSpPr>
        <p:spPr bwMode="auto">
          <a:xfrm>
            <a:off x="7702550" y="1319213"/>
            <a:ext cx="533400" cy="533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70673" name="Oval 19"/>
          <p:cNvSpPr>
            <a:spLocks noChangeArrowheads="1"/>
          </p:cNvSpPr>
          <p:nvPr/>
        </p:nvSpPr>
        <p:spPr bwMode="auto">
          <a:xfrm>
            <a:off x="4502150" y="328613"/>
            <a:ext cx="533400" cy="533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70674" name="Oval 20"/>
          <p:cNvSpPr>
            <a:spLocks noChangeArrowheads="1"/>
          </p:cNvSpPr>
          <p:nvPr/>
        </p:nvSpPr>
        <p:spPr bwMode="auto">
          <a:xfrm>
            <a:off x="3587750" y="938213"/>
            <a:ext cx="533400" cy="533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70675" name="Oval 21"/>
          <p:cNvSpPr>
            <a:spLocks noChangeArrowheads="1"/>
          </p:cNvSpPr>
          <p:nvPr/>
        </p:nvSpPr>
        <p:spPr bwMode="auto">
          <a:xfrm>
            <a:off x="4578350" y="2157413"/>
            <a:ext cx="533400" cy="533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70676" name="Oval 22"/>
          <p:cNvSpPr>
            <a:spLocks noChangeArrowheads="1"/>
          </p:cNvSpPr>
          <p:nvPr/>
        </p:nvSpPr>
        <p:spPr bwMode="auto">
          <a:xfrm>
            <a:off x="4654550" y="3452813"/>
            <a:ext cx="533400" cy="533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70677" name="Oval 23"/>
          <p:cNvSpPr>
            <a:spLocks noChangeArrowheads="1"/>
          </p:cNvSpPr>
          <p:nvPr/>
        </p:nvSpPr>
        <p:spPr bwMode="auto">
          <a:xfrm>
            <a:off x="3587750" y="4367213"/>
            <a:ext cx="533400" cy="533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70678" name="Oval 24"/>
          <p:cNvSpPr>
            <a:spLocks noChangeArrowheads="1"/>
          </p:cNvSpPr>
          <p:nvPr/>
        </p:nvSpPr>
        <p:spPr bwMode="auto">
          <a:xfrm>
            <a:off x="7778750" y="4748213"/>
            <a:ext cx="533400" cy="533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omic Sans MS" panose="030F0702030302020204" pitchFamily="66" charset="0"/>
              </a:rPr>
              <a:t>7</a:t>
            </a:r>
          </a:p>
        </p:txBody>
      </p:sp>
      <p:sp>
        <p:nvSpPr>
          <p:cNvPr id="70679" name="Line 25"/>
          <p:cNvSpPr>
            <a:spLocks noChangeShapeType="1"/>
          </p:cNvSpPr>
          <p:nvPr/>
        </p:nvSpPr>
        <p:spPr bwMode="auto">
          <a:xfrm>
            <a:off x="2978150" y="938213"/>
            <a:ext cx="0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80" name="Line 26"/>
          <p:cNvSpPr>
            <a:spLocks noChangeShapeType="1"/>
          </p:cNvSpPr>
          <p:nvPr/>
        </p:nvSpPr>
        <p:spPr bwMode="auto">
          <a:xfrm>
            <a:off x="4044950" y="1547813"/>
            <a:ext cx="914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81" name="Line 27"/>
          <p:cNvSpPr>
            <a:spLocks noChangeShapeType="1"/>
          </p:cNvSpPr>
          <p:nvPr/>
        </p:nvSpPr>
        <p:spPr bwMode="auto">
          <a:xfrm>
            <a:off x="2901950" y="1852613"/>
            <a:ext cx="0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82" name="Line 28"/>
          <p:cNvSpPr>
            <a:spLocks noChangeShapeType="1"/>
          </p:cNvSpPr>
          <p:nvPr/>
        </p:nvSpPr>
        <p:spPr bwMode="auto">
          <a:xfrm>
            <a:off x="2901950" y="2767013"/>
            <a:ext cx="0" cy="609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83" name="Line 29"/>
          <p:cNvSpPr>
            <a:spLocks noChangeShapeType="1"/>
          </p:cNvSpPr>
          <p:nvPr/>
        </p:nvSpPr>
        <p:spPr bwMode="auto">
          <a:xfrm>
            <a:off x="2978150" y="4138613"/>
            <a:ext cx="0" cy="609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84" name="Line 30"/>
          <p:cNvSpPr>
            <a:spLocks noChangeShapeType="1"/>
          </p:cNvSpPr>
          <p:nvPr/>
        </p:nvSpPr>
        <p:spPr bwMode="auto">
          <a:xfrm>
            <a:off x="4121150" y="4976813"/>
            <a:ext cx="990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85" name="Line 31"/>
          <p:cNvSpPr>
            <a:spLocks noChangeShapeType="1"/>
          </p:cNvSpPr>
          <p:nvPr/>
        </p:nvSpPr>
        <p:spPr bwMode="auto">
          <a:xfrm flipH="1">
            <a:off x="2901950" y="2005013"/>
            <a:ext cx="3276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86" name="Line 32"/>
          <p:cNvSpPr>
            <a:spLocks noChangeShapeType="1"/>
          </p:cNvSpPr>
          <p:nvPr/>
        </p:nvSpPr>
        <p:spPr bwMode="auto">
          <a:xfrm flipV="1">
            <a:off x="6178550" y="1852613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87" name="Line 33"/>
          <p:cNvSpPr>
            <a:spLocks noChangeShapeType="1"/>
          </p:cNvSpPr>
          <p:nvPr/>
        </p:nvSpPr>
        <p:spPr bwMode="auto">
          <a:xfrm>
            <a:off x="920750" y="633413"/>
            <a:ext cx="762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88" name="Line 34"/>
          <p:cNvSpPr>
            <a:spLocks noChangeShapeType="1"/>
          </p:cNvSpPr>
          <p:nvPr/>
        </p:nvSpPr>
        <p:spPr bwMode="auto">
          <a:xfrm>
            <a:off x="2978150" y="5281613"/>
            <a:ext cx="0" cy="533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89" name="Line 35"/>
          <p:cNvSpPr>
            <a:spLocks noChangeShapeType="1"/>
          </p:cNvSpPr>
          <p:nvPr/>
        </p:nvSpPr>
        <p:spPr bwMode="auto">
          <a:xfrm flipH="1">
            <a:off x="920750" y="5815013"/>
            <a:ext cx="2057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90" name="Line 36"/>
          <p:cNvSpPr>
            <a:spLocks noChangeShapeType="1"/>
          </p:cNvSpPr>
          <p:nvPr/>
        </p:nvSpPr>
        <p:spPr bwMode="auto">
          <a:xfrm>
            <a:off x="920750" y="633413"/>
            <a:ext cx="0" cy="5181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D976EF-00EC-404E-B9CB-C06AA3DBF701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 supplemental material ( </a:t>
            </a:r>
            <a:r>
              <a:rPr lang="en-US" altLang="zh-CN" sz="36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*</a:t>
            </a:r>
            <a:r>
              <a:rPr lang="en-US" altLang="zh-CN" sz="3600" b="1" smtClean="0">
                <a:sym typeface="Wingdings 2" panose="05020102010507070707" pitchFamily="18" charset="2"/>
              </a:rPr>
              <a:t>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A: black box 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X: equivalence partitioning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Y: boundary value analysis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Z: error guessing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U: cause-effect diagram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example: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B: white box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X: 4 logical coverage methods :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statement, branch, condition,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condition combination 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0ADB63-2BBA-44E3-B3F0-C7A6336730D7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smtClean="0"/>
              <a:t>       Y: 3 path coverage  methods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node: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edge: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path: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Z: the difference between logical coverage and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path coverage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C: example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136CD8-EE96-4C10-AD0A-CA3C2D83D10A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8675" y="1844675"/>
            <a:ext cx="7991475" cy="814388"/>
          </a:xfrm>
        </p:spPr>
        <p:txBody>
          <a:bodyPr lIns="0" tIns="0" rIns="0" bIns="0" anchor="ctr"/>
          <a:lstStyle/>
          <a:p>
            <a:pPr eaLnBrk="1" hangingPunct="1"/>
            <a:r>
              <a:rPr lang="en-US" altLang="zh-CN" sz="2800" smtClean="0"/>
              <a:t>Sidebar 8.4 </a:t>
            </a:r>
            <a:br>
              <a:rPr lang="en-US" altLang="zh-CN" sz="2800" smtClean="0"/>
            </a:br>
            <a:r>
              <a:rPr lang="en-US" altLang="zh-CN" sz="2800" smtClean="0"/>
              <a:t>Fault Discovery Efficiency at Contel IPC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2922588"/>
            <a:ext cx="8001000" cy="3530600"/>
          </a:xfrm>
        </p:spPr>
        <p:txBody>
          <a:bodyPr lIns="0" tIns="0" rIns="0" bIns="0"/>
          <a:lstStyle/>
          <a:p>
            <a:pPr marL="330200" indent="-330200" defTabSz="457200" eaLnBrk="1" hangingPunct="1"/>
            <a:r>
              <a:rPr lang="en-US" altLang="zh-CN" smtClean="0"/>
              <a:t>17.3% during inspections of the system design</a:t>
            </a:r>
          </a:p>
          <a:p>
            <a:pPr marL="330200" indent="-330200" defTabSz="457200" eaLnBrk="1" hangingPunct="1"/>
            <a:r>
              <a:rPr lang="en-US" altLang="zh-CN" smtClean="0"/>
              <a:t>19.1% during component design inspection</a:t>
            </a:r>
          </a:p>
          <a:p>
            <a:pPr marL="330200" indent="-330200" defTabSz="457200" eaLnBrk="1" hangingPunct="1"/>
            <a:r>
              <a:rPr lang="en-US" altLang="zh-CN" b="1" u="sng" smtClean="0">
                <a:solidFill>
                  <a:srgbClr val="0000FF"/>
                </a:solidFill>
              </a:rPr>
              <a:t>15.1% during code inspection</a:t>
            </a:r>
          </a:p>
          <a:p>
            <a:pPr marL="330200" indent="-330200" defTabSz="457200" eaLnBrk="1" hangingPunct="1"/>
            <a:r>
              <a:rPr lang="en-US" altLang="zh-CN" u="sng" smtClean="0"/>
              <a:t>29.4% during integration testing</a:t>
            </a:r>
          </a:p>
          <a:p>
            <a:pPr marL="330200" indent="-330200" defTabSz="457200" eaLnBrk="1" hangingPunct="1"/>
            <a:r>
              <a:rPr lang="en-US" altLang="zh-CN" smtClean="0"/>
              <a:t>16.6% during system and regression testing</a:t>
            </a:r>
          </a:p>
          <a:p>
            <a:pPr marL="330200" indent="-330200" defTabSz="457200" eaLnBrk="1" hangingPunct="1"/>
            <a:r>
              <a:rPr lang="en-US" altLang="zh-CN" smtClean="0"/>
              <a:t>0.1% after the system was placed in the field</a:t>
            </a:r>
          </a:p>
          <a:p>
            <a:pPr marL="330200" indent="-330200" defTabSz="457200" eaLnBrk="1" hangingPunct="1">
              <a:buFontTx/>
              <a:buNone/>
            </a:pPr>
            <a:endParaRPr lang="en-US" altLang="zh-CN" smtClean="0"/>
          </a:p>
        </p:txBody>
      </p:sp>
      <p:sp>
        <p:nvSpPr>
          <p:cNvPr id="76805" name="Rectangle 4"/>
          <p:cNvSpPr>
            <a:spLocks noChangeArrowheads="1"/>
          </p:cNvSpPr>
          <p:nvPr/>
        </p:nvSpPr>
        <p:spPr bwMode="auto">
          <a:xfrm>
            <a:off x="914400" y="3810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>
                <a:solidFill>
                  <a:schemeClr val="tx2"/>
                </a:solidFill>
              </a:rPr>
              <a:t>     Chapter 8  Testing the Programs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4CA37B-A35C-4D47-AC63-8F50024C519F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8.4 Integration Testing</a:t>
            </a:r>
            <a:r>
              <a:rPr lang="zh-CN" altLang="en-US" b="1" smtClean="0"/>
              <a:t>（集成测试）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</a:t>
            </a:r>
            <a:r>
              <a:rPr lang="en-US" altLang="zh-CN" sz="2400" b="1" smtClean="0"/>
              <a:t>A:goal----</a:t>
            </a:r>
            <a:r>
              <a:rPr lang="en-US" altLang="zh-CN" sz="2400" b="1" smtClean="0">
                <a:solidFill>
                  <a:srgbClr val="0000FF"/>
                </a:solidFill>
              </a:rPr>
              <a:t>working system</a:t>
            </a:r>
            <a:r>
              <a:rPr lang="en-US" altLang="zh-CN" sz="2400" b="1" smtClean="0"/>
              <a:t>(can perform basic functions)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B: focus on: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importance</a:t>
            </a:r>
            <a:r>
              <a:rPr lang="en-US" altLang="zh-CN" sz="2400" b="1" smtClean="0"/>
              <a:t> of the way/strategy/plan of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combining and testing the components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w: when a failure occurs, we should have some idea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to guess what the reason is by the way of units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integration.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X: the strategy affects the  integration time and the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order of coding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Y: influence to the choice of test cases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Z: influence to the cost and thoroughness of the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testing 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593637-6F88-4800-B632-A3A8ADF1179B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00808"/>
            <a:ext cx="8382000" cy="515719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/>
              <a:t>1. </a:t>
            </a:r>
            <a:r>
              <a:rPr lang="en-US" altLang="zh-CN" b="1" dirty="0" smtClean="0">
                <a:solidFill>
                  <a:srgbClr val="FF0066"/>
                </a:solidFill>
              </a:rPr>
              <a:t>Bottom-Up Integration</a:t>
            </a:r>
            <a:r>
              <a:rPr lang="zh-CN" altLang="en-US" b="1" dirty="0" smtClean="0"/>
              <a:t>（由底向上集成测试） </a:t>
            </a:r>
          </a:p>
          <a:p>
            <a:pPr eaLnBrk="1" hangingPunct="1">
              <a:buFontTx/>
              <a:buNone/>
            </a:pPr>
            <a:r>
              <a:rPr lang="zh-CN" altLang="en-US" sz="2000" b="1" dirty="0" smtClean="0"/>
              <a:t> </a:t>
            </a: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 </a:t>
            </a:r>
            <a:r>
              <a:rPr lang="en-US" altLang="zh-CN" sz="2000" b="1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meaning</a:t>
            </a:r>
            <a:r>
              <a:rPr lang="en-US" altLang="zh-CN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: (P426)</a:t>
            </a: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从</a:t>
            </a:r>
            <a:r>
              <a:rPr lang="zh-CN" altLang="en-US" sz="2000" b="1" dirty="0">
                <a:solidFill>
                  <a:schemeClr val="bg2"/>
                </a:solidFill>
                <a:sym typeface="Wingdings 2" panose="05020102010507070707" pitchFamily="18" charset="2"/>
              </a:rPr>
              <a:t>模块结构图的最低层开始，由下而上按调用关系逐步添加新模块</a:t>
            </a: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，组成</a:t>
            </a:r>
            <a:r>
              <a:rPr lang="zh-CN" altLang="en-US" sz="2000" b="1" dirty="0">
                <a:solidFill>
                  <a:schemeClr val="bg2"/>
                </a:solidFill>
                <a:sym typeface="Wingdings 2" panose="05020102010507070707" pitchFamily="18" charset="2"/>
              </a:rPr>
              <a:t>子系统并分别测试，直到全部模块组装</a:t>
            </a: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完毕。</a:t>
            </a:r>
            <a:endParaRPr lang="en-US" altLang="zh-CN" sz="20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 example: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A: </a:t>
            </a:r>
            <a:r>
              <a:rPr lang="en-US" altLang="zh-CN" sz="20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component </a:t>
            </a:r>
            <a:r>
              <a:rPr lang="en-US" altLang="zh-CN" sz="20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d</a:t>
            </a:r>
            <a:r>
              <a:rPr lang="en-US" altLang="zh-CN" sz="20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river (</a:t>
            </a:r>
            <a:r>
              <a:rPr lang="zh-CN" altLang="en-US" sz="20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驱动模块</a:t>
            </a:r>
            <a:r>
              <a:rPr lang="en-US" altLang="zh-CN" sz="20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: </a:t>
            </a:r>
            <a:r>
              <a:rPr lang="zh-CN" altLang="en-US" sz="20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代替上级模块传递测试用例的程序</a:t>
            </a:r>
            <a:r>
              <a:rPr lang="en-US" altLang="zh-CN" sz="20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)</a:t>
            </a:r>
            <a:r>
              <a:rPr lang="en-US" altLang="zh-CN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B: fig-8.8, fig-8.9 bottom-up testing procedure: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</a:t>
            </a:r>
          </a:p>
        </p:txBody>
      </p:sp>
      <p:sp>
        <p:nvSpPr>
          <p:cNvPr id="80901" name="Text Box 4"/>
          <p:cNvSpPr txBox="1">
            <a:spLocks noChangeArrowheads="1"/>
          </p:cNvSpPr>
          <p:nvPr/>
        </p:nvSpPr>
        <p:spPr bwMode="auto">
          <a:xfrm>
            <a:off x="990600" y="4457750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d</a:t>
            </a:r>
          </a:p>
        </p:txBody>
      </p:sp>
      <p:sp>
        <p:nvSpPr>
          <p:cNvPr id="80902" name="Text Box 5"/>
          <p:cNvSpPr txBox="1">
            <a:spLocks noChangeArrowheads="1"/>
          </p:cNvSpPr>
          <p:nvPr/>
        </p:nvSpPr>
        <p:spPr bwMode="auto">
          <a:xfrm>
            <a:off x="990600" y="5427712"/>
            <a:ext cx="381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/>
              <a:t>E</a:t>
            </a:r>
          </a:p>
        </p:txBody>
      </p:sp>
      <p:sp>
        <p:nvSpPr>
          <p:cNvPr id="80903" name="Line 6"/>
          <p:cNvSpPr>
            <a:spLocks noChangeShapeType="1"/>
          </p:cNvSpPr>
          <p:nvPr/>
        </p:nvSpPr>
        <p:spPr bwMode="auto">
          <a:xfrm>
            <a:off x="1190625" y="490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4" name="Text Box 7"/>
          <p:cNvSpPr txBox="1">
            <a:spLocks noChangeArrowheads="1"/>
          </p:cNvSpPr>
          <p:nvPr/>
        </p:nvSpPr>
        <p:spPr bwMode="auto">
          <a:xfrm>
            <a:off x="1524000" y="4437112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d</a:t>
            </a:r>
          </a:p>
        </p:txBody>
      </p:sp>
      <p:sp>
        <p:nvSpPr>
          <p:cNvPr id="80905" name="Text Box 8"/>
          <p:cNvSpPr txBox="1">
            <a:spLocks noChangeArrowheads="1"/>
          </p:cNvSpPr>
          <p:nvPr/>
        </p:nvSpPr>
        <p:spPr bwMode="auto">
          <a:xfrm>
            <a:off x="2057400" y="4437112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d</a:t>
            </a:r>
          </a:p>
        </p:txBody>
      </p:sp>
      <p:sp>
        <p:nvSpPr>
          <p:cNvPr id="80906" name="Text Box 9"/>
          <p:cNvSpPr txBox="1">
            <a:spLocks noChangeArrowheads="1"/>
          </p:cNvSpPr>
          <p:nvPr/>
        </p:nvSpPr>
        <p:spPr bwMode="auto">
          <a:xfrm>
            <a:off x="1524000" y="5427712"/>
            <a:ext cx="381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/>
              <a:t>F</a:t>
            </a:r>
          </a:p>
        </p:txBody>
      </p:sp>
      <p:sp>
        <p:nvSpPr>
          <p:cNvPr id="80907" name="Text Box 10"/>
          <p:cNvSpPr txBox="1">
            <a:spLocks noChangeArrowheads="1"/>
          </p:cNvSpPr>
          <p:nvPr/>
        </p:nvSpPr>
        <p:spPr bwMode="auto">
          <a:xfrm>
            <a:off x="2057400" y="5427712"/>
            <a:ext cx="4572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/>
              <a:t>G</a:t>
            </a:r>
          </a:p>
        </p:txBody>
      </p:sp>
      <p:sp>
        <p:nvSpPr>
          <p:cNvPr id="80908" name="Text Box 11"/>
          <p:cNvSpPr txBox="1">
            <a:spLocks noChangeArrowheads="1"/>
          </p:cNvSpPr>
          <p:nvPr/>
        </p:nvSpPr>
        <p:spPr bwMode="auto">
          <a:xfrm>
            <a:off x="3276600" y="4437112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d</a:t>
            </a:r>
          </a:p>
        </p:txBody>
      </p:sp>
      <p:sp>
        <p:nvSpPr>
          <p:cNvPr id="80909" name="Text Box 12"/>
          <p:cNvSpPr txBox="1">
            <a:spLocks noChangeArrowheads="1"/>
          </p:cNvSpPr>
          <p:nvPr/>
        </p:nvSpPr>
        <p:spPr bwMode="auto">
          <a:xfrm>
            <a:off x="3946525" y="4437112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d</a:t>
            </a:r>
          </a:p>
        </p:txBody>
      </p:sp>
      <p:sp>
        <p:nvSpPr>
          <p:cNvPr id="80910" name="Text Box 13"/>
          <p:cNvSpPr txBox="1">
            <a:spLocks noChangeArrowheads="1"/>
          </p:cNvSpPr>
          <p:nvPr/>
        </p:nvSpPr>
        <p:spPr bwMode="auto">
          <a:xfrm>
            <a:off x="4632325" y="4437112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d</a:t>
            </a:r>
          </a:p>
        </p:txBody>
      </p:sp>
      <p:sp>
        <p:nvSpPr>
          <p:cNvPr id="80911" name="Text Box 14"/>
          <p:cNvSpPr txBox="1">
            <a:spLocks noChangeArrowheads="1"/>
          </p:cNvSpPr>
          <p:nvPr/>
        </p:nvSpPr>
        <p:spPr bwMode="auto">
          <a:xfrm>
            <a:off x="3641725" y="6113512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F</a:t>
            </a:r>
          </a:p>
        </p:txBody>
      </p:sp>
      <p:sp>
        <p:nvSpPr>
          <p:cNvPr id="80912" name="Text Box 15"/>
          <p:cNvSpPr txBox="1">
            <a:spLocks noChangeArrowheads="1"/>
          </p:cNvSpPr>
          <p:nvPr/>
        </p:nvSpPr>
        <p:spPr bwMode="auto">
          <a:xfrm>
            <a:off x="2879725" y="6100812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E</a:t>
            </a:r>
          </a:p>
        </p:txBody>
      </p:sp>
      <p:sp>
        <p:nvSpPr>
          <p:cNvPr id="80913" name="Text Box 16"/>
          <p:cNvSpPr txBox="1">
            <a:spLocks noChangeArrowheads="1"/>
          </p:cNvSpPr>
          <p:nvPr/>
        </p:nvSpPr>
        <p:spPr bwMode="auto">
          <a:xfrm>
            <a:off x="3276600" y="5262612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B</a:t>
            </a:r>
          </a:p>
        </p:txBody>
      </p:sp>
      <p:sp>
        <p:nvSpPr>
          <p:cNvPr id="80914" name="Text Box 17"/>
          <p:cNvSpPr txBox="1">
            <a:spLocks noChangeArrowheads="1"/>
          </p:cNvSpPr>
          <p:nvPr/>
        </p:nvSpPr>
        <p:spPr bwMode="auto">
          <a:xfrm>
            <a:off x="3946525" y="5275312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C</a:t>
            </a:r>
          </a:p>
        </p:txBody>
      </p:sp>
      <p:sp>
        <p:nvSpPr>
          <p:cNvPr id="80915" name="Text Box 18"/>
          <p:cNvSpPr txBox="1">
            <a:spLocks noChangeArrowheads="1"/>
          </p:cNvSpPr>
          <p:nvPr/>
        </p:nvSpPr>
        <p:spPr bwMode="auto">
          <a:xfrm>
            <a:off x="4632325" y="5262612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D</a:t>
            </a:r>
          </a:p>
        </p:txBody>
      </p:sp>
      <p:sp>
        <p:nvSpPr>
          <p:cNvPr id="80916" name="Text Box 19"/>
          <p:cNvSpPr txBox="1">
            <a:spLocks noChangeArrowheads="1"/>
          </p:cNvSpPr>
          <p:nvPr/>
        </p:nvSpPr>
        <p:spPr bwMode="auto">
          <a:xfrm>
            <a:off x="4572000" y="6100812"/>
            <a:ext cx="4572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/>
              <a:t>G</a:t>
            </a:r>
          </a:p>
        </p:txBody>
      </p:sp>
      <p:sp>
        <p:nvSpPr>
          <p:cNvPr id="80917" name="Line 20"/>
          <p:cNvSpPr>
            <a:spLocks noChangeShapeType="1"/>
          </p:cNvSpPr>
          <p:nvPr/>
        </p:nvSpPr>
        <p:spPr bwMode="auto">
          <a:xfrm>
            <a:off x="1752600" y="489431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8" name="Line 21"/>
          <p:cNvSpPr>
            <a:spLocks noChangeShapeType="1"/>
          </p:cNvSpPr>
          <p:nvPr/>
        </p:nvSpPr>
        <p:spPr bwMode="auto">
          <a:xfrm>
            <a:off x="2286000" y="489431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9" name="Line 22"/>
          <p:cNvSpPr>
            <a:spLocks noChangeShapeType="1"/>
          </p:cNvSpPr>
          <p:nvPr/>
        </p:nvSpPr>
        <p:spPr bwMode="auto">
          <a:xfrm>
            <a:off x="3505200" y="489431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20" name="Line 23"/>
          <p:cNvSpPr>
            <a:spLocks noChangeShapeType="1"/>
          </p:cNvSpPr>
          <p:nvPr/>
        </p:nvSpPr>
        <p:spPr bwMode="auto">
          <a:xfrm>
            <a:off x="4191000" y="489431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21" name="Line 24"/>
          <p:cNvSpPr>
            <a:spLocks noChangeShapeType="1"/>
          </p:cNvSpPr>
          <p:nvPr/>
        </p:nvSpPr>
        <p:spPr bwMode="auto">
          <a:xfrm>
            <a:off x="4800600" y="489431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22" name="Line 25"/>
          <p:cNvSpPr>
            <a:spLocks noChangeShapeType="1"/>
          </p:cNvSpPr>
          <p:nvPr/>
        </p:nvSpPr>
        <p:spPr bwMode="auto">
          <a:xfrm>
            <a:off x="4800600" y="573251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23" name="Line 26"/>
          <p:cNvSpPr>
            <a:spLocks noChangeShapeType="1"/>
          </p:cNvSpPr>
          <p:nvPr/>
        </p:nvSpPr>
        <p:spPr bwMode="auto">
          <a:xfrm flipV="1">
            <a:off x="3048000" y="5961112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24" name="Line 27"/>
          <p:cNvSpPr>
            <a:spLocks noChangeShapeType="1"/>
          </p:cNvSpPr>
          <p:nvPr/>
        </p:nvSpPr>
        <p:spPr bwMode="auto">
          <a:xfrm flipV="1">
            <a:off x="3886200" y="5961112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25" name="Line 28"/>
          <p:cNvSpPr>
            <a:spLocks noChangeShapeType="1"/>
          </p:cNvSpPr>
          <p:nvPr/>
        </p:nvSpPr>
        <p:spPr bwMode="auto">
          <a:xfrm>
            <a:off x="3048000" y="5961112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26" name="Line 29"/>
          <p:cNvSpPr>
            <a:spLocks noChangeShapeType="1"/>
          </p:cNvSpPr>
          <p:nvPr/>
        </p:nvSpPr>
        <p:spPr bwMode="auto">
          <a:xfrm>
            <a:off x="3505200" y="573251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27" name="Text Box 30"/>
          <p:cNvSpPr txBox="1">
            <a:spLocks noChangeArrowheads="1"/>
          </p:cNvSpPr>
          <p:nvPr/>
        </p:nvSpPr>
        <p:spPr bwMode="auto">
          <a:xfrm>
            <a:off x="6781800" y="4437112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A</a:t>
            </a:r>
          </a:p>
        </p:txBody>
      </p:sp>
      <p:sp>
        <p:nvSpPr>
          <p:cNvPr id="80928" name="Text Box 31"/>
          <p:cNvSpPr txBox="1">
            <a:spLocks noChangeArrowheads="1"/>
          </p:cNvSpPr>
          <p:nvPr/>
        </p:nvSpPr>
        <p:spPr bwMode="auto">
          <a:xfrm>
            <a:off x="6096000" y="5262612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B</a:t>
            </a:r>
          </a:p>
        </p:txBody>
      </p:sp>
      <p:sp>
        <p:nvSpPr>
          <p:cNvPr id="80929" name="Text Box 32"/>
          <p:cNvSpPr txBox="1">
            <a:spLocks noChangeArrowheads="1"/>
          </p:cNvSpPr>
          <p:nvPr/>
        </p:nvSpPr>
        <p:spPr bwMode="auto">
          <a:xfrm>
            <a:off x="6781800" y="5262612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C</a:t>
            </a:r>
          </a:p>
        </p:txBody>
      </p:sp>
      <p:sp>
        <p:nvSpPr>
          <p:cNvPr id="80930" name="Text Box 33"/>
          <p:cNvSpPr txBox="1">
            <a:spLocks noChangeArrowheads="1"/>
          </p:cNvSpPr>
          <p:nvPr/>
        </p:nvSpPr>
        <p:spPr bwMode="auto">
          <a:xfrm>
            <a:off x="5715000" y="6100812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E</a:t>
            </a:r>
          </a:p>
        </p:txBody>
      </p:sp>
      <p:sp>
        <p:nvSpPr>
          <p:cNvPr id="80931" name="Text Box 34"/>
          <p:cNvSpPr txBox="1">
            <a:spLocks noChangeArrowheads="1"/>
          </p:cNvSpPr>
          <p:nvPr/>
        </p:nvSpPr>
        <p:spPr bwMode="auto">
          <a:xfrm>
            <a:off x="6477000" y="6100812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F</a:t>
            </a:r>
          </a:p>
        </p:txBody>
      </p:sp>
      <p:sp>
        <p:nvSpPr>
          <p:cNvPr id="80932" name="Text Box 35"/>
          <p:cNvSpPr txBox="1">
            <a:spLocks noChangeArrowheads="1"/>
          </p:cNvSpPr>
          <p:nvPr/>
        </p:nvSpPr>
        <p:spPr bwMode="auto">
          <a:xfrm>
            <a:off x="7543800" y="5275312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D</a:t>
            </a:r>
          </a:p>
        </p:txBody>
      </p:sp>
      <p:sp>
        <p:nvSpPr>
          <p:cNvPr id="80933" name="Text Box 36"/>
          <p:cNvSpPr txBox="1">
            <a:spLocks noChangeArrowheads="1"/>
          </p:cNvSpPr>
          <p:nvPr/>
        </p:nvSpPr>
        <p:spPr bwMode="auto">
          <a:xfrm>
            <a:off x="7543800" y="6113512"/>
            <a:ext cx="4572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/>
              <a:t>G</a:t>
            </a:r>
          </a:p>
        </p:txBody>
      </p:sp>
      <p:sp>
        <p:nvSpPr>
          <p:cNvPr id="80934" name="Line 37"/>
          <p:cNvSpPr>
            <a:spLocks noChangeShapeType="1"/>
          </p:cNvSpPr>
          <p:nvPr/>
        </p:nvSpPr>
        <p:spPr bwMode="auto">
          <a:xfrm flipV="1">
            <a:off x="6324600" y="5122912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35" name="Line 38"/>
          <p:cNvSpPr>
            <a:spLocks noChangeShapeType="1"/>
          </p:cNvSpPr>
          <p:nvPr/>
        </p:nvSpPr>
        <p:spPr bwMode="auto">
          <a:xfrm flipV="1">
            <a:off x="7772400" y="5122912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36" name="Line 39"/>
          <p:cNvSpPr>
            <a:spLocks noChangeShapeType="1"/>
          </p:cNvSpPr>
          <p:nvPr/>
        </p:nvSpPr>
        <p:spPr bwMode="auto">
          <a:xfrm flipV="1">
            <a:off x="7010400" y="489431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37" name="Line 40"/>
          <p:cNvSpPr>
            <a:spLocks noChangeShapeType="1"/>
          </p:cNvSpPr>
          <p:nvPr/>
        </p:nvSpPr>
        <p:spPr bwMode="auto">
          <a:xfrm>
            <a:off x="6324600" y="5122912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38" name="Line 41"/>
          <p:cNvSpPr>
            <a:spLocks noChangeShapeType="1"/>
          </p:cNvSpPr>
          <p:nvPr/>
        </p:nvSpPr>
        <p:spPr bwMode="auto">
          <a:xfrm flipV="1">
            <a:off x="5943600" y="5961112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39" name="Line 42"/>
          <p:cNvSpPr>
            <a:spLocks noChangeShapeType="1"/>
          </p:cNvSpPr>
          <p:nvPr/>
        </p:nvSpPr>
        <p:spPr bwMode="auto">
          <a:xfrm flipV="1">
            <a:off x="6705600" y="5961112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40" name="Line 43"/>
          <p:cNvSpPr>
            <a:spLocks noChangeShapeType="1"/>
          </p:cNvSpPr>
          <p:nvPr/>
        </p:nvSpPr>
        <p:spPr bwMode="auto">
          <a:xfrm>
            <a:off x="5943600" y="5961112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41" name="Line 44"/>
          <p:cNvSpPr>
            <a:spLocks noChangeShapeType="1"/>
          </p:cNvSpPr>
          <p:nvPr/>
        </p:nvSpPr>
        <p:spPr bwMode="auto">
          <a:xfrm>
            <a:off x="6324600" y="573251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42" name="Line 45"/>
          <p:cNvSpPr>
            <a:spLocks noChangeShapeType="1"/>
          </p:cNvSpPr>
          <p:nvPr/>
        </p:nvSpPr>
        <p:spPr bwMode="auto">
          <a:xfrm>
            <a:off x="7772400" y="573251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43" name="AutoShape 46"/>
          <p:cNvSpPr>
            <a:spLocks noChangeArrowheads="1"/>
          </p:cNvSpPr>
          <p:nvPr/>
        </p:nvSpPr>
        <p:spPr bwMode="auto">
          <a:xfrm>
            <a:off x="2743200" y="4970512"/>
            <a:ext cx="3048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80944" name="AutoShape 47"/>
          <p:cNvSpPr>
            <a:spLocks noChangeArrowheads="1"/>
          </p:cNvSpPr>
          <p:nvPr/>
        </p:nvSpPr>
        <p:spPr bwMode="auto">
          <a:xfrm>
            <a:off x="5486400" y="4970512"/>
            <a:ext cx="3048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4795A7-53B9-45FA-B78F-FE45264BEDC1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 </a:t>
            </a:r>
            <a:r>
              <a:rPr lang="en-US" altLang="zh-CN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failure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:                             </a:t>
            </a:r>
            <a:r>
              <a:rPr lang="en-US" altLang="zh-CN" sz="3200" b="1" baseline="-40000" smtClean="0">
                <a:solidFill>
                  <a:schemeClr val="bg2"/>
                </a:solidFill>
                <a:sym typeface="Wingdings 2" panose="05020102010507070707" pitchFamily="18" charset="2"/>
              </a:rPr>
              <a:t>correspondent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A: definition: the software        X           the requirement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does              </a:t>
            </a:r>
            <a:r>
              <a:rPr lang="en-US" altLang="zh-CN" sz="3200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r>
              <a:rPr lang="en-US" altLang="zh-CN" sz="3200" b="1" baseline="40000" smtClean="0">
                <a:solidFill>
                  <a:schemeClr val="bg2"/>
                </a:solidFill>
                <a:sym typeface="Wingdings 2" panose="05020102010507070707" pitchFamily="18" charset="2"/>
              </a:rPr>
              <a:t>with</a:t>
            </a:r>
            <a:r>
              <a:rPr lang="en-US" altLang="zh-CN" sz="3200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describe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（软件的动作与需求描述的不相符，称之为失败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或失效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）</a:t>
            </a:r>
          </a:p>
          <a:p>
            <a:pPr eaLnBrk="1" hangingPunct="1"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B: example: (P401-s1)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C: cause of failure: (P402-5 dots ) </a:t>
            </a:r>
          </a:p>
          <a:p>
            <a:pPr lvl="1" eaLnBrk="1" hangingPunct="1"/>
            <a:r>
              <a:rPr lang="en-US" altLang="zh-CN" sz="2000" b="1" smtClean="0"/>
              <a:t>Wrong requirement:  not what the customer wants</a:t>
            </a:r>
          </a:p>
          <a:p>
            <a:pPr lvl="1" eaLnBrk="1" hangingPunct="1"/>
            <a:r>
              <a:rPr lang="en-US" altLang="zh-CN" sz="2000" b="1" smtClean="0"/>
              <a:t>Missing requirement</a:t>
            </a:r>
          </a:p>
          <a:p>
            <a:pPr lvl="1" eaLnBrk="1" hangingPunct="1"/>
            <a:r>
              <a:rPr lang="en-US" altLang="zh-CN" sz="2000" b="1" smtClean="0"/>
              <a:t>Requirement impossible to implement</a:t>
            </a:r>
          </a:p>
          <a:p>
            <a:pPr lvl="1" eaLnBrk="1" hangingPunct="1"/>
            <a:r>
              <a:rPr lang="en-US" altLang="zh-CN" sz="2000" b="1" smtClean="0"/>
              <a:t>Faulty design</a:t>
            </a:r>
          </a:p>
          <a:p>
            <a:pPr lvl="1" eaLnBrk="1" hangingPunct="1"/>
            <a:r>
              <a:rPr lang="en-US" altLang="zh-CN" sz="2000" b="1" smtClean="0"/>
              <a:t>Faulty code</a:t>
            </a:r>
          </a:p>
          <a:p>
            <a:pPr lvl="1" eaLnBrk="1" hangingPunct="1"/>
            <a:r>
              <a:rPr lang="en-US" altLang="zh-CN" sz="2000" b="1" smtClean="0"/>
              <a:t>Improperly implemented design</a:t>
            </a:r>
            <a:endParaRPr lang="en-US" altLang="zh-CN" sz="20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</p:txBody>
      </p:sp>
      <p:sp>
        <p:nvSpPr>
          <p:cNvPr id="10245" name="Line 6"/>
          <p:cNvSpPr>
            <a:spLocks noChangeShapeType="1"/>
          </p:cNvSpPr>
          <p:nvPr/>
        </p:nvSpPr>
        <p:spPr bwMode="auto">
          <a:xfrm>
            <a:off x="4924425" y="24384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91CD85-3C69-426D-957D-C4CA4F246372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00808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 </a:t>
            </a:r>
            <a:r>
              <a:rPr lang="en-US" altLang="zh-CN" sz="24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advantage/feature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: 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A: 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easy to generate a test case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B: 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be suitable for OO approach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（每次加入的是经过测试的对象，也符合消息的传递方式。）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C: be suitable when many of the low level components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are general-purpose utility routines that are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invoked often by others. 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 </a:t>
            </a:r>
            <a:r>
              <a:rPr lang="en-US" altLang="zh-CN" sz="24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drawback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: the major faults in high level units can’t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correct as soon as possible  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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注：图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8.8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部件层次结构的含义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: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指模块之间一个对象调用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另一个对象的方法，或一个部件传递参数给另一个部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件，或部件间传递消息等。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946305-B1D1-43D8-A86E-3DF561A0EC45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/>
              <a:t>2. Top-Down Integration</a:t>
            </a:r>
            <a:r>
              <a:rPr lang="zh-CN" altLang="en-US" b="1" dirty="0" smtClean="0"/>
              <a:t>（自顶向下集成测试）</a:t>
            </a:r>
          </a:p>
          <a:p>
            <a:pPr eaLnBrk="1" hangingPunct="1">
              <a:buFontTx/>
              <a:buNone/>
            </a:pP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 </a:t>
            </a:r>
            <a:r>
              <a:rPr lang="en-US" altLang="zh-CN" sz="2000" b="1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meaning</a:t>
            </a:r>
            <a:r>
              <a:rPr lang="en-US" altLang="zh-CN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: (P428)</a:t>
            </a: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从顶层控制组件开始，首先对</a:t>
            </a:r>
            <a:r>
              <a:rPr lang="zh-CN" altLang="en-US" sz="2000" b="1" dirty="0">
                <a:solidFill>
                  <a:schemeClr val="bg2"/>
                </a:solidFill>
                <a:sym typeface="Wingdings 2" panose="05020102010507070707" pitchFamily="18" charset="2"/>
              </a:rPr>
              <a:t>它本身进行</a:t>
            </a: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测试</a:t>
            </a:r>
            <a:r>
              <a:rPr lang="zh-CN" altLang="en-US" sz="2000" b="1" dirty="0">
                <a:solidFill>
                  <a:schemeClr val="bg2"/>
                </a:solidFill>
                <a:sym typeface="Wingdings 2" panose="05020102010507070707" pitchFamily="18" charset="2"/>
              </a:rPr>
              <a:t>，</a:t>
            </a: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然后将</a:t>
            </a:r>
            <a:r>
              <a:rPr lang="zh-CN" altLang="en-US" sz="2000" b="1" dirty="0">
                <a:solidFill>
                  <a:schemeClr val="bg2"/>
                </a:solidFill>
                <a:sym typeface="Wingdings 2" panose="05020102010507070707" pitchFamily="18" charset="2"/>
              </a:rPr>
              <a:t>被</a:t>
            </a: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测组件</a:t>
            </a:r>
            <a:r>
              <a:rPr lang="zh-CN" altLang="en-US" sz="2000" b="1" dirty="0">
                <a:solidFill>
                  <a:schemeClr val="bg2"/>
                </a:solidFill>
                <a:sym typeface="Wingdings 2" panose="05020102010507070707" pitchFamily="18" charset="2"/>
              </a:rPr>
              <a:t>调用</a:t>
            </a: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的组件</a:t>
            </a:r>
            <a:r>
              <a:rPr lang="zh-CN" altLang="en-US" sz="2000" b="1" dirty="0">
                <a:solidFill>
                  <a:schemeClr val="bg2"/>
                </a:solidFill>
                <a:sym typeface="Wingdings 2" panose="05020102010507070707" pitchFamily="18" charset="2"/>
              </a:rPr>
              <a:t>组合起来，对这个更大的子系统进行</a:t>
            </a: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测试，反复</a:t>
            </a:r>
            <a:r>
              <a:rPr lang="zh-CN" altLang="en-US" sz="2000" b="1" dirty="0">
                <a:solidFill>
                  <a:schemeClr val="bg2"/>
                </a:solidFill>
                <a:sym typeface="Wingdings 2" panose="05020102010507070707" pitchFamily="18" charset="2"/>
              </a:rPr>
              <a:t>采用这种方法，</a:t>
            </a: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直到</a:t>
            </a:r>
            <a:r>
              <a:rPr lang="zh-CN" altLang="en-US" sz="2000" b="1" dirty="0">
                <a:solidFill>
                  <a:schemeClr val="bg2"/>
                </a:solidFill>
                <a:sym typeface="Wingdings 2" panose="05020102010507070707" pitchFamily="18" charset="2"/>
              </a:rPr>
              <a:t>包含了所有组件为止</a:t>
            </a: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。</a:t>
            </a: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 example: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A: </a:t>
            </a:r>
            <a:r>
              <a:rPr lang="en-US" altLang="zh-CN" sz="2400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s</a:t>
            </a:r>
            <a:r>
              <a:rPr lang="en-US" altLang="zh-CN" sz="24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tub</a:t>
            </a:r>
            <a:r>
              <a:rPr lang="zh-CN" altLang="en-US" sz="24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（桩模块：代替下级模块的仿真程序）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B: fig-8.8, fig-8.10 top-down testing procedure: </a:t>
            </a:r>
          </a:p>
          <a:p>
            <a:pPr eaLnBrk="1" hangingPunct="1">
              <a:buFontTx/>
              <a:buNone/>
            </a:pPr>
            <a:endParaRPr lang="en-US" altLang="zh-CN" sz="2400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971550" y="5585668"/>
            <a:ext cx="4318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/>
              <a:t>s</a:t>
            </a:r>
          </a:p>
        </p:txBody>
      </p:sp>
      <p:sp>
        <p:nvSpPr>
          <p:cNvPr id="84998" name="Text Box 7"/>
          <p:cNvSpPr txBox="1">
            <a:spLocks noChangeArrowheads="1"/>
          </p:cNvSpPr>
          <p:nvPr/>
        </p:nvSpPr>
        <p:spPr bwMode="auto">
          <a:xfrm>
            <a:off x="1524000" y="4595068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A</a:t>
            </a:r>
          </a:p>
        </p:txBody>
      </p:sp>
      <p:sp>
        <p:nvSpPr>
          <p:cNvPr id="84999" name="Text Box 9"/>
          <p:cNvSpPr txBox="1">
            <a:spLocks noChangeArrowheads="1"/>
          </p:cNvSpPr>
          <p:nvPr/>
        </p:nvSpPr>
        <p:spPr bwMode="auto">
          <a:xfrm>
            <a:off x="1524000" y="5585668"/>
            <a:ext cx="455613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/>
              <a:t>s</a:t>
            </a:r>
          </a:p>
        </p:txBody>
      </p:sp>
      <p:sp>
        <p:nvSpPr>
          <p:cNvPr id="85000" name="Text Box 10"/>
          <p:cNvSpPr txBox="1">
            <a:spLocks noChangeArrowheads="1"/>
          </p:cNvSpPr>
          <p:nvPr/>
        </p:nvSpPr>
        <p:spPr bwMode="auto">
          <a:xfrm>
            <a:off x="2057400" y="5585668"/>
            <a:ext cx="4572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/>
              <a:t>s</a:t>
            </a:r>
          </a:p>
        </p:txBody>
      </p:sp>
      <p:sp>
        <p:nvSpPr>
          <p:cNvPr id="85001" name="Text Box 12"/>
          <p:cNvSpPr txBox="1">
            <a:spLocks noChangeArrowheads="1"/>
          </p:cNvSpPr>
          <p:nvPr/>
        </p:nvSpPr>
        <p:spPr bwMode="auto">
          <a:xfrm>
            <a:off x="3946525" y="4595068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A</a:t>
            </a:r>
          </a:p>
        </p:txBody>
      </p:sp>
      <p:sp>
        <p:nvSpPr>
          <p:cNvPr id="85002" name="Text Box 14"/>
          <p:cNvSpPr txBox="1">
            <a:spLocks noChangeArrowheads="1"/>
          </p:cNvSpPr>
          <p:nvPr/>
        </p:nvSpPr>
        <p:spPr bwMode="auto">
          <a:xfrm>
            <a:off x="3641725" y="6271468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s</a:t>
            </a:r>
          </a:p>
        </p:txBody>
      </p:sp>
      <p:sp>
        <p:nvSpPr>
          <p:cNvPr id="85003" name="Text Box 15"/>
          <p:cNvSpPr txBox="1">
            <a:spLocks noChangeArrowheads="1"/>
          </p:cNvSpPr>
          <p:nvPr/>
        </p:nvSpPr>
        <p:spPr bwMode="auto">
          <a:xfrm>
            <a:off x="2879725" y="6258768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s</a:t>
            </a:r>
          </a:p>
        </p:txBody>
      </p:sp>
      <p:sp>
        <p:nvSpPr>
          <p:cNvPr id="85004" name="Text Box 16"/>
          <p:cNvSpPr txBox="1">
            <a:spLocks noChangeArrowheads="1"/>
          </p:cNvSpPr>
          <p:nvPr/>
        </p:nvSpPr>
        <p:spPr bwMode="auto">
          <a:xfrm>
            <a:off x="3276600" y="5420568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B</a:t>
            </a:r>
          </a:p>
        </p:txBody>
      </p:sp>
      <p:sp>
        <p:nvSpPr>
          <p:cNvPr id="85005" name="Text Box 17"/>
          <p:cNvSpPr txBox="1">
            <a:spLocks noChangeArrowheads="1"/>
          </p:cNvSpPr>
          <p:nvPr/>
        </p:nvSpPr>
        <p:spPr bwMode="auto">
          <a:xfrm>
            <a:off x="3946525" y="5433268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C</a:t>
            </a:r>
          </a:p>
        </p:txBody>
      </p:sp>
      <p:sp>
        <p:nvSpPr>
          <p:cNvPr id="85006" name="Text Box 18"/>
          <p:cNvSpPr txBox="1">
            <a:spLocks noChangeArrowheads="1"/>
          </p:cNvSpPr>
          <p:nvPr/>
        </p:nvSpPr>
        <p:spPr bwMode="auto">
          <a:xfrm>
            <a:off x="4632325" y="5420568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D</a:t>
            </a:r>
          </a:p>
        </p:txBody>
      </p:sp>
      <p:sp>
        <p:nvSpPr>
          <p:cNvPr id="85007" name="Text Box 19"/>
          <p:cNvSpPr txBox="1">
            <a:spLocks noChangeArrowheads="1"/>
          </p:cNvSpPr>
          <p:nvPr/>
        </p:nvSpPr>
        <p:spPr bwMode="auto">
          <a:xfrm>
            <a:off x="4572000" y="6258768"/>
            <a:ext cx="4572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/>
              <a:t>s</a:t>
            </a:r>
          </a:p>
        </p:txBody>
      </p:sp>
      <p:sp>
        <p:nvSpPr>
          <p:cNvPr id="85008" name="Line 21"/>
          <p:cNvSpPr>
            <a:spLocks noChangeShapeType="1"/>
          </p:cNvSpPr>
          <p:nvPr/>
        </p:nvSpPr>
        <p:spPr bwMode="auto">
          <a:xfrm>
            <a:off x="4191000" y="505226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9" name="Line 23"/>
          <p:cNvSpPr>
            <a:spLocks noChangeShapeType="1"/>
          </p:cNvSpPr>
          <p:nvPr/>
        </p:nvSpPr>
        <p:spPr bwMode="auto">
          <a:xfrm>
            <a:off x="4800600" y="589046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0" name="Line 24"/>
          <p:cNvSpPr>
            <a:spLocks noChangeShapeType="1"/>
          </p:cNvSpPr>
          <p:nvPr/>
        </p:nvSpPr>
        <p:spPr bwMode="auto">
          <a:xfrm flipV="1">
            <a:off x="3886200" y="611906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1" name="Line 25"/>
          <p:cNvSpPr>
            <a:spLocks noChangeShapeType="1"/>
          </p:cNvSpPr>
          <p:nvPr/>
        </p:nvSpPr>
        <p:spPr bwMode="auto">
          <a:xfrm>
            <a:off x="3048000" y="611906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2" name="Line 26"/>
          <p:cNvSpPr>
            <a:spLocks noChangeShapeType="1"/>
          </p:cNvSpPr>
          <p:nvPr/>
        </p:nvSpPr>
        <p:spPr bwMode="auto">
          <a:xfrm>
            <a:off x="3505200" y="589046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3" name="Text Box 27"/>
          <p:cNvSpPr txBox="1">
            <a:spLocks noChangeArrowheads="1"/>
          </p:cNvSpPr>
          <p:nvPr/>
        </p:nvSpPr>
        <p:spPr bwMode="auto">
          <a:xfrm>
            <a:off x="6781800" y="4595068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A</a:t>
            </a:r>
          </a:p>
        </p:txBody>
      </p:sp>
      <p:sp>
        <p:nvSpPr>
          <p:cNvPr id="85014" name="Text Box 28"/>
          <p:cNvSpPr txBox="1">
            <a:spLocks noChangeArrowheads="1"/>
          </p:cNvSpPr>
          <p:nvPr/>
        </p:nvSpPr>
        <p:spPr bwMode="auto">
          <a:xfrm>
            <a:off x="6096000" y="5420568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B</a:t>
            </a:r>
          </a:p>
        </p:txBody>
      </p:sp>
      <p:sp>
        <p:nvSpPr>
          <p:cNvPr id="85015" name="Text Box 29"/>
          <p:cNvSpPr txBox="1">
            <a:spLocks noChangeArrowheads="1"/>
          </p:cNvSpPr>
          <p:nvPr/>
        </p:nvSpPr>
        <p:spPr bwMode="auto">
          <a:xfrm>
            <a:off x="6781800" y="5420568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C</a:t>
            </a:r>
          </a:p>
        </p:txBody>
      </p:sp>
      <p:sp>
        <p:nvSpPr>
          <p:cNvPr id="85016" name="Text Box 30"/>
          <p:cNvSpPr txBox="1">
            <a:spLocks noChangeArrowheads="1"/>
          </p:cNvSpPr>
          <p:nvPr/>
        </p:nvSpPr>
        <p:spPr bwMode="auto">
          <a:xfrm>
            <a:off x="5715000" y="6258768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E</a:t>
            </a:r>
          </a:p>
        </p:txBody>
      </p:sp>
      <p:sp>
        <p:nvSpPr>
          <p:cNvPr id="85017" name="Text Box 31"/>
          <p:cNvSpPr txBox="1">
            <a:spLocks noChangeArrowheads="1"/>
          </p:cNvSpPr>
          <p:nvPr/>
        </p:nvSpPr>
        <p:spPr bwMode="auto">
          <a:xfrm>
            <a:off x="6477000" y="6258768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F</a:t>
            </a:r>
          </a:p>
        </p:txBody>
      </p:sp>
      <p:sp>
        <p:nvSpPr>
          <p:cNvPr id="85018" name="Text Box 32"/>
          <p:cNvSpPr txBox="1">
            <a:spLocks noChangeArrowheads="1"/>
          </p:cNvSpPr>
          <p:nvPr/>
        </p:nvSpPr>
        <p:spPr bwMode="auto">
          <a:xfrm>
            <a:off x="7543800" y="5433268"/>
            <a:ext cx="396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D</a:t>
            </a:r>
          </a:p>
        </p:txBody>
      </p:sp>
      <p:sp>
        <p:nvSpPr>
          <p:cNvPr id="85019" name="Text Box 33"/>
          <p:cNvSpPr txBox="1">
            <a:spLocks noChangeArrowheads="1"/>
          </p:cNvSpPr>
          <p:nvPr/>
        </p:nvSpPr>
        <p:spPr bwMode="auto">
          <a:xfrm>
            <a:off x="7543800" y="6271468"/>
            <a:ext cx="4572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/>
              <a:t>G</a:t>
            </a:r>
          </a:p>
        </p:txBody>
      </p:sp>
      <p:sp>
        <p:nvSpPr>
          <p:cNvPr id="85020" name="Line 34"/>
          <p:cNvSpPr>
            <a:spLocks noChangeShapeType="1"/>
          </p:cNvSpPr>
          <p:nvPr/>
        </p:nvSpPr>
        <p:spPr bwMode="auto">
          <a:xfrm flipV="1">
            <a:off x="6324600" y="528086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1" name="Line 35"/>
          <p:cNvSpPr>
            <a:spLocks noChangeShapeType="1"/>
          </p:cNvSpPr>
          <p:nvPr/>
        </p:nvSpPr>
        <p:spPr bwMode="auto">
          <a:xfrm flipV="1">
            <a:off x="7772400" y="528086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2" name="Line 36"/>
          <p:cNvSpPr>
            <a:spLocks noChangeShapeType="1"/>
          </p:cNvSpPr>
          <p:nvPr/>
        </p:nvSpPr>
        <p:spPr bwMode="auto">
          <a:xfrm flipV="1">
            <a:off x="7010400" y="505226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3" name="Line 37"/>
          <p:cNvSpPr>
            <a:spLocks noChangeShapeType="1"/>
          </p:cNvSpPr>
          <p:nvPr/>
        </p:nvSpPr>
        <p:spPr bwMode="auto">
          <a:xfrm>
            <a:off x="6324600" y="528086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4" name="Line 38"/>
          <p:cNvSpPr>
            <a:spLocks noChangeShapeType="1"/>
          </p:cNvSpPr>
          <p:nvPr/>
        </p:nvSpPr>
        <p:spPr bwMode="auto">
          <a:xfrm flipV="1">
            <a:off x="5943600" y="611906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5" name="Line 39"/>
          <p:cNvSpPr>
            <a:spLocks noChangeShapeType="1"/>
          </p:cNvSpPr>
          <p:nvPr/>
        </p:nvSpPr>
        <p:spPr bwMode="auto">
          <a:xfrm flipV="1">
            <a:off x="6705600" y="611906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6" name="Line 40"/>
          <p:cNvSpPr>
            <a:spLocks noChangeShapeType="1"/>
          </p:cNvSpPr>
          <p:nvPr/>
        </p:nvSpPr>
        <p:spPr bwMode="auto">
          <a:xfrm>
            <a:off x="5943600" y="611906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7" name="Line 41"/>
          <p:cNvSpPr>
            <a:spLocks noChangeShapeType="1"/>
          </p:cNvSpPr>
          <p:nvPr/>
        </p:nvSpPr>
        <p:spPr bwMode="auto">
          <a:xfrm>
            <a:off x="6324600" y="589046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8" name="Line 42"/>
          <p:cNvSpPr>
            <a:spLocks noChangeShapeType="1"/>
          </p:cNvSpPr>
          <p:nvPr/>
        </p:nvSpPr>
        <p:spPr bwMode="auto">
          <a:xfrm>
            <a:off x="7772400" y="589046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9" name="AutoShape 43"/>
          <p:cNvSpPr>
            <a:spLocks noChangeArrowheads="1"/>
          </p:cNvSpPr>
          <p:nvPr/>
        </p:nvSpPr>
        <p:spPr bwMode="auto">
          <a:xfrm>
            <a:off x="2743200" y="5128468"/>
            <a:ext cx="3048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85030" name="AutoShape 44"/>
          <p:cNvSpPr>
            <a:spLocks noChangeArrowheads="1"/>
          </p:cNvSpPr>
          <p:nvPr/>
        </p:nvSpPr>
        <p:spPr bwMode="auto">
          <a:xfrm>
            <a:off x="5486400" y="5128468"/>
            <a:ext cx="3048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85031" name="Line 45"/>
          <p:cNvSpPr>
            <a:spLocks noChangeShapeType="1"/>
          </p:cNvSpPr>
          <p:nvPr/>
        </p:nvSpPr>
        <p:spPr bwMode="auto">
          <a:xfrm flipV="1">
            <a:off x="3048000" y="611906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2" name="Line 47"/>
          <p:cNvSpPr>
            <a:spLocks noChangeShapeType="1"/>
          </p:cNvSpPr>
          <p:nvPr/>
        </p:nvSpPr>
        <p:spPr bwMode="auto">
          <a:xfrm>
            <a:off x="1752600" y="505226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3" name="Line 48"/>
          <p:cNvSpPr>
            <a:spLocks noChangeShapeType="1"/>
          </p:cNvSpPr>
          <p:nvPr/>
        </p:nvSpPr>
        <p:spPr bwMode="auto">
          <a:xfrm flipV="1">
            <a:off x="1219200" y="543326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4" name="Line 49"/>
          <p:cNvSpPr>
            <a:spLocks noChangeShapeType="1"/>
          </p:cNvSpPr>
          <p:nvPr/>
        </p:nvSpPr>
        <p:spPr bwMode="auto">
          <a:xfrm flipV="1">
            <a:off x="2286000" y="543326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5" name="Line 50"/>
          <p:cNvSpPr>
            <a:spLocks noChangeShapeType="1"/>
          </p:cNvSpPr>
          <p:nvPr/>
        </p:nvSpPr>
        <p:spPr bwMode="auto">
          <a:xfrm>
            <a:off x="1219200" y="5433268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6" name="Line 52"/>
          <p:cNvSpPr>
            <a:spLocks noChangeShapeType="1"/>
          </p:cNvSpPr>
          <p:nvPr/>
        </p:nvSpPr>
        <p:spPr bwMode="auto">
          <a:xfrm flipV="1">
            <a:off x="4800600" y="528086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7" name="Line 53"/>
          <p:cNvSpPr>
            <a:spLocks noChangeShapeType="1"/>
          </p:cNvSpPr>
          <p:nvPr/>
        </p:nvSpPr>
        <p:spPr bwMode="auto">
          <a:xfrm flipV="1">
            <a:off x="3505200" y="528086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8" name="Line 54"/>
          <p:cNvSpPr>
            <a:spLocks noChangeShapeType="1"/>
          </p:cNvSpPr>
          <p:nvPr/>
        </p:nvSpPr>
        <p:spPr bwMode="auto">
          <a:xfrm>
            <a:off x="3505200" y="528086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461BDE-D6C1-46D6-B194-42BB3EAB279A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 </a:t>
            </a:r>
            <a:r>
              <a:rPr lang="en-US" altLang="zh-CN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advantage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: the upper models have more testing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choice , so the major question will be found in early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stage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 </a:t>
            </a:r>
            <a:r>
              <a:rPr lang="en-US" altLang="zh-CN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drawback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: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A: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generating test cases can be difficult </a:t>
            </a:r>
            <a:r>
              <a:rPr lang="en-US" altLang="zh-CN" sz="2400" b="1" smtClean="0">
                <a:sym typeface="Wingdings 2" panose="05020102010507070707" pitchFamily="18" charset="2"/>
              </a:rPr>
              <a:t>(P429)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B: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a very large number of stubs may be required 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 (modified top-down testing—Fig8.11) </a:t>
            </a:r>
          </a:p>
          <a:p>
            <a:pPr eaLnBrk="1" hangingPunct="1">
              <a:buFontTx/>
              <a:buNone/>
            </a:pPr>
            <a:r>
              <a:rPr lang="en-US" altLang="zh-CN" b="1" smtClean="0"/>
              <a:t>3. Big-bang Integration</a:t>
            </a:r>
            <a:r>
              <a:rPr lang="zh-CN" altLang="en-US" b="1" smtClean="0"/>
              <a:t>（莽撞测试） </a:t>
            </a:r>
          </a:p>
          <a:p>
            <a:pPr eaLnBrk="1" hangingPunct="1"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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meaning:unit testing      integrate all units in one time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 drawback: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A: stubs+drivers (when unit test a module)</a:t>
            </a:r>
          </a:p>
        </p:txBody>
      </p:sp>
      <p:sp>
        <p:nvSpPr>
          <p:cNvPr id="87045" name="Line 4"/>
          <p:cNvSpPr>
            <a:spLocks noChangeShapeType="1"/>
          </p:cNvSpPr>
          <p:nvPr/>
        </p:nvSpPr>
        <p:spPr bwMode="auto">
          <a:xfrm>
            <a:off x="4310063" y="55959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189D2D-FD2C-4AF0-8D1A-71E85F733078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B: its difficult to find the cause of any failure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C: interface faults cannot be distinguished easily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4. Sandwich Integration</a:t>
            </a:r>
            <a:r>
              <a:rPr lang="zh-CN" altLang="en-US" b="1" smtClean="0"/>
              <a:t>（混合方式测试） </a:t>
            </a:r>
            <a:endParaRPr lang="zh-CN" altLang="en-US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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meaning: A: three layers: </a:t>
            </a:r>
            <a:endParaRPr lang="en-US" altLang="zh-CN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 X: target layer</a:t>
            </a:r>
            <a:r>
              <a:rPr lang="zh-CN" altLang="en-US" sz="2400" b="1" smtClean="0"/>
              <a:t>（</a:t>
            </a:r>
            <a:r>
              <a:rPr lang="en-US" altLang="zh-CN" sz="2400" b="1" smtClean="0"/>
              <a:t>middle layer</a:t>
            </a:r>
            <a:r>
              <a:rPr lang="zh-CN" altLang="en-US" sz="2400" b="1" smtClean="0"/>
              <a:t>）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                 </a:t>
            </a:r>
            <a:r>
              <a:rPr lang="en-US" altLang="zh-CN" sz="2400" b="1" smtClean="0"/>
              <a:t>Y: upper layer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 Z: lower layer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B: strategy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 X: upper layer</a:t>
            </a:r>
            <a:r>
              <a:rPr lang="en-US" altLang="zh-CN" sz="2400" b="1" smtClean="0">
                <a:latin typeface="Times New Roman" panose="02020603050405020304" pitchFamily="18" charset="0"/>
              </a:rPr>
              <a:t>—</a:t>
            </a:r>
            <a:r>
              <a:rPr lang="en-US" altLang="zh-CN" sz="2400" b="1" smtClean="0"/>
              <a:t> top-down testing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 Y: lower layer --- bottom-up testing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 Z: target layer --- testing(stub+driver)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 W: integration of all three layers</a:t>
            </a:r>
            <a:r>
              <a:rPr lang="zh-CN" altLang="en-US" sz="2400" b="1" smtClean="0"/>
              <a:t>。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6A9B06-A4E7-4CAE-8D88-9FF4DA66FFC8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C: example: Fig8.13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 feature: A: full testing for top level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B: easy to generate test case for lower level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5. Comparison of Integration Strategies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 focus on: choosing an integration strategy depends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not only on system characteristics, but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also on customer expectations . (P430)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(so, test strategy should be discussed with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customer in the early stage of a project)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 table8.7—comparison of integration strategies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sidebar8.5 + Fig8.15 ---- Microsoft’s strategy 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：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driven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           by market pressures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。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8A4D97-E93B-40A9-8537-C2B96FA1D071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646113"/>
            <a:ext cx="8001000" cy="838200"/>
          </a:xfrm>
        </p:spPr>
        <p:txBody>
          <a:bodyPr lIns="0" tIns="0" rIns="0" bIns="0" anchor="ctr"/>
          <a:lstStyle/>
          <a:p>
            <a:pPr eaLnBrk="1" hangingPunct="1"/>
            <a:r>
              <a:rPr lang="en-US" altLang="zh-CN" sz="3200" smtClean="0"/>
              <a:t>Sidebar 8.5 Builds at Microsoft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1773238"/>
            <a:ext cx="8001000" cy="4114800"/>
          </a:xfrm>
        </p:spPr>
        <p:txBody>
          <a:bodyPr lIns="0" tIns="0" rIns="0" bIns="0"/>
          <a:lstStyle/>
          <a:p>
            <a:pPr marL="330200" indent="-330200" defTabSz="457200" eaLnBrk="1" hangingPunct="1"/>
            <a:r>
              <a:rPr lang="en-US" altLang="zh-CN" sz="2000" smtClean="0"/>
              <a:t>The feature teams synchronize their work by building the product and finding and fixing faults on a daily basis</a:t>
            </a:r>
          </a:p>
        </p:txBody>
      </p:sp>
      <p:pic>
        <p:nvPicPr>
          <p:cNvPr id="9318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420938"/>
            <a:ext cx="7777162" cy="443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E70132-B022-4D22-B6E8-AAF230BD1921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534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8.5 Testing Object-Oriented Systems (OO</a:t>
            </a:r>
            <a:r>
              <a:rPr lang="zh-CN" altLang="en-US" b="1" smtClean="0"/>
              <a:t>测试</a:t>
            </a:r>
            <a:r>
              <a:rPr lang="en-US" altLang="zh-CN" b="1" smtClean="0"/>
              <a:t>)</a:t>
            </a:r>
            <a:r>
              <a:rPr lang="en-US" altLang="zh-CN" sz="3200" b="1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Focus on: OO testing has special characteristics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----should take several additional steps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1. Testing the Code </a:t>
            </a:r>
            <a:endParaRPr lang="en-US" altLang="zh-CN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 several problem about OO code testing (P433--3 dots)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----OO code 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存在于对象的方法中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,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而完成软件任务需要界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面类、控制类、实体类等的交互，因而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OO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测试不仅仅局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限于对方法的测试，而是比较复杂和广泛。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----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注意的几个问题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提问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---- 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意外的输入能否产生意外的结果。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路径应该唯一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---- 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意料之内的输入能否产生意料之外的结果。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---- 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在选择有用的用例时，有没有考虑不周的情形？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1DBA85-CCB5-493A-AE7D-1AABC273E7DF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773238"/>
            <a:ext cx="8316912" cy="50847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 several aspects about the faults of objects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(P433-434  5 dots)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note: </a:t>
            </a:r>
            <a:r>
              <a:rPr lang="zh-CN" altLang="en-US" sz="2400" b="1" smtClean="0"/>
              <a:t>关于对象和类的检查不会都在设计阶段的静态检查</a:t>
            </a:r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            过程中完成</a:t>
            </a:r>
            <a:r>
              <a:rPr lang="en-US" altLang="zh-CN" sz="2400" b="1" smtClean="0"/>
              <a:t>, </a:t>
            </a:r>
            <a:r>
              <a:rPr lang="zh-CN" altLang="en-US" sz="2400" b="1" smtClean="0"/>
              <a:t>有很多时候是在测试阶段才发现其不</a:t>
            </a:r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            合理性</a:t>
            </a:r>
            <a:r>
              <a:rPr lang="en-US" altLang="zh-CN" sz="2400" b="1" smtClean="0"/>
              <a:t>, </a:t>
            </a:r>
            <a:r>
              <a:rPr lang="zh-CN" altLang="en-US" sz="2400" b="1" smtClean="0"/>
              <a:t>然后又需要调整设计 </a:t>
            </a:r>
            <a:r>
              <a:rPr lang="en-US" altLang="zh-CN" sz="2400" b="1" smtClean="0"/>
              <a:t>.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----</a:t>
            </a:r>
            <a:r>
              <a:rPr lang="zh-CN" altLang="en-US" sz="2400" b="1" smtClean="0"/>
              <a:t>发现不对称或不合理的关联或继承。</a:t>
            </a:r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   </a:t>
            </a:r>
            <a:r>
              <a:rPr lang="en-US" altLang="zh-CN" sz="2400" b="1" smtClean="0"/>
              <a:t>----</a:t>
            </a:r>
            <a:r>
              <a:rPr lang="zh-CN" altLang="en-US" sz="2400" b="1" smtClean="0"/>
              <a:t>发现一个类中存在关系不密切的属性和动作。</a:t>
            </a:r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   </a:t>
            </a:r>
            <a:r>
              <a:rPr lang="en-US" altLang="zh-CN" sz="2400" b="1" smtClean="0"/>
              <a:t>----</a:t>
            </a:r>
            <a:r>
              <a:rPr lang="zh-CN" altLang="en-US" sz="2400" b="1" smtClean="0"/>
              <a:t>一个类担任两个以上角色。</a:t>
            </a:r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   </a:t>
            </a:r>
            <a:r>
              <a:rPr lang="en-US" altLang="zh-CN" sz="2400" b="1" smtClean="0"/>
              <a:t>----</a:t>
            </a:r>
            <a:r>
              <a:rPr lang="zh-CN" altLang="en-US" sz="2400" b="1" smtClean="0"/>
              <a:t>操作目标不明确。</a:t>
            </a:r>
            <a:r>
              <a:rPr lang="en-US" altLang="zh-CN" sz="2400" b="1" smtClean="0"/>
              <a:t>(</a:t>
            </a:r>
            <a:r>
              <a:rPr lang="zh-CN" altLang="en-US" sz="2400" b="1" smtClean="0"/>
              <a:t>例如</a:t>
            </a:r>
            <a:r>
              <a:rPr lang="en-US" altLang="zh-CN" sz="2400" b="1" smtClean="0"/>
              <a:t>: </a:t>
            </a:r>
            <a:r>
              <a:rPr lang="zh-CN" altLang="en-US" sz="2400" b="1" smtClean="0"/>
              <a:t>某个类没有合适的方法等等</a:t>
            </a:r>
            <a:r>
              <a:rPr lang="en-US" altLang="zh-CN" sz="2400" b="1" smtClean="0"/>
              <a:t>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----</a:t>
            </a:r>
            <a:r>
              <a:rPr lang="zh-CN" altLang="en-US" sz="2400" b="1" smtClean="0"/>
              <a:t>发现两个同名的或同目的的关联关系等等。</a:t>
            </a:r>
          </a:p>
          <a:p>
            <a:pPr eaLnBrk="1" hangingPunct="1">
              <a:buFontTx/>
              <a:buNone/>
            </a:pPr>
            <a:r>
              <a:rPr lang="zh-CN" altLang="en-US" sz="2400" b="1" smtClean="0"/>
              <a:t> 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DFD1B6-8C67-4A79-B5E7-512E36E93868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700808"/>
            <a:ext cx="8388424" cy="515719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 message : making special testing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----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传统方法可很好的应用于功能测试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但没有考虑测试类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所需的对象状态及其交互协作关系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而这涉及到消息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----OO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方法开发的系统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消息是软件任务完成的载体和线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索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需要对消息进行较全面的测试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同时也完成了对对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象的状态测试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.(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响应消息的准确性需要测试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/>
              <a:t>2. Difference between OO and traditional Testing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 focus on: retest all methods when we add new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subclass in a way of inheritance 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             (</a:t>
            </a:r>
            <a:r>
              <a:rPr lang="zh-CN" altLang="en-US" sz="2400" b="1" dirty="0" smtClean="0"/>
              <a:t>换句话说</a:t>
            </a:r>
            <a:r>
              <a:rPr lang="en-US" altLang="zh-CN" sz="2400" b="1" dirty="0" smtClean="0"/>
              <a:t>: </a:t>
            </a:r>
            <a:r>
              <a:rPr lang="zh-CN" altLang="en-US" sz="2400" b="1" dirty="0" smtClean="0"/>
              <a:t>封装时被充分测试的程序在实现继</a:t>
            </a:r>
            <a:endParaRPr lang="en-US" altLang="zh-CN" sz="24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            </a:t>
            </a:r>
            <a:r>
              <a:rPr lang="zh-CN" altLang="en-US" sz="2400" b="1" dirty="0" smtClean="0"/>
              <a:t>承组合时可能没有被充分测试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（添加子类时）</a:t>
            </a:r>
            <a:endParaRPr lang="en-US" altLang="zh-CN" sz="2400" b="1" dirty="0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120EEF-86CA-45CD-9942-8383234E07D8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 </a:t>
            </a:r>
            <a:r>
              <a:rPr lang="en-US" altLang="zh-CN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difference between OO and traditional testing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</a:t>
            </a:r>
            <a:r>
              <a:rPr lang="en-US" altLang="zh-CN" sz="2400" b="1" smtClean="0">
                <a:solidFill>
                  <a:srgbClr val="FF0066"/>
                </a:solidFill>
                <a:sym typeface="Wingdings 2" panose="05020102010507070707" pitchFamily="18" charset="2"/>
              </a:rPr>
              <a:t>A: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traditional testing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system changed      original test case+new test case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    (ordinary testing)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</a:t>
            </a:r>
            <a:r>
              <a:rPr lang="en-US" altLang="zh-CN" sz="2400" b="1" smtClean="0">
                <a:solidFill>
                  <a:srgbClr val="FF0066"/>
                </a:solidFill>
                <a:sym typeface="Wingdings 2" panose="05020102010507070707" pitchFamily="18" charset="2"/>
              </a:rPr>
              <a:t>B: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OO testing: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retest the overriding subclass, and may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rgbClr val="0000FF"/>
                </a:solidFill>
                <a:sym typeface="Wingdings 2" panose="05020102010507070707" pitchFamily="18" charset="2"/>
              </a:rPr>
              <a:t>                           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use different use cases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</a:t>
            </a:r>
            <a:r>
              <a:rPr lang="en-US" altLang="zh-CN" sz="2400" b="1" smtClean="0">
                <a:solidFill>
                  <a:srgbClr val="FF0066"/>
                </a:solidFill>
                <a:sym typeface="Wingdings 2" panose="05020102010507070707" pitchFamily="18" charset="2"/>
              </a:rPr>
              <a:t>C: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OO testing: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unit testing ---- easy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integration testing ---- extensive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(Fig8.16---- show the easier and harder parts)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D: difference (with traditional testing)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</a:t>
            </a:r>
            <a:r>
              <a:rPr lang="en-US" altLang="zh-CN" sz="2400" b="1" smtClean="0">
                <a:solidFill>
                  <a:srgbClr val="FF0000"/>
                </a:solidFill>
                <a:sym typeface="Wingdings 2" panose="05020102010507070707" pitchFamily="18" charset="2"/>
              </a:rPr>
              <a:t>Fig8.17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---- four different aspects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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difficulty in OO testing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( 4 dots )</a:t>
            </a:r>
          </a:p>
        </p:txBody>
      </p:sp>
      <p:sp>
        <p:nvSpPr>
          <p:cNvPr id="99333" name="Line 4"/>
          <p:cNvSpPr>
            <a:spLocks noChangeShapeType="1"/>
          </p:cNvSpPr>
          <p:nvPr/>
        </p:nvSpPr>
        <p:spPr bwMode="auto">
          <a:xfrm>
            <a:off x="3886200" y="27908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4" name="Text Box 7"/>
          <p:cNvSpPr txBox="1">
            <a:spLocks noChangeArrowheads="1"/>
          </p:cNvSpPr>
          <p:nvPr/>
        </p:nvSpPr>
        <p:spPr bwMode="auto">
          <a:xfrm>
            <a:off x="7235825" y="5445125"/>
            <a:ext cx="1763713" cy="844550"/>
          </a:xfrm>
          <a:prstGeom prst="rect">
            <a:avLst/>
          </a:prstGeom>
          <a:noFill/>
          <a:ln w="22225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/>
              <a:t>两者说的是同一个问题</a:t>
            </a:r>
          </a:p>
        </p:txBody>
      </p:sp>
      <p:sp>
        <p:nvSpPr>
          <p:cNvPr id="99335" name="Line 8"/>
          <p:cNvSpPr>
            <a:spLocks noChangeShapeType="1"/>
          </p:cNvSpPr>
          <p:nvPr/>
        </p:nvSpPr>
        <p:spPr bwMode="auto">
          <a:xfrm flipH="1">
            <a:off x="6516688" y="5661025"/>
            <a:ext cx="719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6" name="Line 9"/>
          <p:cNvSpPr>
            <a:spLocks noChangeShapeType="1"/>
          </p:cNvSpPr>
          <p:nvPr/>
        </p:nvSpPr>
        <p:spPr bwMode="auto">
          <a:xfrm flipH="1">
            <a:off x="4427538" y="5876925"/>
            <a:ext cx="2808287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134B13-5D68-47DB-BB9C-2BC650E15375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 several concepts and problems (about testing)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A: </a:t>
            </a:r>
            <a:r>
              <a:rPr lang="en-US" altLang="zh-CN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purpose of testing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:</a:t>
            </a:r>
            <a:r>
              <a:rPr lang="en-US" altLang="zh-CN" sz="2400" b="1" u="sng" smtClean="0">
                <a:solidFill>
                  <a:schemeClr val="bg2"/>
                </a:solidFill>
                <a:sym typeface="Wingdings 2" panose="05020102010507070707" pitchFamily="18" charset="2"/>
              </a:rPr>
              <a:t>discover faults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(not demonstrate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     correctness)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B: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fault identification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: a process----(P402)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C: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fault correction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: making changes to the system so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the faults are removed </a:t>
            </a:r>
          </a:p>
        </p:txBody>
      </p:sp>
      <p:sp>
        <p:nvSpPr>
          <p:cNvPr id="228357" name="AutoShape 5"/>
          <p:cNvSpPr>
            <a:spLocks noChangeArrowheads="1"/>
          </p:cNvSpPr>
          <p:nvPr/>
        </p:nvSpPr>
        <p:spPr bwMode="auto">
          <a:xfrm>
            <a:off x="1763713" y="4797425"/>
            <a:ext cx="6337300" cy="1728788"/>
          </a:xfrm>
          <a:prstGeom prst="wedgeRoundRectCallout">
            <a:avLst>
              <a:gd name="adj1" fmla="val 17986"/>
              <a:gd name="adj2" fmla="val -178560"/>
              <a:gd name="adj3" fmla="val 16667"/>
            </a:avLst>
          </a:prstGeom>
          <a:solidFill>
            <a:srgbClr val="99CCFF"/>
          </a:soli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这两者的出发点有根本性的差别</a:t>
            </a:r>
            <a:r>
              <a:rPr lang="en-US" altLang="zh-CN" sz="2400" b="1"/>
              <a:t>:</a:t>
            </a:r>
            <a:r>
              <a:rPr lang="zh-CN" altLang="en-US" sz="2400" b="1"/>
              <a:t>前者是假设系统有问题</a:t>
            </a:r>
            <a:r>
              <a:rPr lang="en-US" altLang="zh-CN" sz="2400" b="1"/>
              <a:t>,</a:t>
            </a:r>
            <a:r>
              <a:rPr lang="zh-CN" altLang="en-US" sz="2400" b="1"/>
              <a:t>而后者是假设系统没有问题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A86B72-D28B-487D-8A08-CC3AE1EF18DE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pPr eaLnBrk="1" hangingPunct="1"/>
            <a:endParaRPr lang="en-US" altLang="zh-CN" sz="3200" smtClean="0"/>
          </a:p>
        </p:txBody>
      </p:sp>
      <p:sp>
        <p:nvSpPr>
          <p:cNvPr id="101380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773238"/>
            <a:ext cx="8001000" cy="4114800"/>
          </a:xfrm>
        </p:spPr>
        <p:txBody>
          <a:bodyPr lIns="0" tIns="0" rIns="0" bIns="0"/>
          <a:lstStyle/>
          <a:p>
            <a:pPr marL="330200" indent="-330200" defTabSz="457200" eaLnBrk="1" hangingPunct="1"/>
            <a:r>
              <a:rPr lang="en-US" altLang="zh-CN" smtClean="0"/>
              <a:t>OO unit testing is less difficult, but integration testing is more extensive</a:t>
            </a:r>
          </a:p>
        </p:txBody>
      </p:sp>
      <p:pic>
        <p:nvPicPr>
          <p:cNvPr id="10138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708275"/>
            <a:ext cx="6840537" cy="405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B08A7B-3AC2-441F-B568-86DF6CDD08BE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76250"/>
            <a:ext cx="8382000" cy="792163"/>
          </a:xfrm>
        </p:spPr>
        <p:txBody>
          <a:bodyPr lIns="0" tIns="0" rIns="0" bIns="0" anchor="ctr"/>
          <a:lstStyle/>
          <a:p>
            <a:pPr eaLnBrk="1" hangingPunct="1"/>
            <a:endParaRPr lang="en-US" altLang="zh-CN" smtClean="0"/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93750" y="1716088"/>
            <a:ext cx="8099425" cy="4665662"/>
          </a:xfrm>
        </p:spPr>
        <p:txBody>
          <a:bodyPr lIns="0" tIns="0" rIns="0" bIns="0"/>
          <a:lstStyle/>
          <a:p>
            <a:pPr marL="330200" indent="-330200" defTabSz="457200" eaLnBrk="1" hangingPunct="1"/>
            <a:r>
              <a:rPr lang="en-US" altLang="zh-CN" smtClean="0"/>
              <a:t>The farther the gray line is out, the more the difference</a:t>
            </a:r>
          </a:p>
        </p:txBody>
      </p:sp>
      <p:pic>
        <p:nvPicPr>
          <p:cNvPr id="10342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565400"/>
            <a:ext cx="6192838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022CB1-B0FB-4B26-9E72-0928F161E5CF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00808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/>
              <a:t>8.6 Testing Planning</a:t>
            </a:r>
            <a:r>
              <a:rPr lang="zh-CN" altLang="en-US" b="1" dirty="0" smtClean="0"/>
              <a:t>（测试计划）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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significance: (P436) </a:t>
            </a:r>
            <a:r>
              <a:rPr lang="en-US" altLang="zh-CN" sz="3200" b="1" baseline="-40000" dirty="0" smtClean="0">
                <a:solidFill>
                  <a:schemeClr val="bg2"/>
                </a:solidFill>
                <a:sym typeface="Wingdings 2" panose="05020102010507070707" pitchFamily="18" charset="2"/>
              </a:rPr>
              <a:t>help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careful test planning      design and organize the tests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     </a:t>
            </a:r>
            <a:r>
              <a:rPr lang="en-US" altLang="zh-CN" sz="3200" b="1" baseline="40000" dirty="0" smtClean="0">
                <a:solidFill>
                  <a:schemeClr val="bg2"/>
                </a:solidFill>
                <a:sym typeface="Wingdings 2" panose="05020102010507070707" pitchFamily="18" charset="2"/>
              </a:rPr>
              <a:t>us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appropriately and thoroughly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 </a:t>
            </a:r>
            <a:r>
              <a:rPr lang="en-US" altLang="zh-CN" sz="2400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several steps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about test plan (P436— “1-6” 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1.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测试目标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(</a:t>
            </a: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测试的总体策略</a:t>
            </a:r>
            <a:r>
              <a:rPr lang="en-US" altLang="zh-CN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进度安排</a:t>
            </a:r>
            <a:r>
              <a:rPr lang="en-US" altLang="zh-CN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优先级及其他量化指标：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例如集成测试后的缺陷数目</a:t>
            </a:r>
            <a:r>
              <a:rPr lang="en-US" altLang="zh-CN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/</a:t>
            </a: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千行代码</a:t>
            </a:r>
            <a:r>
              <a:rPr lang="en-US" altLang="zh-CN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《0.5</a:t>
            </a: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单元测试产生的缺陷</a:t>
            </a:r>
            <a:r>
              <a:rPr lang="zh-CN" altLang="en-US" sz="2000" b="1" dirty="0" smtClean="0">
                <a:solidFill>
                  <a:schemeClr val="bg2"/>
                </a:solidFill>
                <a:cs typeface="Arial" panose="020B0604020202020204" pitchFamily="34" charset="0"/>
                <a:sym typeface="Wingdings 2" panose="05020102010507070707" pitchFamily="18" charset="2"/>
              </a:rPr>
              <a:t>≈</a:t>
            </a:r>
            <a:r>
              <a:rPr lang="en-US" altLang="zh-CN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0.067</a:t>
            </a:r>
            <a:r>
              <a:rPr lang="zh-CN" altLang="en-US" sz="20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等等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2.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用例的分类设计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选择分类方法、附加方法等完成分类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3.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书写测试用例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4.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复审测试用例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审查用例的合理性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,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有时还编写测试程序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5.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运行测试用例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6.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评价测试结果 </a:t>
            </a:r>
          </a:p>
        </p:txBody>
      </p:sp>
      <p:sp>
        <p:nvSpPr>
          <p:cNvPr id="105477" name="Line 4"/>
          <p:cNvSpPr>
            <a:spLocks noChangeShapeType="1"/>
          </p:cNvSpPr>
          <p:nvPr/>
        </p:nvSpPr>
        <p:spPr bwMode="auto">
          <a:xfrm>
            <a:off x="4267200" y="2852738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27FD26-0EED-4A72-86AC-A4039821529D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 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/>
              <a:t>1. Purpose of Plan</a:t>
            </a:r>
            <a:endParaRPr lang="en-US" altLang="zh-CN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CN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 purpose: realize test objectives by a test strategy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 </a:t>
            </a:r>
            <a:r>
              <a:rPr lang="en-US" altLang="zh-CN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test plan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: ----describes the way in which we will show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our customers that the software works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correctly (the testing method include: 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who, why, how, when/schedule )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(P437-s1)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 demanding 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制定测试计划的要求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):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A: know modular hierarchy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B: choosing test objectives, define test strategy,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generate test cases (to wait the testing executing)</a:t>
            </a:r>
            <a:r>
              <a:rPr lang="en-US" altLang="zh-CN" sz="2400" b="1" smtClean="0"/>
              <a:t> 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8301DE-A8DB-4C9B-8F55-8622A0377DA0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/>
              <a:t>2. </a:t>
            </a:r>
            <a:r>
              <a:rPr lang="en-US" altLang="zh-CN" b="1" u="sng" smtClean="0">
                <a:solidFill>
                  <a:srgbClr val="FF0066"/>
                </a:solidFill>
              </a:rPr>
              <a:t>Contents of the Plan</a:t>
            </a:r>
            <a:r>
              <a:rPr lang="en-US" altLang="zh-CN" b="1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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test objective and designing test cases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A: objective and steps (address the test stages)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量化的测试目标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象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PSP,TSP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中的测试统计目标一样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),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针</a:t>
            </a:r>
          </a:p>
          <a:p>
            <a:pPr eaLnBrk="1" hangingPunct="1"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对测试目标制定的具体步骤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以及结束测试的原则等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.)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B: classifying , designing test cases, and choosing a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few representative test cases .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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methods and techniques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----integration methods + review methods + all kinds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of testing reports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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detailed list of test cases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770420-9734-4242-AB00-D135E19FB700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3820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/>
              <a:t>3. Final Purpose of Test Plan (P438)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----having a complete picture of how and why testing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will be performed </a:t>
            </a:r>
          </a:p>
          <a:p>
            <a:pPr eaLnBrk="1" hangingPunct="1">
              <a:buFontTx/>
              <a:buNone/>
            </a:pPr>
            <a:r>
              <a:rPr lang="en-US" altLang="zh-CN" b="1" smtClean="0"/>
              <a:t>4. example about test plan </a:t>
            </a:r>
          </a:p>
          <a:p>
            <a:pPr eaLnBrk="1" hangingPunct="1">
              <a:buFontTx/>
              <a:buNone/>
            </a:pPr>
            <a:r>
              <a:rPr lang="en-US" altLang="zh-CN" b="1" smtClean="0"/>
              <a:t>    ----see </a:t>
            </a:r>
            <a:r>
              <a:rPr lang="en-US" altLang="zh-CN" b="1" smtClean="0">
                <a:latin typeface="Times New Roman" panose="02020603050405020304" pitchFamily="18" charset="0"/>
              </a:rPr>
              <a:t>“</a:t>
            </a:r>
            <a:r>
              <a:rPr lang="en-US" altLang="zh-CN" b="1" smtClean="0"/>
              <a:t>test plan example.doc</a:t>
            </a:r>
            <a:r>
              <a:rPr lang="en-US" altLang="zh-CN" b="1" smtClean="0">
                <a:latin typeface="Times New Roman" panose="02020603050405020304" pitchFamily="18" charset="0"/>
              </a:rPr>
              <a:t>”</a:t>
            </a:r>
            <a:endParaRPr lang="en-US" altLang="zh-CN" b="1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407A88-BDEA-4950-9B0C-2873B5386952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模拟面试问答：如果让您来带领一个测试团队，您会做哪些工作？</a:t>
            </a:r>
          </a:p>
          <a:p>
            <a:pPr eaLnBrk="1" hangingPunct="1"/>
            <a:r>
              <a:rPr lang="zh-CN" altLang="en-US" smtClean="0"/>
              <a:t>对于需求文档，如何进行测试？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  （从什么方面考虑？有什么样的原则？）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954FC9-971C-49FB-9C36-636A375BFAE1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大学教育只是给人一种眼光，而绝不能保证你将来做什么！</a:t>
            </a:r>
          </a:p>
          <a:p>
            <a:pPr eaLnBrk="1" hangingPunct="1"/>
            <a:r>
              <a:rPr lang="zh-CN" altLang="en-US" smtClean="0"/>
              <a:t>唯一能做的是提高自身的能力和素质。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422370-1B4D-4C33-BA6E-BE2FA39050BD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Chapter 9</a:t>
            </a:r>
            <a:r>
              <a:rPr lang="en-US" altLang="zh-CN" smtClean="0">
                <a:solidFill>
                  <a:srgbClr val="000000"/>
                </a:solidFill>
              </a:rPr>
              <a:t>  Testing the System 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8001000" cy="4800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zh-CN" sz="3200" b="1" smtClean="0"/>
              <a:t> </a:t>
            </a:r>
            <a:r>
              <a:rPr lang="en-US" altLang="zh-CN" b="1" smtClean="0">
                <a:solidFill>
                  <a:srgbClr val="000000"/>
                </a:solidFill>
              </a:rPr>
              <a:t>Note  A:unit and integration testing----by  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olidFill>
                  <a:srgbClr val="000000"/>
                </a:solidFill>
              </a:rPr>
              <a:t>                  yourself or a small part of the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olidFill>
                  <a:srgbClr val="000000"/>
                </a:solidFill>
              </a:rPr>
              <a:t>                  development team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olidFill>
                  <a:srgbClr val="000000"/>
                </a:solidFill>
              </a:rPr>
              <a:t>           B:system testing----by the entire 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olidFill>
                  <a:srgbClr val="000000"/>
                </a:solidFill>
              </a:rPr>
              <a:t>                 develop team</a:t>
            </a:r>
          </a:p>
          <a:p>
            <a:pPr eaLnBrk="1" hangingPunct="1"/>
            <a:r>
              <a:rPr lang="en-US" altLang="zh-CN" sz="3200" b="1" smtClean="0">
                <a:solidFill>
                  <a:srgbClr val="000000"/>
                </a:solidFill>
              </a:rPr>
              <a:t>9.1 Principles of system testing</a:t>
            </a:r>
          </a:p>
          <a:p>
            <a:pPr eaLnBrk="1" hangingPunct="1">
              <a:buFontTx/>
              <a:buNone/>
            </a:pPr>
            <a:r>
              <a:rPr lang="en-US" altLang="zh-CN" sz="3200" smtClean="0">
                <a:solidFill>
                  <a:srgbClr val="000000"/>
                </a:solidFill>
              </a:rPr>
              <a:t>    </a:t>
            </a:r>
            <a:r>
              <a:rPr lang="en-US" altLang="zh-CN" sz="2400" b="1" smtClean="0">
                <a:solidFill>
                  <a:srgbClr val="000000"/>
                </a:solidFill>
              </a:rPr>
              <a:t>Focus A: </a:t>
            </a:r>
            <a:r>
              <a:rPr lang="en-US" altLang="zh-CN" smtClean="0">
                <a:solidFill>
                  <a:srgbClr val="000000"/>
                </a:solidFill>
                <a:sym typeface="Wingdings 2" panose="05020102010507070707" pitchFamily="18" charset="2"/>
              </a:rPr>
              <a:t></a:t>
            </a:r>
            <a:r>
              <a:rPr lang="en-US" altLang="zh-CN" sz="2400" b="1" smtClean="0">
                <a:solidFill>
                  <a:srgbClr val="000000"/>
                </a:solidFill>
              </a:rPr>
              <a:t> </a:t>
            </a:r>
            <a:r>
              <a:rPr lang="en-US" altLang="zh-CN" sz="2400" b="1" u="sng" smtClean="0">
                <a:solidFill>
                  <a:srgbClr val="000000"/>
                </a:solidFill>
              </a:rPr>
              <a:t>objective of unit and integration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                       ------ensure the code</a:t>
            </a:r>
            <a:r>
              <a:rPr lang="en-US" altLang="zh-CN" sz="3200" smtClean="0">
                <a:solidFill>
                  <a:srgbClr val="000000"/>
                </a:solidFill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</a:rPr>
              <a:t>implemented</a:t>
            </a:r>
          </a:p>
          <a:p>
            <a:pPr eaLnBrk="1" hangingPunct="1"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                 </a:t>
            </a:r>
            <a:r>
              <a:rPr lang="en-US" altLang="zh-CN" sz="2400" b="1" smtClean="0">
                <a:solidFill>
                  <a:srgbClr val="000000"/>
                </a:solidFill>
              </a:rPr>
              <a:t>the </a:t>
            </a:r>
            <a:r>
              <a:rPr lang="en-US" altLang="zh-CN" sz="2400" b="1" u="sng" smtClean="0">
                <a:solidFill>
                  <a:srgbClr val="000000"/>
                </a:solidFill>
              </a:rPr>
              <a:t>design</a:t>
            </a:r>
            <a:r>
              <a:rPr lang="en-US" altLang="zh-CN" sz="2400" b="1" smtClean="0">
                <a:solidFill>
                  <a:srgbClr val="000000"/>
                </a:solidFill>
              </a:rPr>
              <a:t> properly</a:t>
            </a:r>
            <a:r>
              <a:rPr lang="en-US" altLang="zh-CN" sz="2400" smtClean="0">
                <a:solidFill>
                  <a:srgbClr val="000000"/>
                </a:solidFill>
              </a:rPr>
              <a:t>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</a:t>
            </a:r>
            <a:r>
              <a:rPr lang="en-US" altLang="zh-CN" sz="2400" b="1" smtClean="0">
                <a:solidFill>
                  <a:schemeClr val="bg2"/>
                </a:solidFill>
              </a:rPr>
              <a:t> </a:t>
            </a:r>
            <a:r>
              <a:rPr lang="en-US" altLang="zh-CN" sz="1800" b="1" smtClean="0">
                <a:solidFill>
                  <a:schemeClr val="bg2"/>
                </a:solidFill>
                <a:cs typeface="Arial" panose="020B0604020202020204" pitchFamily="34" charset="0"/>
                <a:sym typeface="Wingdings 2" panose="05020102010507070707" pitchFamily="18" charset="2"/>
              </a:rPr>
              <a:t>⑦</a:t>
            </a:r>
            <a:r>
              <a:rPr lang="en-US" altLang="zh-CN" sz="2400" b="1" smtClean="0">
                <a:solidFill>
                  <a:schemeClr val="bg2"/>
                </a:solidFill>
              </a:rPr>
              <a:t> </a:t>
            </a:r>
            <a:r>
              <a:rPr lang="en-US" altLang="zh-CN" sz="1800" b="1" smtClean="0">
                <a:solidFill>
                  <a:schemeClr val="bg2"/>
                </a:solidFill>
                <a:cs typeface="Arial" panose="020B0604020202020204" pitchFamily="34" charset="0"/>
                <a:sym typeface="Wingdings 2" panose="05020102010507070707" pitchFamily="18" charset="2"/>
              </a:rPr>
              <a:t>⑧⑨⑩</a:t>
            </a:r>
          </a:p>
          <a:p>
            <a:pPr eaLnBrk="1" hangingPunct="1">
              <a:buFontTx/>
              <a:buNone/>
            </a:pPr>
            <a:endParaRPr lang="en-US" altLang="zh-CN" sz="2400" b="1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D169ED-AF7B-4E82-A815-EA2234FEB421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zh-CN" sz="2400" b="1" dirty="0" smtClean="0"/>
              <a:t>   D: discuss about fault 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400" b="1" dirty="0" smtClean="0"/>
              <a:t>      X: software faults is caused by </a:t>
            </a:r>
            <a:r>
              <a:rPr lang="en-US" altLang="zh-CN" i="1" u="sng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华文隶书" pitchFamily="2" charset="-122"/>
              </a:rPr>
              <a:t>human factors</a:t>
            </a:r>
            <a:r>
              <a:rPr lang="en-US" altLang="zh-CN" sz="2400" b="1" dirty="0" smtClean="0"/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400" b="1" dirty="0" smtClean="0"/>
              <a:t>      Y: </a:t>
            </a:r>
            <a:r>
              <a:rPr lang="en-US" altLang="zh-CN" sz="2400" b="1" dirty="0" smtClean="0">
                <a:latin typeface="Times New Roman"/>
              </a:rPr>
              <a:t>“</a:t>
            </a:r>
            <a:r>
              <a:rPr lang="en-US" altLang="zh-CN" sz="2400" b="1" dirty="0" smtClean="0"/>
              <a:t>bug</a:t>
            </a:r>
            <a:r>
              <a:rPr lang="en-US" altLang="zh-CN" sz="2400" b="1" dirty="0" smtClean="0">
                <a:latin typeface="Times New Roman"/>
              </a:rPr>
              <a:t>”</a:t>
            </a:r>
            <a:r>
              <a:rPr lang="en-US" altLang="zh-CN" sz="2400" b="1" dirty="0" smtClean="0"/>
              <a:t>----be refused to use or call by professionals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400" b="1" dirty="0" smtClean="0"/>
              <a:t>   E: purpose of this chapter (P403)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400" b="1" dirty="0" smtClean="0"/>
              <a:t>        ----discussing techniques for </a:t>
            </a:r>
            <a:r>
              <a:rPr lang="en-US" altLang="zh-CN" b="1" i="1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minimize</a:t>
            </a:r>
            <a:r>
              <a:rPr lang="en-US" altLang="zh-CN" sz="2400" b="1" dirty="0" smtClean="0"/>
              <a:t> the 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400" b="1" dirty="0" smtClean="0"/>
              <a:t>             occurrence of faults especially in the stage of 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400" b="1" dirty="0" smtClean="0"/>
              <a:t>             coding . 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400" b="1" dirty="0" smtClean="0"/>
              <a:t>           (</a:t>
            </a:r>
            <a:r>
              <a:rPr lang="zh-CN" altLang="en-US" sz="2400" b="1" dirty="0" smtClean="0"/>
              <a:t>本章研究</a:t>
            </a:r>
            <a:r>
              <a:rPr lang="zh-CN" altLang="en-US" sz="2400" b="1" u="sng" dirty="0" smtClean="0">
                <a:solidFill>
                  <a:srgbClr val="0000FF"/>
                </a:solidFill>
              </a:rPr>
              <a:t>将程序代码本身故障的出现减到最少</a:t>
            </a:r>
            <a:r>
              <a:rPr lang="zh-CN" altLang="en-US" sz="2400" b="1" dirty="0" smtClean="0"/>
              <a:t>的技术</a:t>
            </a:r>
            <a:r>
              <a:rPr lang="en-US" altLang="zh-CN" sz="2400" b="1" dirty="0" smtClean="0"/>
              <a:t>)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400" b="1" dirty="0" smtClean="0"/>
              <a:t>        ----</a:t>
            </a:r>
            <a:r>
              <a:rPr lang="zh-CN" altLang="en-US" sz="2400" b="1" dirty="0" smtClean="0"/>
              <a:t>本章只涉及降低代码缺陷的测试技术，不涉及“无缺</a:t>
            </a:r>
            <a:endParaRPr lang="en-US" altLang="zh-CN" sz="2400" b="1" dirty="0" smtClean="0"/>
          </a:p>
          <a:p>
            <a:pPr eaLnBrk="1" hangingPunct="1">
              <a:buFontTx/>
              <a:buNone/>
              <a:defRPr/>
            </a:pPr>
            <a:r>
              <a:rPr lang="en-US" altLang="zh-CN" sz="2400" b="1" dirty="0" smtClean="0"/>
              <a:t>             </a:t>
            </a:r>
            <a:r>
              <a:rPr lang="zh-CN" altLang="en-US" sz="2400" b="1" dirty="0" smtClean="0"/>
              <a:t>陷需求获取技术，以及无缺陷设计技术”等规范。</a:t>
            </a:r>
            <a:endParaRPr lang="en-US" altLang="zh-CN" sz="2400" b="1" dirty="0" smtClean="0"/>
          </a:p>
          <a:p>
            <a:pPr eaLnBrk="1" hangingPunct="1">
              <a:buFontTx/>
              <a:buNone/>
              <a:defRPr/>
            </a:pP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A82167-1EC3-4376-97E0-0E1E4849D009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/>
              <a:t>2. Types of faults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 </a:t>
            </a:r>
            <a:r>
              <a:rPr lang="en-US" altLang="zh-CN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reason for classifying faults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(P403-s2)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 types of faults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A: </a:t>
            </a:r>
            <a:r>
              <a:rPr lang="en-US" altLang="zh-CN" sz="2400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algorithmic fault</a:t>
            </a:r>
            <a:r>
              <a:rPr lang="zh-CN" altLang="en-US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（算法缺陷）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X: definition: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算法的某些处理步骤或逻辑有问题，以至</a:t>
            </a:r>
          </a:p>
          <a:p>
            <a:pPr eaLnBrk="1" hangingPunct="1"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于软件部件对给定的输入数据无法产生正</a:t>
            </a:r>
          </a:p>
          <a:p>
            <a:pPr eaLnBrk="1" hangingPunct="1"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确的输出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(see text P403-s3)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Y: the ways to checking faults: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m: desk checking (static)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n : give classified input       help to identify faults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Z: typical algorithmic faults(P403 6 dots) </a:t>
            </a:r>
            <a:endParaRPr lang="en-US" altLang="zh-CN" sz="2400" b="1" smtClean="0"/>
          </a:p>
        </p:txBody>
      </p:sp>
      <p:sp>
        <p:nvSpPr>
          <p:cNvPr id="16389" name="Line 4"/>
          <p:cNvSpPr>
            <a:spLocks noChangeShapeType="1"/>
          </p:cNvSpPr>
          <p:nvPr/>
        </p:nvSpPr>
        <p:spPr bwMode="auto">
          <a:xfrm>
            <a:off x="5262563" y="60198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8FB928-960F-4D02-807B-17807E63B149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8388350" cy="4322762"/>
          </a:xfrm>
        </p:spPr>
        <p:txBody>
          <a:bodyPr/>
          <a:lstStyle/>
          <a:p>
            <a:pPr lvl="1" eaLnBrk="1" hangingPunct="1">
              <a:buClr>
                <a:srgbClr val="0000FF"/>
              </a:buClr>
              <a:buSzPct val="50000"/>
              <a:buFont typeface="Wingdings" panose="05000000000000000000" pitchFamily="2" charset="2"/>
              <a:buChar char="u"/>
            </a:pPr>
            <a:r>
              <a:rPr lang="en-GB" altLang="zh-CN" smtClean="0"/>
              <a:t>Branching too soon</a:t>
            </a:r>
          </a:p>
          <a:p>
            <a:pPr lvl="1" eaLnBrk="1" hangingPunct="1">
              <a:buClr>
                <a:srgbClr val="0000FF"/>
              </a:buClr>
              <a:buSzPct val="50000"/>
              <a:buFont typeface="Wingdings" panose="05000000000000000000" pitchFamily="2" charset="2"/>
              <a:buChar char="u"/>
            </a:pPr>
            <a:r>
              <a:rPr lang="en-GB" altLang="zh-CN" smtClean="0"/>
              <a:t>Branching too late</a:t>
            </a:r>
          </a:p>
          <a:p>
            <a:pPr lvl="1" eaLnBrk="1" hangingPunct="1">
              <a:buClr>
                <a:srgbClr val="0000FF"/>
              </a:buClr>
              <a:buSzPct val="50000"/>
              <a:buFont typeface="Wingdings" panose="05000000000000000000" pitchFamily="2" charset="2"/>
              <a:buChar char="u"/>
            </a:pPr>
            <a:r>
              <a:rPr lang="en-GB" altLang="zh-CN" smtClean="0"/>
              <a:t>Testing for the wrong condition</a:t>
            </a:r>
          </a:p>
          <a:p>
            <a:pPr lvl="1" eaLnBrk="1" hangingPunct="1">
              <a:buClr>
                <a:srgbClr val="0000FF"/>
              </a:buClr>
              <a:buSzPct val="50000"/>
              <a:buFont typeface="Wingdings" panose="05000000000000000000" pitchFamily="2" charset="2"/>
              <a:buChar char="u"/>
            </a:pPr>
            <a:r>
              <a:rPr lang="en-GB" altLang="zh-CN" smtClean="0"/>
              <a:t>Forgetting to initialize variable or set loop invariants</a:t>
            </a:r>
          </a:p>
          <a:p>
            <a:pPr lvl="1" eaLnBrk="1" hangingPunct="1">
              <a:buClr>
                <a:srgbClr val="0000FF"/>
              </a:buClr>
              <a:buSzPct val="50000"/>
              <a:buFont typeface="Wingdings" panose="05000000000000000000" pitchFamily="2" charset="2"/>
              <a:buChar char="u"/>
            </a:pPr>
            <a:r>
              <a:rPr lang="en-GB" altLang="zh-CN" smtClean="0"/>
              <a:t>Forgetting to test for a particular condition</a:t>
            </a:r>
          </a:p>
          <a:p>
            <a:pPr lvl="1" eaLnBrk="1" hangingPunct="1">
              <a:buClr>
                <a:srgbClr val="0000FF"/>
              </a:buClr>
              <a:buSzPct val="50000"/>
              <a:buFont typeface="Wingdings" panose="05000000000000000000" pitchFamily="2" charset="2"/>
              <a:buChar char="u"/>
            </a:pPr>
            <a:r>
              <a:rPr lang="en-GB" altLang="zh-CN" smtClean="0"/>
              <a:t>Comparing variables of inappropriate data types</a:t>
            </a:r>
          </a:p>
          <a:p>
            <a:pPr lvl="1" eaLnBrk="1" hangingPunct="1">
              <a:buClr>
                <a:srgbClr val="0000FF"/>
              </a:buClr>
              <a:buSzPct val="50000"/>
              <a:buFont typeface="Wingdings" panose="05000000000000000000" pitchFamily="2" charset="2"/>
              <a:buChar char="u"/>
            </a:pPr>
            <a:r>
              <a:rPr lang="en-GB" altLang="zh-CN" smtClean="0"/>
              <a:t>Syntax faults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94341F-9973-4C41-A33D-45DC84A9B08A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CN" sz="2600" smtClean="0">
              <a:solidFill>
                <a:schemeClr val="bg1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     Chapter 8  Testing the Programs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B: </a:t>
            </a:r>
            <a:r>
              <a:rPr lang="en-US" altLang="zh-CN" sz="2400" b="1" u="sng" smtClean="0">
                <a:solidFill>
                  <a:srgbClr val="FF0066"/>
                </a:solidFill>
              </a:rPr>
              <a:t>computation and</a:t>
            </a:r>
            <a:r>
              <a:rPr lang="en-US" altLang="zh-CN" sz="2400" b="1" u="sng" smtClean="0">
                <a:solidFill>
                  <a:srgbClr val="0000FF"/>
                </a:solidFill>
              </a:rPr>
              <a:t> </a:t>
            </a:r>
            <a:r>
              <a:rPr lang="en-US" altLang="zh-CN" sz="2400" b="1" u="sng" smtClean="0">
                <a:solidFill>
                  <a:srgbClr val="FF0066"/>
                </a:solidFill>
              </a:rPr>
              <a:t>precision faults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(</a:t>
            </a:r>
            <a:r>
              <a:rPr lang="zh-CN" altLang="en-US" sz="2400" b="1" u="sng" smtClean="0">
                <a:solidFill>
                  <a:srgbClr val="0000FF"/>
                </a:solidFill>
              </a:rPr>
              <a:t>计算和精度缺陷</a:t>
            </a:r>
            <a:r>
              <a:rPr lang="en-US" altLang="zh-CN" sz="2400" b="1" u="sng" smtClean="0">
                <a:solidFill>
                  <a:srgbClr val="0000FF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  ----computation error , or may result in less-than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       -acceptable precision </a:t>
            </a:r>
            <a:r>
              <a:rPr lang="zh-CN" altLang="en-US" sz="2400" b="1" smtClean="0"/>
              <a:t>（算法或公式在编程实现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smtClean="0"/>
              <a:t>             时出现错误或最终结果达不到精度要求）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smtClean="0"/>
              <a:t>       </a:t>
            </a:r>
            <a:r>
              <a:rPr lang="en-US" altLang="zh-CN" sz="2400" b="1" smtClean="0"/>
              <a:t>cause: see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text P403-rs3(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举例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: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不同精度变量的混合运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算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浮点数据的不当使用，意料之外的数据截断，实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现时操作次序不当，数据的对象化包装不当等等，</a:t>
            </a:r>
            <a:endParaRPr lang="en-US" altLang="zh-CN" sz="2400" b="1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都会导致精度的下降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C: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Documentation Faults</a:t>
            </a:r>
            <a:r>
              <a:rPr lang="zh-CN" altLang="en-US" sz="2400" b="1" u="sng" smtClean="0">
                <a:solidFill>
                  <a:srgbClr val="0000FF"/>
                </a:solidFill>
              </a:rPr>
              <a:t>（文档缺陷）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smtClean="0"/>
              <a:t>        </a:t>
            </a:r>
            <a:r>
              <a:rPr lang="en-US" altLang="zh-CN" sz="2400" b="1" smtClean="0"/>
              <a:t>----the documentation does not match what the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      program actually does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      ( many of us tend to believe the document)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      ( that will be result in faults proliferation )  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endParaRPr lang="en-US" altLang="zh-CN" sz="2400" b="1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C:\pffice2000\Templates\Presentation Designs\Capsules.pot</Template>
  <TotalTime>9657</TotalTime>
  <Words>5625</Words>
  <Application>Microsoft Office PowerPoint</Application>
  <PresentationFormat>全屏显示(4:3)</PresentationFormat>
  <Paragraphs>816</Paragraphs>
  <Slides>58</Slides>
  <Notes>55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8" baseType="lpstr">
      <vt:lpstr>华文隶书</vt:lpstr>
      <vt:lpstr>隶书</vt:lpstr>
      <vt:lpstr>宋体</vt:lpstr>
      <vt:lpstr>Arial</vt:lpstr>
      <vt:lpstr>Arial Black</vt:lpstr>
      <vt:lpstr>Comic Sans MS</vt:lpstr>
      <vt:lpstr>Times New Roman</vt:lpstr>
      <vt:lpstr>Wingdings</vt:lpstr>
      <vt:lpstr>Wingdings 2</vt:lpstr>
      <vt:lpstr>Capsules</vt:lpstr>
      <vt:lpstr>Chapter 8</vt:lpstr>
      <vt:lpstr>PowerPoint 演示文稿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PowerPoint 演示文稿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PowerPoint 演示文稿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PowerPoint 演示文稿</vt:lpstr>
      <vt:lpstr>     Chapter 8  Testing the Programs</vt:lpstr>
      <vt:lpstr>     Chapter 8  Testing the Programs</vt:lpstr>
      <vt:lpstr>Sidebar 8.4  Fault Discovery Efficiency at Contel IPC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Sidebar 8.5 Builds at Microsoft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PowerPoint 演示文稿</vt:lpstr>
      <vt:lpstr>PowerPoint 演示文稿</vt:lpstr>
      <vt:lpstr>     Chapter 8  Testing the Programs</vt:lpstr>
      <vt:lpstr>     Chapter 8  Testing the Programs </vt:lpstr>
      <vt:lpstr>     Chapter 8  Testing the Programs</vt:lpstr>
      <vt:lpstr>     Chapter 8  Testing the Programs</vt:lpstr>
      <vt:lpstr>     Chapter 8  Testing the Programs</vt:lpstr>
      <vt:lpstr>     Chapter 8  Testing the Programs</vt:lpstr>
      <vt:lpstr>Chapter 9  Testing the System </vt:lpstr>
    </vt:vector>
  </TitlesOfParts>
  <Company>SDU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 6   Considering Objects</dc:title>
  <dc:creator>SQH</dc:creator>
  <cp:lastModifiedBy>史清华</cp:lastModifiedBy>
  <cp:revision>147</cp:revision>
  <dcterms:created xsi:type="dcterms:W3CDTF">2003-11-03T03:09:18Z</dcterms:created>
  <dcterms:modified xsi:type="dcterms:W3CDTF">2018-12-03T11:21:02Z</dcterms:modified>
</cp:coreProperties>
</file>