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29" r:id="rId2"/>
    <p:sldId id="328" r:id="rId3"/>
    <p:sldId id="327" r:id="rId4"/>
    <p:sldId id="330" r:id="rId5"/>
    <p:sldId id="331" r:id="rId6"/>
    <p:sldId id="332" r:id="rId7"/>
    <p:sldId id="354" r:id="rId8"/>
    <p:sldId id="296" r:id="rId9"/>
    <p:sldId id="297" r:id="rId10"/>
    <p:sldId id="298" r:id="rId11"/>
    <p:sldId id="299" r:id="rId12"/>
    <p:sldId id="352" r:id="rId13"/>
    <p:sldId id="333" r:id="rId14"/>
    <p:sldId id="334" r:id="rId15"/>
    <p:sldId id="335" r:id="rId16"/>
    <p:sldId id="300" r:id="rId17"/>
    <p:sldId id="301" r:id="rId18"/>
    <p:sldId id="302" r:id="rId19"/>
    <p:sldId id="353" r:id="rId20"/>
    <p:sldId id="303" r:id="rId21"/>
    <p:sldId id="304" r:id="rId22"/>
    <p:sldId id="305" r:id="rId23"/>
    <p:sldId id="306" r:id="rId24"/>
    <p:sldId id="311" r:id="rId25"/>
    <p:sldId id="308" r:id="rId26"/>
    <p:sldId id="309" r:id="rId27"/>
    <p:sldId id="312" r:id="rId28"/>
    <p:sldId id="313" r:id="rId29"/>
    <p:sldId id="310" r:id="rId30"/>
    <p:sldId id="307" r:id="rId31"/>
    <p:sldId id="314" r:id="rId32"/>
    <p:sldId id="315" r:id="rId33"/>
    <p:sldId id="355" r:id="rId34"/>
    <p:sldId id="316" r:id="rId35"/>
    <p:sldId id="32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7" r:id="rId55"/>
    <p:sldId id="348" r:id="rId56"/>
    <p:sldId id="349" r:id="rId57"/>
    <p:sldId id="350" r:id="rId58"/>
    <p:sldId id="351" r:id="rId59"/>
    <p:sldId id="346" r:id="rId60"/>
    <p:sldId id="324" r:id="rId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66"/>
    <a:srgbClr val="FFFFCC"/>
    <a:srgbClr val="CC3300"/>
    <a:srgbClr val="FF99FF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81" d="100"/>
          <a:sy n="81" d="100"/>
        </p:scale>
        <p:origin x="10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14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B568CC9-44B2-409C-9AA4-D90F097D5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12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/>
            </a:lvl1pPr>
          </a:lstStyle>
          <a:p>
            <a:pPr>
              <a:defRPr/>
            </a:pPr>
            <a:fld id="{38D45854-D07B-43A4-915A-4330B9E42A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286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BDBF5388-7089-4CD8-A99F-28B8945463D2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96058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FC738CE4-80D4-47D3-8CFC-F3E72A287532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11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3527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56E5113D-7CB7-49FB-863F-2D75A3F84076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13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04771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CAA3E359-B1B8-4644-A4A9-1302BB5E2C71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14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91901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48222FE9-C7EE-4450-9F03-316FDF76D391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15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95541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1A17BA3B-078A-4E21-A32A-BF938095B738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16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72898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56392F5D-2AD1-48DC-9D9B-1A3D5AEE8C2D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17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14295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227066C9-43AE-4C9B-A84F-318AF1B0C6FB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18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69444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B3B21022-AEB7-405B-A045-46CC8FDEBA5D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19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71737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4DF1C83F-1ADF-4560-8CF9-35CBA71AAF9B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20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18631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E00DD80E-F063-47D4-A858-F49298FC7231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21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3740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87908537-8895-4EB9-B92C-322378DE6346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59377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93CB2D84-5228-4F76-B0B0-6827EFFD237E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22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99674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CB0CDF96-26F7-4550-AF95-99A902C4B5DE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23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36636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2641A377-12B6-4279-822A-AABE6EE22CD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24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64556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4AD6F846-E020-4172-860F-03CB2EA645C3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25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38032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99771B60-84E4-4C5A-B793-38D8E6E6269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26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56590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33740D56-11E6-479E-9D16-DFD823257B4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27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57344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6C23F712-F0AD-4592-B4DC-5D4DD54AFFE6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28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65737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3F67B2B6-7E3B-4AB6-B31A-9F2774420F6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29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4693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91AEB026-9F87-4BC6-8E4C-C0AFD446397B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30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77854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E1CC856D-2F59-4806-BE3F-A840BA187F02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31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563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E3B11409-1F76-47E6-A122-61F1C004C147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82091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6FC03631-5976-488D-BCBB-2DCF9210C0FB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32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4303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624AB404-4BDE-464A-9E49-5A453D34E80D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34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46328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68D0E246-3351-4F54-B6F5-B7D0E1AB6A1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35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02744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5681595A-E7D2-477B-A765-D3897016F41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36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71803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90D67F7E-255A-44D6-8068-DE7E95AE0744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37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460511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0E0D1AF8-3F48-4E8F-8A21-51E0A94883A2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38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433333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3CC0B0A5-C3C9-48A1-B30C-4342E2F4D746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39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739698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4513313E-F0CD-4781-A420-F480CC2ECE48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40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740177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37404B31-09EC-4675-9712-D8CE4F6AF23B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41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44169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B22DA56F-8099-4633-BB50-914790FD5BA1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42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7730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FEB28FE9-DDF3-4D83-8005-452E68EB94ED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906172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A3F76476-2157-4591-8F1B-A0C8E90CEC4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43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429479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3DCDE0F1-BE3F-491C-8573-38FEC3B0EEB0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44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022903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5C837C77-4371-4EE6-9849-58AEB2239CBE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45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99111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C0090155-2292-49BC-9BFB-A31AC0335D09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46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185284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D5B6A525-9743-48C4-BB5E-8AAB1A8CEF82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47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2764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6E897B55-35FE-40BB-80FF-BAB2E214873A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48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680615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CB1539BD-0513-4942-A095-CE8BA3ACCB27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49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64757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D69C3825-73F4-41DA-BDA3-FA25ABD421B1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50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339124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0D4156B5-D6F4-4259-8681-45AB23336535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51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677039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008438CF-C273-4C62-BAA3-CD6829BF435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52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1486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C2E30EB1-A75D-4CA9-A35C-E9AA817152F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711519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449925EB-272A-449D-8857-C2E83B9334F1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53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760424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3B775CF9-2DA9-456E-B2CD-9E9A9D74106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54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483963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724A5395-5D0B-41EA-BAC3-B0F4749598BB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55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617910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AAF20A99-1B23-427E-92C6-D94E39A5AA60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56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311080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F2706CBE-FF5E-42F9-AF66-9E53A84B15A0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57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179605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1BE2D7AF-FDEA-4584-ADCB-D0C5F6FF30D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58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729360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429DD2F5-1F11-4458-A1EA-6D1611F4D376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59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592563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E523C8C2-F905-486F-A4E6-56C48C1DCD9B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60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7668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0629670A-9A92-43C0-8D04-643F604FE0C0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6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493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EEAF5AE0-36E5-4612-9C17-A68F581E63E8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8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97719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4ABC7EB5-EB73-4478-88A0-8A9A76DEAC2C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9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0297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F6E4C738-CD9B-4E12-9224-0D69C08454F0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10</a:t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3539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BF829-97C1-4D53-90CB-1E3953614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38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57C03-9C71-4AC0-8E94-FB99DAE21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14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DDC86-F961-4769-BEED-D17E72D68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60C54-4D52-411F-90CD-BC34BE78AB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42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72A69-D91B-4BEC-9899-166B3E15D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24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4FE7C-F8C1-4373-8591-88A77AE8C5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86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AF83-D599-45FA-9E4C-17C6F9DB19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04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76E87-3531-4711-A7DC-35A7BBE194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01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34D1F-8729-4FB8-BF52-4BC7DFC35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14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343D7-829B-4883-A499-6B9786DEBF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34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664E6-E45C-40FE-90C5-496B727D41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80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DF9B1B5-7C42-4541-A4F2-17B7347E8E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5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863972-F593-461D-A7D5-989C6AC4176C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smtClean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81075"/>
            <a:ext cx="8424863" cy="504031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       </a:t>
            </a:r>
            <a:r>
              <a:rPr lang="zh-CN" altLang="en-US" sz="6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测 试 用 例 的 设 计</a:t>
            </a:r>
            <a:r>
              <a:rPr lang="zh-CN" altLang="en-US" sz="4800" b="1" dirty="0" smtClean="0">
                <a:solidFill>
                  <a:srgbClr val="000099"/>
                </a:solidFill>
              </a:rPr>
              <a:t/>
            </a:r>
            <a:br>
              <a:rPr lang="zh-CN" altLang="en-US" sz="4800" b="1" dirty="0" smtClean="0">
                <a:solidFill>
                  <a:srgbClr val="000099"/>
                </a:solidFill>
              </a:rPr>
            </a:br>
            <a:r>
              <a:rPr lang="zh-CN" altLang="en-US" sz="2000" b="1" dirty="0" smtClean="0">
                <a:solidFill>
                  <a:srgbClr val="000099"/>
                </a:solidFill>
              </a:rPr>
              <a:t/>
            </a:r>
            <a:br>
              <a:rPr lang="zh-CN" altLang="en-US" sz="2000" b="1" dirty="0" smtClean="0">
                <a:solidFill>
                  <a:srgbClr val="000099"/>
                </a:solidFill>
              </a:rPr>
            </a:br>
            <a:r>
              <a:rPr lang="zh-CN" altLang="en-US" sz="2000" b="1" dirty="0" smtClean="0">
                <a:solidFill>
                  <a:srgbClr val="000099"/>
                </a:solidFill>
              </a:rPr>
              <a:t>                   </a:t>
            </a:r>
            <a:br>
              <a:rPr lang="zh-CN" altLang="en-US" sz="2000" b="1" dirty="0" smtClean="0">
                <a:solidFill>
                  <a:srgbClr val="000099"/>
                </a:solidFill>
              </a:rPr>
            </a:br>
            <a:r>
              <a:rPr lang="zh-CN" altLang="en-US" sz="2000" b="1" dirty="0" smtClean="0">
                <a:solidFill>
                  <a:srgbClr val="000099"/>
                </a:solidFill>
              </a:rPr>
              <a:t/>
            </a:r>
            <a:br>
              <a:rPr lang="zh-CN" altLang="en-US" sz="2000" b="1" dirty="0" smtClean="0">
                <a:solidFill>
                  <a:srgbClr val="000099"/>
                </a:solidFill>
              </a:rPr>
            </a:br>
            <a:r>
              <a:rPr lang="zh-CN" altLang="en-US" sz="2000" b="1" dirty="0" smtClean="0">
                <a:solidFill>
                  <a:srgbClr val="000099"/>
                </a:solidFill>
              </a:rPr>
              <a:t/>
            </a:r>
            <a:br>
              <a:rPr lang="zh-CN" altLang="en-US" sz="2000" b="1" dirty="0" smtClean="0">
                <a:solidFill>
                  <a:srgbClr val="000099"/>
                </a:solidFill>
              </a:rPr>
            </a:br>
            <a:r>
              <a:rPr lang="zh-CN" altLang="en-US" sz="2000" b="1" dirty="0" smtClean="0">
                <a:solidFill>
                  <a:srgbClr val="000099"/>
                </a:solidFill>
              </a:rPr>
              <a:t/>
            </a:r>
            <a:br>
              <a:rPr lang="zh-CN" altLang="en-US" sz="2000" b="1" dirty="0" smtClean="0">
                <a:solidFill>
                  <a:srgbClr val="000099"/>
                </a:solidFill>
              </a:rPr>
            </a:br>
            <a:r>
              <a:rPr lang="zh-CN" altLang="en-US" sz="2000" b="1" dirty="0" smtClean="0">
                <a:solidFill>
                  <a:srgbClr val="000099"/>
                </a:solidFill>
              </a:rPr>
              <a:t/>
            </a:r>
            <a:br>
              <a:rPr lang="zh-CN" altLang="en-US" sz="2000" b="1" dirty="0" smtClean="0">
                <a:solidFill>
                  <a:srgbClr val="000099"/>
                </a:solidFill>
              </a:rPr>
            </a:br>
            <a:r>
              <a:rPr lang="zh-CN" altLang="en-US" sz="2000" b="1" dirty="0" smtClean="0">
                <a:solidFill>
                  <a:srgbClr val="000099"/>
                </a:solidFill>
              </a:rPr>
              <a:t/>
            </a:r>
            <a:br>
              <a:rPr lang="zh-CN" altLang="en-US" sz="2000" b="1" dirty="0" smtClean="0">
                <a:solidFill>
                  <a:srgbClr val="000099"/>
                </a:solidFill>
              </a:rPr>
            </a:br>
            <a:r>
              <a:rPr lang="zh-CN" altLang="en-US" sz="2000" b="1" dirty="0" smtClean="0">
                <a:solidFill>
                  <a:srgbClr val="000099"/>
                </a:solidFill>
              </a:rPr>
              <a:t/>
            </a:r>
            <a:br>
              <a:rPr lang="zh-CN" altLang="en-US" sz="2000" b="1" dirty="0" smtClean="0">
                <a:solidFill>
                  <a:srgbClr val="000099"/>
                </a:solidFill>
              </a:rPr>
            </a:br>
            <a:r>
              <a:rPr lang="zh-CN" altLang="en-US" sz="2000" b="1" dirty="0" smtClean="0">
                <a:solidFill>
                  <a:srgbClr val="000099"/>
                </a:solidFill>
              </a:rPr>
              <a:t>                                           </a:t>
            </a:r>
            <a:r>
              <a:rPr lang="zh-CN" altLang="en-US" sz="3600" b="1" dirty="0" smtClean="0">
                <a:solidFill>
                  <a:srgbClr val="000099"/>
                </a:solidFill>
                <a:ea typeface="华文隶书" pitchFamily="2" charset="-122"/>
              </a:rPr>
              <a:t>软    件    学    院</a:t>
            </a:r>
            <a:r>
              <a:rPr lang="zh-CN" altLang="en-US" sz="3200" b="1" dirty="0" smtClean="0">
                <a:solidFill>
                  <a:srgbClr val="000099"/>
                </a:solidFill>
                <a:ea typeface="华文隶书" pitchFamily="2" charset="-122"/>
              </a:rPr>
              <a:t/>
            </a:r>
            <a:br>
              <a:rPr lang="zh-CN" altLang="en-US" sz="3200" b="1" dirty="0" smtClean="0">
                <a:solidFill>
                  <a:srgbClr val="000099"/>
                </a:solidFill>
                <a:ea typeface="华文隶书" pitchFamily="2" charset="-122"/>
              </a:rPr>
            </a:br>
            <a:r>
              <a:rPr lang="zh-CN" altLang="en-US" sz="3200" b="1" dirty="0" smtClean="0">
                <a:solidFill>
                  <a:srgbClr val="000099"/>
                </a:solidFill>
                <a:ea typeface="华文隶书" pitchFamily="2" charset="-122"/>
              </a:rPr>
              <a:t>                           </a:t>
            </a:r>
            <a:r>
              <a:rPr lang="zh-CN" altLang="en-US" sz="3600" b="1" dirty="0" smtClean="0">
                <a:solidFill>
                  <a:srgbClr val="000099"/>
                </a:solidFill>
                <a:ea typeface="华文隶书" pitchFamily="2" charset="-122"/>
              </a:rPr>
              <a:t>计  算  机  学  院</a:t>
            </a:r>
          </a:p>
        </p:txBody>
      </p:sp>
      <p:graphicFrame>
        <p:nvGraphicFramePr>
          <p:cNvPr id="4100" name="Object 5"/>
          <p:cNvGraphicFramePr>
            <a:graphicFrameLocks/>
          </p:cNvGraphicFramePr>
          <p:nvPr>
            <p:ph idx="1"/>
          </p:nvPr>
        </p:nvGraphicFramePr>
        <p:xfrm>
          <a:off x="2827338" y="2635250"/>
          <a:ext cx="359727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Picture" r:id="rId4" imgW="4067280" imgH="1305000" progId="Word.Picture.8">
                  <p:embed/>
                </p:oleObj>
              </mc:Choice>
              <mc:Fallback>
                <p:oleObj name="Picture" r:id="rId4" imgW="4067280" imgH="1305000" progId="Word.Picture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lum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2635250"/>
                        <a:ext cx="3597275" cy="1154113"/>
                      </a:xfrm>
                      <a:prstGeom prst="rect">
                        <a:avLst/>
                      </a:prstGeom>
                      <a:solidFill>
                        <a:srgbClr val="AAE2CA">
                          <a:alpha val="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E39E4A-11BD-413A-B7D7-E8CCFAEBE4C1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962400"/>
            <a:ext cx="9144000" cy="2895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 </a:t>
            </a:r>
            <a:r>
              <a:rPr lang="zh-CN" altLang="en-US" sz="2400" b="1" smtClean="0">
                <a:latin typeface="宋体" panose="02010600030101010101" pitchFamily="2" charset="-122"/>
              </a:rPr>
              <a:t>第二步：确定测试用例。表中有</a:t>
            </a:r>
            <a:r>
              <a:rPr lang="en-US" altLang="zh-CN" sz="2400" b="1" smtClean="0">
                <a:latin typeface="宋体" panose="02010600030101010101" pitchFamily="2" charset="-122"/>
              </a:rPr>
              <a:t>4</a:t>
            </a:r>
            <a:r>
              <a:rPr lang="zh-CN" altLang="en-US" sz="2400" b="1" smtClean="0">
                <a:latin typeface="宋体" panose="02010600030101010101" pitchFamily="2" charset="-122"/>
              </a:rPr>
              <a:t>个</a:t>
            </a:r>
            <a:r>
              <a:rPr lang="zh-CN" altLang="en-US" sz="24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有效等价类，可以公用</a:t>
            </a:r>
            <a:r>
              <a:rPr lang="zh-CN" altLang="en-US" sz="2400" b="1" smtClean="0">
                <a:latin typeface="宋体" panose="02010600030101010101" pitchFamily="2" charset="-122"/>
              </a:rPr>
              <a:t>以下两个测试用例：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    </a:t>
            </a:r>
            <a:r>
              <a:rPr lang="zh-CN" altLang="en-US" sz="2400" b="1" u="sng" smtClean="0">
                <a:latin typeface="宋体" panose="02010600030101010101" pitchFamily="2" charset="-122"/>
              </a:rPr>
              <a:t>测试数据</a:t>
            </a:r>
            <a:r>
              <a:rPr lang="zh-CN" altLang="en-US" sz="2400" b="1" smtClean="0">
                <a:latin typeface="宋体" panose="02010600030101010101" pitchFamily="2" charset="-122"/>
              </a:rPr>
              <a:t>           </a:t>
            </a:r>
            <a:r>
              <a:rPr lang="zh-CN" altLang="en-US" sz="2400" b="1" u="sng" smtClean="0">
                <a:latin typeface="宋体" panose="02010600030101010101" pitchFamily="2" charset="-122"/>
              </a:rPr>
              <a:t>测试范围</a:t>
            </a:r>
            <a:r>
              <a:rPr lang="zh-CN" altLang="en-US" sz="2400" b="1" smtClean="0">
                <a:latin typeface="宋体" panose="02010600030101010101" pitchFamily="2" charset="-122"/>
              </a:rPr>
              <a:t>           </a:t>
            </a:r>
            <a:r>
              <a:rPr lang="zh-CN" altLang="en-US" sz="2400" b="1" u="sng" smtClean="0">
                <a:latin typeface="宋体" panose="02010600030101010101" pitchFamily="2" charset="-122"/>
              </a:rPr>
              <a:t>期望结果</a:t>
            </a:r>
            <a:endParaRPr lang="zh-CN" altLang="en-US" sz="2400" b="1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（   ）</a:t>
            </a:r>
            <a:r>
              <a:rPr lang="en-US" altLang="zh-CN" sz="2400" b="1" smtClean="0">
                <a:latin typeface="宋体" panose="02010600030101010101" pitchFamily="2" charset="-122"/>
              </a:rPr>
              <a:t>276</a:t>
            </a:r>
            <a:r>
              <a:rPr lang="zh-CN" altLang="en-US" sz="2400" b="1" smtClean="0">
                <a:latin typeface="宋体" panose="02010600030101010101" pitchFamily="2" charset="-122"/>
              </a:rPr>
              <a:t>－</a:t>
            </a:r>
            <a:r>
              <a:rPr lang="en-US" altLang="zh-CN" sz="2400" b="1" smtClean="0">
                <a:latin typeface="宋体" panose="02010600030101010101" pitchFamily="2" charset="-122"/>
              </a:rPr>
              <a:t>2345     </a:t>
            </a:r>
            <a:r>
              <a:rPr lang="zh-CN" altLang="en-US" sz="2400" b="1" smtClean="0">
                <a:latin typeface="宋体" panose="02010600030101010101" pitchFamily="2" charset="-122"/>
              </a:rPr>
              <a:t>等价类①、③、④       有效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（</a:t>
            </a:r>
            <a:r>
              <a:rPr lang="en-US" altLang="zh-CN" sz="2400" b="1" smtClean="0">
                <a:latin typeface="宋体" panose="02010600030101010101" pitchFamily="2" charset="-122"/>
              </a:rPr>
              <a:t>635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  <a:r>
              <a:rPr lang="en-US" altLang="zh-CN" sz="2400" b="1" smtClean="0">
                <a:latin typeface="宋体" panose="02010600030101010101" pitchFamily="2" charset="-122"/>
              </a:rPr>
              <a:t>805</a:t>
            </a:r>
            <a:r>
              <a:rPr lang="zh-CN" altLang="en-US" sz="2400" b="1" smtClean="0">
                <a:latin typeface="宋体" panose="02010600030101010101" pitchFamily="2" charset="-122"/>
              </a:rPr>
              <a:t>－</a:t>
            </a:r>
            <a:r>
              <a:rPr lang="en-US" altLang="zh-CN" sz="2400" b="1" smtClean="0">
                <a:latin typeface="宋体" panose="02010600030101010101" pitchFamily="2" charset="-122"/>
              </a:rPr>
              <a:t>9321     </a:t>
            </a:r>
            <a:r>
              <a:rPr lang="zh-CN" altLang="en-US" sz="2400" b="1" smtClean="0">
                <a:latin typeface="宋体" panose="02010600030101010101" pitchFamily="2" charset="-122"/>
              </a:rPr>
              <a:t>等价类②、③、④       有效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对</a:t>
            </a:r>
            <a:r>
              <a:rPr lang="en-US" altLang="zh-CN" sz="2400" b="1" smtClean="0">
                <a:latin typeface="宋体" panose="02010600030101010101" pitchFamily="2" charset="-122"/>
              </a:rPr>
              <a:t>ll</a:t>
            </a:r>
            <a:r>
              <a:rPr lang="zh-CN" altLang="en-US" sz="2400" b="1" smtClean="0">
                <a:latin typeface="宋体" panose="02010600030101010101" pitchFamily="2" charset="-122"/>
              </a:rPr>
              <a:t>个无效等价类，应选择</a:t>
            </a:r>
            <a:r>
              <a:rPr lang="en-US" altLang="zh-CN" sz="2400" b="1" smtClean="0">
                <a:latin typeface="宋体" panose="02010600030101010101" pitchFamily="2" charset="-122"/>
              </a:rPr>
              <a:t>ll</a:t>
            </a:r>
            <a:r>
              <a:rPr lang="zh-CN" altLang="en-US" sz="2400" b="1" smtClean="0">
                <a:latin typeface="宋体" panose="02010600030101010101" pitchFamily="2" charset="-122"/>
              </a:rPr>
              <a:t>个测试用例。例如前</a:t>
            </a:r>
            <a:r>
              <a:rPr lang="en-US" altLang="zh-CN" sz="2400" b="1" smtClean="0"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latin typeface="宋体" panose="02010600030101010101" pitchFamily="2" charset="-122"/>
              </a:rPr>
              <a:t>个无效等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价类可能使用下列的</a:t>
            </a:r>
            <a:r>
              <a:rPr lang="en-US" altLang="zh-CN" sz="2400" b="1" smtClean="0"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latin typeface="宋体" panose="02010600030101010101" pitchFamily="2" charset="-122"/>
              </a:rPr>
              <a:t>个测试用例：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000250" y="2614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endParaRPr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0" y="476250"/>
          <a:ext cx="94488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Picture2" r:id="rId4" imgW="5829300" imgH="1524000" progId="Word.Picture.8">
                  <p:embed/>
                </p:oleObj>
              </mc:Choice>
              <mc:Fallback>
                <p:oleObj name="Picture2" r:id="rId4" imgW="5829300" imgH="15240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250"/>
                        <a:ext cx="94488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D8BB05-12C6-4243-A971-AB19161B30F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5888"/>
            <a:ext cx="9144000" cy="67421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smtClean="0">
                <a:latin typeface="宋体" pitchFamily="2" charset="-122"/>
              </a:rPr>
              <a:t>     </a:t>
            </a:r>
            <a:r>
              <a:rPr lang="zh-CN" altLang="en-US" sz="2400" b="1" u="sng" dirty="0" smtClean="0">
                <a:latin typeface="宋体" pitchFamily="2" charset="-122"/>
              </a:rPr>
              <a:t>测试数据</a:t>
            </a:r>
            <a:r>
              <a:rPr lang="zh-CN" altLang="en-US" sz="2400" b="1" dirty="0" smtClean="0">
                <a:latin typeface="宋体" pitchFamily="2" charset="-122"/>
              </a:rPr>
              <a:t>           </a:t>
            </a:r>
            <a:r>
              <a:rPr lang="zh-CN" altLang="en-US" sz="2400" b="1" u="sng" dirty="0" smtClean="0">
                <a:latin typeface="宋体" pitchFamily="2" charset="-122"/>
              </a:rPr>
              <a:t>测试范围</a:t>
            </a:r>
            <a:r>
              <a:rPr lang="zh-CN" altLang="en-US" sz="2400" b="1" dirty="0" smtClean="0">
                <a:latin typeface="宋体" pitchFamily="2" charset="-122"/>
              </a:rPr>
              <a:t>           </a:t>
            </a:r>
            <a:r>
              <a:rPr lang="zh-CN" altLang="en-US" sz="2400" b="1" u="sng" dirty="0" smtClean="0">
                <a:latin typeface="宋体" pitchFamily="2" charset="-122"/>
              </a:rPr>
              <a:t>期望结果</a:t>
            </a:r>
            <a:endParaRPr lang="zh-CN" altLang="en-US" sz="2400" b="1" dirty="0" smtClean="0"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 smtClean="0">
                <a:latin typeface="宋体" pitchFamily="2" charset="-122"/>
              </a:rPr>
              <a:t>  （</a:t>
            </a:r>
            <a:r>
              <a:rPr lang="en-US" altLang="zh-CN" sz="2400" b="1" dirty="0" smtClean="0">
                <a:latin typeface="宋体" pitchFamily="2" charset="-122"/>
              </a:rPr>
              <a:t>2OA</a:t>
            </a:r>
            <a:r>
              <a:rPr lang="zh-CN" altLang="en-US" sz="2400" b="1" dirty="0" smtClean="0">
                <a:latin typeface="宋体" pitchFamily="2" charset="-122"/>
              </a:rPr>
              <a:t>） </a:t>
            </a:r>
            <a:r>
              <a:rPr lang="en-US" altLang="zh-CN" sz="2400" b="1" dirty="0" smtClean="0">
                <a:latin typeface="宋体" pitchFamily="2" charset="-122"/>
              </a:rPr>
              <a:t>123-4567       </a:t>
            </a:r>
            <a:r>
              <a:rPr lang="zh-CN" altLang="en-US" sz="2400" b="1" dirty="0" smtClean="0">
                <a:latin typeface="宋体" pitchFamily="2" charset="-122"/>
              </a:rPr>
              <a:t>无效等价类⑤           无效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 smtClean="0">
                <a:latin typeface="宋体" pitchFamily="2" charset="-122"/>
              </a:rPr>
              <a:t>  （</a:t>
            </a:r>
            <a:r>
              <a:rPr lang="en-US" altLang="zh-CN" sz="2400" b="1" dirty="0" smtClean="0">
                <a:latin typeface="宋体" pitchFamily="2" charset="-122"/>
              </a:rPr>
              <a:t>33 </a:t>
            </a:r>
            <a:r>
              <a:rPr lang="zh-CN" altLang="en-US" sz="2400" b="1" dirty="0" smtClean="0">
                <a:latin typeface="宋体" pitchFamily="2" charset="-122"/>
              </a:rPr>
              <a:t>） </a:t>
            </a:r>
            <a:r>
              <a:rPr lang="en-US" altLang="zh-CN" sz="2400" b="1" dirty="0" smtClean="0">
                <a:latin typeface="宋体" pitchFamily="2" charset="-122"/>
              </a:rPr>
              <a:t>234-5678       </a:t>
            </a:r>
            <a:r>
              <a:rPr lang="zh-CN" altLang="en-US" sz="2400" b="1" dirty="0" smtClean="0">
                <a:latin typeface="宋体" pitchFamily="2" charset="-122"/>
              </a:rPr>
              <a:t>无效等价类⑥           无效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 smtClean="0">
                <a:latin typeface="宋体" pitchFamily="2" charset="-122"/>
              </a:rPr>
              <a:t>  （</a:t>
            </a:r>
            <a:r>
              <a:rPr lang="en-US" altLang="zh-CN" sz="2400" b="1" dirty="0" smtClean="0">
                <a:latin typeface="宋体" pitchFamily="2" charset="-122"/>
              </a:rPr>
              <a:t>7777</a:t>
            </a:r>
            <a:r>
              <a:rPr lang="zh-CN" altLang="en-US" sz="2400" b="1" dirty="0" smtClean="0">
                <a:latin typeface="宋体" pitchFamily="2" charset="-122"/>
              </a:rPr>
              <a:t>）</a:t>
            </a:r>
            <a:r>
              <a:rPr lang="en-US" altLang="zh-CN" sz="2400" b="1" dirty="0" smtClean="0">
                <a:latin typeface="宋体" pitchFamily="2" charset="-122"/>
              </a:rPr>
              <a:t>345</a:t>
            </a:r>
            <a:r>
              <a:rPr lang="zh-CN" altLang="en-US" sz="2400" b="1" dirty="0" smtClean="0">
                <a:latin typeface="宋体" pitchFamily="2" charset="-122"/>
              </a:rPr>
              <a:t>－</a:t>
            </a:r>
            <a:r>
              <a:rPr lang="en-US" altLang="zh-CN" sz="2400" b="1" dirty="0" smtClean="0">
                <a:latin typeface="宋体" pitchFamily="2" charset="-122"/>
              </a:rPr>
              <a:t>6789      </a:t>
            </a:r>
            <a:r>
              <a:rPr lang="zh-CN" altLang="en-US" sz="2400" b="1" dirty="0" smtClean="0">
                <a:latin typeface="宋体" pitchFamily="2" charset="-122"/>
              </a:rPr>
              <a:t>无效等价类⑦           无效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 smtClean="0">
                <a:latin typeface="宋体" pitchFamily="2" charset="-122"/>
              </a:rPr>
              <a:t>        （可以看成是无效等价类⒂吗？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也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pitchFamily="2" charset="-122"/>
              </a:rPr>
              <a:t>可以，因为作者对无效等价类的划分已经考虑被测程序的扫描习惯问题了</a:t>
            </a:r>
            <a:r>
              <a:rPr lang="en-US" altLang="zh-CN" sz="2400" b="1" dirty="0" smtClean="0">
                <a:solidFill>
                  <a:schemeClr val="hlink"/>
                </a:solidFill>
                <a:latin typeface="宋体" pitchFamily="2" charset="-122"/>
              </a:rPr>
              <a:t>,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pitchFamily="2" charset="-122"/>
              </a:rPr>
              <a:t>但系统一般只保持其中一种习惯，都可以发现错误。此处是右端扫描方式</a:t>
            </a:r>
            <a:r>
              <a:rPr lang="zh-CN" altLang="en-US" sz="2400" b="1" dirty="0" smtClean="0">
                <a:latin typeface="宋体" pitchFamily="2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 smtClean="0">
                <a:latin typeface="宋体" pitchFamily="2" charset="-122"/>
              </a:rPr>
              <a:t>         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pitchFamily="2" charset="-122"/>
              </a:rPr>
              <a:t>或者</a:t>
            </a:r>
            <a:r>
              <a:rPr lang="en-US" altLang="zh-CN" sz="2400" b="1" dirty="0" smtClean="0">
                <a:solidFill>
                  <a:schemeClr val="hlink"/>
                </a:solidFill>
                <a:latin typeface="宋体" pitchFamily="2" charset="-122"/>
              </a:rPr>
              <a:t>,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pitchFamily="2" charset="-122"/>
              </a:rPr>
              <a:t>干脆给出第</a:t>
            </a:r>
            <a:r>
              <a:rPr lang="en-US" altLang="zh-CN" sz="2400" b="1" dirty="0" smtClean="0">
                <a:solidFill>
                  <a:schemeClr val="hlink"/>
                </a:solidFill>
                <a:latin typeface="宋体" pitchFamily="2" charset="-122"/>
              </a:rPr>
              <a:t>16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pitchFamily="2" charset="-122"/>
              </a:rPr>
              <a:t>个无效等价类</a:t>
            </a:r>
            <a:r>
              <a:rPr lang="en-US" altLang="zh-CN" sz="2400" b="1" dirty="0" smtClean="0">
                <a:solidFill>
                  <a:schemeClr val="hlink"/>
                </a:solidFill>
                <a:latin typeface="宋体" pitchFamily="2" charset="-122"/>
              </a:rPr>
              <a:t>: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pitchFamily="2" charset="-122"/>
              </a:rPr>
              <a:t>电话号码超过</a:t>
            </a:r>
            <a:r>
              <a:rPr lang="en-US" altLang="zh-CN" sz="2400" b="1" dirty="0" smtClean="0">
                <a:solidFill>
                  <a:schemeClr val="hlink"/>
                </a:solidFill>
                <a:latin typeface="宋体" pitchFamily="2" charset="-122"/>
              </a:rPr>
              <a:t>10</a:t>
            </a:r>
            <a:r>
              <a:rPr lang="zh-CN" altLang="en-US" sz="2400" b="1" dirty="0" smtClean="0">
                <a:solidFill>
                  <a:schemeClr val="hlink"/>
                </a:solidFill>
                <a:latin typeface="宋体" pitchFamily="2" charset="-122"/>
              </a:rPr>
              <a:t>位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 smtClean="0">
                <a:latin typeface="宋体" pitchFamily="2" charset="-122"/>
              </a:rPr>
              <a:t>     </a:t>
            </a:r>
            <a:r>
              <a:rPr lang="zh-CN" altLang="en-US" sz="2400" b="1" dirty="0" smtClean="0">
                <a:latin typeface="宋体" pitchFamily="2" charset="-122"/>
              </a:rPr>
              <a:t>后</a:t>
            </a:r>
            <a:r>
              <a:rPr lang="en-US" altLang="zh-CN" sz="2400" b="1" dirty="0" smtClean="0">
                <a:latin typeface="宋体" pitchFamily="2" charset="-122"/>
              </a:rPr>
              <a:t>8</a:t>
            </a:r>
            <a:r>
              <a:rPr lang="zh-CN" altLang="en-US" sz="2400" b="1" dirty="0" smtClean="0">
                <a:latin typeface="宋体" pitchFamily="2" charset="-122"/>
              </a:rPr>
              <a:t>个无效等价类的测试用例留给读者做练习。这样，本例的</a:t>
            </a:r>
            <a:r>
              <a:rPr lang="en-US" altLang="zh-CN" sz="2400" b="1" dirty="0" smtClean="0">
                <a:latin typeface="宋体" pitchFamily="2" charset="-122"/>
              </a:rPr>
              <a:t>15</a:t>
            </a:r>
            <a:r>
              <a:rPr lang="zh-CN" altLang="en-US" sz="2400" b="1" dirty="0" smtClean="0">
                <a:latin typeface="宋体" pitchFamily="2" charset="-122"/>
              </a:rPr>
              <a:t>个等价类将至少需要</a:t>
            </a:r>
            <a:r>
              <a:rPr lang="en-US" altLang="zh-CN" sz="2400" b="1" dirty="0" smtClean="0">
                <a:latin typeface="宋体" pitchFamily="2" charset="-122"/>
              </a:rPr>
              <a:t>13</a:t>
            </a:r>
            <a:r>
              <a:rPr lang="zh-CN" altLang="en-US" sz="2400" b="1" dirty="0" smtClean="0">
                <a:latin typeface="宋体" pitchFamily="2" charset="-122"/>
              </a:rPr>
              <a:t>个测试用例。 </a:t>
            </a:r>
            <a:r>
              <a:rPr lang="en-US" altLang="zh-CN" sz="2400" b="1" dirty="0" smtClean="0">
                <a:latin typeface="宋体" pitchFamily="2" charset="-122"/>
              </a:rPr>
              <a:t>[</a:t>
            </a:r>
            <a:r>
              <a:rPr lang="zh-CN" altLang="en-US" sz="2400" b="1" dirty="0" smtClean="0">
                <a:latin typeface="宋体" pitchFamily="2" charset="-122"/>
              </a:rPr>
              <a:t>例</a:t>
            </a:r>
            <a:r>
              <a:rPr lang="en-US" altLang="zh-CN" sz="2400" b="1" dirty="0" smtClean="0">
                <a:latin typeface="宋体" pitchFamily="2" charset="-122"/>
              </a:rPr>
              <a:t>5</a:t>
            </a:r>
            <a:r>
              <a:rPr lang="zh-CN" altLang="en-US" sz="2400" b="1" dirty="0" smtClean="0">
                <a:latin typeface="宋体" pitchFamily="2" charset="-122"/>
              </a:rPr>
              <a:t>．</a:t>
            </a:r>
            <a:r>
              <a:rPr lang="en-US" altLang="zh-CN" sz="2400" b="1" dirty="0" smtClean="0">
                <a:latin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</a:rPr>
              <a:t>完</a:t>
            </a:r>
            <a:r>
              <a:rPr lang="en-US" altLang="zh-CN" sz="2400" b="1" dirty="0" smtClean="0">
                <a:latin typeface="宋体" pitchFamily="2" charset="-122"/>
              </a:rPr>
              <a:t>] 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 smtClean="0">
                <a:latin typeface="宋体" pitchFamily="2" charset="-122"/>
              </a:rPr>
              <a:t>     </a:t>
            </a:r>
            <a:r>
              <a:rPr lang="zh-CN" altLang="en-US" sz="2400" b="1" dirty="0" smtClean="0">
                <a:latin typeface="宋体" pitchFamily="2" charset="-122"/>
              </a:rPr>
              <a:t>划分等价类时，必须注意给出确切的定义。例如上例中的无效等价类⑤，初看起来似应定义为</a:t>
            </a:r>
            <a:r>
              <a:rPr lang="zh-CN" altLang="en-US" sz="2400" b="1" dirty="0" smtClean="0"/>
              <a:t>“</a:t>
            </a:r>
            <a:r>
              <a:rPr lang="zh-CN" altLang="en-US" sz="2400" b="1" dirty="0" smtClean="0">
                <a:latin typeface="宋体" pitchFamily="2" charset="-122"/>
              </a:rPr>
              <a:t>含有既非空白又非数字的字符</a:t>
            </a:r>
            <a:r>
              <a:rPr lang="zh-CN" altLang="en-US" sz="2400" b="1" dirty="0" smtClean="0"/>
              <a:t>”</a:t>
            </a:r>
            <a:r>
              <a:rPr lang="zh-CN" altLang="en-US" sz="2400" b="1" dirty="0" smtClean="0">
                <a:latin typeface="宋体" pitchFamily="2" charset="-122"/>
              </a:rPr>
              <a:t>，才能与等价类①、②同时对应。但如果这样定义，岂不是承认由空格和数字混合组成的地区码也有效了？这就与无效等价类⑥的定义直接矛盾。又如⑨、⑩两个等价类，也不应合并为</a:t>
            </a:r>
            <a:r>
              <a:rPr lang="zh-CN" altLang="en-US" sz="2400" b="1" dirty="0" smtClean="0"/>
              <a:t>“</a:t>
            </a:r>
            <a:r>
              <a:rPr lang="zh-CN" altLang="en-US" sz="2400" b="1" dirty="0" smtClean="0">
                <a:latin typeface="宋体" pitchFamily="2" charset="-122"/>
              </a:rPr>
              <a:t>起始位为</a:t>
            </a:r>
            <a:r>
              <a:rPr lang="zh-CN" altLang="en-US" sz="2400" b="1" dirty="0" smtClean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en-US" altLang="zh-CN" sz="2400" b="1" dirty="0" smtClean="0"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zh-CN" altLang="en-US" sz="2400" b="1" dirty="0" smtClean="0">
                <a:latin typeface="宋体" pitchFamily="2" charset="-122"/>
              </a:rPr>
              <a:t>或</a:t>
            </a:r>
            <a:r>
              <a:rPr lang="zh-CN" altLang="en-US" sz="2400" b="1" dirty="0" smtClean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en-US" altLang="zh-CN" sz="2400" b="1" dirty="0" smtClean="0"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en-US" altLang="zh-CN" sz="2400" b="1" dirty="0" smtClean="0"/>
              <a:t>”</a:t>
            </a:r>
            <a:r>
              <a:rPr lang="zh-CN" altLang="en-US" sz="2400" b="1" dirty="0" smtClean="0">
                <a:latin typeface="宋体" pitchFamily="2" charset="-122"/>
              </a:rPr>
              <a:t>，因为如果合并，测试用例就可减为</a:t>
            </a:r>
            <a:r>
              <a:rPr lang="en-US" altLang="zh-CN" sz="2400" b="1" dirty="0" smtClean="0">
                <a:cs typeface="Times New Roman" pitchFamily="18" charset="0"/>
              </a:rPr>
              <a:t>l</a:t>
            </a:r>
            <a:r>
              <a:rPr lang="zh-CN" altLang="en-US" sz="2400" b="1" dirty="0" smtClean="0">
                <a:latin typeface="宋体" pitchFamily="2" charset="-122"/>
              </a:rPr>
              <a:t>个（以</a:t>
            </a:r>
            <a:r>
              <a:rPr lang="zh-CN" altLang="en-US" sz="2400" b="1" dirty="0" smtClean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en-US" altLang="zh-CN" sz="2400" b="1" dirty="0" smtClean="0"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zh-CN" altLang="en-US" sz="2400" b="1" dirty="0" smtClean="0">
                <a:latin typeface="宋体" pitchFamily="2" charset="-122"/>
              </a:rPr>
              <a:t>起始或者以</a:t>
            </a:r>
            <a:r>
              <a:rPr lang="zh-CN" altLang="en-US" sz="2400" b="1" dirty="0" smtClean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en-US" altLang="zh-CN" sz="2400" b="1" dirty="0" smtClean="0"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zh-CN" altLang="en-US" sz="2400" b="1" dirty="0" smtClean="0">
                <a:latin typeface="宋体" pitchFamily="2" charset="-122"/>
              </a:rPr>
              <a:t>起始），对程序的测试也就不够完整了  </a:t>
            </a:r>
            <a:r>
              <a:rPr lang="en-US" altLang="zh-CN" sz="2400" b="1" dirty="0" smtClean="0">
                <a:latin typeface="宋体" pitchFamily="2" charset="-122"/>
              </a:rPr>
              <a:t>[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</a:rPr>
              <a:t>测试的关键在于细节的处理</a:t>
            </a:r>
            <a:r>
              <a:rPr lang="en-US" altLang="zh-CN" sz="2400" b="1" dirty="0" smtClean="0">
                <a:latin typeface="宋体" pitchFamily="2" charset="-122"/>
              </a:rPr>
              <a:t>]</a:t>
            </a:r>
            <a:r>
              <a:rPr lang="zh-CN" altLang="en-US" sz="2400" b="1" dirty="0" smtClean="0">
                <a:latin typeface="宋体" pitchFamily="2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400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9FBD4B-6253-4676-8AF2-E1F13C3B1AF4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260350"/>
            <a:ext cx="8893175" cy="65976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b="1" smtClean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smtClean="0">
                <a:solidFill>
                  <a:srgbClr val="000099"/>
                </a:solidFill>
                <a:latin typeface="宋体" panose="02010600030101010101" pitchFamily="2" charset="-122"/>
              </a:rPr>
              <a:t>关于</a:t>
            </a:r>
            <a:r>
              <a:rPr lang="zh-CN" altLang="en-US" b="1" smtClean="0">
                <a:solidFill>
                  <a:srgbClr val="000099"/>
                </a:solidFill>
                <a:latin typeface="Courier New" panose="02070309020205020404" pitchFamily="49" charset="0"/>
              </a:rPr>
              <a:t>“</a:t>
            </a:r>
            <a:r>
              <a:rPr lang="zh-CN" altLang="en-US" b="1" smtClean="0">
                <a:solidFill>
                  <a:srgbClr val="000099"/>
                </a:solidFill>
                <a:latin typeface="宋体" panose="02010600030101010101" pitchFamily="2" charset="-122"/>
              </a:rPr>
              <a:t>电话号码拨号转接程序</a:t>
            </a:r>
            <a:r>
              <a:rPr lang="zh-CN" altLang="en-US" b="1" smtClean="0">
                <a:solidFill>
                  <a:srgbClr val="000099"/>
                </a:solidFill>
                <a:latin typeface="Courier New" panose="02070309020205020404" pitchFamily="49" charset="0"/>
              </a:rPr>
              <a:t>”</a:t>
            </a:r>
            <a:r>
              <a:rPr lang="zh-CN" altLang="en-US" b="1" smtClean="0">
                <a:solidFill>
                  <a:srgbClr val="000099"/>
                </a:solidFill>
                <a:latin typeface="宋体" panose="02010600030101010101" pitchFamily="2" charset="-122"/>
              </a:rPr>
              <a:t>测试问题的讨论</a:t>
            </a:r>
          </a:p>
          <a:p>
            <a:pPr algn="just" eaLnBrk="1" hangingPunct="1">
              <a:buFontTx/>
              <a:buNone/>
            </a:pP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是否设立第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个无效等价类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? (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即：电话号码超过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—--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判错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  ----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若设立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则前面的很多无效等价类可以取消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  ----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但是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一般不这样设立无效等价类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因为这样以来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系统功 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      能不再容易扩充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例如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: 800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系列号码今后可能超十位等</a:t>
            </a:r>
            <a:endParaRPr lang="en-US" altLang="zh-CN" sz="2400" b="1" smtClean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等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因而测试时必须考虑需求的变更和功能的增扩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  ----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结论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2400" b="1" u="sng" smtClean="0">
                <a:solidFill>
                  <a:srgbClr val="0066FF"/>
                </a:solidFill>
                <a:latin typeface="宋体" panose="02010600030101010101" pitchFamily="2" charset="-122"/>
              </a:rPr>
              <a:t>从测试的角度来看</a:t>
            </a:r>
            <a:r>
              <a:rPr lang="en-US" altLang="zh-CN" sz="2400" b="1" u="sng" smtClean="0">
                <a:solidFill>
                  <a:srgbClr val="0066FF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u="sng" smtClean="0">
                <a:solidFill>
                  <a:srgbClr val="0066FF"/>
                </a:solidFill>
                <a:latin typeface="宋体" panose="02010600030101010101" pitchFamily="2" charset="-122"/>
              </a:rPr>
              <a:t>测试时不能对所测试的实体加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solidFill>
                  <a:srgbClr val="0066FF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400" b="1" u="sng" smtClean="0">
                <a:solidFill>
                  <a:srgbClr val="0066FF"/>
                </a:solidFill>
                <a:latin typeface="宋体" panose="02010600030101010101" pitchFamily="2" charset="-122"/>
              </a:rPr>
              <a:t>整体的限制条件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实际系统比上面所述要复杂得多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例如若用固定电话拨手机号的话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得重新划分有效及无效等价类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还包括拨本地手机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(1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开头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和拨异地手机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(0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开头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),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等等问题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. 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还有各种特服号的出现等。</a:t>
            </a:r>
            <a:endParaRPr lang="en-US" altLang="zh-CN" sz="2400" b="1" smtClean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5.2 </a:t>
            </a:r>
            <a:r>
              <a:rPr lang="zh-CN" altLang="en-US" sz="24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：“对定义数组语句作语法检查” 等价类划分案例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</a:t>
            </a:r>
            <a:r>
              <a:rPr lang="en-US" altLang="zh-CN" sz="24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----</a:t>
            </a:r>
            <a:r>
              <a:rPr lang="zh-CN" altLang="en-US" sz="24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见附件文档“软件测试</a:t>
            </a:r>
            <a:r>
              <a:rPr lang="en-US" altLang="zh-CN" sz="24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4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等价类法” </a:t>
            </a:r>
            <a:endParaRPr lang="zh-CN" altLang="en-US" sz="240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F0F774-9CEB-4C51-8FF7-CFCA84A4F64E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400" b="1" smtClean="0"/>
              <a:t>关于等价类划分的说明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</a:t>
            </a:r>
            <a:r>
              <a:rPr lang="en-US" altLang="zh-CN" sz="2400" b="1" smtClean="0"/>
              <a:t>AUT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application under test</a:t>
            </a:r>
            <a:r>
              <a:rPr lang="zh-CN" altLang="en-US" sz="2400" b="1" smtClean="0"/>
              <a:t>被测程序应用）的输入和输出可以被分组或划分为相关的组或类，但我们把它分为两种情况设想：</a:t>
            </a:r>
          </a:p>
          <a:p>
            <a:pPr lvl="1"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u="sng" smtClean="0">
                <a:solidFill>
                  <a:schemeClr val="accent2"/>
                </a:solidFill>
              </a:rPr>
              <a:t>弱一般等价类</a:t>
            </a:r>
            <a:r>
              <a:rPr lang="zh-CN" altLang="en-US" sz="2400" b="1" smtClean="0"/>
              <a:t>测试通过使用一个测试用例中的每个等价类的一个变量实现 </a:t>
            </a:r>
          </a:p>
          <a:p>
            <a:pPr lvl="1"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基于单缺陷假设 </a:t>
            </a:r>
          </a:p>
          <a:p>
            <a:pPr lvl="1"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单缺陷假设：失效极少有两个（或多个）缺陷的同时发生引起的  </a:t>
            </a:r>
          </a:p>
          <a:p>
            <a:pPr eaLnBrk="1" hangingPunct="1">
              <a:buFontTx/>
              <a:buNone/>
            </a:pPr>
            <a:endParaRPr lang="en-US" altLang="zh-CN" sz="2400" b="1" smtClean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676400" y="3048000"/>
          <a:ext cx="65532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位图图像" r:id="rId4" imgW="5668166" imgH="3657143" progId="Paint.Picture">
                  <p:embed/>
                </p:oleObj>
              </mc:Choice>
              <mc:Fallback>
                <p:oleObj name="位图图像" r:id="rId4" imgW="5668166" imgH="365714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65532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F19AB-3786-4C65-B399-ABCEACE440F3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0"/>
            <a:ext cx="9067800" cy="6858000"/>
          </a:xfrm>
        </p:spPr>
        <p:txBody>
          <a:bodyPr/>
          <a:lstStyle/>
          <a:p>
            <a:pPr lvl="1"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u="sng" smtClean="0">
                <a:solidFill>
                  <a:schemeClr val="accent2"/>
                </a:solidFill>
              </a:rPr>
              <a:t>强一般等价类</a:t>
            </a:r>
            <a:r>
              <a:rPr lang="zh-CN" altLang="en-US" sz="2400" b="1" smtClean="0"/>
              <a:t>测试基于多缺陷假设，因此需要等价笛卡儿积的每个元素对应的测试用例</a:t>
            </a:r>
          </a:p>
          <a:p>
            <a:pPr lvl="1"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笛卡儿积可以保证两种意义上的完备性：</a:t>
            </a:r>
          </a:p>
          <a:p>
            <a:pPr lvl="2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b="1" smtClean="0"/>
              <a:t>1</a:t>
            </a:r>
            <a:r>
              <a:rPr lang="zh-CN" altLang="en-US" b="1" smtClean="0"/>
              <a:t>、覆盖所有的等价类</a:t>
            </a:r>
          </a:p>
          <a:p>
            <a:pPr lvl="2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b="1" smtClean="0"/>
              <a:t>2</a:t>
            </a:r>
            <a:r>
              <a:rPr lang="zh-CN" altLang="en-US" b="1" smtClean="0"/>
              <a:t>、可能的输入组合</a:t>
            </a:r>
          </a:p>
          <a:p>
            <a:pPr eaLnBrk="1" hangingPunct="1">
              <a:buFontTx/>
              <a:buNone/>
            </a:pPr>
            <a:endParaRPr lang="en-US" altLang="zh-CN" sz="2400" b="1" smtClean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990600" y="2514600"/>
          <a:ext cx="7239000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位图图像" r:id="rId4" imgW="4915326" imgH="2728196" progId="Paint.Picture">
                  <p:embed/>
                </p:oleObj>
              </mc:Choice>
              <mc:Fallback>
                <p:oleObj name="位图图像" r:id="rId4" imgW="4915326" imgH="272819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7239000" cy="401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03EFA6-17E1-4CDA-9427-6D6A232AF3D9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0"/>
            <a:ext cx="9067800" cy="6858000"/>
          </a:xfrm>
        </p:spPr>
        <p:txBody>
          <a:bodyPr/>
          <a:lstStyle/>
          <a:p>
            <a:pPr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u="sng" smtClean="0">
                <a:solidFill>
                  <a:schemeClr val="accent2"/>
                </a:solidFill>
              </a:rPr>
              <a:t>弱健壮等价类</a:t>
            </a:r>
            <a:r>
              <a:rPr lang="zh-CN" altLang="en-US" sz="2400" b="1" smtClean="0"/>
              <a:t>  </a:t>
            </a:r>
            <a:r>
              <a:rPr lang="en-US" altLang="zh-CN" sz="2400" b="1" smtClean="0"/>
              <a:t>【</a:t>
            </a:r>
            <a:r>
              <a:rPr lang="zh-CN" altLang="en-US" sz="2400" b="1" smtClean="0">
                <a:solidFill>
                  <a:srgbClr val="FF0000"/>
                </a:solidFill>
              </a:rPr>
              <a:t>弱是弱了点，但是比较全面！</a:t>
            </a:r>
            <a:r>
              <a:rPr lang="en-US" altLang="zh-CN" sz="2400" b="1" smtClean="0"/>
              <a:t>】</a:t>
            </a:r>
            <a:endParaRPr lang="zh-CN" altLang="en-US" sz="2400" b="1" smtClean="0"/>
          </a:p>
          <a:p>
            <a:pPr lvl="1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健壮：考虑了无效值 </a:t>
            </a:r>
          </a:p>
          <a:p>
            <a:pPr lvl="1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smtClean="0"/>
              <a:t>弱：基于单缺陷假设 </a:t>
            </a:r>
          </a:p>
          <a:p>
            <a:pPr eaLnBrk="1" hangingPunct="1">
              <a:buFontTx/>
              <a:buNone/>
            </a:pPr>
            <a:endParaRPr lang="zh-CN" altLang="en-US" sz="2400" b="1" smtClean="0"/>
          </a:p>
          <a:p>
            <a:pPr eaLnBrk="1" hangingPunct="1">
              <a:buFontTx/>
              <a:buNone/>
            </a:pPr>
            <a:endParaRPr lang="en-US" altLang="zh-CN" sz="2400" smtClean="0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85800" y="1905000"/>
          <a:ext cx="75438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位图图像" r:id="rId4" imgW="4831499" imgH="2750476" progId="Paint.Picture">
                  <p:embed/>
                </p:oleObj>
              </mc:Choice>
              <mc:Fallback>
                <p:oleObj name="位图图像" r:id="rId4" imgW="4831499" imgH="275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5438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7F95C3-1015-4D03-8011-7BE6D728A7A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669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、边界值分析法</a:t>
            </a:r>
            <a:r>
              <a:rPr lang="zh-CN" altLang="en-US" sz="2400" b="1" smtClean="0">
                <a:latin typeface="宋体" panose="02010600030101010101" pitchFamily="2" charset="-122"/>
              </a:rPr>
              <a:t>（</a:t>
            </a:r>
            <a:r>
              <a:rPr lang="en-US" altLang="zh-CN" sz="2400" b="1" smtClean="0">
                <a:latin typeface="宋体" panose="02010600030101010101" pitchFamily="2" charset="-122"/>
              </a:rPr>
              <a:t>boundary value analysis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在等价分类法中，代表一个类的测试数据可以在这个类的允许范围内任意选择。但如果把测试值选在等价类的边界上，往住有更好的效果，这就是边界值分析法的主要思想。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举例说，税法规定公民的个人收入调节税从超过</a:t>
            </a:r>
            <a:r>
              <a:rPr lang="en-US" altLang="zh-CN" sz="2400" b="1" smtClean="0">
                <a:latin typeface="宋体" panose="02010600030101010101" pitchFamily="2" charset="-122"/>
              </a:rPr>
              <a:t>3000</a:t>
            </a:r>
            <a:r>
              <a:rPr lang="zh-CN" altLang="en-US" sz="2400" b="1" smtClean="0">
                <a:latin typeface="宋体" panose="02010600030101010101" pitchFamily="2" charset="-122"/>
              </a:rPr>
              <a:t>元开始征收。如果用一个程序来计算税款，则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收入≤</a:t>
            </a:r>
            <a:r>
              <a:rPr lang="en-US" altLang="zh-CN" sz="2400" b="1" smtClean="0">
                <a:latin typeface="宋体" panose="02010600030101010101" pitchFamily="2" charset="-122"/>
              </a:rPr>
              <a:t>3000</a:t>
            </a:r>
            <a:r>
              <a:rPr lang="en-US" altLang="zh-CN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可作为判别条件，满足条件者免税，否则要对超出</a:t>
            </a:r>
            <a:r>
              <a:rPr lang="en-US" altLang="zh-CN" sz="2400" b="1" smtClean="0">
                <a:latin typeface="宋体" panose="02010600030101010101" pitchFamily="2" charset="-122"/>
              </a:rPr>
              <a:t>1600</a:t>
            </a:r>
            <a:r>
              <a:rPr lang="zh-CN" altLang="en-US" sz="2400" b="1" smtClean="0">
                <a:latin typeface="宋体" panose="02010600030101010101" pitchFamily="2" charset="-122"/>
              </a:rPr>
              <a:t>元的部分征税。选择测试用例时，固然可以用</a:t>
            </a:r>
            <a:r>
              <a:rPr lang="en-US" altLang="zh-CN" sz="2400" b="1" smtClean="0">
                <a:latin typeface="宋体" panose="02010600030101010101" pitchFamily="2" charset="-122"/>
              </a:rPr>
              <a:t>2900</a:t>
            </a:r>
            <a:r>
              <a:rPr lang="zh-CN" altLang="en-US" sz="2400" b="1" smtClean="0">
                <a:latin typeface="宋体" panose="02010600030101010101" pitchFamily="2" charset="-122"/>
              </a:rPr>
              <a:t>、</a:t>
            </a:r>
            <a:r>
              <a:rPr lang="en-US" altLang="zh-CN" sz="2400" b="1" smtClean="0">
                <a:latin typeface="宋体" panose="02010600030101010101" pitchFamily="2" charset="-122"/>
              </a:rPr>
              <a:t>3100</a:t>
            </a:r>
            <a:r>
              <a:rPr lang="zh-CN" altLang="en-US" sz="2400" b="1" smtClean="0">
                <a:latin typeface="宋体" panose="02010600030101010101" pitchFamily="2" charset="-122"/>
              </a:rPr>
              <a:t>两个测试数据分别代表免税和征税两个等价类，但如果程序中将判别条件误写为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收入＜</a:t>
            </a:r>
            <a:r>
              <a:rPr lang="en-US" altLang="zh-CN" sz="2400" b="1" smtClean="0">
                <a:latin typeface="宋体" panose="02010600030101010101" pitchFamily="2" charset="-122"/>
              </a:rPr>
              <a:t>3000</a:t>
            </a:r>
            <a:r>
              <a:rPr lang="en-US" altLang="zh-CN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，这两个数据都不能发现错误。假如将边界值</a:t>
            </a:r>
            <a:r>
              <a:rPr lang="en-US" altLang="zh-CN" sz="2400" b="1" smtClean="0">
                <a:latin typeface="宋体" panose="02010600030101010101" pitchFamily="2" charset="-122"/>
              </a:rPr>
              <a:t>3000</a:t>
            </a:r>
            <a:r>
              <a:rPr lang="zh-CN" altLang="en-US" sz="2400" b="1" smtClean="0">
                <a:latin typeface="宋体" panose="02010600030101010101" pitchFamily="2" charset="-122"/>
              </a:rPr>
              <a:t>用作测试数据，这个错误就无法藏身了。在大多数情况下，边界值及其邻近的数据都属于敏感区，容易暴露程序的错误。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边界值分析也适用于考察程序的</a:t>
            </a:r>
            <a:r>
              <a:rPr lang="zh-CN" altLang="en-US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输出值边界</a:t>
            </a:r>
            <a:r>
              <a:rPr lang="zh-CN" altLang="en-US" sz="2400" b="1" smtClean="0">
                <a:latin typeface="宋体" panose="02010600030101010101" pitchFamily="2" charset="-122"/>
              </a:rPr>
              <a:t>。例如，如果某工资程序规定，当职工的扣款金额超过当月工资的一半时，其超出部分应留待次月扣除。如果按边界值分析法选择此时的测试用例，就应有意识地让扣款达到和超过工资额的半数，分别观察被测程序计算的当月实发工资有何变化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DE85E6-DF16-4E04-B1F1-F05F54530FC1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669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、错误猜测法</a:t>
            </a:r>
            <a:r>
              <a:rPr lang="zh-CN" altLang="en-US" sz="2400" b="1" smtClean="0">
                <a:latin typeface="宋体" panose="02010600030101010101" pitchFamily="2" charset="-122"/>
              </a:rPr>
              <a:t>（</a:t>
            </a:r>
            <a:r>
              <a:rPr lang="en-US" altLang="zh-CN" sz="2400" b="1" smtClean="0">
                <a:latin typeface="宋体" panose="02010600030101010101" pitchFamily="2" charset="-122"/>
              </a:rPr>
              <a:t>error guessing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所谓猜错，就是猜测被测程序中哪些地方容易出错，并据此设计测试用例。如果说等价法和边界值法均有线索可寻，则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猜错法将更多地依赖于测试人员的直觉与经验</a:t>
            </a:r>
            <a:r>
              <a:rPr lang="zh-CN" altLang="en-US" sz="2400" b="1" smtClean="0">
                <a:latin typeface="宋体" panose="02010600030101010101" pitchFamily="2" charset="-122"/>
              </a:rPr>
              <a:t>。所以在通常情况下，这种方法仅用作辅助手段，即首先用其它方法设计测试用例，再用猜错法补充一些例子。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例如，当对一个排序程序进行测试时，可先用边界值分析法设计以下的测试用例：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①输入表为空表；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②输入表中仅有一个数据；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③输入表为满表。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然后再用猜错法补充以下的用例：（据此观察排序结果及时间复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                            杂度等指标是否符合要求）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④输入表已经排好了序；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⑤输入表的排序恰与所要求的顺序相反（例如程序功能为由小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到大排序，输入表为由大到小排序）；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⑥输入表中的所有数据全都相同； 等等。</a:t>
            </a:r>
            <a:endParaRPr lang="zh-CN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BD1736-A90D-44DF-B86E-D95BAD7E3C79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60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65976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、因果图法</a:t>
            </a:r>
            <a:r>
              <a:rPr lang="zh-CN" altLang="en-US" sz="2400" b="1" smtClean="0">
                <a:latin typeface="宋体" panose="02010600030101010101" pitchFamily="2" charset="-122"/>
              </a:rPr>
              <a:t>（</a:t>
            </a:r>
            <a:r>
              <a:rPr lang="en-US" altLang="zh-CN" sz="2400" b="1" smtClean="0">
                <a:latin typeface="宋体" panose="02010600030101010101" pitchFamily="2" charset="-122"/>
              </a:rPr>
              <a:t>cause-effect graphing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因果图法是借助图形来设计测试用例的一种系统方法，特别</a:t>
            </a:r>
            <a:r>
              <a:rPr lang="zh-CN" altLang="en-US" sz="2400" b="1" smtClean="0">
                <a:solidFill>
                  <a:srgbClr val="0066FF"/>
                </a:solidFill>
                <a:latin typeface="宋体" panose="02010600030101010101" pitchFamily="2" charset="-122"/>
              </a:rPr>
              <a:t>适用于被测程序具有多种输入条件，程序的输出又依赖于输入条件的各种组合的情况</a:t>
            </a:r>
            <a:r>
              <a:rPr lang="zh-CN" altLang="en-US" sz="2400" b="1" smtClean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</a:t>
            </a:r>
            <a:r>
              <a:rPr lang="zh-CN" altLang="en-US" sz="2400" b="1" smtClean="0">
                <a:latin typeface="宋体" panose="02010600030101010101" pitchFamily="2" charset="-122"/>
              </a:rPr>
              <a:t>因果图是一种简化了的逻辑图，能直观地表明程序输入条件（原因）和输出动作（结果）之间的相互关系。本课件因篇幅所限，此处不做介绍，请读者参考其他教科书或资料文献。</a:t>
            </a:r>
            <a:r>
              <a:rPr lang="zh-CN" altLang="en-US" sz="2400" b="1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D6946D-74B0-4CCD-8F57-C65DE7880713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6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15888"/>
            <a:ext cx="7772400" cy="792162"/>
          </a:xfrm>
        </p:spPr>
        <p:txBody>
          <a:bodyPr lIns="0" tIns="0" rIns="0" bIns="0"/>
          <a:lstStyle/>
          <a:p>
            <a:pPr eaLnBrk="1" hangingPunct="1"/>
            <a:r>
              <a:rPr lang="en-US" altLang="zh-CN" sz="4000" smtClean="0"/>
              <a:t>Notation</a:t>
            </a:r>
            <a:r>
              <a:rPr lang="en-US" altLang="zh-CN" smtClean="0"/>
              <a:t> </a:t>
            </a:r>
            <a:r>
              <a:rPr lang="en-US" altLang="zh-CN" sz="4000" smtClean="0"/>
              <a:t>for </a:t>
            </a:r>
            <a:r>
              <a:rPr lang="en-US" altLang="zh-CN" sz="3600" smtClean="0"/>
              <a:t>Cause-and-Effect Graph</a:t>
            </a:r>
          </a:p>
        </p:txBody>
      </p:sp>
      <p:pic>
        <p:nvPicPr>
          <p:cNvPr id="38916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908050"/>
            <a:ext cx="8064500" cy="58769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20A1FC-8C9A-4611-8E66-DFE78159B161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79388" y="5859463"/>
            <a:ext cx="8856662" cy="954087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大型团队制作软件</a:t>
            </a:r>
            <a:r>
              <a:rPr lang="en-US" altLang="zh-CN" sz="2800">
                <a:latin typeface="宋体" panose="02010600030101010101" pitchFamily="2" charset="-122"/>
              </a:rPr>
              <a:t>---</a:t>
            </a:r>
            <a:r>
              <a:rPr lang="zh-CN" altLang="en-US" sz="2800">
                <a:latin typeface="宋体" panose="02010600030101010101" pitchFamily="2" charset="-122"/>
              </a:rPr>
              <a:t>其测试凸显了理论与实际的差异，实际工程应用中有许许多多另外的问题。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3BF2B-3203-44ED-B1C2-E4351D4AD945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669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latin typeface="宋体" panose="02010600030101010101" pitchFamily="2" charset="-122"/>
              </a:rPr>
              <a:t>二 白盒测试方法（</a:t>
            </a:r>
            <a:r>
              <a:rPr lang="en-US" altLang="zh-CN" sz="2800" b="1" smtClean="0">
                <a:latin typeface="宋体" panose="02010600030101010101" pitchFamily="2" charset="-122"/>
              </a:rPr>
              <a:t>White box</a:t>
            </a:r>
            <a:r>
              <a:rPr lang="zh-CN" altLang="en-US" sz="2800" b="1" smtClean="0">
                <a:latin typeface="宋体" panose="02010600030101010101" pitchFamily="2" charset="-122"/>
              </a:rPr>
              <a:t>）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>
                <a:latin typeface="宋体" panose="02010600030101010101" pitchFamily="2" charset="-122"/>
              </a:rPr>
              <a:t>       </a:t>
            </a:r>
            <a:r>
              <a:rPr lang="zh-CN" altLang="en-US" sz="2400" b="1" smtClean="0">
                <a:latin typeface="宋体" panose="02010600030101010101" pitchFamily="2" charset="-122"/>
              </a:rPr>
              <a:t>白盒测试以程序的内部逻辑为依据。前已指出，当被测程序含有循环时，穷举路径测试是不现实的。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合理的白盒测试，就是要选取足够的测试用例，对源代码实现比较充分的覆盖，以便尽可能多地发现程序中的错误。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、逻辑覆盖法</a:t>
            </a:r>
            <a:r>
              <a:rPr lang="zh-CN" altLang="en-US" sz="2400" b="1" smtClean="0">
                <a:latin typeface="宋体" panose="02010600030101010101" pitchFamily="2" charset="-122"/>
              </a:rPr>
              <a:t>（</a:t>
            </a:r>
            <a:r>
              <a:rPr lang="en-US" altLang="zh-CN" sz="2400" b="1" smtClean="0">
                <a:latin typeface="宋体" panose="02010600030101010101" pitchFamily="2" charset="-122"/>
              </a:rPr>
              <a:t>logic coverage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逻辑覆盖是一组覆盖方法的总称。按照由低到高对程序逻辑的覆盖程度，又可区分为以下几种覆盖：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</a:t>
            </a:r>
            <a:r>
              <a:rPr lang="en-US" altLang="zh-CN" sz="2400" b="1" smtClean="0">
                <a:latin typeface="宋体" panose="02010600030101010101" pitchFamily="2" charset="-122"/>
              </a:rPr>
              <a:t>----</a:t>
            </a:r>
            <a:r>
              <a:rPr lang="zh-CN" altLang="en-US" sz="2400" b="1" smtClean="0">
                <a:latin typeface="宋体" panose="02010600030101010101" pitchFamily="2" charset="-122"/>
              </a:rPr>
              <a:t>语句覆盖：使被测程序的每条语句至少执行一次；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</a:t>
            </a:r>
            <a:r>
              <a:rPr lang="en-US" altLang="zh-CN" sz="2400" b="1" smtClean="0">
                <a:latin typeface="宋体" panose="02010600030101010101" pitchFamily="2" charset="-122"/>
              </a:rPr>
              <a:t>----</a:t>
            </a:r>
            <a:r>
              <a:rPr lang="zh-CN" altLang="en-US" sz="2400" b="1" smtClean="0">
                <a:latin typeface="宋体" panose="02010600030101010101" pitchFamily="2" charset="-122"/>
              </a:rPr>
              <a:t>判定覆盖：使被测程序的每一分支至少执行一次，故又称</a:t>
            </a:r>
            <a:r>
              <a:rPr lang="zh-CN" altLang="en-US" sz="2400" b="1" u="sng" smtClean="0">
                <a:solidFill>
                  <a:srgbClr val="000099"/>
                </a:solidFill>
                <a:latin typeface="宋体" panose="02010600030101010101" pitchFamily="2" charset="-122"/>
              </a:rPr>
              <a:t>分支覆盖</a:t>
            </a:r>
            <a:r>
              <a:rPr lang="zh-CN" altLang="en-US" sz="2400" b="1" smtClean="0">
                <a:latin typeface="宋体" panose="02010600030101010101" pitchFamily="2" charset="-122"/>
              </a:rPr>
              <a:t>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</a:t>
            </a:r>
            <a:r>
              <a:rPr lang="en-US" altLang="zh-CN" sz="2400" b="1" smtClean="0">
                <a:latin typeface="宋体" panose="02010600030101010101" pitchFamily="2" charset="-122"/>
              </a:rPr>
              <a:t>----</a:t>
            </a:r>
            <a:r>
              <a:rPr lang="zh-CN" altLang="en-US" sz="2400" b="1" smtClean="0">
                <a:latin typeface="宋体" panose="02010600030101010101" pitchFamily="2" charset="-122"/>
              </a:rPr>
              <a:t>条件覆盖：要求判定中的每个条件均按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真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、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假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两种结果至少执行一次。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如果判定中仅含一个条件，条件覆盖也就是判定覆盖；但若判定中包含两个或更多的条件，情况就不同了</a:t>
            </a:r>
            <a:r>
              <a:rPr lang="zh-CN" altLang="en-US" sz="2400" b="1" smtClean="0">
                <a:latin typeface="宋体" panose="02010600030101010101" pitchFamily="2" charset="-122"/>
              </a:rPr>
              <a:t>。例如对于判定表达式：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              （</a:t>
            </a:r>
            <a:r>
              <a:rPr lang="en-US" altLang="zh-CN" sz="2400" b="1" smtClean="0">
                <a:latin typeface="宋体" panose="02010600030101010101" pitchFamily="2" charset="-122"/>
              </a:rPr>
              <a:t>A</a:t>
            </a:r>
            <a:r>
              <a:rPr lang="zh-CN" altLang="en-US" sz="2400" b="1" smtClean="0">
                <a:latin typeface="宋体" panose="02010600030101010101" pitchFamily="2" charset="-122"/>
              </a:rPr>
              <a:t>＞</a:t>
            </a:r>
            <a:r>
              <a:rPr lang="en-US" altLang="zh-CN" sz="2400" b="1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  <a:r>
              <a:rPr lang="en-US" altLang="zh-CN" sz="2400" b="1" smtClean="0">
                <a:latin typeface="宋体" panose="02010600030101010101" pitchFamily="2" charset="-122"/>
              </a:rPr>
              <a:t>AND</a:t>
            </a:r>
            <a:r>
              <a:rPr lang="zh-CN" altLang="en-US" sz="2400" b="1" smtClean="0">
                <a:latin typeface="宋体" panose="02010600030101010101" pitchFamily="2" charset="-122"/>
              </a:rPr>
              <a:t>（</a:t>
            </a:r>
            <a:r>
              <a:rPr lang="en-US" altLang="zh-CN" sz="2400" b="1" smtClean="0">
                <a:latin typeface="宋体" panose="02010600030101010101" pitchFamily="2" charset="-122"/>
              </a:rPr>
              <a:t>B</a:t>
            </a:r>
            <a:r>
              <a:rPr lang="zh-CN" altLang="en-US" sz="2400" b="1" smtClean="0">
                <a:latin typeface="宋体" panose="02010600030101010101" pitchFamily="2" charset="-122"/>
              </a:rPr>
              <a:t>＝</a:t>
            </a:r>
            <a:r>
              <a:rPr lang="en-US" altLang="zh-CN" sz="2400" b="1" smtClean="0">
                <a:latin typeface="宋体" panose="02010600030101010101" pitchFamily="2" charset="-122"/>
              </a:rPr>
              <a:t>0</a:t>
            </a:r>
            <a:r>
              <a:rPr lang="zh-CN" altLang="en-US" sz="2400" b="1" smtClean="0">
                <a:latin typeface="宋体" panose="02010600030101010101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4672A7-1365-4799-9E93-E3A1A29BACC7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6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087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 </a:t>
            </a:r>
            <a:r>
              <a:rPr lang="zh-CN" altLang="en-US" sz="2400" b="1" smtClean="0">
                <a:latin typeface="宋体" panose="02010600030101010101" pitchFamily="2" charset="-122"/>
              </a:rPr>
              <a:t>条件覆盖要求所选的测试用例能使①</a:t>
            </a:r>
            <a:r>
              <a:rPr lang="en-US" altLang="zh-CN" sz="2400" b="1" smtClean="0">
                <a:latin typeface="宋体" panose="02010600030101010101" pitchFamily="2" charset="-122"/>
              </a:rPr>
              <a:t>A</a:t>
            </a:r>
            <a:r>
              <a:rPr lang="zh-CN" altLang="en-US" sz="2400" b="1" smtClean="0">
                <a:latin typeface="宋体" panose="02010600030101010101" pitchFamily="2" charset="-122"/>
              </a:rPr>
              <a:t>＞</a:t>
            </a:r>
            <a:r>
              <a:rPr lang="en-US" altLang="zh-CN" sz="2400" b="1" smtClean="0">
                <a:latin typeface="宋体" panose="02010600030101010101" pitchFamily="2" charset="-122"/>
              </a:rPr>
              <a:t>l</a:t>
            </a:r>
            <a:r>
              <a:rPr lang="zh-CN" altLang="en-US" sz="2400" b="1" smtClean="0">
                <a:latin typeface="宋体" panose="02010600030101010101" pitchFamily="2" charset="-122"/>
              </a:rPr>
              <a:t>；②</a:t>
            </a:r>
            <a:r>
              <a:rPr lang="en-US" altLang="zh-CN" sz="2400" b="1" smtClean="0">
                <a:latin typeface="宋体" panose="02010600030101010101" pitchFamily="2" charset="-122"/>
              </a:rPr>
              <a:t>A≤1</a:t>
            </a:r>
            <a:r>
              <a:rPr lang="zh-CN" altLang="en-US" sz="2400" b="1" smtClean="0">
                <a:latin typeface="宋体" panose="02010600030101010101" pitchFamily="2" charset="-122"/>
              </a:rPr>
              <a:t>；③</a:t>
            </a:r>
            <a:r>
              <a:rPr lang="en-US" altLang="zh-CN" sz="2400" b="1" smtClean="0">
                <a:latin typeface="宋体" panose="02010600030101010101" pitchFamily="2" charset="-122"/>
              </a:rPr>
              <a:t>B=0</a:t>
            </a:r>
            <a:r>
              <a:rPr lang="zh-CN" altLang="en-US" sz="2400" b="1" smtClean="0">
                <a:latin typeface="宋体" panose="02010600030101010101" pitchFamily="2" charset="-122"/>
              </a:rPr>
              <a:t>；和④</a:t>
            </a:r>
            <a:r>
              <a:rPr lang="en-US" altLang="zh-CN" sz="2400" b="1" smtClean="0">
                <a:latin typeface="宋体" panose="02010600030101010101" pitchFamily="2" charset="-122"/>
              </a:rPr>
              <a:t>B≠0</a:t>
            </a:r>
            <a:r>
              <a:rPr lang="zh-CN" altLang="en-US" sz="2400" b="1" smtClean="0">
                <a:latin typeface="宋体" panose="02010600030101010101" pitchFamily="2" charset="-122"/>
              </a:rPr>
              <a:t>这</a:t>
            </a:r>
            <a:r>
              <a:rPr lang="en-US" altLang="zh-CN" sz="2400" b="1" smtClean="0">
                <a:latin typeface="宋体" panose="02010600030101010101" pitchFamily="2" charset="-122"/>
              </a:rPr>
              <a:t>4</a:t>
            </a:r>
            <a:r>
              <a:rPr lang="zh-CN" altLang="en-US" sz="2400" b="1" smtClean="0">
                <a:latin typeface="宋体" panose="02010600030101010101" pitchFamily="2" charset="-122"/>
              </a:rPr>
              <a:t>种结果至少各出现一次。而在判定覆差中，只要求（</a:t>
            </a:r>
            <a:r>
              <a:rPr lang="en-US" altLang="zh-CN" sz="2400" b="1" smtClean="0">
                <a:latin typeface="宋体" panose="02010600030101010101" pitchFamily="2" charset="-122"/>
              </a:rPr>
              <a:t>A</a:t>
            </a:r>
            <a:r>
              <a:rPr lang="zh-CN" altLang="en-US" sz="2400" b="1" smtClean="0">
                <a:latin typeface="宋体" panose="02010600030101010101" pitchFamily="2" charset="-122"/>
              </a:rPr>
              <a:t>＞</a:t>
            </a:r>
            <a:r>
              <a:rPr lang="en-US" altLang="zh-CN" sz="2400" b="1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  <a:r>
              <a:rPr lang="en-US" altLang="zh-CN" sz="2400" b="1" smtClean="0">
                <a:latin typeface="宋体" panose="02010600030101010101" pitchFamily="2" charset="-122"/>
              </a:rPr>
              <a:t>AND</a:t>
            </a:r>
            <a:r>
              <a:rPr lang="zh-CN" altLang="en-US" sz="2400" b="1" smtClean="0">
                <a:latin typeface="宋体" panose="02010600030101010101" pitchFamily="2" charset="-122"/>
              </a:rPr>
              <a:t>（</a:t>
            </a:r>
            <a:r>
              <a:rPr lang="en-US" altLang="zh-CN" sz="2400" b="1" smtClean="0">
                <a:latin typeface="宋体" panose="02010600030101010101" pitchFamily="2" charset="-122"/>
              </a:rPr>
              <a:t>B</a:t>
            </a:r>
            <a:r>
              <a:rPr lang="zh-CN" altLang="en-US" sz="2400" b="1" smtClean="0">
                <a:latin typeface="宋体" panose="02010600030101010101" pitchFamily="2" charset="-122"/>
              </a:rPr>
              <a:t>＝</a:t>
            </a:r>
            <a:r>
              <a:rPr lang="en-US" altLang="zh-CN" sz="2400" b="1" smtClean="0">
                <a:latin typeface="宋体" panose="02010600030101010101" pitchFamily="2" charset="-122"/>
              </a:rPr>
              <a:t>0</a:t>
            </a:r>
            <a:r>
              <a:rPr lang="zh-CN" altLang="en-US" sz="2400" b="1" smtClean="0">
                <a:latin typeface="宋体" panose="02010600030101010101" pitchFamily="2" charset="-122"/>
              </a:rPr>
              <a:t>）为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真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出现一次，为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假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也出现一次。简而言之，后者把判定看定一个整体，前者却要求分别考虑判定中的每一个条件。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</a:t>
            </a:r>
            <a:r>
              <a:rPr lang="en-US" altLang="zh-CN" sz="2400" b="1" smtClean="0">
                <a:latin typeface="宋体" panose="02010600030101010101" pitchFamily="2" charset="-122"/>
              </a:rPr>
              <a:t>----</a:t>
            </a:r>
            <a:r>
              <a:rPr lang="zh-CN" altLang="en-US" sz="2400" b="1" smtClean="0">
                <a:latin typeface="宋体" panose="02010600030101010101" pitchFamily="2" charset="-122"/>
              </a:rPr>
              <a:t>条件组合覆盖：这是覆盖程度比前</a:t>
            </a:r>
            <a:r>
              <a:rPr lang="en-US" altLang="zh-CN" sz="2400" b="1" smtClean="0"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latin typeface="宋体" panose="02010600030101010101" pitchFamily="2" charset="-122"/>
              </a:rPr>
              <a:t>种都强的一种覆盖。它与条件覆盖的区别是，它不是简单地要求每个条件都出现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真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与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假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两种结果，而是要求让这些结果的所有可能都至少出现一次。仍以判定： 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＞</a:t>
            </a:r>
            <a:r>
              <a:rPr lang="en-US" altLang="zh-CN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AND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b="1" smtClean="0">
                <a:latin typeface="宋体" panose="02010600030101010101" pitchFamily="2" charset="-122"/>
              </a:rPr>
              <a:t> 为例，条件（</a:t>
            </a:r>
            <a:r>
              <a:rPr lang="en-US" altLang="zh-CN" sz="2400" b="1" smtClean="0">
                <a:latin typeface="宋体" panose="02010600030101010101" pitchFamily="2" charset="-122"/>
              </a:rPr>
              <a:t>A</a:t>
            </a:r>
            <a:r>
              <a:rPr lang="zh-CN" altLang="en-US" sz="2400" b="1" smtClean="0">
                <a:latin typeface="宋体" panose="02010600030101010101" pitchFamily="2" charset="-122"/>
              </a:rPr>
              <a:t>＞</a:t>
            </a:r>
            <a:r>
              <a:rPr lang="en-US" altLang="zh-CN" sz="2400" b="1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）可出现</a:t>
            </a:r>
            <a:r>
              <a:rPr lang="en-US" altLang="zh-CN" sz="2400" b="1" smtClean="0">
                <a:latin typeface="宋体" panose="02010600030101010101" pitchFamily="2" charset="-122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</a:rPr>
              <a:t>种结果，（</a:t>
            </a:r>
            <a:r>
              <a:rPr lang="en-US" altLang="zh-CN" sz="2400" b="1" smtClean="0">
                <a:latin typeface="宋体" panose="02010600030101010101" pitchFamily="2" charset="-122"/>
              </a:rPr>
              <a:t>B</a:t>
            </a:r>
            <a:r>
              <a:rPr lang="zh-CN" altLang="en-US" sz="2400" b="1" smtClean="0">
                <a:latin typeface="宋体" panose="02010600030101010101" pitchFamily="2" charset="-122"/>
              </a:rPr>
              <a:t>＝</a:t>
            </a:r>
            <a:r>
              <a:rPr lang="en-US" altLang="zh-CN" sz="2400" b="1" smtClean="0">
                <a:latin typeface="宋体" panose="02010600030101010101" pitchFamily="2" charset="-122"/>
              </a:rPr>
              <a:t>0</a:t>
            </a:r>
            <a:r>
              <a:rPr lang="zh-CN" altLang="en-US" sz="2400" b="1" smtClean="0">
                <a:latin typeface="宋体" panose="02010600030101010101" pitchFamily="2" charset="-122"/>
              </a:rPr>
              <a:t>）也可能有</a:t>
            </a:r>
            <a:r>
              <a:rPr lang="en-US" altLang="zh-CN" sz="2400" b="1" smtClean="0">
                <a:latin typeface="宋体" panose="02010600030101010101" pitchFamily="2" charset="-122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</a:rPr>
              <a:t>种结果，两者相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与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，将出现</a:t>
            </a:r>
            <a:r>
              <a:rPr lang="en-US" altLang="zh-CN" sz="2400" b="1" smtClean="0">
                <a:latin typeface="宋体" panose="02010600030101010101" pitchFamily="2" charset="-122"/>
              </a:rPr>
              <a:t>2x2=4</a:t>
            </a:r>
            <a:r>
              <a:rPr lang="zh-CN" altLang="en-US" sz="2400" b="1" smtClean="0">
                <a:latin typeface="宋体" panose="02010600030101010101" pitchFamily="2" charset="-122"/>
              </a:rPr>
              <a:t>种可能的</a:t>
            </a:r>
            <a:r>
              <a:rPr lang="zh-CN" altLang="en-US" sz="2400" b="1" u="sng" smtClean="0">
                <a:solidFill>
                  <a:srgbClr val="0066FF"/>
                </a:solidFill>
                <a:latin typeface="宋体" panose="02010600030101010101" pitchFamily="2" charset="-122"/>
              </a:rPr>
              <a:t>条件组合</a:t>
            </a:r>
            <a:r>
              <a:rPr lang="zh-CN" altLang="en-US" sz="2400" b="1" smtClean="0">
                <a:latin typeface="宋体" panose="02010600030101010101" pitchFamily="2" charset="-122"/>
              </a:rPr>
              <a:t>。即：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</a:t>
            </a:r>
            <a:r>
              <a:rPr lang="en-US" altLang="zh-CN" sz="2400" b="1" smtClean="0">
                <a:latin typeface="宋体" panose="02010600030101010101" pitchFamily="2" charset="-122"/>
              </a:rPr>
              <a:t>A</a:t>
            </a:r>
            <a:r>
              <a:rPr lang="zh-CN" altLang="en-US" sz="2400" b="1" smtClean="0">
                <a:latin typeface="宋体" panose="02010600030101010101" pitchFamily="2" charset="-122"/>
              </a:rPr>
              <a:t>＞</a:t>
            </a:r>
            <a:r>
              <a:rPr lang="en-US" altLang="zh-CN" sz="2400" b="1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，</a:t>
            </a:r>
            <a:r>
              <a:rPr lang="en-US" altLang="zh-CN" sz="2400" b="1" smtClean="0">
                <a:latin typeface="宋体" panose="02010600030101010101" pitchFamily="2" charset="-122"/>
              </a:rPr>
              <a:t>B=0 </a:t>
            </a:r>
            <a:r>
              <a:rPr lang="zh-CN" altLang="en-US" sz="2400" b="1" smtClean="0">
                <a:latin typeface="宋体" panose="02010600030101010101" pitchFamily="2" charset="-122"/>
              </a:rPr>
              <a:t>产生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真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en-US" altLang="zh-CN" sz="2400" b="1" smtClean="0">
                <a:latin typeface="宋体" panose="02010600030101010101" pitchFamily="2" charset="-122"/>
              </a:rPr>
              <a:t>AND</a:t>
            </a:r>
            <a:r>
              <a:rPr lang="en-US" altLang="zh-CN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真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</a:t>
            </a:r>
            <a:r>
              <a:rPr lang="en-US" altLang="zh-CN" sz="2400" b="1" smtClean="0">
                <a:latin typeface="宋体" panose="02010600030101010101" pitchFamily="2" charset="-122"/>
              </a:rPr>
              <a:t>A</a:t>
            </a:r>
            <a:r>
              <a:rPr lang="zh-CN" altLang="en-US" sz="2400" b="1" smtClean="0">
                <a:latin typeface="宋体" panose="02010600030101010101" pitchFamily="2" charset="-122"/>
              </a:rPr>
              <a:t>＞</a:t>
            </a:r>
            <a:r>
              <a:rPr lang="en-US" altLang="zh-CN" sz="2400" b="1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，</a:t>
            </a:r>
            <a:r>
              <a:rPr lang="en-US" altLang="zh-CN" sz="2400" b="1" smtClean="0">
                <a:latin typeface="宋体" panose="02010600030101010101" pitchFamily="2" charset="-122"/>
              </a:rPr>
              <a:t>B≠0</a:t>
            </a:r>
            <a:r>
              <a:rPr lang="zh-CN" altLang="en-US" sz="2400" b="1" smtClean="0">
                <a:latin typeface="宋体" panose="02010600030101010101" pitchFamily="2" charset="-122"/>
              </a:rPr>
              <a:t>产生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真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en-US" altLang="zh-CN" sz="2400" b="1" smtClean="0">
                <a:latin typeface="宋体" panose="02010600030101010101" pitchFamily="2" charset="-122"/>
              </a:rPr>
              <a:t>AND</a:t>
            </a:r>
            <a:r>
              <a:rPr lang="en-US" altLang="zh-CN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假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</a:t>
            </a:r>
            <a:r>
              <a:rPr lang="en-US" altLang="zh-CN" sz="2400" b="1" smtClean="0">
                <a:latin typeface="宋体" panose="02010600030101010101" pitchFamily="2" charset="-122"/>
              </a:rPr>
              <a:t>A≤1</a:t>
            </a:r>
            <a:r>
              <a:rPr lang="zh-CN" altLang="en-US" sz="2400" b="1" smtClean="0">
                <a:latin typeface="宋体" panose="02010600030101010101" pitchFamily="2" charset="-122"/>
              </a:rPr>
              <a:t>，</a:t>
            </a:r>
            <a:r>
              <a:rPr lang="en-US" altLang="zh-CN" sz="2400" b="1" smtClean="0">
                <a:latin typeface="宋体" panose="02010600030101010101" pitchFamily="2" charset="-122"/>
              </a:rPr>
              <a:t>B=0 </a:t>
            </a:r>
            <a:r>
              <a:rPr lang="zh-CN" altLang="en-US" sz="2400" b="1" smtClean="0">
                <a:latin typeface="宋体" panose="02010600030101010101" pitchFamily="2" charset="-122"/>
              </a:rPr>
              <a:t>产生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假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en-US" altLang="zh-CN" sz="2400" b="1" smtClean="0">
                <a:latin typeface="宋体" panose="02010600030101010101" pitchFamily="2" charset="-122"/>
              </a:rPr>
              <a:t>AND</a:t>
            </a:r>
            <a:r>
              <a:rPr lang="en-US" altLang="zh-CN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真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</a:t>
            </a:r>
            <a:r>
              <a:rPr lang="en-US" altLang="zh-CN" sz="2400" b="1" smtClean="0">
                <a:latin typeface="宋体" panose="02010600030101010101" pitchFamily="2" charset="-122"/>
              </a:rPr>
              <a:t>A≤1</a:t>
            </a:r>
            <a:r>
              <a:rPr lang="zh-CN" altLang="en-US" sz="2400" b="1" smtClean="0">
                <a:latin typeface="宋体" panose="02010600030101010101" pitchFamily="2" charset="-122"/>
              </a:rPr>
              <a:t>，</a:t>
            </a:r>
            <a:r>
              <a:rPr lang="en-US" altLang="zh-CN" sz="2400" b="1" smtClean="0">
                <a:latin typeface="宋体" panose="02010600030101010101" pitchFamily="2" charset="-122"/>
              </a:rPr>
              <a:t>B≠0</a:t>
            </a:r>
            <a:r>
              <a:rPr lang="zh-CN" altLang="en-US" sz="2400" b="1" smtClean="0">
                <a:latin typeface="宋体" panose="02010600030101010101" pitchFamily="2" charset="-122"/>
              </a:rPr>
              <a:t>产生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假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en-US" altLang="zh-CN" sz="2400" b="1" smtClean="0">
                <a:latin typeface="宋体" panose="02010600030101010101" pitchFamily="2" charset="-122"/>
              </a:rPr>
              <a:t>AND</a:t>
            </a:r>
            <a:r>
              <a:rPr lang="en-US" altLang="zh-CN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假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以上共介绍了</a:t>
            </a:r>
            <a:r>
              <a:rPr lang="en-US" altLang="zh-CN" sz="2400" b="1" smtClean="0">
                <a:latin typeface="宋体" panose="02010600030101010101" pitchFamily="2" charset="-122"/>
              </a:rPr>
              <a:t>4</a:t>
            </a:r>
            <a:r>
              <a:rPr lang="zh-CN" altLang="en-US" sz="2400" b="1" smtClean="0">
                <a:latin typeface="宋体" panose="02010600030101010101" pitchFamily="2" charset="-122"/>
              </a:rPr>
              <a:t>种覆盖。其中语句覆盖最弱，一般都不采用。后</a:t>
            </a:r>
            <a:r>
              <a:rPr lang="en-US" altLang="zh-CN" sz="2400" b="1" smtClean="0"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latin typeface="宋体" panose="02010600030101010101" pitchFamily="2" charset="-122"/>
              </a:rPr>
              <a:t>种覆盖中，又以最后一种为最强。现在把刚才举过的例子按后</a:t>
            </a:r>
            <a:r>
              <a:rPr lang="en-US" altLang="zh-CN" sz="2400" b="1" smtClean="0"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latin typeface="宋体" panose="02010600030101010101" pitchFamily="2" charset="-122"/>
              </a:rPr>
              <a:t>种覆盖的要求重新做一次，汇集在例</a:t>
            </a:r>
            <a:r>
              <a:rPr lang="en-US" altLang="zh-CN" sz="2400" b="1" smtClean="0">
                <a:latin typeface="宋体" panose="02010600030101010101" pitchFamily="2" charset="-122"/>
              </a:rPr>
              <a:t>5.2</a:t>
            </a:r>
            <a:r>
              <a:rPr lang="zh-CN" altLang="en-US" sz="2400" b="1" smtClean="0">
                <a:latin typeface="宋体" panose="02010600030101010101" pitchFamily="2" charset="-122"/>
              </a:rPr>
              <a:t>中，供读者对照与比较。</a:t>
            </a:r>
            <a:endParaRPr lang="zh-CN" altLang="en-US" sz="2400" b="1" smtClean="0"/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5076825" y="3933825"/>
            <a:ext cx="3887788" cy="1295400"/>
          </a:xfrm>
          <a:prstGeom prst="wedgeRoundRectCallout">
            <a:avLst>
              <a:gd name="adj1" fmla="val -88426"/>
              <a:gd name="adj2" fmla="val 104657"/>
              <a:gd name="adj3" fmla="val 16667"/>
            </a:avLst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课堂练习</a:t>
            </a:r>
            <a:r>
              <a:rPr lang="en-US" altLang="zh-CN" sz="2400">
                <a:latin typeface="宋体" panose="02010600030101010101" pitchFamily="2" charset="-122"/>
              </a:rPr>
              <a:t>:</a:t>
            </a:r>
            <a:r>
              <a:rPr lang="zh-CN" altLang="en-US" sz="2400">
                <a:latin typeface="宋体" panose="02010600030101010101" pitchFamily="2" charset="-122"/>
              </a:rPr>
              <a:t>能否举例说明为什么条件组合覆盖是相对最强的覆盖方法</a:t>
            </a:r>
            <a:r>
              <a:rPr lang="en-US" altLang="zh-CN" sz="2400">
                <a:latin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080BE8-ADEF-4D47-BBCE-C6C7D39BC7E7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6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476250"/>
            <a:ext cx="59436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5.2</a:t>
            </a:r>
            <a:r>
              <a:rPr lang="en-US" altLang="zh-CN" sz="2400" b="1" smtClean="0">
                <a:latin typeface="宋体" panose="02010600030101010101" pitchFamily="2" charset="-122"/>
              </a:rPr>
              <a:t>   </a:t>
            </a:r>
            <a:r>
              <a:rPr lang="zh-CN" altLang="en-US" sz="2400" b="1" smtClean="0">
                <a:latin typeface="宋体" panose="02010600030101010101" pitchFamily="2" charset="-122"/>
              </a:rPr>
              <a:t>图</a:t>
            </a:r>
            <a:r>
              <a:rPr lang="en-US" altLang="zh-CN" sz="2400" b="1" smtClean="0">
                <a:latin typeface="宋体" panose="02010600030101010101" pitchFamily="2" charset="-122"/>
              </a:rPr>
              <a:t>5.4</a:t>
            </a:r>
            <a:r>
              <a:rPr lang="zh-CN" altLang="en-US" sz="2400" b="1" smtClean="0">
                <a:latin typeface="宋体" panose="02010600030101010101" pitchFamily="2" charset="-122"/>
              </a:rPr>
              <a:t>显示了某程序的逻辑结构。试为它设计足够的测试用例，分别实现对程序的①判定覆差；②条件覆盖；和③条件组合厦盖。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表</a:t>
            </a:r>
            <a:r>
              <a:rPr lang="en-US" altLang="zh-CN" sz="2400" b="1" smtClean="0">
                <a:latin typeface="宋体" panose="02010600030101010101" pitchFamily="2" charset="-122"/>
              </a:rPr>
              <a:t>5.2</a:t>
            </a:r>
            <a:r>
              <a:rPr lang="zh-CN" altLang="en-US" sz="2400" b="1" smtClean="0">
                <a:latin typeface="宋体" panose="02010600030101010101" pitchFamily="2" charset="-122"/>
              </a:rPr>
              <a:t>列出了满足这</a:t>
            </a:r>
            <a:r>
              <a:rPr lang="en-US" altLang="zh-CN" sz="2400" b="1" smtClean="0"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latin typeface="宋体" panose="02010600030101010101" pitchFamily="2" charset="-122"/>
              </a:rPr>
              <a:t>种覆盖的测试用例。由表可知，前两种覆盖各需至少</a:t>
            </a:r>
            <a:r>
              <a:rPr lang="en-US" altLang="zh-CN" sz="2400" b="1" smtClean="0">
                <a:latin typeface="宋体" panose="02010600030101010101" pitchFamily="2" charset="-122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</a:rPr>
              <a:t>个测试用例，条件组合覆盖需要至少              </a:t>
            </a:r>
            <a:r>
              <a:rPr lang="en-US" altLang="zh-CN" sz="2400" b="1" smtClean="0">
                <a:latin typeface="宋体" panose="02010600030101010101" pitchFamily="2" charset="-122"/>
              </a:rPr>
              <a:t>4</a:t>
            </a:r>
            <a:r>
              <a:rPr lang="zh-CN" altLang="en-US" sz="2400" b="1" smtClean="0">
                <a:latin typeface="宋体" panose="02010600030101010101" pitchFamily="2" charset="-122"/>
              </a:rPr>
              <a:t>个测试用例，但发现错误的效果也是后者最好。举例说，假如在编码时将判定条件误写为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（</a:t>
            </a:r>
            <a:r>
              <a:rPr lang="en-US" altLang="zh-CN" sz="2400" b="1" smtClean="0">
                <a:latin typeface="宋体" panose="02010600030101010101" pitchFamily="2" charset="-122"/>
              </a:rPr>
              <a:t>A</a:t>
            </a:r>
            <a:r>
              <a:rPr lang="zh-CN" altLang="en-US" sz="2400" b="1" smtClean="0">
                <a:latin typeface="宋体" panose="02010600030101010101" pitchFamily="2" charset="-122"/>
              </a:rPr>
              <a:t>＞</a:t>
            </a:r>
            <a:r>
              <a:rPr lang="en-US" altLang="zh-CN" sz="2400" b="1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  <a:r>
              <a:rPr lang="en-US" altLang="zh-CN" sz="2400" b="1" smtClean="0">
                <a:latin typeface="宋体" panose="02010600030101010101" pitchFamily="2" charset="-122"/>
              </a:rPr>
              <a:t>OR</a:t>
            </a:r>
            <a:r>
              <a:rPr lang="zh-CN" altLang="en-US" sz="2400" b="1" smtClean="0">
                <a:latin typeface="宋体" panose="02010600030101010101" pitchFamily="2" charset="-122"/>
              </a:rPr>
              <a:t>（</a:t>
            </a:r>
            <a:r>
              <a:rPr lang="en-US" altLang="zh-CN" sz="2400" b="1" smtClean="0">
                <a:latin typeface="宋体" panose="02010600030101010101" pitchFamily="2" charset="-122"/>
              </a:rPr>
              <a:t>B=0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，若采用判定覆盖标准或条件覆盖标准，仍用表</a:t>
            </a:r>
            <a:r>
              <a:rPr lang="en-US" altLang="zh-CN" sz="2400" b="1" smtClean="0">
                <a:latin typeface="宋体" panose="02010600030101010101" pitchFamily="2" charset="-122"/>
              </a:rPr>
              <a:t>5.2</a:t>
            </a:r>
            <a:r>
              <a:rPr lang="zh-CN" altLang="en-US" sz="2400" b="1" smtClean="0">
                <a:latin typeface="宋体" panose="02010600030101010101" pitchFamily="2" charset="-122"/>
              </a:rPr>
              <a:t>中的①</a:t>
            </a:r>
            <a:r>
              <a:rPr lang="en-US" altLang="zh-CN" sz="2400" b="1" smtClean="0">
                <a:latin typeface="宋体" panose="02010600030101010101" pitchFamily="2" charset="-122"/>
              </a:rPr>
              <a:t>A=2</a:t>
            </a:r>
            <a:r>
              <a:rPr lang="zh-CN" altLang="en-US" sz="2400" b="1" smtClean="0">
                <a:latin typeface="宋体" panose="02010600030101010101" pitchFamily="2" charset="-122"/>
              </a:rPr>
              <a:t>，</a:t>
            </a:r>
            <a:r>
              <a:rPr lang="en-US" altLang="zh-CN" sz="2400" b="1" smtClean="0">
                <a:latin typeface="宋体" panose="02010600030101010101" pitchFamily="2" charset="-122"/>
              </a:rPr>
              <a:t>B=0</a:t>
            </a:r>
            <a:r>
              <a:rPr lang="zh-CN" altLang="en-US" sz="2400" b="1" smtClean="0">
                <a:latin typeface="宋体" panose="02010600030101010101" pitchFamily="2" charset="-122"/>
              </a:rPr>
              <a:t>和②</a:t>
            </a:r>
            <a:r>
              <a:rPr lang="en-US" altLang="zh-CN" sz="2400" b="1" smtClean="0">
                <a:latin typeface="宋体" panose="02010600030101010101" pitchFamily="2" charset="-122"/>
              </a:rPr>
              <a:t>A=1</a:t>
            </a:r>
            <a:r>
              <a:rPr lang="zh-CN" altLang="en-US" sz="2400" b="1" smtClean="0">
                <a:latin typeface="宋体" panose="02010600030101010101" pitchFamily="2" charset="-122"/>
              </a:rPr>
              <a:t>，</a:t>
            </a:r>
            <a:r>
              <a:rPr lang="en-US" altLang="zh-CN" sz="2400" b="1" smtClean="0">
                <a:latin typeface="宋体" panose="02010600030101010101" pitchFamily="2" charset="-122"/>
              </a:rPr>
              <a:t>B=1</a:t>
            </a:r>
            <a:r>
              <a:rPr lang="zh-CN" altLang="en-US" sz="2400" b="1" smtClean="0">
                <a:latin typeface="宋体" panose="02010600030101010101" pitchFamily="2" charset="-122"/>
              </a:rPr>
              <a:t>两个测试用例，得到的测试结果将与期望结果相同，不能发现把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en-US" altLang="zh-CN" sz="2400" b="1" smtClean="0">
                <a:latin typeface="宋体" panose="02010600030101010101" pitchFamily="2" charset="-122"/>
              </a:rPr>
              <a:t>AND</a:t>
            </a:r>
            <a:r>
              <a:rPr lang="en-US" altLang="zh-CN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写成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en-US" altLang="zh-CN" sz="2400" b="1" smtClean="0">
                <a:latin typeface="宋体" panose="02010600030101010101" pitchFamily="2" charset="-122"/>
              </a:rPr>
              <a:t>OR</a:t>
            </a:r>
            <a:r>
              <a:rPr lang="en-US" altLang="zh-CN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的错误。但如果以条件组合覆盖为标准，将表中①～④</a:t>
            </a:r>
            <a:r>
              <a:rPr lang="en-US" altLang="zh-CN" sz="2400" b="1" smtClean="0">
                <a:latin typeface="宋体" panose="02010600030101010101" pitchFamily="2" charset="-122"/>
              </a:rPr>
              <a:t>4</a:t>
            </a:r>
            <a:r>
              <a:rPr lang="zh-CN" altLang="en-US" sz="2400" b="1" smtClean="0">
                <a:latin typeface="宋体" panose="02010600030101010101" pitchFamily="2" charset="-122"/>
              </a:rPr>
              <a:t>个测试用例全部用上，则下页图②、③两例的测试结果将与期望值相反，从而为发现错误提供了线索。</a:t>
            </a:r>
            <a:r>
              <a:rPr lang="zh-CN" altLang="en-US" sz="2400" b="1" smtClean="0"/>
              <a:t> 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5292725" y="749300"/>
          <a:ext cx="424815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Picture2" r:id="rId4" imgW="2400300" imgH="1876425" progId="Word.Picture.8">
                  <p:embed/>
                </p:oleObj>
              </mc:Choice>
              <mc:Fallback>
                <p:oleObj name="Picture2" r:id="rId4" imgW="2400300" imgH="187642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749300"/>
                        <a:ext cx="4248150" cy="332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248400" y="3429000"/>
            <a:ext cx="2438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zh-CN" sz="2400" u="sng">
              <a:latin typeface="宋体" panose="02010600030101010101" pitchFamily="2" charset="-122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080125" y="3176588"/>
            <a:ext cx="2225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zh-CN" sz="2400" u="sng">
              <a:latin typeface="宋体" panose="02010600030101010101" pitchFamily="2" charset="-122"/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140450" y="3789363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图</a:t>
            </a:r>
            <a:r>
              <a:rPr lang="en-US" altLang="zh-CN" sz="2000">
                <a:latin typeface="宋体" panose="02010600030101010101" pitchFamily="2" charset="-122"/>
              </a:rPr>
              <a:t>5-4</a:t>
            </a:r>
            <a:r>
              <a:rPr lang="zh-CN" altLang="en-US" sz="2000">
                <a:latin typeface="宋体" panose="02010600030101010101" pitchFamily="2" charset="-122"/>
              </a:rPr>
              <a:t>被测程序流程图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5045C2-06DF-443F-9C9B-99946713C4E4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smtClean="0"/>
          </a:p>
        </p:txBody>
      </p:sp>
      <p:graphicFrame>
        <p:nvGraphicFramePr>
          <p:cNvPr id="47107" name="Object 5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Picture2" r:id="rId4" imgW="6057900" imgH="3800475" progId="Word.Picture.8">
                  <p:embed/>
                </p:oleObj>
              </mc:Choice>
              <mc:Fallback>
                <p:oleObj name="Picture2" r:id="rId4" imgW="6057900" imgH="380047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FE4F68-1A4F-4954-BA3C-1FC2E1C57220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62372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、路径测试法</a:t>
            </a:r>
            <a:r>
              <a:rPr lang="zh-CN" altLang="en-US" sz="2400" b="1" smtClean="0">
                <a:latin typeface="宋体" panose="02010600030101010101" pitchFamily="2" charset="-122"/>
              </a:rPr>
              <a:t>（</a:t>
            </a:r>
            <a:r>
              <a:rPr lang="en-US" altLang="zh-CN" sz="2400" b="1" smtClean="0">
                <a:latin typeface="宋体" panose="02010600030101010101" pitchFamily="2" charset="-122"/>
              </a:rPr>
              <a:t>path testing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buFontTx/>
              <a:buNone/>
            </a:pPr>
            <a:endParaRPr lang="zh-CN" altLang="en-US" sz="2400" b="1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路径测试法是借助程序图设计测试用例的一种白盒方法。在逻辑覆盖法中，测试用例是基于流程图来设计的。对于结构复杂的程序（模块），其流程图也很复杂，设计时难免顾此失彼，发生错漏。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程序图</a:t>
            </a:r>
            <a:r>
              <a:rPr lang="zh-CN" altLang="en-US" sz="2400" b="1" smtClean="0">
                <a:latin typeface="宋体" panose="02010600030101010101" pitchFamily="2" charset="-122"/>
              </a:rPr>
              <a:t>本质上是一种简化了的流程图，它保持了控制流的全部轨迹，包括了所有的判定结点，但由于舍弃了许多细节，使画面远比流程图为简洁。无论用来设计测试用例，或者预测测试工作量的大小，它都是十分有用的工具。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同逻辑覆盖法相似，路径测试也有若干种衡量覆盖程度的方 </a:t>
            </a:r>
            <a:endParaRPr lang="zh-CN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5062C-9995-4D5C-8F83-A46D9BC2F80F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smtClean="0"/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/>
        </p:nvGraphicFramePr>
        <p:xfrm>
          <a:off x="0" y="549275"/>
          <a:ext cx="9144000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Picture2" r:id="rId4" imgW="5029200" imgH="2266950" progId="Word.Picture.8">
                  <p:embed/>
                </p:oleObj>
              </mc:Choice>
              <mc:Fallback>
                <p:oleObj name="Picture2" r:id="rId4" imgW="5029200" imgH="22669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9275"/>
                        <a:ext cx="9144000" cy="534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8143875" y="563563"/>
            <a:ext cx="215900" cy="358775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endParaRPr lang="zh-CN" altLang="en-US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3E5C5E-73E6-4211-AB6F-F5ED7F25F3DA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60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    </a:t>
            </a:r>
            <a:r>
              <a:rPr lang="zh-CN" altLang="en-US" sz="2400" b="1" smtClean="0">
                <a:latin typeface="宋体" panose="02010600030101010101" pitchFamily="2" charset="-122"/>
              </a:rPr>
              <a:t>同时满足上述两种覆盖的覆盖称为完全覆盖。测试简单程序时，这是最低的覆盖标准。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</a:t>
            </a:r>
            <a:r>
              <a:rPr lang="en-US" altLang="zh-CN" sz="2400" b="1" smtClean="0">
                <a:latin typeface="宋体" panose="02010600030101010101" pitchFamily="2" charset="-122"/>
              </a:rPr>
              <a:t>----</a:t>
            </a:r>
            <a:r>
              <a:rPr lang="zh-CN" altLang="en-US" sz="2400" b="1" smtClean="0">
                <a:latin typeface="宋体" panose="02010600030101010101" pitchFamily="2" charset="-122"/>
              </a:rPr>
              <a:t>路径覆盖：这种覆盖的要求是，程序图中每条路径都至  少经过一次。以图</a:t>
            </a:r>
            <a:r>
              <a:rPr lang="en-US" altLang="zh-CN" sz="2400" b="1" smtClean="0">
                <a:latin typeface="宋体" panose="02010600030101010101" pitchFamily="2" charset="-122"/>
              </a:rPr>
              <a:t>5.5</a:t>
            </a:r>
            <a:r>
              <a:rPr lang="zh-CN" altLang="en-US" sz="2400" b="1" smtClean="0">
                <a:latin typeface="宋体" panose="02010600030101010101" pitchFamily="2" charset="-122"/>
              </a:rPr>
              <a:t>为例，从</a:t>
            </a:r>
            <a:r>
              <a:rPr lang="en-US" altLang="zh-CN" sz="2400" b="1" smtClean="0">
                <a:latin typeface="宋体" panose="02010600030101010101" pitchFamily="2" charset="-122"/>
              </a:rPr>
              <a:t>S</a:t>
            </a:r>
            <a:r>
              <a:rPr lang="zh-CN" altLang="en-US" sz="2400" b="1" smtClean="0">
                <a:latin typeface="宋体" panose="02010600030101010101" pitchFamily="2" charset="-122"/>
              </a:rPr>
              <a:t>到</a:t>
            </a:r>
            <a:r>
              <a:rPr lang="en-US" altLang="zh-CN" sz="2400" b="1" smtClean="0">
                <a:latin typeface="宋体" panose="02010600030101010101" pitchFamily="2" charset="-122"/>
              </a:rPr>
              <a:t>E</a:t>
            </a:r>
            <a:r>
              <a:rPr lang="zh-CN" altLang="en-US" sz="2400" b="1" smtClean="0">
                <a:latin typeface="宋体" panose="02010600030101010101" pitchFamily="2" charset="-122"/>
              </a:rPr>
              <a:t>共有</a:t>
            </a:r>
            <a:r>
              <a:rPr lang="en-US" altLang="zh-CN" sz="2400" b="1" smtClean="0">
                <a:latin typeface="宋体" panose="02010600030101010101" pitchFamily="2" charset="-122"/>
              </a:rPr>
              <a:t>4</a:t>
            </a:r>
            <a:r>
              <a:rPr lang="zh-CN" altLang="en-US" sz="2400" b="1" smtClean="0">
                <a:latin typeface="宋体" panose="02010600030101010101" pitchFamily="2" charset="-122"/>
              </a:rPr>
              <a:t>条路径，即：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①</a:t>
            </a:r>
            <a:r>
              <a:rPr lang="en-US" altLang="zh-CN" sz="2400" b="1" smtClean="0">
                <a:latin typeface="宋体" panose="02010600030101010101" pitchFamily="2" charset="-122"/>
              </a:rPr>
              <a:t>abdfi</a:t>
            </a:r>
            <a:r>
              <a:rPr lang="zh-CN" altLang="en-US" sz="2400" b="1" smtClean="0">
                <a:latin typeface="宋体" panose="02010600030101010101" pitchFamily="2" charset="-122"/>
              </a:rPr>
              <a:t>；②</a:t>
            </a:r>
            <a:r>
              <a:rPr lang="en-US" altLang="zh-CN" sz="2400" b="1" smtClean="0">
                <a:latin typeface="宋体" panose="02010600030101010101" pitchFamily="2" charset="-122"/>
              </a:rPr>
              <a:t>abdghi</a:t>
            </a:r>
            <a:r>
              <a:rPr lang="zh-CN" altLang="en-US" sz="2400" b="1" smtClean="0">
                <a:latin typeface="宋体" panose="02010600030101010101" pitchFamily="2" charset="-122"/>
              </a:rPr>
              <a:t>；③</a:t>
            </a:r>
            <a:r>
              <a:rPr lang="en-US" altLang="zh-CN" sz="2400" b="1" smtClean="0">
                <a:latin typeface="宋体" panose="02010600030101010101" pitchFamily="2" charset="-122"/>
              </a:rPr>
              <a:t>aceghi</a:t>
            </a:r>
            <a:r>
              <a:rPr lang="zh-CN" altLang="en-US" sz="2400" b="1" smtClean="0">
                <a:latin typeface="宋体" panose="02010600030101010101" pitchFamily="2" charset="-122"/>
              </a:rPr>
              <a:t>；④</a:t>
            </a:r>
            <a:r>
              <a:rPr lang="en-US" altLang="zh-CN" sz="2400" b="1" smtClean="0">
                <a:latin typeface="宋体" panose="02010600030101010101" pitchFamily="2" charset="-122"/>
              </a:rPr>
              <a:t>acefi</a:t>
            </a:r>
            <a:r>
              <a:rPr lang="zh-CN" altLang="en-US" sz="2400" b="1" smtClean="0">
                <a:latin typeface="宋体" panose="02010600030101010101" pitchFamily="2" charset="-122"/>
              </a:rPr>
              <a:t>。               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路径覆盖与逻辑覆盖的差别在于：后者着眼于每个单独的判定结点，而前者考察的是整个路径。把路径覆盖和条件组合覆盖结合起来，便可实现查错能力最强的白盒测试。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这里强调指出，</a:t>
            </a:r>
            <a:r>
              <a:rPr lang="zh-CN" altLang="en-US" sz="2400" b="1" u="sng" smtClean="0">
                <a:solidFill>
                  <a:srgbClr val="0066FF"/>
                </a:solidFill>
                <a:latin typeface="宋体" panose="02010600030101010101" pitchFamily="2" charset="-122"/>
              </a:rPr>
              <a:t>路径覆盖与穷举测试有根本的区别：</a:t>
            </a:r>
            <a:r>
              <a:rPr lang="zh-CN" altLang="en-US" sz="2400" b="1" smtClean="0">
                <a:latin typeface="宋体" panose="02010600030101010101" pitchFamily="2" charset="-122"/>
              </a:rPr>
              <a:t>当被测程序中含有循环时，穷举测试要求在最大循环次数的范围内，试遍各种不同的循环次数和所有可能的路径，不管这些路径要重复经过多少次</a:t>
            </a:r>
            <a:r>
              <a:rPr lang="en-US" altLang="zh-CN" sz="2400" b="1" smtClean="0">
                <a:latin typeface="宋体" panose="02010600030101010101" pitchFamily="2" charset="-122"/>
              </a:rPr>
              <a:t>(</a:t>
            </a:r>
            <a:r>
              <a:rPr lang="zh-CN" altLang="en-US" sz="2400" b="1" smtClean="0">
                <a:latin typeface="宋体" panose="02010600030101010101" pitchFamily="2" charset="-122"/>
              </a:rPr>
              <a:t>因为严格地说</a:t>
            </a:r>
            <a:r>
              <a:rPr lang="en-US" altLang="zh-CN" sz="2400" b="1" smtClean="0">
                <a:latin typeface="宋体" panose="02010600030101010101" pitchFamily="2" charset="-122"/>
              </a:rPr>
              <a:t>: </a:t>
            </a:r>
            <a:r>
              <a:rPr lang="zh-CN" altLang="en-US" sz="2400" b="1" smtClean="0">
                <a:latin typeface="宋体" panose="02010600030101010101" pitchFamily="2" charset="-122"/>
              </a:rPr>
              <a:t>转一圈与转两圈相比</a:t>
            </a:r>
            <a:r>
              <a:rPr lang="en-US" altLang="zh-CN" sz="2400" b="1" smtClean="0">
                <a:latin typeface="宋体" panose="02010600030101010101" pitchFamily="2" charset="-122"/>
              </a:rPr>
              <a:t>, </a:t>
            </a:r>
            <a:r>
              <a:rPr lang="zh-CN" altLang="en-US" sz="2400" b="1" smtClean="0">
                <a:latin typeface="宋体" panose="02010600030101010101" pitchFamily="2" charset="-122"/>
              </a:rPr>
              <a:t>是两个不同的路径</a:t>
            </a:r>
            <a:r>
              <a:rPr lang="en-US" altLang="zh-CN" sz="2400" b="1" smtClean="0">
                <a:latin typeface="宋体" panose="02010600030101010101" pitchFamily="2" charset="-122"/>
              </a:rPr>
              <a:t>)</a:t>
            </a:r>
            <a:r>
              <a:rPr lang="zh-CN" altLang="en-US" sz="2400" b="1" smtClean="0">
                <a:latin typeface="宋体" panose="02010600030101010101" pitchFamily="2" charset="-122"/>
              </a:rPr>
              <a:t>。而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路径覆盖不需要考虑程序的循环路径次数</a:t>
            </a:r>
            <a:r>
              <a:rPr lang="zh-CN" altLang="en-US" sz="2400" b="1" smtClean="0">
                <a:latin typeface="宋体" panose="02010600030101010101" pitchFamily="2" charset="-122"/>
              </a:rPr>
              <a:t>，只要求每条路径</a:t>
            </a:r>
            <a:r>
              <a:rPr lang="en-US" altLang="zh-CN" sz="2400" b="1" smtClean="0">
                <a:latin typeface="宋体" panose="02010600030101010101" pitchFamily="2" charset="-122"/>
              </a:rPr>
              <a:t>(</a:t>
            </a:r>
            <a:r>
              <a:rPr lang="zh-CN" altLang="en-US" sz="2400" b="1" smtClean="0">
                <a:latin typeface="宋体" panose="02010600030101010101" pitchFamily="2" charset="-122"/>
              </a:rPr>
              <a:t>一圈和</a:t>
            </a:r>
            <a:r>
              <a:rPr lang="en-US" altLang="zh-CN" sz="2400" b="1" smtClean="0">
                <a:latin typeface="宋体" panose="02010600030101010101" pitchFamily="2" charset="-122"/>
              </a:rPr>
              <a:t>n</a:t>
            </a:r>
            <a:r>
              <a:rPr lang="zh-CN" altLang="en-US" sz="2400" b="1" smtClean="0">
                <a:latin typeface="宋体" panose="02010600030101010101" pitchFamily="2" charset="-122"/>
              </a:rPr>
              <a:t>圈都算一条路径</a:t>
            </a:r>
            <a:r>
              <a:rPr lang="en-US" altLang="zh-CN" sz="2400" b="1" smtClean="0">
                <a:latin typeface="宋体" panose="02010600030101010101" pitchFamily="2" charset="-122"/>
              </a:rPr>
              <a:t>)</a:t>
            </a:r>
            <a:r>
              <a:rPr lang="zh-CN" altLang="en-US" sz="2400" b="1" smtClean="0">
                <a:latin typeface="宋体" panose="02010600030101010101" pitchFamily="2" charset="-122"/>
              </a:rPr>
              <a:t>至少经过一次。</a:t>
            </a:r>
            <a:endParaRPr lang="zh-CN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04B3C-6E31-4663-BDAA-7D34637B0501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60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latin typeface="宋体" panose="02010600030101010101" pitchFamily="2" charset="-122"/>
              </a:rPr>
              <a:t>三。 测试设计策略</a:t>
            </a:r>
            <a:endParaRPr lang="zh-CN" altLang="en-US" sz="280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以上简述了设计测试方法的各种技术。实践表明，它们都在程序测试中行之有效。但如果把它们单独使用，却没有一种足以产生一组完善的测试用例。所以在实际工作中，总是把它们结合起来使用，形成综合的测试设计策略，以满足不同测试阶段和不同程序的需要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在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集成测试及其后的测试阶段，除去很小的程序，都采用黑盒方法。</a:t>
            </a:r>
            <a:r>
              <a:rPr lang="zh-CN" altLang="en-US" sz="2400" b="1" smtClean="0">
                <a:latin typeface="宋体" panose="02010600030101010101" pitchFamily="2" charset="-122"/>
              </a:rPr>
              <a:t>其策略包括：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（</a:t>
            </a:r>
            <a:r>
              <a:rPr lang="en-US" altLang="zh-CN" sz="2400" b="1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）用边值分析法和（或）等价分类法提出基本的测试用例；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（</a:t>
            </a:r>
            <a:r>
              <a:rPr lang="en-US" altLang="zh-CN" sz="2400" b="1" smtClean="0">
                <a:latin typeface="宋体" panose="02010600030101010101" pitchFamily="2" charset="-122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</a:rPr>
              <a:t>）用猜错法补充新的测试用例；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（</a:t>
            </a:r>
            <a:r>
              <a:rPr lang="en-US" altLang="zh-CN" sz="2400" b="1" smtClean="0"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latin typeface="宋体" panose="02010600030101010101" pitchFamily="2" charset="-122"/>
              </a:rPr>
              <a:t>）如果在程序的功能说明中含有输入条件的组合，宜在一开始就用因果图法，然后再按以上（</a:t>
            </a:r>
            <a:r>
              <a:rPr lang="en-US" altLang="zh-CN" sz="2400" b="1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）、（</a:t>
            </a:r>
            <a:r>
              <a:rPr lang="en-US" altLang="zh-CN" sz="2400" b="1" smtClean="0">
                <a:latin typeface="宋体" panose="02010600030101010101" pitchFamily="2" charset="-122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</a:rPr>
              <a:t>）两步进行。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单元测试的设计策略稍有不同。因为在为模块设计测试用例时，可以直接参考模块的源程序。所以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单元测试的策略，总是把白盒法与黑盒法结合运用。</a:t>
            </a:r>
            <a:r>
              <a:rPr lang="zh-CN" altLang="en-US" sz="2400" b="1" smtClean="0">
                <a:latin typeface="宋体" panose="02010600030101010101" pitchFamily="2" charset="-122"/>
              </a:rPr>
              <a:t>具体的作法又有两种：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（</a:t>
            </a:r>
            <a:r>
              <a:rPr lang="en-US" altLang="zh-CN" sz="2400" b="1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）先仿照上述步骤用黑盒法提出一组基本的测试用例，然后用白盒法作验证。如果发现用黑盒法产生的测试用例未能满足所需的覆盖标准，就用白盒法增补新的测试用例来满足它们</a:t>
            </a:r>
            <a:r>
              <a:rPr lang="zh-CN" altLang="en-US" sz="2400" smtClean="0">
                <a:latin typeface="宋体" panose="02010600030101010101" pitchFamily="2" charset="-122"/>
              </a:rPr>
              <a:t>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9DC68A-5808-4830-A1D3-C70F7E6CCBCF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60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 </a:t>
            </a:r>
            <a:r>
              <a:rPr lang="zh-CN" altLang="en-US" sz="2400" b="1" smtClean="0">
                <a:latin typeface="宋体" panose="02010600030101010101" pitchFamily="2" charset="-122"/>
              </a:rPr>
              <a:t>覆盖的标准应根据模块的具体情况确定。对可靠性要求较高的模块，通常应满足条件组合覆盖或路径覆盖标准。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（</a:t>
            </a:r>
            <a:r>
              <a:rPr lang="en-US" altLang="zh-CN" sz="2400" b="1" smtClean="0">
                <a:latin typeface="宋体" panose="02010600030101010101" pitchFamily="2" charset="-122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</a:rPr>
              <a:t>）先用白盒法分析模块的逻辑结构，提出一批测试用例，然后根据模块的功能说明用黑盒法进行补充。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在一般情况下，</a:t>
            </a:r>
            <a:r>
              <a:rPr lang="zh-CN" altLang="en-US" sz="2400" b="1" u="sng" smtClean="0">
                <a:solidFill>
                  <a:srgbClr val="0066FF"/>
                </a:solidFill>
                <a:latin typeface="宋体" panose="02010600030101010101" pitchFamily="2" charset="-122"/>
              </a:rPr>
              <a:t>小型单元测试应该大多以白盒方法为主</a:t>
            </a:r>
            <a:r>
              <a:rPr lang="zh-CN" altLang="en-US" sz="2400" b="1" smtClean="0"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5.3</a:t>
            </a:r>
            <a:r>
              <a:rPr lang="en-US" altLang="zh-CN" sz="2400" b="1" smtClean="0">
                <a:latin typeface="宋体" panose="02010600030101010101" pitchFamily="2" charset="-122"/>
              </a:rPr>
              <a:t> </a:t>
            </a:r>
            <a:r>
              <a:rPr lang="zh-CN" altLang="en-US" sz="2400" b="1" smtClean="0">
                <a:latin typeface="宋体" panose="02010600030101010101" pitchFamily="2" charset="-122"/>
              </a:rPr>
              <a:t>为以下的三角形程序设计一组测试用例。这个程序的功能是，读入代表三角形边长的</a:t>
            </a:r>
            <a:r>
              <a:rPr lang="en-US" altLang="zh-CN" sz="2400" b="1" smtClean="0"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latin typeface="宋体" panose="02010600030101010101" pitchFamily="2" charset="-122"/>
              </a:rPr>
              <a:t>个整数，判断它们能否组成三角形。如果能够，则输出三角形是等边、等腰或任意三角形的识别信息。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下图</a:t>
            </a:r>
            <a:r>
              <a:rPr lang="en-US" altLang="zh-CN" sz="2400" b="1" smtClean="0"/>
              <a:t>5.6 </a:t>
            </a:r>
            <a:r>
              <a:rPr lang="zh-CN" altLang="en-US" sz="2400" b="1" smtClean="0">
                <a:latin typeface="宋体" panose="02010600030101010101" pitchFamily="2" charset="-122"/>
              </a:rPr>
              <a:t>显示了该程序的流程图和程序图。</a:t>
            </a:r>
            <a:r>
              <a:rPr lang="zh-CN" altLang="en-US" sz="2400" b="1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</a:t>
            </a:r>
            <a:r>
              <a:rPr lang="en-US" altLang="zh-CN" sz="2400" b="1" smtClean="0"/>
              <a:t>( </a:t>
            </a:r>
            <a:r>
              <a:rPr lang="zh-CN" altLang="en-US" sz="2400" b="1" smtClean="0"/>
              <a:t>课堂练习</a:t>
            </a:r>
            <a:r>
              <a:rPr lang="en-US" altLang="zh-CN" sz="2400" b="1" smtClean="0"/>
              <a:t>: </a:t>
            </a:r>
            <a:r>
              <a:rPr lang="zh-CN" altLang="en-US" sz="2400" b="1" smtClean="0"/>
              <a:t>学生先自由给出以下命题的测试用例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考虑黑盒白盒的先后使用与互相补充的问题 </a:t>
            </a:r>
            <a:r>
              <a:rPr lang="en-US" altLang="zh-CN" sz="2400" b="1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EFDE47-402B-4869-8BF4-8CDFD0B505F4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600" smtClean="0"/>
          </a:p>
        </p:txBody>
      </p:sp>
      <p:graphicFrame>
        <p:nvGraphicFramePr>
          <p:cNvPr id="59395" name="Object 9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Picture2" r:id="rId4" imgW="4800600" imgH="4095750" progId="Word.Picture.8">
                  <p:embed/>
                </p:oleObj>
              </mc:Choice>
              <mc:Fallback>
                <p:oleObj name="Picture2" r:id="rId4" imgW="4800600" imgH="409575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3B31E-4D61-4F6F-8792-CE22273EBA66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7B6E46-E176-47CF-8116-E270ED2F6823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600" smtClean="0"/>
          </a:p>
        </p:txBody>
      </p:sp>
      <p:graphicFrame>
        <p:nvGraphicFramePr>
          <p:cNvPr id="61443" name="Object 4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Picture2" r:id="rId4" imgW="5486400" imgH="4095750" progId="Word.Picture.8">
                  <p:embed/>
                </p:oleObj>
              </mc:Choice>
              <mc:Fallback>
                <p:oleObj name="Picture2" r:id="rId4" imgW="5486400" imgH="40957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D30938-9007-4843-9A63-FF78F7FD49CF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600" smtClean="0"/>
          </a:p>
        </p:txBody>
      </p:sp>
      <p:graphicFrame>
        <p:nvGraphicFramePr>
          <p:cNvPr id="63491" name="Object 4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Picture2" r:id="rId4" imgW="5943600" imgH="3905250" progId="Word.Picture.8">
                  <p:embed/>
                </p:oleObj>
              </mc:Choice>
              <mc:Fallback>
                <p:oleObj name="Picture2" r:id="rId4" imgW="5943600" imgH="39052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361EF8-1394-410F-A360-CC7EE14DBBB4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60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 flipV="1">
            <a:off x="685800" y="6629400"/>
            <a:ext cx="7772400" cy="7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zh-CN" sz="2800" smtClean="0"/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Picture2" r:id="rId4" imgW="5715000" imgH="4400550" progId="Word.Picture.8">
                  <p:embed/>
                </p:oleObj>
              </mc:Choice>
              <mc:Fallback>
                <p:oleObj name="Picture2" r:id="rId4" imgW="5715000" imgH="44005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685800" y="765175"/>
            <a:ext cx="7772400" cy="5761038"/>
          </a:xfrm>
        </p:spPr>
        <p:txBody>
          <a:bodyPr/>
          <a:lstStyle/>
          <a:p>
            <a:r>
              <a:rPr lang="zh-CN" altLang="en-US" smtClean="0"/>
              <a:t>测试技术总结：</a:t>
            </a:r>
            <a:endParaRPr lang="en-US" altLang="zh-CN" smtClean="0"/>
          </a:p>
          <a:p>
            <a:pPr lvl="1"/>
            <a:r>
              <a:rPr lang="zh-CN" altLang="en-US" smtClean="0"/>
              <a:t>细节检测：逻辑覆盖法。</a:t>
            </a:r>
            <a:endParaRPr lang="en-US" altLang="zh-CN" smtClean="0"/>
          </a:p>
          <a:p>
            <a:pPr lvl="1"/>
            <a:r>
              <a:rPr lang="zh-CN" altLang="en-US" smtClean="0"/>
              <a:t>拉网扫荡：路径测试法。</a:t>
            </a:r>
            <a:endParaRPr lang="en-US" altLang="zh-CN" smtClean="0"/>
          </a:p>
          <a:p>
            <a:pPr lvl="1"/>
            <a:r>
              <a:rPr lang="zh-CN" altLang="en-US" smtClean="0"/>
              <a:t>基本测试策略：黑白盒测试法相结合。</a:t>
            </a:r>
            <a:endParaRPr lang="en-US" altLang="zh-CN" smtClean="0"/>
          </a:p>
          <a:p>
            <a:pPr lvl="1"/>
            <a:r>
              <a:rPr lang="zh-CN" altLang="en-US" smtClean="0"/>
              <a:t>更大范围的测试：根据具体情况。例如：面向</a:t>
            </a:r>
            <a:r>
              <a:rPr lang="en-US" altLang="zh-CN" smtClean="0"/>
              <a:t>OO</a:t>
            </a:r>
            <a:r>
              <a:rPr lang="zh-CN" altLang="en-US" smtClean="0"/>
              <a:t>的测试，其复杂度主要体现在实体之间的交互，得有额外的测试手段，包括对控制类的活动跟踪测试等等。</a:t>
            </a:r>
            <a:endParaRPr lang="en-US" altLang="zh-CN" smtClean="0"/>
          </a:p>
          <a:p>
            <a:pPr lvl="1"/>
            <a:r>
              <a:rPr lang="zh-CN" altLang="en-US" smtClean="0"/>
              <a:t>针对优秀软件测试者的要求：测试理论，系统内核，职业天赋等等。</a:t>
            </a:r>
            <a:endParaRPr lang="en-US" altLang="zh-CN" smtClean="0"/>
          </a:p>
          <a:p>
            <a:pPr lvl="1"/>
            <a:r>
              <a:rPr lang="zh-CN" altLang="en-US" smtClean="0"/>
              <a:t>最后提醒：测试实在没有办法时，才使用上述“很费劲”的办法。平时一般不用。</a:t>
            </a:r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3DE412-FBA1-42EA-A3A6-F72760BAA198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60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011863" y="620713"/>
            <a:ext cx="2592387" cy="1200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FF0066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乌龙山剿匪记：拉网扫荡，点线结合。</a:t>
            </a:r>
          </a:p>
        </p:txBody>
      </p:sp>
      <p:cxnSp>
        <p:nvCxnSpPr>
          <p:cNvPr id="67589" name="直接箭头连接符 3"/>
          <p:cNvCxnSpPr>
            <a:cxnSpLocks noChangeShapeType="1"/>
          </p:cNvCxnSpPr>
          <p:nvPr/>
        </p:nvCxnSpPr>
        <p:spPr bwMode="auto">
          <a:xfrm flipV="1">
            <a:off x="5148263" y="1019175"/>
            <a:ext cx="863600" cy="681038"/>
          </a:xfrm>
          <a:prstGeom prst="straightConnector1">
            <a:avLst/>
          </a:prstGeom>
          <a:noFill/>
          <a:ln w="9525" algn="ctr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0" name="直接箭头连接符 7"/>
          <p:cNvCxnSpPr>
            <a:cxnSpLocks noChangeShapeType="1"/>
          </p:cNvCxnSpPr>
          <p:nvPr/>
        </p:nvCxnSpPr>
        <p:spPr bwMode="auto">
          <a:xfrm flipV="1">
            <a:off x="5148263" y="1244600"/>
            <a:ext cx="863600" cy="960438"/>
          </a:xfrm>
          <a:prstGeom prst="straightConnector1">
            <a:avLst/>
          </a:prstGeom>
          <a:noFill/>
          <a:ln w="9525" algn="ctr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CEFCE8-F936-4C3C-86E8-06C241C5C4DB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60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/>
              <a:t>四。测试过程中的调试策略与技术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>
                <a:latin typeface="宋体" panose="02010600030101010101" pitchFamily="2" charset="-122"/>
              </a:rPr>
              <a:t>       </a:t>
            </a:r>
            <a:r>
              <a:rPr lang="zh-CN" altLang="en-US" sz="24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测试的目的是尽可能发现错误</a:t>
            </a:r>
            <a:r>
              <a:rPr lang="zh-CN" altLang="en-US" sz="2400" b="1" smtClean="0">
                <a:latin typeface="宋体" panose="02010600030101010101" pitchFamily="2" charset="-122"/>
              </a:rPr>
              <a:t>。但是，发现错误的最终目的还是为了纠正错误。纠正错误的过程就是通常所说的调试。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调试过程要完成两方面的工作。即①确定错误的性质与位置；②改正错误。</a:t>
            </a:r>
            <a:r>
              <a:rPr lang="zh-CN" altLang="en-US" sz="2400" b="1" smtClean="0">
                <a:latin typeface="宋体" panose="02010600030101010101" pitchFamily="2" charset="-122"/>
              </a:rPr>
              <a:t>其中前一项工作的工作量，约占整个纠错的</a:t>
            </a:r>
            <a:r>
              <a:rPr lang="en-US" altLang="zh-CN" sz="2400" b="1" smtClean="0">
                <a:latin typeface="宋体" panose="02010600030101010101" pitchFamily="2" charset="-122"/>
              </a:rPr>
              <a:t>95</a:t>
            </a:r>
            <a:r>
              <a:rPr lang="zh-CN" altLang="en-US" sz="2400" b="1" smtClean="0">
                <a:latin typeface="宋体" panose="02010600030101010101" pitchFamily="2" charset="-122"/>
              </a:rPr>
              <a:t>％。譬如治病，错误定位可以看成把症状与病因连接起来的一个过程。找出了病根，下药就不难了。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调试是软件开发实现过程中最艰巨的脑力劳动。调试包括确定错误在程序中的确切位置和性质，并改正它。而最困难的是确定错误的位置。借鉴好的调试策略对调试工作会起到事半功倍的作用。无论进行哪一级测试，随后都要进行纠错。事实上，测试与纠错总是交替进行的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</a:t>
            </a:r>
            <a:r>
              <a:rPr lang="en-US" altLang="zh-CN" sz="2400" b="1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、调试与纠错的方法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在长期的实践中，人们积累了丰富的纠错经验，归纳了一组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分析为主、强调思考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的纠错方法。现分述如下：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（</a:t>
            </a:r>
            <a:r>
              <a:rPr lang="en-US" altLang="zh-CN" sz="2400" b="1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）跟踪法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跟踪执行可疑的程序段，是小型程序常用的纠错方法。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其中一种称为反向跟踪。例如程序在某处发生了数据溢出错</a:t>
            </a:r>
            <a:endParaRPr lang="zh-CN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0A1819-9689-4996-A396-06AB8CEDD935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60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7066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10E54-32E6-44B1-B606-F5AC25547E3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60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</a:t>
            </a:r>
            <a:r>
              <a:rPr lang="zh-CN" altLang="en-US" sz="2400" b="1" smtClean="0">
                <a:latin typeface="宋体" panose="02010600030101010101" pitchFamily="2" charset="-122"/>
              </a:rPr>
              <a:t>误。经初步检查，知道溢出是在表达式中两数相除之后产生的。显然，如果以前曾给表达式的分母赋过零值，就会在相除时发生溢出。所谓反向跟踪，就是从发现有错的地方（本例为发生溢出处）开始，逐步向后回溯，直至找到出错的根源（本例为给分母赋零值的语句）。当程序不大时，回溯纠错常能较快找到错误的根源，是相当有效的。但这里有两条限制。第一，必须事先知道产生错误结果的语句位置，将它作为回溯的起点。第二，程序的分支及嵌套不能太多。否则会造成回溯的路径过多，变得不易执行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与回溯相反的跟踪方法是正向跟踪。即查错时沿着程序的控制流，向前跟踪每条语句的执行情况，找到最先出现错误或异常的地方，进行分析、调试、纠错。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latin typeface="宋体" panose="02010600030101010101" pitchFamily="2" charset="-122"/>
              </a:rPr>
              <a:t>  </a:t>
            </a:r>
            <a:r>
              <a:rPr lang="zh-CN" altLang="en-US" sz="2400" b="1" smtClean="0">
                <a:latin typeface="宋体" panose="02010600030101010101" pitchFamily="2" charset="-122"/>
              </a:rPr>
              <a:t>（</a:t>
            </a:r>
            <a:r>
              <a:rPr lang="en-US" altLang="zh-CN" sz="2400" b="1" smtClean="0">
                <a:latin typeface="宋体" panose="02010600030101010101" pitchFamily="2" charset="-122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</a:rPr>
              <a:t>）演绎法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</a:t>
            </a:r>
            <a:r>
              <a:rPr lang="zh-CN" altLang="en-US" sz="2400" b="1" smtClean="0">
                <a:latin typeface="宋体" panose="02010600030101010101" pitchFamily="2" charset="-122"/>
              </a:rPr>
              <a:t>演绎法纠错的过程是，首先根据错误症状列举出所有的可能原因。通过仔细的分析，将其中根据不足或不会发生（例如包含一些相互矛盾的因素）的病因排除掉。然后对余下的病因作更细的分析（必要时可补充一些数据），进而确定它们确系要找的病根，还是应继续排除。如果第一批列举的原因全部排除了，可通</a:t>
            </a:r>
            <a:endParaRPr lang="zh-CN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CE6DD5-F2E7-43E2-BC08-B0CA9B837CA7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60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9144000" cy="2743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</a:t>
            </a:r>
            <a:r>
              <a:rPr lang="zh-CN" altLang="en-US" sz="2400" b="1" smtClean="0">
                <a:latin typeface="宋体" panose="02010600030101010101" pitchFamily="2" charset="-122"/>
              </a:rPr>
              <a:t>过新的测试收集补充数据，再举出下一批可能的原因，并重复以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上的过程，直至得出结果。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演绎纠错法又称为病因排除法（</a:t>
            </a:r>
            <a:r>
              <a:rPr lang="en-US" altLang="zh-CN" sz="2400" b="1" smtClean="0">
                <a:latin typeface="宋体" panose="02010600030101010101" pitchFamily="2" charset="-122"/>
              </a:rPr>
              <a:t>cause elimination</a:t>
            </a:r>
            <a:r>
              <a:rPr lang="zh-CN" altLang="en-US" sz="2400" b="1" smtClean="0">
                <a:latin typeface="宋体" panose="02010600030101010101" pitchFamily="2" charset="-122"/>
              </a:rPr>
              <a:t>），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图</a:t>
            </a:r>
            <a:r>
              <a:rPr lang="en-US" altLang="zh-CN" sz="2400" b="1" smtClean="0">
                <a:latin typeface="宋体" panose="02010600030101010101" pitchFamily="2" charset="-122"/>
              </a:rPr>
              <a:t>5.12</a:t>
            </a:r>
            <a:r>
              <a:rPr lang="zh-CN" altLang="en-US" sz="2400" b="1" smtClean="0">
                <a:latin typeface="宋体" panose="02010600030101010101" pitchFamily="2" charset="-122"/>
              </a:rPr>
              <a:t>显示了它的纠错过程。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（</a:t>
            </a:r>
            <a:r>
              <a:rPr lang="en-US" altLang="zh-CN" sz="2400" b="1" smtClean="0"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latin typeface="宋体" panose="02010600030101010101" pitchFamily="2" charset="-122"/>
              </a:rPr>
              <a:t>）归纳法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从特殊到一般，从个别到全体的推理过程，就叫做归纳法。</a:t>
            </a:r>
            <a:r>
              <a:rPr lang="zh-CN" altLang="en-US" sz="2400" b="1" smtClean="0"/>
              <a:t> 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0" y="2514600"/>
          <a:ext cx="914400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Picture2" r:id="rId4" imgW="4457700" imgH="2019300" progId="Word.Picture.8">
                  <p:embed/>
                </p:oleObj>
              </mc:Choice>
              <mc:Fallback>
                <p:oleObj name="Picture2" r:id="rId4" imgW="4457700" imgH="20193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14600"/>
                        <a:ext cx="9144000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0BFBF8-F8D9-4EB0-BF58-2F4391544E62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60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733800"/>
            <a:ext cx="9144000" cy="3124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     </a:t>
            </a:r>
            <a:r>
              <a:rPr lang="zh-CN" altLang="en-US" sz="2400" b="1" smtClean="0">
                <a:latin typeface="宋体" panose="02010600030101010101" pitchFamily="2" charset="-122"/>
              </a:rPr>
              <a:t>所谓归纳法纠错，实际上是一个由错误征兆指出错误根源的过程。任何错误都会显示出某些征兆。每一个征兆都代表纠错的一个线索。把它们收集起来，分析它们相互间的关系，找出其中的规律，就有可能提出关于错误原因（即病根）的假设。用这个假设来解释所有的测试结果，如果都能得到圆满的解释，则假设成立，病根就找到了。否则应继续提出新的假设，重复上述的过程。图</a:t>
            </a:r>
            <a:r>
              <a:rPr lang="en-US" altLang="zh-CN" sz="2400" b="1" smtClean="0">
                <a:latin typeface="宋体" panose="02010600030101010101" pitchFamily="2" charset="-122"/>
              </a:rPr>
              <a:t>5</a:t>
            </a:r>
            <a:r>
              <a:rPr lang="zh-CN" altLang="en-US" sz="2400" b="1" smtClean="0">
                <a:latin typeface="宋体" panose="02010600030101010101" pitchFamily="2" charset="-122"/>
              </a:rPr>
              <a:t>．</a:t>
            </a:r>
            <a:r>
              <a:rPr lang="en-US" altLang="zh-CN" sz="2400" b="1" smtClean="0">
                <a:latin typeface="宋体" panose="02010600030101010101" pitchFamily="2" charset="-122"/>
              </a:rPr>
              <a:t>13</a:t>
            </a:r>
            <a:r>
              <a:rPr lang="zh-CN" altLang="en-US" sz="2400" b="1" smtClean="0">
                <a:latin typeface="宋体" panose="02010600030101010101" pitchFamily="2" charset="-122"/>
              </a:rPr>
              <a:t>总结了归纳法纠错的基本过程。</a:t>
            </a:r>
            <a:endParaRPr lang="zh-CN" altLang="en-US" sz="2400" b="1" smtClean="0"/>
          </a:p>
        </p:txBody>
      </p:sp>
      <p:graphicFrame>
        <p:nvGraphicFramePr>
          <p:cNvPr id="76805" name="Object 4"/>
          <p:cNvGraphicFramePr>
            <a:graphicFrameLocks noChangeAspect="1"/>
          </p:cNvGraphicFramePr>
          <p:nvPr/>
        </p:nvGraphicFramePr>
        <p:xfrm>
          <a:off x="0" y="0"/>
          <a:ext cx="91440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Picture2" r:id="rId4" imgW="4343400" imgH="1876425" progId="Word.Picture.8">
                  <p:embed/>
                </p:oleObj>
              </mc:Choice>
              <mc:Fallback>
                <p:oleObj name="Picture2" r:id="rId4" imgW="4343400" imgH="187642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9881A9-B56F-42B2-9FA2-4376E2DDAC1F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60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</a:t>
            </a:r>
            <a:r>
              <a:rPr lang="zh-CN" altLang="en-US" sz="2400" b="1" smtClean="0">
                <a:latin typeface="宋体" panose="02010600030101010101" pitchFamily="2" charset="-122"/>
              </a:rPr>
              <a:t>（</a:t>
            </a:r>
            <a:r>
              <a:rPr lang="en-US" altLang="zh-CN" sz="2400" b="1" smtClean="0">
                <a:latin typeface="宋体" panose="02010600030101010101" pitchFamily="2" charset="-122"/>
              </a:rPr>
              <a:t>4</a:t>
            </a:r>
            <a:r>
              <a:rPr lang="zh-CN" altLang="en-US" sz="2400" b="1" smtClean="0">
                <a:latin typeface="宋体" panose="02010600030101010101" pitchFamily="2" charset="-122"/>
              </a:rPr>
              <a:t>）测试法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上述的演绎法与归纳法都是以分析为主的纠错方法，不需要在计算机上进行。但当原有的测试结果不够充分，需要收集更多的线索和数据时，就须提出新的测试用例，在机器上作补充测试。这种为纠错而进行的测试，可称为测试纠错（</a:t>
            </a:r>
            <a:r>
              <a:rPr lang="en-US" altLang="zh-CN" sz="2400" b="1" smtClean="0">
                <a:latin typeface="宋体" panose="02010600030101010101" pitchFamily="2" charset="-122"/>
              </a:rPr>
              <a:t>debugging by testing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  <a:r>
              <a:rPr lang="en-US" altLang="zh-CN" sz="2400" b="1" smtClean="0">
                <a:latin typeface="宋体" panose="02010600030101010101" pitchFamily="2" charset="-122"/>
              </a:rPr>
              <a:t>.</a:t>
            </a:r>
            <a:r>
              <a:rPr lang="zh-CN" altLang="en-US" sz="2400" b="1" smtClean="0">
                <a:latin typeface="宋体" panose="02010600030101010101" pitchFamily="2" charset="-122"/>
              </a:rPr>
              <a:t>它常与演绎法或归纳法结合使用，也可以单独使用。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测试纠错与测试不同。后者是为了发现错误，着眼点是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面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，要求用较少的测试用例覆盖尽量多的路径；前者是为了找出病根，着眼点是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点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，每一测试用例一般仅覆盖测试者感兴趣的少数条件或路径。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（</a:t>
            </a:r>
            <a:r>
              <a:rPr lang="en-US" altLang="zh-CN" sz="2400" b="1" smtClean="0">
                <a:latin typeface="宋体" panose="02010600030101010101" pitchFamily="2" charset="-122"/>
              </a:rPr>
              <a:t>5</a:t>
            </a:r>
            <a:r>
              <a:rPr lang="zh-CN" altLang="en-US" sz="2400" b="1" smtClean="0">
                <a:latin typeface="宋体" panose="02010600030101010101" pitchFamily="2" charset="-122"/>
              </a:rPr>
              <a:t>）试凑法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对结构比较简单的程序，可以根据对错误征兆的分析，设定一个可疑区。然后采用一些简单的纠错手段（如插入打印语句），进一步获取可疑区的有关信息，借以肯定或修改原来的设想。这种试一步、看一步的方法，很象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碰运气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。纠错的效率一般较低。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需要强调指出，</a:t>
            </a:r>
            <a:r>
              <a:rPr lang="zh-CN" altLang="en-US" sz="24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纠错是一个需要高度智慧、用脑思考的过程</a:t>
            </a:r>
            <a:r>
              <a:rPr lang="zh-CN" altLang="en-US" sz="2400" b="1" smtClean="0">
                <a:latin typeface="宋体" panose="02010600030101010101" pitchFamily="2" charset="-122"/>
              </a:rPr>
              <a:t>。实验表明，使用纠错辅助手段并不总能加速纠错的进程。在许多</a:t>
            </a:r>
            <a:endParaRPr lang="zh-CN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2F800-3D85-45A5-B653-0AA748B80A17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9149E-DC99-460F-9440-49E9E3EF49C3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60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65976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</a:t>
            </a:r>
            <a:r>
              <a:rPr lang="zh-CN" altLang="en-US" sz="2400" b="1" smtClean="0">
                <a:latin typeface="宋体" panose="02010600030101010101" pitchFamily="2" charset="-122"/>
              </a:rPr>
              <a:t>情况下，爱用脑子的人往往比爱用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工具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的人有更好的成绩。但这并不是说，调试及纠错手段不起作用。在鼓励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多思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的前提下，采用适当的调试及纠错手段作为补充，常常有较好的效果。这就是下面要讲的内容。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</a:t>
            </a:r>
            <a:r>
              <a:rPr lang="en-US" altLang="zh-CN" sz="2400" b="1" smtClean="0">
                <a:latin typeface="宋体" panose="02010600030101010101" pitchFamily="2" charset="-122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</a:rPr>
              <a:t>、调试与纠错的辅助手段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（</a:t>
            </a:r>
            <a:r>
              <a:rPr lang="en-US" altLang="zh-CN" sz="2400" b="1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  <a:r>
              <a:rPr lang="zh-CN" altLang="en-US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打印语句</a:t>
            </a:r>
            <a:r>
              <a:rPr lang="zh-CN" altLang="en-US" sz="2400" b="1" smtClean="0">
                <a:latin typeface="宋体" panose="02010600030101010101" pitchFamily="2" charset="-122"/>
              </a:rPr>
              <a:t>  在源程序的适当位置插入打印语句，可以显示程序的执行动态和变量变化。例如在输入语句后插入打印语句，可核对装入的数据是否正确（称为回声打印）；把计算过程的中间结果打印输出，可以判断在哪些中间步有问题；哪些步没有问题（称为跟踪打印）；等等。这种方法的优点是简单、灵活，哪里需要或者可疑，就在哪里插入一句打印语句。但效率不高，找到错误后还要记住把它们删去。在插入与删除打印语句的过程中，均应细心避免引入新的错误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（</a:t>
            </a:r>
            <a:r>
              <a:rPr lang="en-US" altLang="zh-CN" sz="2400" b="1" smtClean="0">
                <a:latin typeface="宋体" panose="02010600030101010101" pitchFamily="2" charset="-122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  <a:r>
              <a:rPr lang="zh-CN" altLang="en-US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调试语句或调试程序</a:t>
            </a:r>
            <a:r>
              <a:rPr lang="zh-CN" altLang="en-US" sz="2400" b="1" smtClean="0">
                <a:latin typeface="宋体" panose="02010600030101010101" pitchFamily="2" charset="-122"/>
              </a:rPr>
              <a:t>  不少高级语言能提供少量用于调试（纠错）的语句，可以写入源程序供纠错之用。例如跟踪（</a:t>
            </a:r>
            <a:r>
              <a:rPr lang="en-US" altLang="zh-CN" sz="2400" b="1" smtClean="0">
                <a:latin typeface="宋体" panose="02010600030101010101" pitchFamily="2" charset="-122"/>
              </a:rPr>
              <a:t>trace</a:t>
            </a:r>
            <a:r>
              <a:rPr lang="zh-CN" altLang="en-US" sz="2400" b="1" smtClean="0">
                <a:latin typeface="宋体" panose="02010600030101010101" pitchFamily="2" charset="-122"/>
              </a:rPr>
              <a:t>）语句和显示（</a:t>
            </a:r>
            <a:r>
              <a:rPr lang="en-US" altLang="zh-CN" sz="2400" b="1" smtClean="0">
                <a:latin typeface="宋体" panose="02010600030101010101" pitchFamily="2" charset="-122"/>
              </a:rPr>
              <a:t>display</a:t>
            </a:r>
            <a:r>
              <a:rPr lang="zh-CN" altLang="en-US" sz="2400" b="1" smtClean="0">
                <a:latin typeface="宋体" panose="02010600030101010101" pitchFamily="2" charset="-122"/>
              </a:rPr>
              <a:t>）语句，可用于自动跟踪和显示语句的执行结果；断点设置语句，能使源程序在断点处暂时挂起（中断执行），以便测试者在终端上检查程序的状态，等等。</a:t>
            </a:r>
            <a:endParaRPr lang="zh-CN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7FB4E-701D-41CB-A904-E4EEAF816428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60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5888"/>
            <a:ext cx="9144000" cy="66659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     </a:t>
            </a:r>
            <a:r>
              <a:rPr lang="zh-CN" altLang="en-US" sz="2400" b="1" smtClean="0">
                <a:latin typeface="宋体" panose="02010600030101010101" pitchFamily="2" charset="-122"/>
              </a:rPr>
              <a:t>用汇编语言编码容易出错，所以汇编语言一般都配有调试程序。它们具有检查与修改寄存器或内存单元的内容、设置断点与起动地址、跟踪程序或子程序的执行等功能，是开发汇编语言程序必不可少的工具。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（</a:t>
            </a:r>
            <a:r>
              <a:rPr lang="en-US" altLang="zh-CN" sz="2400" b="1" smtClean="0"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  <a:r>
              <a:rPr lang="zh-CN" altLang="en-US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转储（</a:t>
            </a:r>
            <a:r>
              <a:rPr lang="en-US" altLang="zh-CN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dump</a:t>
            </a:r>
            <a:r>
              <a:rPr lang="zh-CN" altLang="en-US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）命令和程序</a:t>
            </a:r>
            <a:r>
              <a:rPr lang="zh-CN" altLang="en-US" sz="2400" b="1" smtClean="0">
                <a:latin typeface="宋体" panose="02010600030101010101" pitchFamily="2" charset="-122"/>
              </a:rPr>
              <a:t>  利用调试程序中的转储命令或系统单独提供的转储程序，可以输出存储器指定区域的全部内容（通常用</a:t>
            </a:r>
            <a:r>
              <a:rPr lang="en-US" altLang="zh-CN" sz="2400" b="1" smtClean="0">
                <a:latin typeface="宋体" panose="02010600030101010101" pitchFamily="2" charset="-122"/>
              </a:rPr>
              <a:t>16</a:t>
            </a:r>
            <a:r>
              <a:rPr lang="zh-CN" altLang="en-US" sz="2400" b="1" smtClean="0">
                <a:latin typeface="宋体" panose="02010600030101010101" pitchFamily="2" charset="-122"/>
              </a:rPr>
              <a:t>进制数表示）。当使用其它纠错方法未能奏效时，可以用</a:t>
            </a:r>
            <a:r>
              <a:rPr lang="en-US" altLang="zh-CN" sz="2400" b="1" smtClean="0">
                <a:latin typeface="宋体" panose="02010600030101010101" pitchFamily="2" charset="-122"/>
              </a:rPr>
              <a:t>dump</a:t>
            </a:r>
            <a:r>
              <a:rPr lang="zh-CN" altLang="en-US" sz="2400" b="1" smtClean="0">
                <a:latin typeface="宋体" panose="02010600030101010101" pitchFamily="2" charset="-122"/>
              </a:rPr>
              <a:t>命令打印出内存可疑区域的全部信息，供测试者分析错误的根源。此法的好处是信息较全，只要耐心检查总能找出问题，但数据量大，从中找出错误的蛛丝马迹，往往如大海捞针，效率十分低下。所以除非万不得已，一般不采取这种方法。（有些文献将打印大量数据的纠错方法称为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en-US" altLang="zh-CN" sz="2400" b="1" smtClean="0">
                <a:latin typeface="宋体" panose="02010600030101010101" pitchFamily="2" charset="-122"/>
              </a:rPr>
              <a:t>debugging by brute force</a:t>
            </a:r>
            <a:r>
              <a:rPr lang="en-US" altLang="zh-CN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，可译为蛮（强）力纠错法。）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（</a:t>
            </a:r>
            <a:r>
              <a:rPr lang="en-US" altLang="zh-CN" sz="2400" b="1" smtClean="0"/>
              <a:t>4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  <a:r>
              <a:rPr lang="zh-CN" altLang="en-US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交互式的自动纠错工具</a:t>
            </a:r>
            <a:r>
              <a:rPr lang="zh-CN" altLang="en-US" sz="2400" b="1" smtClean="0"/>
              <a:t>   </a:t>
            </a:r>
            <a:r>
              <a:rPr lang="zh-CN" altLang="en-US" sz="2400" b="1" smtClean="0">
                <a:latin typeface="宋体" panose="02010600030101010101" pitchFamily="2" charset="-122"/>
              </a:rPr>
              <a:t>有一种称为</a:t>
            </a:r>
            <a:r>
              <a:rPr lang="en-US" altLang="zh-CN" sz="2400" b="1" smtClean="0"/>
              <a:t>CAPS</a:t>
            </a:r>
            <a:r>
              <a:rPr lang="zh-CN" altLang="en-US" sz="2400" b="1" smtClean="0">
                <a:latin typeface="宋体" panose="02010600030101010101" pitchFamily="2" charset="-122"/>
              </a:rPr>
              <a:t>的工具系统，能为</a:t>
            </a:r>
            <a:r>
              <a:rPr lang="en-US" altLang="zh-CN" sz="2400" b="1" smtClean="0">
                <a:latin typeface="宋体" panose="02010600030101010101" pitchFamily="2" charset="-122"/>
              </a:rPr>
              <a:t>C</a:t>
            </a:r>
            <a:r>
              <a:rPr lang="zh-CN" altLang="en-US" sz="2400" b="1" smtClean="0">
                <a:latin typeface="宋体" panose="02010600030101010101" pitchFamily="2" charset="-122"/>
              </a:rPr>
              <a:t>、</a:t>
            </a:r>
            <a:r>
              <a:rPr lang="en-US" altLang="zh-CN" sz="2400" b="1" smtClean="0"/>
              <a:t>FORTRAN</a:t>
            </a:r>
            <a:r>
              <a:rPr lang="zh-CN" altLang="en-US" sz="2400" b="1" smtClean="0">
                <a:latin typeface="宋体" panose="02010600030101010101" pitchFamily="2" charset="-122"/>
              </a:rPr>
              <a:t>、及</a:t>
            </a:r>
            <a:r>
              <a:rPr lang="en-US" altLang="zh-CN" sz="2400" b="1" smtClean="0"/>
              <a:t>PL</a:t>
            </a:r>
            <a:r>
              <a:rPr lang="zh-CN" altLang="en-US" sz="2400" b="1" smtClean="0">
                <a:latin typeface="宋体" panose="02010600030101010101" pitchFamily="2" charset="-122"/>
              </a:rPr>
              <a:t>／</a:t>
            </a:r>
            <a:r>
              <a:rPr lang="en-US" altLang="zh-CN" sz="2400" b="1" smtClean="0"/>
              <a:t>I</a:t>
            </a:r>
            <a:r>
              <a:rPr lang="zh-CN" altLang="en-US" sz="2400" b="1" smtClean="0">
                <a:latin typeface="宋体" panose="02010600030101010101" pitchFamily="2" charset="-122"/>
              </a:rPr>
              <a:t>等高级语言提供在运行中纠错的环境。当系统发现程序有错（如被零除、下标越界等）时，能自动获得程序的控制权，通过反向运行寻找导致错误的语句。有的纠错工具能根据测试者的要求，列出程序中某个变量自始至终的所有变化。但迄今为止，大多数纠错工具只具有比较有限的功能，仅能作为纠错的补充手段。</a:t>
            </a:r>
            <a:endParaRPr lang="zh-CN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E24CF4-6244-4ECF-B17A-30385D98DD31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60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宋体" panose="02010600030101010101" pitchFamily="2" charset="-122"/>
              </a:rPr>
              <a:t> </a:t>
            </a:r>
            <a:r>
              <a:rPr lang="en-US" altLang="zh-CN" sz="2400" b="1" smtClean="0"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latin typeface="宋体" panose="02010600030101010101" pitchFamily="2" charset="-122"/>
              </a:rPr>
              <a:t>、调试与纠错的原则 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400" b="1" smtClean="0">
                <a:latin typeface="宋体" panose="02010600030101010101" pitchFamily="2" charset="-122"/>
              </a:rPr>
              <a:t> 定位错误的原则：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（</a:t>
            </a:r>
            <a:r>
              <a:rPr lang="en-US" altLang="zh-CN" sz="2400" b="1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）重在思考 这是使调试及纠错取得成效的主要诀窍。</a:t>
            </a:r>
            <a:r>
              <a:rPr lang="zh-CN" altLang="en-US" sz="24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任何调试及纠错工具都只能作为辅助的手段，决不能代替测试者的思考</a:t>
            </a:r>
            <a:r>
              <a:rPr lang="zh-CN" altLang="en-US" sz="2400" b="1" smtClean="0">
                <a:latin typeface="宋体" panose="02010600030101010101" pitchFamily="2" charset="-122"/>
              </a:rPr>
              <a:t>。即使采用程序跟踪和内存全部打印等蛮力方法，最终仍要靠思考来解决问题。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（</a:t>
            </a:r>
            <a:r>
              <a:rPr lang="en-US" altLang="zh-CN" sz="2400" b="1" smtClean="0">
                <a:latin typeface="宋体" panose="02010600030101010101" pitchFamily="2" charset="-122"/>
              </a:rPr>
              <a:t>2</a:t>
            </a:r>
            <a:r>
              <a:rPr lang="zh-CN" altLang="en-US" sz="2400" b="1" smtClean="0">
                <a:latin typeface="宋体" panose="02010600030101010101" pitchFamily="2" charset="-122"/>
              </a:rPr>
              <a:t>）避免紧张 长时间找不出故障时，不妨把问题放一放，松弛一下过于紧张的思想。或者向同行请教，讲一讲你面临的困惑。有时候别人的一点启发，可能使问题豁然开朗。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400" b="1" smtClean="0">
                <a:latin typeface="宋体" panose="02010600030101010101" pitchFamily="2" charset="-122"/>
              </a:rPr>
              <a:t> 修改错误的原则：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（</a:t>
            </a:r>
            <a:r>
              <a:rPr lang="en-US" altLang="zh-CN" sz="2400" b="1" smtClean="0"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latin typeface="宋体" panose="02010600030101010101" pitchFamily="2" charset="-122"/>
              </a:rPr>
              <a:t>）修改要彻底 这里有两层含义：①错误常常成群发生，找到一个错误，要注意其周围有没有类似的其它错误；②要纠正错误的本身，而不是其症状。不要舍本逐末，因为症状往往只是错误的一个部分。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防止纠错时又引入新错误  在许多情况下，修改的代码比原来的代码更容易出错。源程序越大，修改中出现错误的概率也越大。为此，纠错后必须再次测试（称为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回归测试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，</a:t>
            </a:r>
            <a:r>
              <a:rPr lang="en-US" altLang="zh-CN" sz="2400" b="1" smtClean="0">
                <a:latin typeface="宋体" panose="02010600030101010101" pitchFamily="2" charset="-122"/>
              </a:rPr>
              <a:t>regression testing</a:t>
            </a:r>
            <a:r>
              <a:rPr lang="zh-CN" altLang="en-US" sz="2400" b="1" smtClean="0">
                <a:latin typeface="宋体" panose="02010600030101010101" pitchFamily="2" charset="-122"/>
              </a:rPr>
              <a:t>），以确保没有引入新的错误。 </a:t>
            </a:r>
            <a:endParaRPr lang="zh-CN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B99981-7A0B-4298-9F21-C47EFAF8D1DB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600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软 件 测 试 管 理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400" b="1" smtClean="0"/>
              <a:t>案例：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陈有为是一名资深的测试工程师，公司任命他为一个为期三个月的测试项目的项目经理。他要带领</a:t>
            </a:r>
            <a:r>
              <a:rPr lang="en-US" altLang="zh-CN" sz="2400" b="1" smtClean="0"/>
              <a:t>5</a:t>
            </a:r>
            <a:r>
              <a:rPr lang="zh-CN" altLang="en-US" sz="2400" b="1" smtClean="0"/>
              <a:t>名测试工程师完成本项目，其中两名熟练的测试工程师，三名新招聘的测试工程师。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被测试的系统共有六个子系统，陈有为安排每人负责一个子系统，自己承担最重要的子系统，每个人将测试结果直接发给用户。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项目启动后，客户非常不满意，抱怨主要集中在三名新人身上。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陈有为和另外两名熟练的测试工程师都承担这繁重的测试任务，无法帮助三名新人，他一时不知如何是好？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针对上述案例，请你分析测试组可能遇到的问题，并提出解决问题的建议！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9DDDE7-CBAA-4B1D-9AE0-CC9B3E9F8A82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600" smtClean="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685800" y="76200"/>
            <a:ext cx="7772400" cy="762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smtClean="0"/>
              <a:t>软件测试管理要素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测试人员及组织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测试过程</a:t>
            </a:r>
            <a:r>
              <a:rPr lang="en-US" altLang="zh-CN" sz="2400" b="1" smtClean="0"/>
              <a:t>----</a:t>
            </a:r>
            <a:r>
              <a:rPr lang="zh-CN" altLang="en-US" sz="2400" b="1" smtClean="0"/>
              <a:t>技术过程、支持过程、管理过程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测试工作产品</a:t>
            </a:r>
            <a:r>
              <a:rPr lang="en-US" altLang="zh-CN" sz="2400" b="1" smtClean="0"/>
              <a:t>----</a:t>
            </a:r>
            <a:r>
              <a:rPr lang="zh-CN" altLang="en-US" sz="2400" b="1" smtClean="0"/>
              <a:t>测试计划、测试用例、缺陷报告、测试报告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测试计划</a:t>
            </a:r>
          </a:p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smtClean="0"/>
              <a:t>软件测试管理的系统方法</a:t>
            </a:r>
            <a:endParaRPr lang="zh-CN" altLang="en-US" sz="2400" b="1" smtClean="0"/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以系统的观点看待软件测试管理，测试管理是软件项目管理的一个子系统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关注软件测试中的四要素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关注软件测试管理子系统与开发管理子系统的相互关系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关注软件测试系统中各过程的相互关联、相互作用</a:t>
            </a:r>
          </a:p>
          <a:p>
            <a:pPr eaLnBrk="1" hangingPunct="1">
              <a:buFontTx/>
              <a:buNone/>
            </a:pPr>
            <a:endParaRPr lang="zh-CN" altLang="en-US" sz="2400" b="1" smtClean="0"/>
          </a:p>
          <a:p>
            <a:pPr eaLnBrk="1" hangingPunct="1">
              <a:buFontTx/>
              <a:buNone/>
            </a:pPr>
            <a:endParaRPr lang="en-US" altLang="zh-CN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5D85AD-E50D-47DA-BF96-7019F4DD38EC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600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685800" y="76200"/>
            <a:ext cx="7772400" cy="762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smtClean="0"/>
              <a:t>软件测试管理的内容</a:t>
            </a:r>
            <a:r>
              <a:rPr lang="zh-CN" altLang="en-US" smtClean="0"/>
              <a:t>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制定切实可行的测试目标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制定合理的软件测试计划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建立有效的软件测试组织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获取测试所需要的资源和条件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确定和实施所需要的软件测试过程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测量和分析测试过程的有效性和效率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进行基于度量的软件测试过程的持续改进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组织和管理所需要的人员培训活动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使测试人员能够按测试计划完成测试任务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管理与用户方、开发方的协同工作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检查和评审软件测试工作产品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测量和分析测试对象</a:t>
            </a:r>
          </a:p>
          <a:p>
            <a:pPr eaLnBrk="1" hangingPunct="1">
              <a:buFontTx/>
              <a:buNone/>
            </a:pPr>
            <a:endParaRPr lang="en-US" altLang="zh-CN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9733C0-9EE8-417C-BAC3-208B145B8B49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600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685800" y="76200"/>
            <a:ext cx="7772400" cy="762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smtClean="0"/>
              <a:t>软件测试人员管理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人员的选择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人员的激励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职业发展计划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人员的培训 </a:t>
            </a:r>
          </a:p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None/>
            </a:pPr>
            <a:endParaRPr lang="zh-CN" altLang="en-US" b="1" smtClean="0"/>
          </a:p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smtClean="0"/>
              <a:t>测试人员的选择</a:t>
            </a:r>
            <a:endParaRPr lang="zh-CN" altLang="en-US" sz="2400" b="1" smtClean="0"/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计算机技能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测试能力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测试经验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产品经验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开发经验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职业素质</a:t>
            </a:r>
          </a:p>
          <a:p>
            <a:pPr eaLnBrk="1" hangingPunct="1">
              <a:buFontTx/>
              <a:buNone/>
            </a:pPr>
            <a:endParaRPr lang="en-US" altLang="zh-CN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B47EA7-B38E-4A6B-950F-CAFC894BFEFC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60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smtClean="0"/>
          </a:p>
        </p:txBody>
      </p: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381000" y="762000"/>
            <a:ext cx="8305800" cy="5334000"/>
            <a:chOff x="-3" y="-3"/>
            <a:chExt cx="3586" cy="3784"/>
          </a:xfrm>
        </p:grpSpPr>
        <p:grpSp>
          <p:nvGrpSpPr>
            <p:cNvPr id="95237" name="Group 5"/>
            <p:cNvGrpSpPr>
              <a:grpSpLocks/>
            </p:cNvGrpSpPr>
            <p:nvPr/>
          </p:nvGrpSpPr>
          <p:grpSpPr bwMode="auto">
            <a:xfrm>
              <a:off x="0" y="0"/>
              <a:ext cx="3580" cy="3778"/>
              <a:chOff x="0" y="0"/>
              <a:chExt cx="3580" cy="3778"/>
            </a:xfrm>
          </p:grpSpPr>
          <p:grpSp>
            <p:nvGrpSpPr>
              <p:cNvPr id="9523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90" cy="422"/>
                <a:chOff x="0" y="0"/>
                <a:chExt cx="1790" cy="422"/>
              </a:xfrm>
            </p:grpSpPr>
            <p:sp>
              <p:nvSpPr>
                <p:cNvPr id="95285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合适的人员特征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000" b="0"/>
                </a:p>
              </p:txBody>
            </p:sp>
            <p:sp>
              <p:nvSpPr>
                <p:cNvPr id="95286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0" name="Group 9"/>
              <p:cNvGrpSpPr>
                <a:grpSpLocks/>
              </p:cNvGrpSpPr>
              <p:nvPr/>
            </p:nvGrpSpPr>
            <p:grpSpPr bwMode="auto">
              <a:xfrm>
                <a:off x="1790" y="0"/>
                <a:ext cx="1790" cy="422"/>
                <a:chOff x="1790" y="0"/>
                <a:chExt cx="1790" cy="422"/>
              </a:xfrm>
            </p:grpSpPr>
            <p:sp>
              <p:nvSpPr>
                <p:cNvPr id="95283" name="Rectangle 10"/>
                <p:cNvSpPr>
                  <a:spLocks noChangeArrowheads="1"/>
                </p:cNvSpPr>
                <p:nvPr/>
              </p:nvSpPr>
              <p:spPr bwMode="auto">
                <a:xfrm>
                  <a:off x="1833" y="0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不合适的人员特征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95284" name="Rectangle 11"/>
                <p:cNvSpPr>
                  <a:spLocks noChangeArrowheads="1"/>
                </p:cNvSpPr>
                <p:nvPr/>
              </p:nvSpPr>
              <p:spPr bwMode="auto">
                <a:xfrm>
                  <a:off x="1790" y="0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1" name="Group 12"/>
              <p:cNvGrpSpPr>
                <a:grpSpLocks/>
              </p:cNvGrpSpPr>
              <p:nvPr/>
            </p:nvGrpSpPr>
            <p:grpSpPr bwMode="auto">
              <a:xfrm>
                <a:off x="0" y="422"/>
                <a:ext cx="1790" cy="556"/>
                <a:chOff x="0" y="422"/>
                <a:chExt cx="1790" cy="556"/>
              </a:xfrm>
            </p:grpSpPr>
            <p:sp>
              <p:nvSpPr>
                <p:cNvPr id="95281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704" cy="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愿意将测试作为自己的工作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0"/>
                </a:p>
              </p:txBody>
            </p:sp>
            <p:sp>
              <p:nvSpPr>
                <p:cNvPr id="95282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79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2" name="Group 15"/>
              <p:cNvGrpSpPr>
                <a:grpSpLocks/>
              </p:cNvGrpSpPr>
              <p:nvPr/>
            </p:nvGrpSpPr>
            <p:grpSpPr bwMode="auto">
              <a:xfrm>
                <a:off x="1790" y="422"/>
                <a:ext cx="1790" cy="556"/>
                <a:chOff x="1790" y="422"/>
                <a:chExt cx="1790" cy="556"/>
              </a:xfrm>
            </p:grpSpPr>
            <p:sp>
              <p:nvSpPr>
                <p:cNvPr id="95279" name="Rectangle 16"/>
                <p:cNvSpPr>
                  <a:spLocks noChangeArrowheads="1"/>
                </p:cNvSpPr>
                <p:nvPr/>
              </p:nvSpPr>
              <p:spPr bwMode="auto">
                <a:xfrm>
                  <a:off x="1833" y="422"/>
                  <a:ext cx="1704" cy="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不喜欢或轻视测试，愿意以开发作为自己的职业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95280" name="Rectangle 17"/>
                <p:cNvSpPr>
                  <a:spLocks noChangeArrowheads="1"/>
                </p:cNvSpPr>
                <p:nvPr/>
              </p:nvSpPr>
              <p:spPr bwMode="auto">
                <a:xfrm>
                  <a:off x="1790" y="422"/>
                  <a:ext cx="179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3" name="Group 18"/>
              <p:cNvGrpSpPr>
                <a:grpSpLocks/>
              </p:cNvGrpSpPr>
              <p:nvPr/>
            </p:nvGrpSpPr>
            <p:grpSpPr bwMode="auto">
              <a:xfrm>
                <a:off x="0" y="978"/>
                <a:ext cx="1790" cy="422"/>
                <a:chOff x="0" y="978"/>
                <a:chExt cx="1790" cy="422"/>
              </a:xfrm>
            </p:grpSpPr>
            <p:sp>
              <p:nvSpPr>
                <p:cNvPr id="95277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978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职业悲观主义者（产品负面）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95278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978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4" name="Group 21"/>
              <p:cNvGrpSpPr>
                <a:grpSpLocks/>
              </p:cNvGrpSpPr>
              <p:nvPr/>
            </p:nvGrpSpPr>
            <p:grpSpPr bwMode="auto">
              <a:xfrm>
                <a:off x="1790" y="978"/>
                <a:ext cx="1790" cy="422"/>
                <a:chOff x="1790" y="978"/>
                <a:chExt cx="1790" cy="422"/>
              </a:xfrm>
            </p:grpSpPr>
            <p:sp>
              <p:nvSpPr>
                <p:cNvPr id="95275" name="Rectangle 22"/>
                <p:cNvSpPr>
                  <a:spLocks noChangeArrowheads="1"/>
                </p:cNvSpPr>
                <p:nvPr/>
              </p:nvSpPr>
              <p:spPr bwMode="auto">
                <a:xfrm>
                  <a:off x="1833" y="978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容易妥协，害怕争论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0"/>
                </a:p>
              </p:txBody>
            </p:sp>
            <p:sp>
              <p:nvSpPr>
                <p:cNvPr id="95276" name="Rectangle 23"/>
                <p:cNvSpPr>
                  <a:spLocks noChangeArrowheads="1"/>
                </p:cNvSpPr>
                <p:nvPr/>
              </p:nvSpPr>
              <p:spPr bwMode="auto">
                <a:xfrm>
                  <a:off x="1790" y="978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5" name="Group 24"/>
              <p:cNvGrpSpPr>
                <a:grpSpLocks/>
              </p:cNvGrpSpPr>
              <p:nvPr/>
            </p:nvGrpSpPr>
            <p:grpSpPr bwMode="auto">
              <a:xfrm>
                <a:off x="0" y="1400"/>
                <a:ext cx="1790" cy="422"/>
                <a:chOff x="0" y="1400"/>
                <a:chExt cx="1790" cy="422"/>
              </a:xfrm>
            </p:grpSpPr>
            <p:sp>
              <p:nvSpPr>
                <p:cNvPr id="95273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1400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愿意承担繁重的测试工作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95274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400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6" name="Group 27"/>
              <p:cNvGrpSpPr>
                <a:grpSpLocks/>
              </p:cNvGrpSpPr>
              <p:nvPr/>
            </p:nvGrpSpPr>
            <p:grpSpPr bwMode="auto">
              <a:xfrm>
                <a:off x="1790" y="1400"/>
                <a:ext cx="1790" cy="422"/>
                <a:chOff x="1790" y="1400"/>
                <a:chExt cx="1790" cy="422"/>
              </a:xfrm>
            </p:grpSpPr>
            <p:sp>
              <p:nvSpPr>
                <p:cNvPr id="95271" name="Rectangle 28"/>
                <p:cNvSpPr>
                  <a:spLocks noChangeArrowheads="1"/>
                </p:cNvSpPr>
                <p:nvPr/>
              </p:nvSpPr>
              <p:spPr bwMode="auto">
                <a:xfrm>
                  <a:off x="1833" y="1400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不愿意作艰苦的测试工作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95272" name="Rectangle 29"/>
                <p:cNvSpPr>
                  <a:spLocks noChangeArrowheads="1"/>
                </p:cNvSpPr>
                <p:nvPr/>
              </p:nvSpPr>
              <p:spPr bwMode="auto">
                <a:xfrm>
                  <a:off x="1790" y="1400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7" name="Group 30"/>
              <p:cNvGrpSpPr>
                <a:grpSpLocks/>
              </p:cNvGrpSpPr>
              <p:nvPr/>
            </p:nvGrpSpPr>
            <p:grpSpPr bwMode="auto">
              <a:xfrm>
                <a:off x="0" y="1822"/>
                <a:ext cx="1790" cy="422"/>
                <a:chOff x="0" y="1822"/>
                <a:chExt cx="1790" cy="422"/>
              </a:xfrm>
            </p:grpSpPr>
            <p:sp>
              <p:nvSpPr>
                <p:cNvPr id="95269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1822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善于观察，能识别细微的差别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0"/>
                </a:p>
              </p:txBody>
            </p:sp>
            <p:sp>
              <p:nvSpPr>
                <p:cNvPr id="95270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822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8" name="Group 33"/>
              <p:cNvGrpSpPr>
                <a:grpSpLocks/>
              </p:cNvGrpSpPr>
              <p:nvPr/>
            </p:nvGrpSpPr>
            <p:grpSpPr bwMode="auto">
              <a:xfrm>
                <a:off x="1790" y="1822"/>
                <a:ext cx="1790" cy="422"/>
                <a:chOff x="1790" y="1822"/>
                <a:chExt cx="1790" cy="422"/>
              </a:xfrm>
            </p:grpSpPr>
            <p:sp>
              <p:nvSpPr>
                <p:cNvPr id="95267" name="Rectangle 34"/>
                <p:cNvSpPr>
                  <a:spLocks noChangeArrowheads="1"/>
                </p:cNvSpPr>
                <p:nvPr/>
              </p:nvSpPr>
              <p:spPr bwMode="auto">
                <a:xfrm>
                  <a:off x="1833" y="1822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粗心大意，忽视细微的差别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95268" name="Rectangle 35"/>
                <p:cNvSpPr>
                  <a:spLocks noChangeArrowheads="1"/>
                </p:cNvSpPr>
                <p:nvPr/>
              </p:nvSpPr>
              <p:spPr bwMode="auto">
                <a:xfrm>
                  <a:off x="1790" y="1822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9" name="Group 36"/>
              <p:cNvGrpSpPr>
                <a:grpSpLocks/>
              </p:cNvGrpSpPr>
              <p:nvPr/>
            </p:nvGrpSpPr>
            <p:grpSpPr bwMode="auto">
              <a:xfrm>
                <a:off x="0" y="2244"/>
                <a:ext cx="1790" cy="556"/>
                <a:chOff x="0" y="2244"/>
                <a:chExt cx="1790" cy="556"/>
              </a:xfrm>
            </p:grpSpPr>
            <p:sp>
              <p:nvSpPr>
                <p:cNvPr id="95265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2244"/>
                  <a:ext cx="1704" cy="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逻辑性强、思维慎密、表达清晰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0"/>
                </a:p>
              </p:txBody>
            </p:sp>
            <p:sp>
              <p:nvSpPr>
                <p:cNvPr id="95266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2244"/>
                  <a:ext cx="179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50" name="Group 39"/>
              <p:cNvGrpSpPr>
                <a:grpSpLocks/>
              </p:cNvGrpSpPr>
              <p:nvPr/>
            </p:nvGrpSpPr>
            <p:grpSpPr bwMode="auto">
              <a:xfrm>
                <a:off x="1790" y="2244"/>
                <a:ext cx="1790" cy="556"/>
                <a:chOff x="1790" y="2244"/>
                <a:chExt cx="1790" cy="556"/>
              </a:xfrm>
            </p:grpSpPr>
            <p:sp>
              <p:nvSpPr>
                <p:cNvPr id="95263" name="Rectangle 40"/>
                <p:cNvSpPr>
                  <a:spLocks noChangeArrowheads="1"/>
                </p:cNvSpPr>
                <p:nvPr/>
              </p:nvSpPr>
              <p:spPr bwMode="auto">
                <a:xfrm>
                  <a:off x="1833" y="2244"/>
                  <a:ext cx="1704" cy="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思维粗糙、不周全、不能清晰地表达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95264" name="Rectangle 41"/>
                <p:cNvSpPr>
                  <a:spLocks noChangeArrowheads="1"/>
                </p:cNvSpPr>
                <p:nvPr/>
              </p:nvSpPr>
              <p:spPr bwMode="auto">
                <a:xfrm>
                  <a:off x="1790" y="2244"/>
                  <a:ext cx="179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51" name="Group 42"/>
              <p:cNvGrpSpPr>
                <a:grpSpLocks/>
              </p:cNvGrpSpPr>
              <p:nvPr/>
            </p:nvGrpSpPr>
            <p:grpSpPr bwMode="auto">
              <a:xfrm>
                <a:off x="0" y="2800"/>
                <a:ext cx="1790" cy="556"/>
                <a:chOff x="0" y="2800"/>
                <a:chExt cx="1790" cy="556"/>
              </a:xfrm>
            </p:grpSpPr>
            <p:sp>
              <p:nvSpPr>
                <p:cNvPr id="95261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2800"/>
                  <a:ext cx="1704" cy="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具有自我管理能力，不偏离工作主线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95262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2800"/>
                  <a:ext cx="179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52" name="Group 45"/>
              <p:cNvGrpSpPr>
                <a:grpSpLocks/>
              </p:cNvGrpSpPr>
              <p:nvPr/>
            </p:nvGrpSpPr>
            <p:grpSpPr bwMode="auto">
              <a:xfrm>
                <a:off x="1790" y="2800"/>
                <a:ext cx="1790" cy="556"/>
                <a:chOff x="1790" y="2800"/>
                <a:chExt cx="1790" cy="556"/>
              </a:xfrm>
            </p:grpSpPr>
            <p:sp>
              <p:nvSpPr>
                <p:cNvPr id="95259" name="Rectangle 46"/>
                <p:cNvSpPr>
                  <a:spLocks noChangeArrowheads="1"/>
                </p:cNvSpPr>
                <p:nvPr/>
              </p:nvSpPr>
              <p:spPr bwMode="auto">
                <a:xfrm>
                  <a:off x="1833" y="2800"/>
                  <a:ext cx="1704" cy="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不能把握工作重点、易陷于细枝末节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0"/>
                </a:p>
              </p:txBody>
            </p:sp>
            <p:sp>
              <p:nvSpPr>
                <p:cNvPr id="95260" name="Rectangle 47"/>
                <p:cNvSpPr>
                  <a:spLocks noChangeArrowheads="1"/>
                </p:cNvSpPr>
                <p:nvPr/>
              </p:nvSpPr>
              <p:spPr bwMode="auto">
                <a:xfrm>
                  <a:off x="1790" y="2800"/>
                  <a:ext cx="179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53" name="Group 48"/>
              <p:cNvGrpSpPr>
                <a:grpSpLocks/>
              </p:cNvGrpSpPr>
              <p:nvPr/>
            </p:nvGrpSpPr>
            <p:grpSpPr bwMode="auto">
              <a:xfrm>
                <a:off x="0" y="3356"/>
                <a:ext cx="1790" cy="422"/>
                <a:chOff x="0" y="3356"/>
                <a:chExt cx="1790" cy="422"/>
              </a:xfrm>
            </p:grpSpPr>
            <p:sp>
              <p:nvSpPr>
                <p:cNvPr id="95257" name="Rectangle 49"/>
                <p:cNvSpPr>
                  <a:spLocks noChangeArrowheads="1"/>
                </p:cNvSpPr>
                <p:nvPr/>
              </p:nvSpPr>
              <p:spPr bwMode="auto">
                <a:xfrm>
                  <a:off x="43" y="3356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掌握必要的技术背景及技能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95258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3356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54" name="Group 51"/>
              <p:cNvGrpSpPr>
                <a:grpSpLocks/>
              </p:cNvGrpSpPr>
              <p:nvPr/>
            </p:nvGrpSpPr>
            <p:grpSpPr bwMode="auto">
              <a:xfrm>
                <a:off x="1790" y="3356"/>
                <a:ext cx="1790" cy="422"/>
                <a:chOff x="1790" y="3356"/>
                <a:chExt cx="1790" cy="422"/>
              </a:xfrm>
            </p:grpSpPr>
            <p:sp>
              <p:nvSpPr>
                <p:cNvPr id="95255" name="Rectangle 52"/>
                <p:cNvSpPr>
                  <a:spLocks noChangeArrowheads="1"/>
                </p:cNvSpPr>
                <p:nvPr/>
              </p:nvSpPr>
              <p:spPr bwMode="auto">
                <a:xfrm>
                  <a:off x="1833" y="3356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技术背景弱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95256" name="Rectangle 53"/>
                <p:cNvSpPr>
                  <a:spLocks noChangeArrowheads="1"/>
                </p:cNvSpPr>
                <p:nvPr/>
              </p:nvSpPr>
              <p:spPr bwMode="auto">
                <a:xfrm>
                  <a:off x="1790" y="3356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95238" name="Rectangle 54"/>
            <p:cNvSpPr>
              <a:spLocks noChangeArrowheads="1"/>
            </p:cNvSpPr>
            <p:nvPr/>
          </p:nvSpPr>
          <p:spPr bwMode="auto">
            <a:xfrm>
              <a:off x="-3" y="-3"/>
              <a:ext cx="3586" cy="37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Tx/>
                <a:buNone/>
              </a:pPr>
              <a:endParaRPr lang="zh-CN" altLang="en-US" sz="24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960369-556C-4B44-89D1-374C1DF0D49C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60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800" b="1" smtClean="0"/>
              <a:t>测试人员及组织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选择合适的测试人员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使测试人员能够按测试计划完成测试任务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与相关方进行沟通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建立有效的测试团队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800" b="1" smtClean="0"/>
              <a:t>测试人员能力及要求</a:t>
            </a:r>
            <a:endParaRPr lang="zh-CN" altLang="en-US" sz="2000" b="1" smtClean="0"/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质量保证协会关于认证软件测试工程师的五方面的能力要求：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smtClean="0"/>
              <a:t>一般能力：表达、交流、协调、管理、质量意识、软件工程等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smtClean="0"/>
              <a:t>测试技能及方法：测试基本概念及方法、测试工具及环境、专业测试标准等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smtClean="0"/>
              <a:t>测试规划能力：风险分析及防范、软件发行标准、测试目标及计划、测试计划及评审方法 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smtClean="0"/>
              <a:t>测试执行能力：测试数据</a:t>
            </a:r>
            <a:r>
              <a:rPr lang="en-US" altLang="zh-CN" b="1" smtClean="0"/>
              <a:t>/</a:t>
            </a:r>
            <a:r>
              <a:rPr lang="zh-CN" altLang="en-US" b="1" smtClean="0"/>
              <a:t>用例、测试比较及分析、缺陷记录及处理、自动化工具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smtClean="0"/>
              <a:t>测试分析、报告和改进能力：测试统计、测试报告、过程监测及持续改进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B53AD1-6C30-484F-B976-072F92519E27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600" smtClean="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685800" y="76200"/>
            <a:ext cx="7772400" cy="762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57780F-B2C1-4741-ADA5-6D4F803334D5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34EB5D-A8AF-48DE-9922-4BB4C76B992C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600" smtClean="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800" b="1" smtClean="0"/>
              <a:t>软件测试组织 </a:t>
            </a:r>
          </a:p>
          <a:p>
            <a:pPr eaLnBrk="1" hangingPunct="1">
              <a:buFontTx/>
              <a:buNone/>
            </a:pPr>
            <a:endParaRPr lang="zh-CN" altLang="en-US" sz="2800" b="1" smtClean="0"/>
          </a:p>
          <a:p>
            <a:pPr eaLnBrk="1" hangingPunct="1">
              <a:buFontTx/>
              <a:buNone/>
            </a:pPr>
            <a:endParaRPr lang="zh-CN" altLang="en-US" sz="2800" b="1" smtClean="0"/>
          </a:p>
          <a:p>
            <a:pPr eaLnBrk="1" hangingPunct="1">
              <a:buFontTx/>
              <a:buNone/>
            </a:pPr>
            <a:endParaRPr lang="zh-CN" altLang="en-US" sz="2800" b="1" smtClean="0"/>
          </a:p>
          <a:p>
            <a:pPr eaLnBrk="1" hangingPunct="1">
              <a:buFontTx/>
              <a:buNone/>
            </a:pPr>
            <a:endParaRPr lang="zh-CN" altLang="en-US" sz="2800" b="1" smtClean="0"/>
          </a:p>
          <a:p>
            <a:pPr eaLnBrk="1" hangingPunct="1">
              <a:buFontTx/>
              <a:buNone/>
            </a:pPr>
            <a:endParaRPr lang="zh-CN" altLang="en-US" sz="2800" b="1" smtClean="0"/>
          </a:p>
          <a:p>
            <a:pPr eaLnBrk="1" hangingPunct="1">
              <a:buFontTx/>
              <a:buNone/>
            </a:pPr>
            <a:endParaRPr lang="zh-CN" altLang="en-US" sz="2800" smtClean="0"/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微软人员结构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项目经理</a:t>
            </a:r>
            <a:r>
              <a:rPr lang="en-US" altLang="zh-CN" sz="2400" b="1" smtClean="0"/>
              <a:t>5</a:t>
            </a:r>
            <a:r>
              <a:rPr lang="zh-CN" altLang="en-US" sz="2400" b="1" smtClean="0"/>
              <a:t>％，开发人员</a:t>
            </a:r>
            <a:r>
              <a:rPr lang="en-US" altLang="zh-CN" sz="2400" b="1" smtClean="0"/>
              <a:t>31%</a:t>
            </a:r>
            <a:r>
              <a:rPr lang="zh-CN" altLang="en-US" sz="2400" b="1" smtClean="0"/>
              <a:t>，测试人员</a:t>
            </a:r>
            <a:r>
              <a:rPr lang="en-US" altLang="zh-CN" sz="2400" b="1" smtClean="0"/>
              <a:t>64</a:t>
            </a:r>
            <a:r>
              <a:rPr lang="zh-CN" altLang="en-US" sz="2400" b="1" smtClean="0"/>
              <a:t>％，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6.2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12.8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</a:t>
            </a:r>
            <a:r>
              <a:rPr lang="en-US" altLang="zh-CN" sz="2800" b="1" u="sng" smtClean="0">
                <a:solidFill>
                  <a:schemeClr val="accent2"/>
                </a:solidFill>
              </a:rPr>
              <a:t>Microsoft Exchange 2000 </a:t>
            </a:r>
            <a:r>
              <a:rPr lang="zh-CN" altLang="en-US" sz="2400" b="1" smtClean="0"/>
              <a:t>项目：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                                   项目经理：</a:t>
            </a:r>
            <a:r>
              <a:rPr lang="en-US" altLang="zh-CN" sz="2400" b="1" smtClean="0"/>
              <a:t>25</a:t>
            </a:r>
            <a:r>
              <a:rPr lang="zh-CN" altLang="en-US" sz="2400" b="1" smtClean="0"/>
              <a:t>人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                                   开发人员：</a:t>
            </a:r>
            <a:r>
              <a:rPr lang="en-US" altLang="zh-CN" sz="2400" b="1" smtClean="0"/>
              <a:t>140</a:t>
            </a:r>
            <a:r>
              <a:rPr lang="zh-CN" altLang="en-US" sz="2400" b="1" smtClean="0"/>
              <a:t>人</a:t>
            </a:r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                                        测试人员：</a:t>
            </a:r>
            <a:r>
              <a:rPr lang="en-US" altLang="zh-CN" sz="2400" b="1" smtClean="0"/>
              <a:t>350</a:t>
            </a:r>
            <a:r>
              <a:rPr lang="zh-CN" altLang="en-US" sz="2400" b="1" smtClean="0"/>
              <a:t>人 </a:t>
            </a:r>
            <a:endParaRPr lang="zh-CN" altLang="en-US" sz="2800" b="1" smtClean="0"/>
          </a:p>
        </p:txBody>
      </p:sp>
      <p:graphicFrame>
        <p:nvGraphicFramePr>
          <p:cNvPr id="101381" name="Object 4"/>
          <p:cNvGraphicFramePr>
            <a:graphicFrameLocks noChangeAspect="1"/>
          </p:cNvGraphicFramePr>
          <p:nvPr/>
        </p:nvGraphicFramePr>
        <p:xfrm>
          <a:off x="838200" y="609600"/>
          <a:ext cx="76962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2" name="Worksheet" r:id="rId4" imgW="5380086" imgH="1234806" progId="Excel.Sheet.8">
                  <p:embed/>
                </p:oleObj>
              </mc:Choice>
              <mc:Fallback>
                <p:oleObj name="Worksheet" r:id="rId4" imgW="5380086" imgH="1234806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76962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3BE3ED-3DA1-48D5-8D21-248B7DFEB5F8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600" smtClean="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685800" y="76200"/>
            <a:ext cx="7772400" cy="762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smtClean="0"/>
              <a:t>测试计划 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测试估计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确定测试可行的测试目标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制定合理的测试计划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控制测试计划的执行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smtClean="0"/>
              <a:t>软件测试计划及执行</a:t>
            </a:r>
            <a:endParaRPr lang="zh-CN" altLang="en-US" sz="2400" b="1" smtClean="0"/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测试管理目标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范围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时间</a:t>
            </a:r>
            <a:r>
              <a:rPr lang="en-US" altLang="zh-CN" sz="2400" b="1" smtClean="0"/>
              <a:t>/</a:t>
            </a:r>
            <a:r>
              <a:rPr lang="zh-CN" altLang="en-US" sz="2400" b="1" smtClean="0"/>
              <a:t>进度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成本</a:t>
            </a:r>
            <a:r>
              <a:rPr lang="en-US" altLang="zh-CN" sz="2400" b="1" smtClean="0"/>
              <a:t>/</a:t>
            </a:r>
            <a:r>
              <a:rPr lang="zh-CN" altLang="en-US" sz="2400" b="1" smtClean="0"/>
              <a:t>预算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质量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测试计划步骤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smtClean="0"/>
              <a:t>确定测试目标和最终交付物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smtClean="0"/>
              <a:t>确定测试阶段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smtClean="0"/>
              <a:t>确定里程碑及其交付物 </a:t>
            </a:r>
            <a:endParaRPr lang="zh-CN" alt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0CDD0A-8405-4C86-8FC5-7262C0F07FE4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600" smtClean="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685800" y="76200"/>
            <a:ext cx="7772400" cy="762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lvl="2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smtClean="0"/>
              <a:t>将测试工作范围进行细化和分解，形成工作分解结构（</a:t>
            </a:r>
            <a:r>
              <a:rPr lang="en-US" altLang="zh-CN" b="1" smtClean="0"/>
              <a:t>WBS</a:t>
            </a:r>
            <a:r>
              <a:rPr lang="zh-CN" altLang="en-US" b="1" smtClean="0"/>
              <a:t>）</a:t>
            </a:r>
          </a:p>
          <a:p>
            <a:pPr lvl="2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smtClean="0"/>
              <a:t>以网络图的形式说明</a:t>
            </a:r>
            <a:r>
              <a:rPr lang="en-US" altLang="zh-CN" b="1" smtClean="0"/>
              <a:t>WBS</a:t>
            </a:r>
            <a:r>
              <a:rPr lang="zh-CN" altLang="en-US" b="1" smtClean="0"/>
              <a:t>中各项工作的相互顺序和依赖关系</a:t>
            </a:r>
          </a:p>
          <a:p>
            <a:pPr lvl="2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smtClean="0">
                <a:sym typeface="Symbol" panose="05050102010706020507" pitchFamily="18" charset="2"/>
              </a:rPr>
              <a:t>对于</a:t>
            </a:r>
            <a:r>
              <a:rPr lang="en-US" altLang="zh-CN" b="1" smtClean="0">
                <a:sym typeface="Symbol" panose="05050102010706020507" pitchFamily="18" charset="2"/>
              </a:rPr>
              <a:t>WBS</a:t>
            </a:r>
            <a:r>
              <a:rPr lang="zh-CN" altLang="en-US" b="1" smtClean="0">
                <a:sym typeface="Symbol" panose="05050102010706020507" pitchFamily="18" charset="2"/>
              </a:rPr>
              <a:t>中的每一项任务，估算其时间和其他资源</a:t>
            </a:r>
          </a:p>
          <a:p>
            <a:pPr lvl="2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smtClean="0">
                <a:sym typeface="Symbol" panose="05050102010706020507" pitchFamily="18" charset="2"/>
              </a:rPr>
              <a:t>对于</a:t>
            </a:r>
            <a:r>
              <a:rPr lang="en-US" altLang="zh-CN" b="1" smtClean="0">
                <a:sym typeface="Symbol" panose="05050102010706020507" pitchFamily="18" charset="2"/>
              </a:rPr>
              <a:t>WBS</a:t>
            </a:r>
            <a:r>
              <a:rPr lang="zh-CN" altLang="en-US" b="1" smtClean="0">
                <a:sym typeface="Symbol" panose="05050102010706020507" pitchFamily="18" charset="2"/>
              </a:rPr>
              <a:t>中的每一项任务，估算成本</a:t>
            </a:r>
          </a:p>
          <a:p>
            <a:pPr lvl="2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smtClean="0">
                <a:sym typeface="Symbol" panose="05050102010706020507" pitchFamily="18" charset="2"/>
              </a:rPr>
              <a:t>估算整个测试阶段的工期和成本</a:t>
            </a:r>
          </a:p>
          <a:p>
            <a:pPr lvl="2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smtClean="0">
                <a:sym typeface="Symbol" panose="05050102010706020507" pitchFamily="18" charset="2"/>
              </a:rPr>
              <a:t>判断测试是否能够在预定的时间、成本和其他资源的约束下完成</a:t>
            </a:r>
          </a:p>
          <a:p>
            <a:pPr lvl="2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smtClean="0">
                <a:sym typeface="Symbol" panose="05050102010706020507" pitchFamily="18" charset="2"/>
              </a:rPr>
              <a:t>如果无法完成，需要及时调整计划</a:t>
            </a:r>
          </a:p>
          <a:p>
            <a:pPr eaLnBrk="1" hangingPunct="1">
              <a:buFontTx/>
              <a:buNone/>
            </a:pPr>
            <a:endParaRPr lang="en-US" altLang="zh-CN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BFBA02-D565-4023-9F07-447E9F149AB7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600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5888"/>
            <a:ext cx="9067800" cy="6742112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smtClean="0"/>
              <a:t>软件测试常见问题</a:t>
            </a:r>
            <a:r>
              <a:rPr lang="en-US" altLang="zh-CN" b="1" smtClean="0"/>
              <a:t>/</a:t>
            </a:r>
            <a:r>
              <a:rPr lang="zh-CN" altLang="en-US" b="1" smtClean="0"/>
              <a:t>风险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在软件测试方面培训不足、人员能力不足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开发人员与测试人员的对立情绪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测试人员“左右不是人”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测试人员不愿意充当带来坏消息和说“不”的人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过分依赖软件测试（或测试工具）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缺乏管理层对测试的理解和支持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用户参与不够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测试跟不上软件的快速变化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缺乏软件测试工具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软件测试时间不够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缺乏完整的需求文档、设计文档 </a:t>
            </a:r>
          </a:p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None/>
            </a:pPr>
            <a:endParaRPr lang="en-US" altLang="zh-CN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FEDC75-FF7C-478C-9303-3123C5135FA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600" smtClean="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685800" y="76200"/>
            <a:ext cx="7772400" cy="762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smtClean="0"/>
              <a:t>测试过程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定义和定制所需的测试过程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满足测试过程所需的资源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实施确定的测试过程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测量和分析测试过程的有效性和效率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进行基于度量的测试过程的持续改进</a:t>
            </a:r>
          </a:p>
          <a:p>
            <a:pPr eaLnBrk="1" hangingPunct="1">
              <a:buFontTx/>
              <a:buNone/>
            </a:pPr>
            <a:endParaRPr lang="en-US" altLang="zh-CN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CE2668-1019-42E7-AB9D-8DE37DB9623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600" smtClean="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2133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测 试 技 术 应 用 案 例</a:t>
            </a:r>
            <a:br>
              <a:rPr lang="zh-CN" altLang="en-US" b="1" smtClean="0"/>
            </a:br>
            <a:r>
              <a:rPr lang="zh-CN" altLang="en-US" sz="900" b="1" smtClean="0"/>
              <a:t/>
            </a:r>
            <a:br>
              <a:rPr lang="zh-CN" altLang="en-US" sz="900" b="1" smtClean="0"/>
            </a:br>
            <a:r>
              <a:rPr lang="en-US" altLang="zh-CN" sz="3200" b="1" smtClean="0"/>
              <a:t>----</a:t>
            </a:r>
            <a:r>
              <a:rPr lang="zh-CN" altLang="en-US" sz="3200" b="1" smtClean="0"/>
              <a:t>测试因特网应用系统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362200"/>
            <a:ext cx="9067800" cy="4495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800" b="1" smtClean="0"/>
              <a:t>电子商务的基本结构</a:t>
            </a:r>
          </a:p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800" b="1" smtClean="0"/>
              <a:t>测试的挑战</a:t>
            </a:r>
          </a:p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800" b="1" smtClean="0"/>
              <a:t>测试的策略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表示层的测试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业务层的测试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/>
              <a:t>数据层的测试 </a:t>
            </a:r>
          </a:p>
          <a:p>
            <a:pPr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1C1906-0633-4FC3-891B-EB2EAC22ACE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600" smtClean="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685800" y="76200"/>
            <a:ext cx="7772400" cy="762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705A8D-16F9-4EC4-BB26-0A0E9AFB439A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600" smtClean="0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685800" y="76200"/>
            <a:ext cx="7772400" cy="762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A92005-5EAD-4261-B751-2B624071DF7C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600" smtClean="0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0842B8-BCF1-4291-B453-56A9F8F0775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600" smtClean="0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685800" y="76200"/>
            <a:ext cx="7772400" cy="76200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4ADCA5-9BA6-4218-AE4D-F291E7C915B5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4400A5-EE37-41E4-AE48-8F30E1EE48C2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600" smtClean="0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51323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从事软件测试需要激情！</a:t>
            </a:r>
            <a:endParaRPr lang="en-US" altLang="zh-CN" sz="4800" b="1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4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------</a:t>
            </a:r>
            <a:r>
              <a:rPr lang="zh-CN" altLang="en-US" sz="4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有的人一想到能够“干掉”一个系统，就非常兴奋以至浑身充满了力量！</a:t>
            </a:r>
            <a:endParaRPr lang="en-US" altLang="zh-CN" sz="4800" b="1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4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------</a:t>
            </a:r>
            <a:r>
              <a:rPr lang="zh-CN" altLang="en-US" sz="4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测试人员必须且有能力怀疑一切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BDB975-A379-4482-9C2D-DE6FF83705F1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72157B-8C1B-4BFE-A6A2-8F1BB042BD66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基 本 测 试 用 例 的 设 计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/>
              <a:t>一。</a:t>
            </a:r>
            <a:r>
              <a:rPr lang="zh-CN" altLang="en-US" sz="2800" b="1" smtClean="0">
                <a:latin typeface="宋体" panose="02010600030101010101" pitchFamily="2" charset="-122"/>
              </a:rPr>
              <a:t>黑盒测试方法（</a:t>
            </a:r>
            <a:r>
              <a:rPr lang="en-US" altLang="zh-CN" sz="2800" b="1" smtClean="0">
                <a:latin typeface="宋体" panose="02010600030101010101" pitchFamily="2" charset="-122"/>
              </a:rPr>
              <a:t>Black box</a:t>
            </a:r>
            <a:r>
              <a:rPr lang="zh-CN" altLang="en-US" sz="2800" b="1" smtClean="0">
                <a:latin typeface="宋体" panose="02010600030101010101" pitchFamily="2" charset="-122"/>
              </a:rPr>
              <a:t>）</a:t>
            </a:r>
            <a:r>
              <a:rPr lang="zh-CN" altLang="en-US" sz="2800" smtClean="0"/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1800" b="1" smtClean="0">
                <a:latin typeface="宋体" panose="02010600030101010101" pitchFamily="2" charset="-122"/>
              </a:rPr>
              <a:t>        </a:t>
            </a:r>
            <a:r>
              <a:rPr lang="zh-CN" altLang="en-US" sz="2400" b="1" smtClean="0">
                <a:latin typeface="宋体" panose="02010600030101010101" pitchFamily="2" charset="-122"/>
              </a:rPr>
              <a:t>前已指出，黑盒测试以程序的功能作为测试依据。不言而喻，这里的功能将随被测程序的范围而异。所以无论选用以下的何种方法，第一步都要认真阅读被测代码（整个程序或某一模块）的</a:t>
            </a:r>
            <a:r>
              <a:rPr lang="zh-CN" altLang="en-US" sz="2400" b="1" smtClean="0">
                <a:solidFill>
                  <a:schemeClr val="accent2"/>
                </a:solidFill>
                <a:latin typeface="宋体" panose="02010600030101010101" pitchFamily="2" charset="-122"/>
              </a:rPr>
              <a:t>功能说明文档</a:t>
            </a:r>
            <a:r>
              <a:rPr lang="zh-CN" altLang="en-US" sz="2400" b="1" smtClean="0"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</a:t>
            </a:r>
            <a:r>
              <a:rPr lang="en-US" altLang="zh-CN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、等价分类法</a:t>
            </a:r>
            <a:r>
              <a:rPr lang="zh-CN" altLang="en-US" sz="2400" b="1" smtClean="0">
                <a:latin typeface="宋体" panose="02010600030101010101" pitchFamily="2" charset="-122"/>
              </a:rPr>
              <a:t>（</a:t>
            </a:r>
            <a:r>
              <a:rPr lang="en-US" altLang="zh-CN" sz="2400" b="1" smtClean="0">
                <a:latin typeface="宋体" panose="02010600030101010101" pitchFamily="2" charset="-122"/>
              </a:rPr>
              <a:t>equivalence partitioning</a:t>
            </a:r>
            <a:r>
              <a:rPr lang="zh-CN" altLang="en-US" sz="2400" b="1" smtClean="0"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这种方法把被测程序的</a:t>
            </a:r>
            <a:r>
              <a:rPr lang="zh-CN" altLang="en-US" sz="2400" b="1" u="sng" smtClean="0">
                <a:solidFill>
                  <a:srgbClr val="000099"/>
                </a:solidFill>
                <a:latin typeface="宋体" panose="02010600030101010101" pitchFamily="2" charset="-122"/>
              </a:rPr>
              <a:t>输入域划分</a:t>
            </a:r>
            <a:r>
              <a:rPr lang="zh-CN" altLang="en-US" sz="2400" b="1" smtClean="0">
                <a:latin typeface="宋体" panose="02010600030101010101" pitchFamily="2" charset="-122"/>
              </a:rPr>
              <a:t>为若干等价类，把漫无边际的随机测试变成有针对性的等价类测试。</a:t>
            </a:r>
            <a:r>
              <a:rPr lang="zh-CN" altLang="en-US" sz="2400" b="1" u="sng" smtClean="0">
                <a:solidFill>
                  <a:srgbClr val="000099"/>
                </a:solidFill>
                <a:latin typeface="宋体" panose="02010600030101010101" pitchFamily="2" charset="-122"/>
              </a:rPr>
              <a:t>它的出发点是，每一个测试用例都代表了一类与它等价的其它例子。如果用这个例子未能发现程序的错误，则与它等价的其它例子</a:t>
            </a:r>
            <a:r>
              <a:rPr lang="zh-CN" altLang="en-US" sz="2400" b="1" u="sng" smtClean="0">
                <a:solidFill>
                  <a:srgbClr val="FF0000"/>
                </a:solidFill>
                <a:latin typeface="宋体" panose="02010600030101010101" pitchFamily="2" charset="-122"/>
              </a:rPr>
              <a:t>一般</a:t>
            </a:r>
            <a:r>
              <a:rPr lang="zh-CN" altLang="en-US" sz="2400" b="1" u="sng" smtClean="0">
                <a:solidFill>
                  <a:srgbClr val="000099"/>
                </a:solidFill>
                <a:latin typeface="宋体" panose="02010600030101010101" pitchFamily="2" charset="-122"/>
              </a:rPr>
              <a:t>也不会发现程序的错误。</a:t>
            </a:r>
            <a:r>
              <a:rPr lang="zh-CN" altLang="en-US" sz="2400" b="1" smtClean="0">
                <a:latin typeface="宋体" panose="02010600030101010101" pitchFamily="2" charset="-122"/>
              </a:rPr>
              <a:t>这样，测试人员就有可能使用少量</a:t>
            </a:r>
            <a:r>
              <a:rPr lang="zh-CN" altLang="en-US" sz="2400" b="1" smtClean="0">
                <a:latin typeface="Courier New" panose="02070309020205020404" pitchFamily="49" charset="0"/>
              </a:rPr>
              <a:t>“</a:t>
            </a:r>
            <a:r>
              <a:rPr lang="zh-CN" altLang="en-US" sz="2400" b="1" smtClean="0">
                <a:latin typeface="宋体" panose="02010600030101010101" pitchFamily="2" charset="-122"/>
              </a:rPr>
              <a:t>有代表性</a:t>
            </a:r>
            <a:r>
              <a:rPr lang="zh-CN" altLang="en-US" sz="2400" b="1" smtClean="0">
                <a:latin typeface="Courier New" panose="02070309020205020404" pitchFamily="49" charset="0"/>
              </a:rPr>
              <a:t>”</a:t>
            </a:r>
            <a:r>
              <a:rPr lang="zh-CN" altLang="en-US" sz="2400" b="1" smtClean="0">
                <a:latin typeface="宋体" panose="02010600030101010101" pitchFamily="2" charset="-122"/>
              </a:rPr>
              <a:t>的测试用例，来代替大量相类似的测试，从而大大减少总的测试次数。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9378B-C877-4BEB-A4AA-1638D16BF54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6690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     </a:t>
            </a:r>
            <a:r>
              <a:rPr lang="zh-CN" altLang="en-US" sz="2400" b="1" smtClean="0">
                <a:latin typeface="宋体" panose="02010600030101010101" pitchFamily="2" charset="-122"/>
              </a:rPr>
              <a:t>设计等价类的测试用例一般分为两步进行，即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①划分等价类并给出定义；②选择测试用例。</a:t>
            </a:r>
            <a:r>
              <a:rPr lang="zh-CN" altLang="en-US" sz="2400" b="1" u="sng" smtClean="0">
                <a:solidFill>
                  <a:srgbClr val="FF0066"/>
                </a:solidFill>
                <a:latin typeface="宋体" panose="02010600030101010101" pitchFamily="2" charset="-122"/>
              </a:rPr>
              <a:t>选择的原则</a:t>
            </a:r>
            <a:r>
              <a:rPr lang="zh-CN" altLang="en-US" sz="2400" b="1" smtClean="0">
                <a:latin typeface="宋体" panose="02010600030101010101" pitchFamily="2" charset="-122"/>
              </a:rPr>
              <a:t>是：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有效等价类的测试用例尽量公用，以期进一步减少测试次数；无效等价类必须每类一例，以防漏掉本来可能发现的错误。 </a:t>
            </a:r>
            <a:r>
              <a:rPr lang="en-US" altLang="zh-CN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1" u="sng" smtClean="0">
                <a:solidFill>
                  <a:srgbClr val="CC3300"/>
                </a:solidFill>
                <a:latin typeface="宋体" panose="02010600030101010101" pitchFamily="2" charset="-122"/>
              </a:rPr>
              <a:t>为什么？见下例</a:t>
            </a:r>
            <a:r>
              <a:rPr lang="en-US" altLang="zh-CN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400" b="1" smtClean="0">
                <a:latin typeface="宋体" panose="02010600030101010101" pitchFamily="2" charset="-122"/>
              </a:rPr>
              <a:t>  </a:t>
            </a:r>
            <a:r>
              <a:rPr lang="zh-CN" altLang="en-US" sz="2400" b="1" smtClean="0">
                <a:latin typeface="宋体" panose="02010600030101010101" pitchFamily="2" charset="-122"/>
              </a:rPr>
              <a:t>下面举一个经过简单化处理的例子</a:t>
            </a:r>
            <a:r>
              <a:rPr lang="zh-CN" altLang="en-US" sz="2400" b="1" smtClean="0">
                <a:latin typeface="宋体" panose="02010600030101010101" pitchFamily="2" charset="-122"/>
                <a:sym typeface="Wingdings" panose="05000000000000000000" pitchFamily="2" charset="2"/>
              </a:rPr>
              <a:t>（电话拨号客户端程序）</a:t>
            </a:r>
            <a:endParaRPr lang="zh-CN" altLang="en-US" sz="2400" b="1" smtClean="0">
              <a:latin typeface="宋体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</a:t>
            </a:r>
            <a:r>
              <a:rPr lang="zh-CN" altLang="en-US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u="sng" smtClean="0">
                <a:solidFill>
                  <a:schemeClr val="accent2"/>
                </a:solidFill>
                <a:latin typeface="宋体" panose="02010600030101010101" pitchFamily="2" charset="-122"/>
              </a:rPr>
              <a:t>5.1</a:t>
            </a:r>
            <a:r>
              <a:rPr lang="en-US" altLang="zh-CN" sz="2400" b="1" smtClean="0">
                <a:latin typeface="宋体" panose="02010600030101010101" pitchFamily="2" charset="-122"/>
              </a:rPr>
              <a:t> 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某城市的电话号码由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部分组成。这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个部分的名称与内容分别是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: </a:t>
            </a:r>
          </a:p>
          <a:p>
            <a:pPr algn="just" eaLnBrk="1" hangingPunct="1">
              <a:buFontTx/>
              <a:buNone/>
            </a:pP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地区码：空白或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位数字；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     前  缀：非</a:t>
            </a:r>
            <a:r>
              <a:rPr lang="zh-CN" altLang="en-US" sz="2400" b="1" smtClean="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’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400" b="1" smtClean="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’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sz="2400" b="1" smtClean="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’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b="1" smtClean="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’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开头的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位数字；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     后  缀：</a:t>
            </a:r>
            <a:r>
              <a:rPr lang="en-US" altLang="zh-CN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位数字。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假定被测程序能接受一切符合上述规定的电话号码，拒绝所有不符合规定的号码，就可用等价分类法来设计它的测试用例。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 smtClean="0">
                <a:latin typeface="宋体" panose="02010600030101010101" pitchFamily="2" charset="-122"/>
              </a:rPr>
              <a:t>      第一步：划分等价类。表</a:t>
            </a:r>
            <a:r>
              <a:rPr lang="en-US" altLang="zh-CN" sz="2400" b="1" smtClean="0">
                <a:latin typeface="宋体" panose="02010600030101010101" pitchFamily="2" charset="-122"/>
              </a:rPr>
              <a:t>5</a:t>
            </a:r>
            <a:r>
              <a:rPr lang="zh-CN" altLang="en-US" sz="2400" b="1" smtClean="0">
                <a:latin typeface="宋体" panose="02010600030101010101" pitchFamily="2" charset="-122"/>
              </a:rPr>
              <a:t>．</a:t>
            </a:r>
            <a:r>
              <a:rPr lang="en-US" altLang="zh-CN" sz="2400" b="1" smtClean="0">
                <a:latin typeface="宋体" panose="02010600030101010101" pitchFamily="2" charset="-122"/>
              </a:rPr>
              <a:t>1</a:t>
            </a:r>
            <a:r>
              <a:rPr lang="zh-CN" altLang="en-US" sz="2400" b="1" smtClean="0">
                <a:latin typeface="宋体" panose="02010600030101010101" pitchFamily="2" charset="-122"/>
              </a:rPr>
              <a:t>列出了划分的结果，包括</a:t>
            </a:r>
            <a:r>
              <a:rPr lang="en-US" altLang="zh-CN" sz="2400" b="1" smtClean="0">
                <a:latin typeface="宋体" panose="02010600030101010101" pitchFamily="2" charset="-122"/>
              </a:rPr>
              <a:t>4</a:t>
            </a:r>
            <a:r>
              <a:rPr lang="zh-CN" altLang="en-US" sz="2400" b="1" smtClean="0">
                <a:latin typeface="宋体" panose="02010600030101010101" pitchFamily="2" charset="-122"/>
              </a:rPr>
              <a:t>个有效等价类，</a:t>
            </a:r>
            <a:r>
              <a:rPr lang="en-US" altLang="zh-CN" sz="2400" b="1" smtClean="0">
                <a:latin typeface="宋体" panose="02010600030101010101" pitchFamily="2" charset="-122"/>
              </a:rPr>
              <a:t>ll</a:t>
            </a:r>
            <a:r>
              <a:rPr lang="zh-CN" altLang="en-US" sz="2400" b="1" smtClean="0">
                <a:latin typeface="宋体" panose="02010600030101010101" pitchFamily="2" charset="-122"/>
              </a:rPr>
              <a:t>个无效等价类。在每一等价类之后均加有编号，以便识别。</a:t>
            </a:r>
            <a:r>
              <a:rPr lang="en-US" altLang="zh-CN" sz="2400" b="1" smtClean="0">
                <a:latin typeface="宋体" panose="02010600030101010101" pitchFamily="2" charset="-122"/>
              </a:rPr>
              <a:t>(</a:t>
            </a:r>
            <a:r>
              <a:rPr lang="zh-CN" altLang="en-US" sz="2400" b="1" smtClean="0">
                <a:solidFill>
                  <a:srgbClr val="000099"/>
                </a:solidFill>
                <a:latin typeface="宋体" panose="02010600030101010101" pitchFamily="2" charset="-122"/>
              </a:rPr>
              <a:t>所谓等价类，一般是指一段输入数据域的输入集合</a:t>
            </a:r>
            <a:r>
              <a:rPr lang="en-US" altLang="zh-CN" sz="2400" b="1" smtClean="0">
                <a:latin typeface="宋体" panose="02010600030101010101" pitchFamily="2" charset="-122"/>
              </a:rPr>
              <a:t>)</a:t>
            </a:r>
            <a:endParaRPr lang="zh-CN" altLang="en-US" sz="2400" b="1" smtClean="0">
              <a:latin typeface="宋体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smtClean="0"/>
              <a:t>     </a:t>
            </a:r>
            <a:r>
              <a:rPr lang="en-US" altLang="zh-CN" sz="2400" b="1" smtClean="0"/>
              <a:t>( </a:t>
            </a:r>
            <a:r>
              <a:rPr lang="zh-CN" altLang="en-US" sz="2400" b="1" smtClean="0"/>
              <a:t>课堂练习</a:t>
            </a:r>
            <a:r>
              <a:rPr lang="en-US" altLang="zh-CN" sz="2400" b="1" smtClean="0"/>
              <a:t>: </a:t>
            </a:r>
            <a:r>
              <a:rPr lang="zh-CN" altLang="en-US" sz="2400" b="1" smtClean="0"/>
              <a:t>学生先自由给出上述命题的测试用例 </a:t>
            </a:r>
            <a:r>
              <a:rPr lang="en-US" altLang="zh-CN" sz="2400" b="1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6478</Words>
  <Application>Microsoft Office PowerPoint</Application>
  <PresentationFormat>全屏显示(4:3)</PresentationFormat>
  <Paragraphs>417</Paragraphs>
  <Slides>60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60</vt:i4>
      </vt:variant>
    </vt:vector>
  </HeadingPairs>
  <TitlesOfParts>
    <vt:vector size="75" baseType="lpstr">
      <vt:lpstr>宋体</vt:lpstr>
      <vt:lpstr>Arial</vt:lpstr>
      <vt:lpstr>Times New Roman</vt:lpstr>
      <vt:lpstr>黑体</vt:lpstr>
      <vt:lpstr>华文隶书</vt:lpstr>
      <vt:lpstr>华文新魏</vt:lpstr>
      <vt:lpstr>Courier New</vt:lpstr>
      <vt:lpstr>Wingdings</vt:lpstr>
      <vt:lpstr>Verdana</vt:lpstr>
      <vt:lpstr>Symbol</vt:lpstr>
      <vt:lpstr>默认设计模板</vt:lpstr>
      <vt:lpstr>Microsoft Word Picture</vt:lpstr>
      <vt:lpstr>Microsoft Word 图片</vt:lpstr>
      <vt:lpstr>位图图像</vt:lpstr>
      <vt:lpstr>Microsoft Excel 工作表</vt:lpstr>
      <vt:lpstr>       测 试 用 例 的 设 计                                                                       软    件    学    院                            计  算  机  学  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 本 测 试 用 例 的 设 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Notation for Cause-and-Effect 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软 件 测 试 管 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测 试 技 术 应 用 案 例  ----测试因特网应用系统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</dc:title>
  <dc:creator>SQH</dc:creator>
  <cp:lastModifiedBy>史清华</cp:lastModifiedBy>
  <cp:revision>65</cp:revision>
  <dcterms:created xsi:type="dcterms:W3CDTF">2003-10-29T02:43:23Z</dcterms:created>
  <dcterms:modified xsi:type="dcterms:W3CDTF">2018-12-03T11:53:21Z</dcterms:modified>
</cp:coreProperties>
</file>