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4" r:id="rId3"/>
    <p:sldId id="345" r:id="rId5"/>
    <p:sldId id="346" r:id="rId6"/>
    <p:sldId id="347" r:id="rId7"/>
    <p:sldId id="348" r:id="rId8"/>
    <p:sldId id="349" r:id="rId9"/>
    <p:sldId id="350" r:id="rId10"/>
    <p:sldId id="372" r:id="rId11"/>
    <p:sldId id="313" r:id="rId12"/>
    <p:sldId id="314" r:id="rId13"/>
    <p:sldId id="315" r:id="rId14"/>
    <p:sldId id="330" r:id="rId15"/>
    <p:sldId id="316" r:id="rId16"/>
    <p:sldId id="357" r:id="rId17"/>
    <p:sldId id="336" r:id="rId18"/>
    <p:sldId id="360" r:id="rId19"/>
    <p:sldId id="317" r:id="rId20"/>
    <p:sldId id="355" r:id="rId21"/>
    <p:sldId id="318" r:id="rId22"/>
    <p:sldId id="337" r:id="rId23"/>
    <p:sldId id="331" r:id="rId24"/>
    <p:sldId id="338" r:id="rId25"/>
    <p:sldId id="319" r:id="rId26"/>
    <p:sldId id="320" r:id="rId27"/>
    <p:sldId id="358" r:id="rId28"/>
    <p:sldId id="332" r:id="rId29"/>
    <p:sldId id="361" r:id="rId30"/>
    <p:sldId id="335" r:id="rId31"/>
    <p:sldId id="365" r:id="rId32"/>
    <p:sldId id="369" r:id="rId33"/>
    <p:sldId id="368" r:id="rId34"/>
    <p:sldId id="367" r:id="rId35"/>
    <p:sldId id="366" r:id="rId36"/>
    <p:sldId id="321" r:id="rId37"/>
    <p:sldId id="322" r:id="rId38"/>
    <p:sldId id="340" r:id="rId39"/>
    <p:sldId id="362" r:id="rId40"/>
    <p:sldId id="351" r:id="rId41"/>
    <p:sldId id="352" r:id="rId42"/>
    <p:sldId id="353" r:id="rId43"/>
    <p:sldId id="354" r:id="rId44"/>
    <p:sldId id="359" r:id="rId45"/>
    <p:sldId id="371" r:id="rId46"/>
    <p:sldId id="356" r:id="rId47"/>
    <p:sldId id="323" r:id="rId48"/>
    <p:sldId id="334" r:id="rId49"/>
    <p:sldId id="324" r:id="rId50"/>
    <p:sldId id="370" r:id="rId51"/>
    <p:sldId id="341" r:id="rId52"/>
    <p:sldId id="342" r:id="rId53"/>
    <p:sldId id="363" r:id="rId54"/>
    <p:sldId id="364" r:id="rId55"/>
    <p:sldId id="326" r:id="rId56"/>
    <p:sldId id="343" r:id="rId57"/>
    <p:sldId id="327" r:id="rId58"/>
    <p:sldId id="328" r:id="rId59"/>
    <p:sldId id="329" r:id="rId60"/>
    <p:sldId id="333" r:id="rId61"/>
    <p:sldId id="256" r:id="rId6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0066"/>
    <a:srgbClr val="0000FF"/>
    <a:srgbClr val="CC0000"/>
    <a:srgbClr val="CC3300"/>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defRPr>
            </a:lvl1pPr>
          </a:lstStyle>
          <a:p>
            <a:pPr>
              <a:defRPr/>
            </a:pPr>
            <a:endParaRPr lang="en-US" altLang="zh-CN"/>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defRPr>
            </a:lvl1pPr>
          </a:lstStyle>
          <a:p>
            <a:pPr>
              <a:defRPr/>
            </a:pPr>
            <a:endParaRPr lang="en-US" altLang="zh-CN"/>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4BBE9726-084F-44C1-8B52-3B36B24A1EF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A4A215-322E-40A4-87A2-2FA6663C761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3D2908-EF4E-439E-B8A9-985C1095674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E2EFF3-037C-49DC-893C-F28FD8BAAFB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0DB52-302D-44CC-8C0A-59A8BF97B7D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9FCE54-0793-48E7-A13E-A7F75D3F588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0A30AB-8C24-448D-8E54-53DCFF69445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4C731D-232B-4F99-8192-CD9DA9D345E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5A7C0-5A91-436D-A090-4DB253817FA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AB6A-BF3B-466A-9980-19413E7EA50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AB4272-FED8-4752-8F37-459A64F39A9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AFA6D6-5492-4E62-904C-637F645BF2A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60C02-2F3B-4AB9-8E66-5C6DC32C757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982563-895A-44A3-9522-10F6FE7A414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8470-C6CA-4690-93CC-277EC5DAE1A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8DFB9C-B4E7-40DB-8529-32FA33F74E7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E01A9A-004F-4867-ACEF-F75CA4AF532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10931F-9705-4456-A586-DFC1C7CBD93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A692B9-02FF-4E75-9537-D4179135C16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47C877-0BC3-4192-A2BE-E35CFFACD14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271A77-B0D1-4A9B-A84F-A206F29D5DF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F3D051-5D48-45F1-8271-278BBF81B5D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389F57-C8D7-4423-A155-6994C1E77C4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E41301-9794-4A5E-BA57-6DF04FE375C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08902-BA9F-4081-8AE6-5B27CCFC21B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82EA8-CAC0-40CA-97BF-F62D1E5FF42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FB1CBD-836C-4770-B1FD-FE2031BF90A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60F549-7406-4AD7-82A6-8855092AE12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47EEE0-81E9-48D1-B698-83C0A450FC8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1C989E-A777-4EFE-866B-10CE48D13EF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ADA724-AEEE-498A-B408-A129E6141DA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975D8F-95A8-47D4-942B-D4B713C685B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7F0AF5-8D46-4157-9D9D-0240001BF08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E0317-C2CD-4058-A216-F383FA16BF1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1656E1-62E2-47AB-A7BE-7C78132FB1B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5B168-C052-4283-AC4B-48EA806246B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F84DB-9CB0-455D-BA78-2B673172C6C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8ECFCE-75C3-4E8A-A7D3-1DCA3A69946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D32D3-A31D-4F94-A175-DC6A7836C7F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84A499-8020-4E5C-9096-BC88CA5435C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EB08DE-C3CE-4203-A313-032DF8BEA68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EBAC4-A328-4291-AA6C-AC7F84B118E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D0138C-7A79-4429-9392-06A018813D3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79BD6-02BB-438D-8388-DF57EB7B4BA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F2B9C-AD8E-44E6-9CA0-B763BA02576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grpSp>
        <p:nvGrpSpPr>
          <p:cNvPr id="6" name="Group 5"/>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endParaRPr lang="zh-CN"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11061ACA-9E3F-4729-8F57-0AA011CC9BE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80FD71F5-1933-4613-B851-99AD4BD1BD1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B7A0C820-57E7-4B3B-9A9B-F8EDAD23EA0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B5593FCD-FE74-47E3-9704-1A80576A554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C1D4E059-E723-4DFB-B83B-9005064F437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C94FAC80-5DC3-400D-A143-E0652B58685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32"/>
          <p:cNvSpPr>
            <a:spLocks noGrp="1" noChangeArrowheads="1"/>
          </p:cNvSpPr>
          <p:nvPr>
            <p:ph type="dt" sz="half" idx="10"/>
          </p:nvPr>
        </p:nvSpPr>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p:txBody>
          <a:bodyPr/>
          <a:lstStyle>
            <a:lvl1pPr>
              <a:defRPr/>
            </a:lvl1pPr>
          </a:lstStyle>
          <a:p>
            <a:pPr>
              <a:defRPr/>
            </a:pPr>
            <a:fld id="{CB468662-7591-4970-A60C-5CF7E340EBF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p:txBody>
          <a:bodyPr/>
          <a:lstStyle>
            <a:lvl1pPr>
              <a:defRPr/>
            </a:lvl1pPr>
          </a:lstStyle>
          <a:p>
            <a:pPr>
              <a:defRPr/>
            </a:pPr>
            <a:fld id="{BFF9576E-1E02-4331-8F41-01C36DF9B3E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p:txBody>
          <a:bodyPr/>
          <a:lstStyle>
            <a:lvl1pPr>
              <a:defRPr/>
            </a:lvl1pPr>
          </a:lstStyle>
          <a:p>
            <a:pPr>
              <a:defRPr/>
            </a:pPr>
            <a:fld id="{C541776B-EEEC-4DA8-8AFD-6ED0CF7ADB0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11E743B2-5C5B-4FFC-BF4A-4184720920A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5C815097-12B6-4FC0-B3D5-3D8C55A0B7A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eaLnBrk="1" hangingPunct="1">
              <a:defRPr kumimoji="0" sz="1400">
                <a:latin typeface="Arial" panose="020B0604020202020204"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eaLnBrk="1" hangingPunct="1">
              <a:defRPr kumimoji="0" sz="1400">
                <a:latin typeface="Arial" panose="020B0604020202020204"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98425" y="629285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algn="l" eaLnBrk="1" hangingPunct="1">
              <a:defRPr kumimoji="0" sz="2600" b="1">
                <a:solidFill>
                  <a:schemeClr val="bg1"/>
                </a:solidFill>
              </a:defRPr>
            </a:lvl1pPr>
          </a:lstStyle>
          <a:p>
            <a:pPr>
              <a:defRPr/>
            </a:pPr>
            <a:fld id="{45873FFD-2634-4113-B879-F9E689BF7BE6}" type="slidenum">
              <a:rPr lang="en-US" altLang="zh-CN"/>
            </a:fld>
            <a:endParaRPr lang="en-US" altLang="zh-CN"/>
          </a:p>
        </p:txBody>
      </p:sp>
      <p:grpSp>
        <p:nvGrpSpPr>
          <p:cNvPr id="1033" name="Group 1035"/>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0F15AA-BBC9-4899-9B41-BDD0814439A3}" type="slidenum">
              <a:rPr kumimoji="0" lang="en-US" altLang="zh-CN" sz="2600" smtClean="0">
                <a:solidFill>
                  <a:schemeClr val="bg1"/>
                </a:solidFill>
              </a:rPr>
            </a:fld>
            <a:endParaRPr kumimoji="0" lang="en-US" altLang="zh-CN" sz="2600" smtClean="0">
              <a:solidFill>
                <a:schemeClr val="bg1"/>
              </a:solidFill>
            </a:endParaRPr>
          </a:p>
        </p:txBody>
      </p:sp>
      <p:sp>
        <p:nvSpPr>
          <p:cNvPr id="409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100" name="Rectangle 2"/>
          <p:cNvSpPr>
            <a:spLocks noGrp="1" noChangeArrowheads="1"/>
          </p:cNvSpPr>
          <p:nvPr>
            <p:ph type="title"/>
          </p:nvPr>
        </p:nvSpPr>
        <p:spPr>
          <a:xfrm>
            <a:off x="533400" y="228600"/>
            <a:ext cx="8382000" cy="609600"/>
          </a:xfrm>
        </p:spPr>
        <p:txBody>
          <a:bodyPr/>
          <a:lstStyle/>
          <a:p>
            <a:pPr eaLnBrk="1" hangingPunct="1"/>
            <a:r>
              <a:rPr lang="en-US" altLang="zh-CN" sz="2800" smtClean="0">
                <a:solidFill>
                  <a:srgbClr val="003300"/>
                </a:solidFill>
                <a:latin typeface="Times New Roman" panose="02020603050405020304" pitchFamily="18" charset="0"/>
              </a:rPr>
              <a:t>                      </a:t>
            </a:r>
            <a:r>
              <a:rPr lang="zh-CN" altLang="en-US" smtClean="0">
                <a:solidFill>
                  <a:schemeClr val="bg2"/>
                </a:solidFill>
                <a:latin typeface="华文新魏" panose="02010800040101010101" pitchFamily="2" charset="-122"/>
                <a:ea typeface="华文新魏" panose="02010800040101010101" pitchFamily="2" charset="-122"/>
              </a:rPr>
              <a:t>从 一 个小小 案 例 谈 起</a:t>
            </a:r>
            <a:endParaRPr lang="zh-CN" altLang="en-US" smtClean="0">
              <a:solidFill>
                <a:schemeClr val="bg2"/>
              </a:solidFill>
              <a:latin typeface="华文新魏" panose="02010800040101010101" pitchFamily="2" charset="-122"/>
              <a:ea typeface="华文新魏" panose="02010800040101010101" pitchFamily="2" charset="-122"/>
            </a:endParaRPr>
          </a:p>
        </p:txBody>
      </p:sp>
      <p:sp>
        <p:nvSpPr>
          <p:cNvPr id="4101" name="Rectangle 3"/>
          <p:cNvSpPr>
            <a:spLocks noGrp="1" noChangeArrowheads="1"/>
          </p:cNvSpPr>
          <p:nvPr>
            <p:ph type="body" idx="1"/>
          </p:nvPr>
        </p:nvSpPr>
        <p:spPr>
          <a:xfrm>
            <a:off x="533400" y="990600"/>
            <a:ext cx="8610600" cy="5867400"/>
          </a:xfrm>
        </p:spPr>
        <p:txBody>
          <a:bodyPr/>
          <a:lstStyle/>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某个老师（</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）想要考察一个同学（</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）的学习情况和技术水平，于是交给该学生一个任务。</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 </a:t>
            </a:r>
            <a:r>
              <a:rPr lang="zh-CN" altLang="en-US" sz="2400" b="1" dirty="0" smtClean="0">
                <a:solidFill>
                  <a:schemeClr val="bg2"/>
                </a:solidFill>
                <a:latin typeface="Times New Roman" panose="02020603050405020304" pitchFamily="18" charset="0"/>
                <a:ea typeface="仿宋_GB2312" pitchFamily="49" charset="-122"/>
              </a:rPr>
              <a:t>我有一个朋友想要一个</a:t>
            </a:r>
            <a:r>
              <a:rPr lang="zh-CN" altLang="en-US" sz="2400" b="1" u="sng" dirty="0" smtClean="0">
                <a:solidFill>
                  <a:srgbClr val="0000FF"/>
                </a:solidFill>
                <a:latin typeface="Times New Roman" panose="02020603050405020304" pitchFamily="18" charset="0"/>
                <a:ea typeface="仿宋_GB2312" pitchFamily="49" charset="-122"/>
              </a:rPr>
              <a:t>图象浏览</a:t>
            </a:r>
            <a:r>
              <a:rPr lang="zh-CN" altLang="en-US" sz="2400" b="1" dirty="0" smtClean="0">
                <a:solidFill>
                  <a:schemeClr val="bg2"/>
                </a:solidFill>
                <a:latin typeface="Times New Roman" panose="02020603050405020304" pitchFamily="18" charset="0"/>
                <a:ea typeface="仿宋_GB2312" pitchFamily="49" charset="-122"/>
              </a:rPr>
              <a:t>软件，能够查看多种格式的图象，包括</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TIFF</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PNG</a:t>
            </a:r>
            <a:r>
              <a:rPr lang="zh-CN" altLang="en-US" sz="2400" b="1" dirty="0" smtClean="0">
                <a:solidFill>
                  <a:schemeClr val="bg2"/>
                </a:solidFill>
                <a:latin typeface="Times New Roman" panose="02020603050405020304" pitchFamily="18" charset="0"/>
                <a:ea typeface="仿宋_GB2312" pitchFamily="49" charset="-122"/>
              </a:rPr>
              <a:t>，并且能够支持一般的放大、缩小、漫游。你能做这样一个软件吗？</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：就是类似以前</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这样的软件吗？</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a:t>
            </a:r>
            <a:r>
              <a:rPr lang="zh-CN" altLang="en-US" sz="2400" b="1" dirty="0" smtClean="0">
                <a:solidFill>
                  <a:schemeClr val="bg2"/>
                </a:solidFill>
                <a:latin typeface="Times New Roman" panose="02020603050405020304" pitchFamily="18" charset="0"/>
                <a:ea typeface="仿宋_GB2312" pitchFamily="49" charset="-122"/>
              </a:rPr>
              <a:t>差不多，不过不需要商业软件那么强大的功能，我这个朋友计算机是</a:t>
            </a:r>
            <a:r>
              <a:rPr lang="zh-CN" altLang="en-US" sz="2400" b="1" u="sng" dirty="0" smtClean="0">
                <a:solidFill>
                  <a:srgbClr val="CC3300"/>
                </a:solidFill>
                <a:latin typeface="Times New Roman" panose="02020603050405020304" pitchFamily="18" charset="0"/>
                <a:ea typeface="仿宋_GB2312" pitchFamily="49" charset="-122"/>
              </a:rPr>
              <a:t>外行</a:t>
            </a:r>
            <a:r>
              <a:rPr lang="zh-CN" altLang="en-US" sz="2400" b="1" dirty="0" smtClean="0">
                <a:solidFill>
                  <a:schemeClr val="bg2"/>
                </a:solidFill>
                <a:latin typeface="Times New Roman" panose="02020603050405020304" pitchFamily="18" charset="0"/>
                <a:ea typeface="仿宋_GB2312" pitchFamily="49" charset="-122"/>
              </a:rPr>
              <a:t>，最好能做的比较方便，傻瓜型的，例如象</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自动翻页这种功能还是要的。</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：我以前学过</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和</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的图象格式解析，我想没有问题</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：好的，给你</a:t>
            </a:r>
            <a:r>
              <a:rPr lang="en-US" altLang="zh-CN" sz="2400" b="1" dirty="0" smtClean="0">
                <a:solidFill>
                  <a:schemeClr val="bg2"/>
                </a:solidFill>
                <a:latin typeface="Times New Roman" panose="02020603050405020304" pitchFamily="18" charset="0"/>
                <a:ea typeface="仿宋_GB2312" pitchFamily="49" charset="-122"/>
              </a:rPr>
              <a:t>30</a:t>
            </a:r>
            <a:r>
              <a:rPr lang="zh-CN" altLang="en-US" sz="2400" b="1" dirty="0" smtClean="0">
                <a:solidFill>
                  <a:schemeClr val="bg2"/>
                </a:solidFill>
                <a:latin typeface="Times New Roman" panose="02020603050405020304" pitchFamily="18" charset="0"/>
                <a:ea typeface="仿宋_GB2312" pitchFamily="49" charset="-122"/>
              </a:rPr>
              <a:t>天时间，下周你再来一趟，跟我讲一下你的工作计划和进度。</a:t>
            </a:r>
            <a:endParaRPr lang="zh-CN" altLang="en-US" sz="24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这位同学非常明白老师的意图，回去后想了一下，并列出了一个清单 ：</a:t>
            </a:r>
            <a:endParaRPr lang="zh-CN" altLang="en-US" sz="2400" dirty="0" smtClean="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4742FB-A2C4-41DD-884D-E43125E20B95}" type="slidenum">
              <a:rPr kumimoji="0" lang="en-US" altLang="zh-CN" sz="2600" smtClean="0">
                <a:solidFill>
                  <a:schemeClr val="bg1"/>
                </a:solidFill>
              </a:rPr>
            </a:fld>
            <a:endParaRPr kumimoji="0" lang="en-US" altLang="zh-CN" sz="2600" smtClean="0">
              <a:solidFill>
                <a:schemeClr val="bg1"/>
              </a:solidFill>
            </a:endParaRPr>
          </a:p>
        </p:txBody>
      </p:sp>
      <p:sp>
        <p:nvSpPr>
          <p:cNvPr id="2150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21508" name="Rectangle 3"/>
          <p:cNvSpPr>
            <a:spLocks noGrp="1" noChangeArrowheads="1"/>
          </p:cNvSpPr>
          <p:nvPr>
            <p:ph type="body" idx="1"/>
          </p:nvPr>
        </p:nvSpPr>
        <p:spPr>
          <a:xfrm>
            <a:off x="762000" y="1700213"/>
            <a:ext cx="8382000" cy="5105400"/>
          </a:xfrm>
        </p:spPr>
        <p:txBody>
          <a:bodyPr/>
          <a:lstStyle/>
          <a:p>
            <a:pPr eaLnBrk="1" hangingPunct="1">
              <a:lnSpc>
                <a:spcPts val="2400"/>
              </a:lnSpc>
              <a:buFontTx/>
              <a:buNone/>
            </a:pPr>
            <a:r>
              <a:rPr lang="en-US" altLang="zh-CN" sz="2400" b="1" dirty="0" smtClean="0"/>
              <a:t>                   D: more explaining</a:t>
            </a:r>
            <a:endParaRPr lang="en-US" altLang="zh-CN" sz="2400" b="1" dirty="0" smtClean="0"/>
          </a:p>
          <a:p>
            <a:pPr eaLnBrk="1" hangingPunct="1">
              <a:lnSpc>
                <a:spcPts val="2400"/>
              </a:lnSpc>
              <a:buFontTx/>
              <a:buNone/>
            </a:pPr>
            <a:r>
              <a:rPr lang="en-US" altLang="zh-CN" sz="2400" b="1" dirty="0" smtClean="0"/>
              <a:t>    </a:t>
            </a:r>
            <a:r>
              <a:rPr lang="en-US" altLang="zh-CN" sz="2400" b="1" dirty="0" smtClean="0">
                <a:solidFill>
                  <a:schemeClr val="bg2"/>
                </a:solidFill>
                <a:sym typeface="Wingdings 2" panose="05020102010507070707" pitchFamily="18" charset="2"/>
              </a:rPr>
              <a:t>notion: process=life cycle</a:t>
            </a:r>
            <a:endParaRPr lang="en-US" altLang="zh-CN" sz="2400" b="1" dirty="0" smtClean="0">
              <a:solidFill>
                <a:schemeClr val="bg2"/>
              </a:solidFill>
              <a:sym typeface="Wingdings 2" panose="05020102010507070707" pitchFamily="18" charset="2"/>
            </a:endParaRPr>
          </a:p>
          <a:p>
            <a:pPr eaLnBrk="1" hangingPunct="1">
              <a:buFontTx/>
              <a:buNone/>
            </a:pPr>
            <a:r>
              <a:rPr lang="en-US" altLang="zh-CN" b="1" dirty="0" smtClean="0"/>
              <a:t>2. The </a:t>
            </a:r>
            <a:r>
              <a:rPr lang="en-US" altLang="zh-CN" b="1" dirty="0" smtClean="0">
                <a:solidFill>
                  <a:srgbClr val="0000FF"/>
                </a:solidFill>
              </a:rPr>
              <a:t>importance of process</a:t>
            </a:r>
            <a:r>
              <a:rPr lang="zh-CN" altLang="en-US" b="1" dirty="0" smtClean="0"/>
              <a:t>（过程的重要性）</a:t>
            </a:r>
            <a:endParaRPr lang="zh-CN" altLang="en-US" b="1" dirty="0" smtClean="0"/>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generality (</a:t>
            </a:r>
            <a:r>
              <a:rPr lang="zh-CN" altLang="en-US" sz="2400" b="1" u="sng" dirty="0" smtClean="0">
                <a:solidFill>
                  <a:srgbClr val="0000FF"/>
                </a:solidFill>
                <a:sym typeface="Wingdings 2" panose="05020102010507070707" pitchFamily="18" charset="2"/>
              </a:rPr>
              <a:t>通用性</a:t>
            </a:r>
            <a:r>
              <a:rPr lang="en-US" altLang="zh-CN" sz="2400" b="1" u="sng" dirty="0" smtClean="0">
                <a:solidFill>
                  <a:srgbClr val="0000FF"/>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panose="05000000000000000000" pitchFamily="2" charset="2"/>
              </a:rPr>
              <a:t>(keep/impose consistency(</a:t>
            </a:r>
            <a:r>
              <a:rPr lang="zh-CN" altLang="en-US" sz="2400" b="1" dirty="0" smtClean="0">
                <a:solidFill>
                  <a:schemeClr val="bg2"/>
                </a:solidFill>
                <a:sym typeface="Wingdings" panose="05000000000000000000" pitchFamily="2" charset="2"/>
              </a:rPr>
              <a:t>一致性</a:t>
            </a:r>
            <a:r>
              <a:rPr lang="en-US" altLang="zh-CN" sz="2400" b="1" dirty="0" smtClean="0">
                <a:solidFill>
                  <a:schemeClr val="bg2"/>
                </a:solidFill>
                <a:sym typeface="Wingdings" panose="05000000000000000000" pitchFamily="2" charset="2"/>
              </a:rPr>
              <a:t>)</a:t>
            </a:r>
            <a:endParaRPr lang="en-US" altLang="zh-CN" sz="2400" b="1" dirty="0" smtClean="0">
              <a:solidFill>
                <a:schemeClr val="bg2"/>
              </a:solidFill>
              <a:sym typeface="Wingdings" panose="05000000000000000000" pitchFamily="2" charset="2"/>
            </a:endParaRPr>
          </a:p>
          <a:p>
            <a:pPr eaLnBrk="1" hangingPunct="1">
              <a:buFontTx/>
              <a:buNone/>
            </a:pPr>
            <a:r>
              <a:rPr lang="en-US" altLang="zh-CN" sz="2400" b="1" dirty="0" smtClean="0">
                <a:solidFill>
                  <a:schemeClr val="bg2"/>
                </a:solidFill>
                <a:sym typeface="Wingdings" panose="05000000000000000000" pitchFamily="2" charset="2"/>
              </a:rPr>
              <a:t>       and structure(</a:t>
            </a:r>
            <a:r>
              <a:rPr lang="zh-CN" altLang="en-US" sz="2400" b="1" dirty="0" smtClean="0">
                <a:solidFill>
                  <a:schemeClr val="bg2"/>
                </a:solidFill>
                <a:sym typeface="Wingdings" panose="05000000000000000000" pitchFamily="2" charset="2"/>
              </a:rPr>
              <a:t>结构性</a:t>
            </a:r>
            <a:r>
              <a:rPr lang="en-US" altLang="zh-CN" sz="2400" b="1" dirty="0" smtClean="0">
                <a:solidFill>
                  <a:schemeClr val="bg2"/>
                </a:solidFill>
                <a:sym typeface="Wingdings" panose="05000000000000000000" pitchFamily="2" charset="2"/>
              </a:rPr>
              <a:t>) on a set of </a:t>
            </a:r>
            <a:r>
              <a:rPr lang="en-US" altLang="zh-CN" sz="2400" b="1" u="sng" dirty="0" smtClean="0">
                <a:solidFill>
                  <a:schemeClr val="bg2"/>
                </a:solidFill>
                <a:sym typeface="Wingdings" panose="05000000000000000000" pitchFamily="2" charset="2"/>
              </a:rPr>
              <a:t>activities</a:t>
            </a:r>
            <a:r>
              <a:rPr lang="en-US" altLang="zh-CN" sz="2400" b="1" dirty="0" smtClean="0">
                <a:solidFill>
                  <a:schemeClr val="bg2"/>
                </a:solidFill>
                <a:sym typeface="Wingdings" panose="05000000000000000000" pitchFamily="2" charset="2"/>
              </a:rPr>
              <a:t> )</a:t>
            </a:r>
            <a:endParaRPr lang="en-US" altLang="zh-CN" sz="2400" b="1" dirty="0" smtClean="0">
              <a:solidFill>
                <a:schemeClr val="bg2"/>
              </a:solidFill>
              <a:sym typeface="Wingdings" panose="05000000000000000000" pitchFamily="2"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一致性和结构性可以使我们知道是否已经做好了工作，还能使别人以同样的方式做工作，因而具有相对通用性</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过程有助于保持大量不同人员开发的产品和服务之间的一致性和质量</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guidance (</a:t>
            </a:r>
            <a:r>
              <a:rPr lang="zh-CN" altLang="en-US" sz="2400" b="1" dirty="0" smtClean="0">
                <a:sym typeface="Wingdings 2" panose="05020102010507070707" pitchFamily="18" charset="2"/>
              </a:rPr>
              <a:t>自我</a:t>
            </a:r>
            <a:r>
              <a:rPr lang="zh-CN" altLang="en-US" sz="2400" b="1" u="sng" dirty="0" smtClean="0">
                <a:solidFill>
                  <a:srgbClr val="0000FF"/>
                </a:solidFill>
                <a:sym typeface="Wingdings 2" panose="05020102010507070707" pitchFamily="18" charset="2"/>
              </a:rPr>
              <a:t>指导性</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(analyze, check, understand,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control and improve </a:t>
            </a:r>
            <a:r>
              <a:rPr lang="en-US" altLang="zh-CN" sz="2400" b="1" u="sng" dirty="0" smtClean="0">
                <a:solidFill>
                  <a:schemeClr val="bg2"/>
                </a:solidFill>
                <a:sym typeface="Wingdings 2" panose="05020102010507070707" pitchFamily="18" charset="2"/>
              </a:rPr>
              <a:t>activities </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process improvement</a:t>
            </a:r>
            <a:r>
              <a:rPr lang="en-US" altLang="zh-CN" sz="2400" b="1" dirty="0" smtClean="0">
                <a:sym typeface="Wingdings 2" panose="05020102010507070707" pitchFamily="18" charset="2"/>
              </a:rPr>
              <a:t>(P46-47) </a:t>
            </a:r>
            <a:endParaRPr lang="en-US" altLang="zh-CN" sz="2400" b="1" dirty="0" smtClean="0">
              <a:sym typeface="Wingdings 2" panose="05020102010507070707" pitchFamily="18" charset="2"/>
            </a:endParaRPr>
          </a:p>
          <a:p>
            <a:pPr eaLnBrk="1" hangingPunct="1">
              <a:buFontTx/>
              <a:buNone/>
            </a:pPr>
            <a:r>
              <a:rPr lang="en-US" altLang="zh-CN" sz="2400" b="1" dirty="0" smtClean="0">
                <a:sym typeface="Wingdings 2" panose="05020102010507070707" pitchFamily="18" charset="2"/>
              </a:rPr>
              <a:t>                       ----making chocolate cake </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3184C1-8492-4278-9CAB-FAFF500372D2}" type="slidenum">
              <a:rPr kumimoji="0" lang="en-US" altLang="zh-CN" sz="2600" smtClean="0">
                <a:solidFill>
                  <a:schemeClr val="bg1"/>
                </a:solidFill>
              </a:rPr>
            </a:fld>
            <a:endParaRPr kumimoji="0" lang="en-US" altLang="zh-CN" sz="2600" smtClean="0">
              <a:solidFill>
                <a:schemeClr val="bg1"/>
              </a:solidFill>
            </a:endParaRPr>
          </a:p>
        </p:txBody>
      </p:sp>
      <p:sp>
        <p:nvSpPr>
          <p:cNvPr id="2355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   Focus on : </a:t>
            </a:r>
            <a:r>
              <a:rPr lang="en-US" altLang="zh-CN" sz="2400" b="1" u="sng" dirty="0" smtClean="0">
                <a:solidFill>
                  <a:srgbClr val="0000FF"/>
                </a:solidFill>
                <a:sym typeface="Wingdings 2" panose="05020102010507070707" pitchFamily="18" charset="2"/>
              </a:rPr>
              <a:t>documentation---making recipe</a:t>
            </a:r>
            <a:r>
              <a:rPr lang="en-US" altLang="zh-CN" sz="2400" b="1" dirty="0" smtClean="0">
                <a:solidFill>
                  <a:schemeClr val="bg2"/>
                </a:solidFill>
                <a:sym typeface="Wingdings 2" panose="05020102010507070707" pitchFamily="18" charset="2"/>
              </a:rPr>
              <a:t> (capture </a:t>
            </a:r>
            <a:endParaRPr lang="en-US" altLang="zh-CN" sz="2400" b="1" dirty="0" smtClean="0">
              <a:solidFill>
                <a:schemeClr val="bg2"/>
              </a:solidFill>
              <a:sym typeface="Wingdings 2" panose="05020102010507070707" pitchFamily="18" charset="2"/>
            </a:endParaRPr>
          </a:p>
          <a:p>
            <a:pPr eaLnBrk="1" hangingPunct="1">
              <a:lnSpc>
                <a:spcPct val="80000"/>
              </a:lnSpc>
              <a:buFontTx/>
              <a:buNone/>
            </a:pPr>
            <a:r>
              <a:rPr lang="en-US" altLang="zh-CN" sz="2400" b="1" dirty="0" smtClean="0">
                <a:solidFill>
                  <a:schemeClr val="bg2"/>
                </a:solidFill>
                <a:sym typeface="Wingdings 2" panose="05020102010507070707" pitchFamily="18" charset="2"/>
              </a:rPr>
              <a:t>                  experiences and pass them along to others)</a:t>
            </a:r>
            <a:endParaRPr lang="en-US" altLang="zh-CN" b="1" dirty="0" smtClean="0"/>
          </a:p>
          <a:p>
            <a:pPr eaLnBrk="1" hangingPunct="1">
              <a:lnSpc>
                <a:spcPct val="80000"/>
              </a:lnSpc>
              <a:buFontTx/>
              <a:buNone/>
            </a:pPr>
            <a:r>
              <a:rPr lang="en-US" altLang="zh-CN" b="1" dirty="0" smtClean="0"/>
              <a:t>3. Several stages in process</a:t>
            </a:r>
            <a:r>
              <a:rPr lang="zh-CN" altLang="en-US" b="1" dirty="0" smtClean="0"/>
              <a:t>（过程的几个阶段）</a:t>
            </a:r>
            <a:endParaRPr lang="zh-CN" altLang="en-US" b="1" dirty="0" smtClean="0"/>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several stages: 1—9(P47)</a:t>
            </a:r>
            <a:r>
              <a:rPr lang="zh-CN" altLang="en-US" sz="2400" b="1" dirty="0" smtClean="0">
                <a:solidFill>
                  <a:schemeClr val="bg2"/>
                </a:solidFill>
                <a:sym typeface="Wingdings 2" panose="05020102010507070707" pitchFamily="18" charset="2"/>
              </a:rPr>
              <a:t>（</a:t>
            </a:r>
            <a:r>
              <a:rPr lang="en-US" altLang="zh-CN" sz="2400" b="1" u="sng" dirty="0" smtClean="0">
                <a:solidFill>
                  <a:srgbClr val="0033CC"/>
                </a:solidFill>
                <a:sym typeface="Wingdings 2" panose="05020102010507070707" pitchFamily="18" charset="2"/>
              </a:rPr>
              <a:t>9</a:t>
            </a:r>
            <a:r>
              <a:rPr lang="zh-CN" altLang="en-US" sz="2400" b="1" u="sng" dirty="0" smtClean="0">
                <a:solidFill>
                  <a:srgbClr val="0033CC"/>
                </a:solidFill>
                <a:sym typeface="Wingdings 2" panose="05020102010507070707" pitchFamily="18" charset="2"/>
              </a:rPr>
              <a:t>个阶段已在第一章陈述过</a:t>
            </a:r>
            <a:r>
              <a:rPr lang="zh-CN" altLang="en-US" sz="2400" b="1" dirty="0" smtClean="0">
                <a:solidFill>
                  <a:schemeClr val="bg2"/>
                </a:solidFill>
                <a:sym typeface="Wingdings 2" panose="05020102010507070707" pitchFamily="18" charset="2"/>
              </a:rPr>
              <a:t>）</a:t>
            </a:r>
            <a:endParaRPr lang="zh-CN" altLang="en-US" sz="2400" b="1" dirty="0" smtClean="0">
              <a:solidFill>
                <a:schemeClr val="bg2"/>
              </a:solidFill>
              <a:sym typeface="Wingdings 2" panose="05020102010507070707" pitchFamily="18" charset="2"/>
            </a:endParaRP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r>
              <a:rPr lang="en-US" altLang="zh-CN" sz="2400" b="1" dirty="0" smtClean="0">
                <a:solidFill>
                  <a:schemeClr val="bg2"/>
                </a:solidFill>
                <a:sym typeface="Wingdings" panose="05000000000000000000" pitchFamily="2" charset="2"/>
              </a:rPr>
              <a:t>(P47)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A: each stage is itself a process that can be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described as a set of activities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每个阶段本身是一个过程，它同样由一系列活动组成</a:t>
            </a:r>
            <a:r>
              <a:rPr lang="en-US" altLang="zh-CN" sz="2400" b="1" dirty="0" smtClean="0">
                <a:solidFill>
                  <a:schemeClr val="bg2"/>
                </a:solidFill>
                <a:sym typeface="Wingdings" panose="05000000000000000000" pitchFamily="2" charset="2"/>
              </a:rPr>
              <a:t>)</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B: each activity involves inputs, </a:t>
            </a:r>
            <a:r>
              <a:rPr lang="en-US" altLang="zh-CN" sz="2400" b="1" dirty="0" err="1" smtClean="0">
                <a:solidFill>
                  <a:schemeClr val="bg2"/>
                </a:solidFill>
                <a:sym typeface="Wingdings" panose="05000000000000000000" pitchFamily="2" charset="2"/>
              </a:rPr>
              <a:t>subactivities</a:t>
            </a:r>
            <a:r>
              <a:rPr lang="en-US" altLang="zh-CN" sz="2400" b="1" dirty="0" smtClean="0">
                <a:solidFill>
                  <a:schemeClr val="bg2"/>
                </a:solidFill>
                <a:sym typeface="Wingdings" panose="05000000000000000000" pitchFamily="2" charset="2"/>
              </a:rPr>
              <a:t>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constraints, outputs, and resources.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每个活动涉及输入，子活动，约束，输出，和资源</a:t>
            </a:r>
            <a:r>
              <a:rPr lang="en-US" altLang="zh-CN" sz="2400" b="1" dirty="0" smtClean="0">
                <a:solidFill>
                  <a:schemeClr val="bg2"/>
                </a:solidFill>
                <a:sym typeface="Wingdings" panose="05000000000000000000" pitchFamily="2" charset="2"/>
              </a:rPr>
              <a:t>) </a:t>
            </a:r>
            <a:endParaRPr lang="en-US" altLang="zh-CN" sz="2400" b="1" dirty="0" smtClean="0">
              <a:solidFill>
                <a:schemeClr val="bg2"/>
              </a:solidFill>
              <a:sym typeface="Wingdings" panose="05000000000000000000" pitchFamily="2" charset="2"/>
            </a:endParaRPr>
          </a:p>
          <a:p>
            <a:pPr eaLnBrk="1" hangingPunct="1">
              <a:lnSpc>
                <a:spcPct val="80000"/>
              </a:lnSpc>
              <a:buFontTx/>
              <a:buNone/>
            </a:pPr>
            <a:r>
              <a:rPr lang="en-US" altLang="zh-CN" sz="2400" b="1" dirty="0" smtClean="0">
                <a:solidFill>
                  <a:schemeClr val="bg2"/>
                </a:solidFill>
                <a:sym typeface="Wingdings" panose="05000000000000000000" pitchFamily="2" charset="2"/>
              </a:rPr>
              <a:t>     C: </a:t>
            </a:r>
            <a:r>
              <a:rPr lang="zh-CN" altLang="en-US" sz="2400" b="1" dirty="0" smtClean="0">
                <a:solidFill>
                  <a:schemeClr val="bg2"/>
                </a:solidFill>
                <a:sym typeface="Wingdings" panose="05000000000000000000" pitchFamily="2" charset="2"/>
              </a:rPr>
              <a:t>过程阶段化的目的</a:t>
            </a: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尽量通用化，以确保最终产品的高</a:t>
            </a:r>
            <a:endParaRPr lang="zh-CN" altLang="en-US" sz="2400" b="1" dirty="0" smtClean="0">
              <a:solidFill>
                <a:schemeClr val="bg2"/>
              </a:solidFill>
              <a:sym typeface="Wingdings" panose="05000000000000000000" pitchFamily="2" charset="2"/>
            </a:endParaRPr>
          </a:p>
          <a:p>
            <a:pPr eaLnBrk="1" hangingPunct="1">
              <a:lnSpc>
                <a:spcPct val="80000"/>
              </a:lnSpc>
              <a:buFontTx/>
              <a:buNone/>
            </a:pPr>
            <a:r>
              <a:rPr lang="zh-CN" altLang="en-US" sz="2400" b="1" dirty="0" smtClean="0">
                <a:solidFill>
                  <a:schemeClr val="bg2"/>
                </a:solidFill>
                <a:sym typeface="Wingdings" panose="05000000000000000000" pitchFamily="2" charset="2"/>
              </a:rPr>
              <a:t>          质量</a:t>
            </a:r>
            <a:r>
              <a:rPr lang="en-US" altLang="zh-CN" sz="2400" b="1" dirty="0" smtClean="0">
                <a:solidFill>
                  <a:schemeClr val="bg2"/>
                </a:solidFill>
                <a:sym typeface="Wingdings" panose="05000000000000000000" pitchFamily="2" charset="2"/>
              </a:rPr>
              <a:t>. </a:t>
            </a:r>
            <a:endParaRPr lang="en-US" altLang="zh-CN" sz="2400" b="1" dirty="0" smtClean="0">
              <a:solidFill>
                <a:schemeClr val="bg2"/>
              </a:solidFill>
              <a:sym typeface="Wingdings" panose="05000000000000000000" pitchFamily="2"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C38954-3D38-4ED0-9CCF-801331434CBB}" type="slidenum">
              <a:rPr kumimoji="0" lang="en-US" altLang="zh-CN" sz="2600" smtClean="0">
                <a:solidFill>
                  <a:schemeClr val="bg1"/>
                </a:solidFill>
              </a:rPr>
            </a:fld>
            <a:endParaRPr kumimoji="0" lang="en-US" altLang="zh-CN" sz="2600" smtClean="0">
              <a:solidFill>
                <a:schemeClr val="bg1"/>
              </a:solidFill>
            </a:endParaRPr>
          </a:p>
        </p:txBody>
      </p:sp>
      <p:sp>
        <p:nvSpPr>
          <p:cNvPr id="256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lnSpc>
                <a:spcPct val="80000"/>
              </a:lnSpc>
              <a:buFontTx/>
              <a:buNone/>
            </a:pPr>
            <a:r>
              <a:rPr lang="en-US" altLang="zh-CN" b="1" dirty="0" smtClean="0"/>
              <a:t>2.2 Software Process Models</a:t>
            </a:r>
            <a:r>
              <a:rPr lang="zh-CN" altLang="en-US" b="1" dirty="0" smtClean="0"/>
              <a:t>（软件过程模型）</a:t>
            </a:r>
            <a:endParaRPr lang="zh-CN" altLang="en-US" b="1" dirty="0" smtClean="0"/>
          </a:p>
          <a:p>
            <a:pPr eaLnBrk="1" hangingPunct="1">
              <a:lnSpc>
                <a:spcPct val="80000"/>
              </a:lnSpc>
              <a:buFontTx/>
              <a:buNone/>
            </a:pPr>
            <a:r>
              <a:rPr lang="en-US" altLang="zh-CN" b="1" dirty="0" smtClean="0"/>
              <a:t>1. Reasons for modeling a process</a:t>
            </a:r>
            <a:r>
              <a:rPr lang="zh-CN" altLang="en-US" b="1" dirty="0" smtClean="0"/>
              <a:t>（</a:t>
            </a:r>
            <a:r>
              <a:rPr lang="zh-CN" altLang="en-US" sz="2400" b="1" dirty="0" smtClean="0"/>
              <a:t>建模的理由</a:t>
            </a:r>
            <a:r>
              <a:rPr lang="zh-CN" altLang="en-US" b="1" dirty="0" smtClean="0"/>
              <a:t>）</a:t>
            </a:r>
            <a:endParaRPr lang="zh-CN" altLang="en-US" b="1" dirty="0" smtClean="0"/>
          </a:p>
          <a:p>
            <a:pPr eaLnBrk="1" hangingPunct="1">
              <a:lnSpc>
                <a:spcPct val="80000"/>
              </a:lnSpc>
              <a:buFontTx/>
              <a:buNone/>
            </a:pPr>
            <a:r>
              <a:rPr lang="zh-CN" altLang="en-US" sz="2400" b="1" dirty="0" smtClean="0"/>
              <a:t>   </a:t>
            </a:r>
            <a:r>
              <a:rPr lang="en-US" altLang="zh-CN" sz="2400" b="1" dirty="0" smtClean="0"/>
              <a:t>A: To form a common understanding</a:t>
            </a:r>
            <a:endParaRPr lang="en-US" altLang="zh-CN" sz="2400" b="1" dirty="0" smtClean="0"/>
          </a:p>
          <a:p>
            <a:pPr eaLnBrk="1" hangingPunct="1">
              <a:lnSpc>
                <a:spcPct val="80000"/>
              </a:lnSpc>
              <a:buFontTx/>
              <a:buNone/>
            </a:pPr>
            <a:r>
              <a:rPr lang="en-US" altLang="zh-CN" sz="2400" b="1" dirty="0" smtClean="0"/>
              <a:t>      (</a:t>
            </a:r>
            <a:r>
              <a:rPr lang="zh-CN" altLang="en-US" sz="2400" b="1" dirty="0" smtClean="0"/>
              <a:t>开发团队在记录开发过程的描述时，自然的对软件所涉</a:t>
            </a:r>
            <a:endParaRPr lang="zh-CN" altLang="en-US" sz="2400" b="1" dirty="0" smtClean="0"/>
          </a:p>
          <a:p>
            <a:pPr eaLnBrk="1" hangingPunct="1">
              <a:lnSpc>
                <a:spcPct val="80000"/>
              </a:lnSpc>
              <a:buFontTx/>
              <a:buNone/>
            </a:pPr>
            <a:r>
              <a:rPr lang="zh-CN" altLang="en-US" sz="2400" b="1" dirty="0" smtClean="0"/>
              <a:t>       及到的活动</a:t>
            </a:r>
            <a:r>
              <a:rPr lang="en-US" altLang="zh-CN" sz="2400" b="1" dirty="0" smtClean="0"/>
              <a:t>, </a:t>
            </a:r>
            <a:r>
              <a:rPr lang="zh-CN" altLang="en-US" sz="2400" b="1" dirty="0" smtClean="0">
                <a:solidFill>
                  <a:srgbClr val="C00000"/>
                </a:solidFill>
              </a:rPr>
              <a:t>资源</a:t>
            </a:r>
            <a:r>
              <a:rPr lang="en-US" altLang="zh-CN" sz="2400" b="1" dirty="0" smtClean="0"/>
              <a:t>,</a:t>
            </a:r>
            <a:r>
              <a:rPr lang="zh-CN" altLang="en-US" sz="2400" b="1" dirty="0" smtClean="0"/>
              <a:t>约束等</a:t>
            </a:r>
            <a:r>
              <a:rPr lang="zh-CN" altLang="en-US" sz="2400" b="1" u="sng" dirty="0" smtClean="0">
                <a:solidFill>
                  <a:srgbClr val="0000FF"/>
                </a:solidFill>
              </a:rPr>
              <a:t>达成共识，这共识就是”模型”</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zh-CN" altLang="en-US" sz="2400" b="1" dirty="0" smtClean="0">
                <a:solidFill>
                  <a:srgbClr val="C00000"/>
                </a:solidFill>
              </a:rPr>
              <a:t>一般设备、可运行的拓扑环境、进度及费用等等</a:t>
            </a:r>
            <a:r>
              <a:rPr lang="zh-CN" altLang="en-US" sz="2400" b="1" dirty="0" smtClean="0"/>
              <a:t>。</a:t>
            </a:r>
            <a:r>
              <a:rPr lang="en-US" altLang="zh-CN" sz="2400" b="1" dirty="0" smtClean="0"/>
              <a:t> </a:t>
            </a:r>
            <a:endParaRPr lang="en-US" altLang="zh-CN" sz="2400" b="1" dirty="0" smtClean="0"/>
          </a:p>
          <a:p>
            <a:pPr eaLnBrk="1" hangingPunct="1">
              <a:lnSpc>
                <a:spcPct val="80000"/>
              </a:lnSpc>
              <a:buFontTx/>
              <a:buNone/>
            </a:pPr>
            <a:r>
              <a:rPr lang="en-US" altLang="zh-CN" sz="2400" b="1" dirty="0" smtClean="0"/>
              <a:t>   B: To find inconsistencies, redundancies, omissions</a:t>
            </a:r>
            <a:endParaRPr lang="en-US" altLang="zh-CN" sz="2400" b="1" dirty="0" smtClean="0"/>
          </a:p>
          <a:p>
            <a:pPr eaLnBrk="1" hangingPunct="1">
              <a:lnSpc>
                <a:spcPct val="80000"/>
              </a:lnSpc>
              <a:buFontTx/>
              <a:buNone/>
            </a:pPr>
            <a:r>
              <a:rPr lang="en-US" altLang="zh-CN" sz="2400" b="1" dirty="0" smtClean="0"/>
              <a:t>       (</a:t>
            </a:r>
            <a:r>
              <a:rPr lang="zh-CN" altLang="en-US" sz="2400" b="1" u="sng" dirty="0" smtClean="0">
                <a:solidFill>
                  <a:srgbClr val="0033CC"/>
                </a:solidFill>
              </a:rPr>
              <a:t>发现过程层面的缺陷</a:t>
            </a:r>
            <a:r>
              <a:rPr lang="en-US" altLang="zh-CN" sz="2400" b="1" dirty="0" smtClean="0"/>
              <a:t>(</a:t>
            </a:r>
            <a:r>
              <a:rPr lang="zh-CN" altLang="en-US" sz="2400" b="1" dirty="0" smtClean="0"/>
              <a:t>过程实施时的不一致性、多余部</a:t>
            </a:r>
            <a:endParaRPr lang="zh-CN" altLang="en-US" sz="2400" b="1" dirty="0" smtClean="0"/>
          </a:p>
          <a:p>
            <a:pPr eaLnBrk="1" hangingPunct="1">
              <a:lnSpc>
                <a:spcPct val="80000"/>
              </a:lnSpc>
              <a:buFontTx/>
              <a:buNone/>
            </a:pPr>
            <a:r>
              <a:rPr lang="zh-CN" altLang="en-US" sz="2400" b="1" dirty="0" smtClean="0"/>
              <a:t>        分、缺省部分、不完善部分</a:t>
            </a:r>
            <a:r>
              <a:rPr lang="en-US" altLang="zh-CN" sz="2400" b="1" dirty="0" smtClean="0"/>
              <a:t>)</a:t>
            </a:r>
            <a:r>
              <a:rPr lang="zh-CN" altLang="en-US" sz="2400" b="1" dirty="0" smtClean="0"/>
              <a:t>，从而让过程更有效。</a:t>
            </a:r>
            <a:r>
              <a:rPr lang="en-US" altLang="zh-CN" sz="2400" b="1" dirty="0" smtClean="0"/>
              <a:t>)</a:t>
            </a:r>
            <a:endParaRPr lang="en-US" altLang="zh-CN" sz="2400" b="1" dirty="0" smtClean="0"/>
          </a:p>
          <a:p>
            <a:pPr eaLnBrk="1" hangingPunct="1">
              <a:lnSpc>
                <a:spcPct val="80000"/>
              </a:lnSpc>
              <a:buFontTx/>
              <a:buNone/>
            </a:pPr>
            <a:r>
              <a:rPr lang="en-US" altLang="zh-CN" sz="2400" b="1" dirty="0" smtClean="0"/>
              <a:t>   C: To evaluate appropriate activities for reaching  </a:t>
            </a:r>
            <a:endParaRPr lang="en-US" altLang="zh-CN" sz="2400" b="1" dirty="0" smtClean="0"/>
          </a:p>
          <a:p>
            <a:pPr eaLnBrk="1" hangingPunct="1">
              <a:lnSpc>
                <a:spcPct val="80000"/>
              </a:lnSpc>
              <a:buFontTx/>
              <a:buNone/>
            </a:pPr>
            <a:r>
              <a:rPr lang="en-US" altLang="zh-CN" sz="2400" b="1" dirty="0" smtClean="0"/>
              <a:t>        process goal </a:t>
            </a:r>
            <a:r>
              <a:rPr lang="en-US" altLang="zh-CN" sz="2000" b="1" dirty="0" smtClean="0"/>
              <a:t>(</a:t>
            </a:r>
            <a:r>
              <a:rPr lang="zh-CN" altLang="en-US" sz="2000" b="1" dirty="0" smtClean="0"/>
              <a:t>模型应该反映开发的诸多目标，并</a:t>
            </a:r>
            <a:r>
              <a:rPr lang="zh-CN" altLang="en-US" sz="2000" b="1" u="sng" dirty="0" smtClean="0">
                <a:solidFill>
                  <a:srgbClr val="0033CC"/>
                </a:solidFill>
              </a:rPr>
              <a:t>评价侯选活动的有效性和正确性</a:t>
            </a:r>
            <a:r>
              <a:rPr lang="en-US" altLang="zh-CN" sz="2000" b="1" u="sng" dirty="0" smtClean="0">
                <a:solidFill>
                  <a:srgbClr val="0033CC"/>
                </a:solidFill>
              </a:rPr>
              <a:t>, </a:t>
            </a:r>
            <a:r>
              <a:rPr lang="zh-CN" altLang="en-US" sz="2000" b="1" u="sng" dirty="0" smtClean="0">
                <a:solidFill>
                  <a:srgbClr val="0033CC"/>
                </a:solidFill>
              </a:rPr>
              <a:t>以构建高质量软件</a:t>
            </a:r>
            <a:r>
              <a:rPr lang="en-US" altLang="zh-CN" sz="2000" b="1" dirty="0" smtClean="0"/>
              <a:t>)</a:t>
            </a:r>
            <a:r>
              <a:rPr lang="zh-CN" altLang="en-US" sz="2000" b="1" dirty="0" smtClean="0"/>
              <a:t>（即：保证各种功能性能特色，还有各种过程的量化指标数据等。）</a:t>
            </a:r>
            <a:endParaRPr lang="en-US" altLang="zh-CN" sz="2000" b="1" dirty="0" smtClean="0"/>
          </a:p>
          <a:p>
            <a:pPr eaLnBrk="1" hangingPunct="1">
              <a:lnSpc>
                <a:spcPct val="80000"/>
              </a:lnSpc>
              <a:buFontTx/>
              <a:buNone/>
            </a:pPr>
            <a:r>
              <a:rPr lang="en-US" altLang="zh-CN" sz="2000" b="1" dirty="0" smtClean="0"/>
              <a:t>    D: To </a:t>
            </a:r>
            <a:r>
              <a:rPr lang="en-US" altLang="zh-CN" sz="2000" b="1" u="sng" dirty="0" smtClean="0">
                <a:solidFill>
                  <a:srgbClr val="0000FF"/>
                </a:solidFill>
              </a:rPr>
              <a:t>tailor (</a:t>
            </a:r>
            <a:r>
              <a:rPr lang="zh-CN" altLang="en-US" sz="2000" b="1" u="sng" dirty="0" smtClean="0">
                <a:solidFill>
                  <a:srgbClr val="0000FF"/>
                </a:solidFill>
              </a:rPr>
              <a:t>定制</a:t>
            </a:r>
            <a:r>
              <a:rPr lang="en-US" altLang="zh-CN" sz="2000" b="1" u="sng" dirty="0" smtClean="0">
                <a:solidFill>
                  <a:srgbClr val="0000FF"/>
                </a:solidFill>
              </a:rPr>
              <a:t>)</a:t>
            </a:r>
            <a:r>
              <a:rPr lang="en-US" altLang="zh-CN" sz="2000" b="1" u="sng" dirty="0" smtClean="0">
                <a:solidFill>
                  <a:srgbClr val="FF0066"/>
                </a:solidFill>
              </a:rPr>
              <a:t> </a:t>
            </a:r>
            <a:r>
              <a:rPr lang="en-US" altLang="zh-CN" sz="2000" b="1" dirty="0" smtClean="0"/>
              <a:t>a general process for the particular</a:t>
            </a:r>
            <a:endParaRPr lang="en-US" altLang="zh-CN" sz="2000" b="1" dirty="0" smtClean="0"/>
          </a:p>
          <a:p>
            <a:pPr eaLnBrk="1" hangingPunct="1">
              <a:lnSpc>
                <a:spcPct val="80000"/>
              </a:lnSpc>
              <a:buFontTx/>
              <a:buNone/>
            </a:pPr>
            <a:r>
              <a:rPr lang="en-US" altLang="zh-CN" sz="2000" b="1" dirty="0" smtClean="0"/>
              <a:t>         situation in which it will be used </a:t>
            </a:r>
            <a:endParaRPr lang="en-US" altLang="zh-CN" sz="2000" dirty="0" smtClean="0"/>
          </a:p>
        </p:txBody>
      </p:sp>
      <p:sp>
        <p:nvSpPr>
          <p:cNvPr id="3" name="文本框 2"/>
          <p:cNvSpPr txBox="1"/>
          <p:nvPr/>
        </p:nvSpPr>
        <p:spPr>
          <a:xfrm>
            <a:off x="131763" y="3500438"/>
            <a:ext cx="554037"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b="1" dirty="0"/>
              <a:t>过程改进</a:t>
            </a:r>
            <a:endParaRPr lang="zh-CN" altLang="en-US" b="1" dirty="0"/>
          </a:p>
        </p:txBody>
      </p:sp>
      <p:cxnSp>
        <p:nvCxnSpPr>
          <p:cNvPr id="25606" name="直接箭头连接符 4"/>
          <p:cNvCxnSpPr>
            <a:cxnSpLocks noChangeShapeType="1"/>
          </p:cNvCxnSpPr>
          <p:nvPr/>
        </p:nvCxnSpPr>
        <p:spPr bwMode="auto">
          <a:xfrm>
            <a:off x="685800" y="3644900"/>
            <a:ext cx="430213" cy="431800"/>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sp>
        <p:nvSpPr>
          <p:cNvPr id="2" name="文本框 1"/>
          <p:cNvSpPr txBox="1"/>
          <p:nvPr/>
        </p:nvSpPr>
        <p:spPr>
          <a:xfrm>
            <a:off x="0" y="-27384"/>
            <a:ext cx="1691680" cy="1631216"/>
          </a:xfrm>
          <a:prstGeom prst="rect">
            <a:avLst/>
          </a:prstGeom>
          <a:solidFill>
            <a:schemeClr val="bg1">
              <a:lumMod val="85000"/>
            </a:schemeClr>
          </a:solidFill>
          <a:ln w="15875">
            <a:solidFill>
              <a:schemeClr val="tx1"/>
            </a:solidFill>
          </a:ln>
        </p:spPr>
        <p:txBody>
          <a:bodyPr wrap="square" rtlCol="0">
            <a:spAutoFit/>
          </a:bodyPr>
          <a:lstStyle/>
          <a:p>
            <a:r>
              <a:rPr lang="zh-CN" altLang="en-US" sz="2000" b="1" dirty="0" smtClean="0"/>
              <a:t>过程虽然有规定性内容，但很多具体描述是不一样的。</a:t>
            </a:r>
            <a:endParaRPr lang="zh-CN" altLang="en-US" sz="2000" b="1" dirty="0"/>
          </a:p>
        </p:txBody>
      </p:sp>
      <p:cxnSp>
        <p:nvCxnSpPr>
          <p:cNvPr id="5" name="直接箭头连接符 4"/>
          <p:cNvCxnSpPr/>
          <p:nvPr/>
        </p:nvCxnSpPr>
        <p:spPr bwMode="auto">
          <a:xfrm>
            <a:off x="1691680" y="1052736"/>
            <a:ext cx="2376264" cy="72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 name="文本框 3"/>
          <p:cNvSpPr txBox="1"/>
          <p:nvPr/>
        </p:nvSpPr>
        <p:spPr>
          <a:xfrm>
            <a:off x="6588224" y="836712"/>
            <a:ext cx="2555776" cy="646331"/>
          </a:xfrm>
          <a:prstGeom prst="rect">
            <a:avLst/>
          </a:prstGeom>
          <a:solidFill>
            <a:schemeClr val="bg1">
              <a:lumMod val="75000"/>
            </a:schemeClr>
          </a:solidFill>
          <a:ln w="19050">
            <a:solidFill>
              <a:srgbClr val="C00000"/>
            </a:solidFill>
          </a:ln>
        </p:spPr>
        <p:txBody>
          <a:bodyPr wrap="square" rtlCol="0">
            <a:spAutoFit/>
          </a:bodyPr>
          <a:lstStyle/>
          <a:p>
            <a:r>
              <a:rPr lang="zh-CN" altLang="en-US" sz="1800" b="1" dirty="0" smtClean="0"/>
              <a:t>本节将从模型演化的角度介绍各个过程模型</a:t>
            </a:r>
            <a:endParaRPr lang="zh-CN" altLang="en-US" sz="1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F64587-CFDA-4319-B787-EED8E681A6B2}" type="slidenum">
              <a:rPr kumimoji="0" lang="en-US" altLang="zh-CN" sz="2600" smtClean="0">
                <a:solidFill>
                  <a:schemeClr val="bg1"/>
                </a:solidFill>
              </a:rPr>
            </a:fld>
            <a:endParaRPr kumimoji="0" lang="en-US" altLang="zh-CN" sz="2600" smtClean="0">
              <a:solidFill>
                <a:schemeClr val="bg1"/>
              </a:solidFill>
            </a:endParaRPr>
          </a:p>
        </p:txBody>
      </p:sp>
      <p:sp>
        <p:nvSpPr>
          <p:cNvPr id="2765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27652" name="Rectangle 3"/>
          <p:cNvSpPr>
            <a:spLocks noGrp="1" noChangeArrowheads="1"/>
          </p:cNvSpPr>
          <p:nvPr>
            <p:ph type="body" idx="1"/>
          </p:nvPr>
        </p:nvSpPr>
        <p:spPr>
          <a:xfrm>
            <a:off x="762000" y="1624013"/>
            <a:ext cx="8382000" cy="5105400"/>
          </a:xfrm>
        </p:spPr>
        <p:txBody>
          <a:bodyPr/>
          <a:lstStyle/>
          <a:p>
            <a:pPr eaLnBrk="1" hangingPunct="1">
              <a:lnSpc>
                <a:spcPct val="90000"/>
              </a:lnSpc>
              <a:buFontTx/>
              <a:buNone/>
            </a:pPr>
            <a:r>
              <a:rPr lang="en-US" altLang="zh-CN" b="1" smtClean="0"/>
              <a:t>2.Waterfall model</a:t>
            </a:r>
            <a:r>
              <a:rPr lang="zh-CN" altLang="en-US" b="1" smtClean="0"/>
              <a:t>（瀑布模型）</a:t>
            </a:r>
            <a:endParaRPr lang="zh-CN" altLang="en-US" b="1" smtClean="0"/>
          </a:p>
          <a:p>
            <a:pPr eaLnBrk="1" hangingPunct="1">
              <a:lnSpc>
                <a:spcPct val="90000"/>
              </a:lnSpc>
              <a:buFontTx/>
              <a:buNone/>
            </a:pPr>
            <a:r>
              <a:rPr lang="zh-CN" altLang="en-US" sz="2400" b="1" smtClean="0">
                <a:solidFill>
                  <a:schemeClr val="bg2"/>
                </a:solidFill>
                <a:sym typeface="Wingdings 2" panose="05020102010507070707" pitchFamily="18" charset="2"/>
              </a:rPr>
              <a:t>  </a:t>
            </a:r>
            <a:r>
              <a:rPr lang="zh-CN" altLang="en-US" sz="2000" b="1" smtClean="0">
                <a:solidFill>
                  <a:schemeClr val="bg2"/>
                </a:solidFill>
                <a:cs typeface="Arial" panose="020B0604020202020204" pitchFamily="34" charset="0"/>
                <a:sym typeface="Wingdings 2" panose="05020102010507070707" pitchFamily="18" charset="2"/>
              </a:rPr>
              <a:t>⓪ </a:t>
            </a:r>
            <a:r>
              <a:rPr lang="en-US" altLang="zh-CN" sz="2400" b="1" u="sng"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 stages are depicted in </a:t>
            </a:r>
            <a:r>
              <a:rPr lang="en-US" altLang="zh-CN" sz="2400" b="1" smtClean="0">
                <a:solidFill>
                  <a:srgbClr val="0000FF"/>
                </a:solidFill>
                <a:cs typeface="Arial" panose="020B0604020202020204" pitchFamily="34" charset="0"/>
                <a:sym typeface="Wingdings 2" panose="05020102010507070707" pitchFamily="18" charset="2"/>
              </a:rPr>
              <a:t>fig2.1</a:t>
            </a:r>
            <a:r>
              <a:rPr lang="en-US" altLang="zh-CN" sz="2400" b="1" smtClean="0">
                <a:solidFill>
                  <a:schemeClr val="bg2"/>
                </a:solidFill>
                <a:cs typeface="Arial" panose="020B0604020202020204" pitchFamily="34" charset="0"/>
                <a:sym typeface="Wingdings 2" panose="05020102010507070707" pitchFamily="18" charset="2"/>
              </a:rPr>
              <a:t>, and be  </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companied documents .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 </a:t>
            </a:r>
            <a:r>
              <a:rPr lang="en-US" altLang="zh-CN" sz="2400" b="1" u="sng" smtClean="0">
                <a:solidFill>
                  <a:srgbClr val="0000FF"/>
                </a:solidFill>
                <a:sym typeface="Wingdings 2" panose="05020102010507070707" pitchFamily="18" charset="2"/>
              </a:rPr>
              <a:t>feature</a:t>
            </a:r>
            <a:r>
              <a:rPr lang="en-US" altLang="zh-CN" sz="2400" b="1" smtClean="0">
                <a:solidFill>
                  <a:schemeClr val="bg2"/>
                </a:solidFill>
                <a:sym typeface="Wingdings 2" panose="05020102010507070707" pitchFamily="18" charset="2"/>
              </a:rPr>
              <a:t>: A:one stage should be completed before</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the next begins(</a:t>
            </a:r>
            <a:r>
              <a:rPr lang="zh-CN" altLang="en-US" sz="2400" b="1" smtClean="0">
                <a:solidFill>
                  <a:schemeClr val="bg2"/>
                </a:solidFill>
                <a:sym typeface="Wingdings 2" panose="05020102010507070707" pitchFamily="18" charset="2"/>
              </a:rPr>
              <a:t>阶段间的依赖性和连续性</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a:t>
            </a:r>
            <a:r>
              <a:rPr lang="zh-CN" altLang="en-US" sz="2400" b="1" smtClean="0">
                <a:solidFill>
                  <a:schemeClr val="bg2"/>
                </a:solidFill>
                <a:sym typeface="Wingdings 2" panose="05020102010507070707" pitchFamily="18" charset="2"/>
              </a:rPr>
              <a:t>推迟实现的观点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尽可能推迟程序的物理实现</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a:t>
            </a:r>
            <a:r>
              <a:rPr lang="zh-CN" altLang="en-US" sz="2400" b="1" smtClean="0">
                <a:solidFill>
                  <a:schemeClr val="bg2"/>
                </a:solidFill>
                <a:sym typeface="Wingdings 2" panose="05020102010507070707" pitchFamily="18" charset="2"/>
              </a:rPr>
              <a:t>质量保证的观点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每个阶段必须完成规定的文档，</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每个阶段结束前都要对所完成的文档进行评审</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D:high level view about development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useness: A:describe software development activities,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associated with them were milestone(</a:t>
            </a:r>
            <a:r>
              <a:rPr lang="zh-CN" altLang="en-US" sz="2400" b="1" smtClean="0">
                <a:solidFill>
                  <a:schemeClr val="bg2"/>
                </a:solidFill>
                <a:sym typeface="Wingdings 2" panose="05020102010507070707" pitchFamily="18" charset="2"/>
              </a:rPr>
              <a:t>里程碑</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deliverables(</a:t>
            </a:r>
            <a:r>
              <a:rPr lang="zh-CN" altLang="en-US" sz="2400" b="1" smtClean="0">
                <a:solidFill>
                  <a:schemeClr val="bg2"/>
                </a:solidFill>
                <a:sym typeface="Wingdings 2" panose="05020102010507070707" pitchFamily="18" charset="2"/>
              </a:rPr>
              <a:t>提交物</a:t>
            </a:r>
            <a:r>
              <a:rPr lang="en-US" altLang="zh-CN" sz="2400" b="1" smtClean="0">
                <a:solidFill>
                  <a:schemeClr val="bg2"/>
                </a:solidFill>
                <a:sym typeface="Wingdings 2" panose="05020102010507070707" pitchFamily="18" charset="2"/>
              </a:rPr>
              <a:t>);  (manager can </a:t>
            </a:r>
            <a:r>
              <a:rPr lang="en-US" altLang="zh-CN" sz="2400" b="1" u="sng" smtClean="0">
                <a:solidFill>
                  <a:schemeClr val="bg2"/>
                </a:solidFill>
                <a:sym typeface="Wingdings 2" panose="05020102010507070707" pitchFamily="18" charset="2"/>
              </a:rPr>
              <a:t>gauge</a:t>
            </a:r>
            <a:r>
              <a:rPr lang="zh-CN" altLang="en-US" sz="2400" b="1" u="sng" smtClean="0">
                <a:solidFill>
                  <a:schemeClr val="bg2"/>
                </a:solidFill>
                <a:sym typeface="Wingdings 2" panose="05020102010507070707" pitchFamily="18" charset="2"/>
              </a:rPr>
              <a:t>评价</a:t>
            </a: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the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progress) </a:t>
            </a:r>
            <a:r>
              <a:rPr lang="en-US" altLang="zh-CN" sz="2400" b="1" smtClean="0"/>
              <a:t>             </a:t>
            </a:r>
            <a:endParaRPr lang="en-US" altLang="zh-CN" sz="2400" b="1"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50875-ECFC-4E2A-AAE8-E530D12D6819}" type="slidenum">
              <a:rPr kumimoji="0" lang="en-US" altLang="zh-CN" sz="2600" smtClean="0">
                <a:solidFill>
                  <a:schemeClr val="bg1"/>
                </a:solidFill>
              </a:rPr>
            </a:fld>
            <a:endParaRPr kumimoji="0" lang="en-US" altLang="zh-CN" sz="2600" smtClean="0">
              <a:solidFill>
                <a:schemeClr val="bg1"/>
              </a:solidFill>
            </a:endParaRPr>
          </a:p>
        </p:txBody>
      </p:sp>
      <p:sp>
        <p:nvSpPr>
          <p:cNvPr id="29699" name="Rectangle 21"/>
          <p:cNvSpPr>
            <a:spLocks noChangeArrowheads="1"/>
          </p:cNvSpPr>
          <p:nvPr/>
        </p:nvSpPr>
        <p:spPr bwMode="auto">
          <a:xfrm>
            <a:off x="3851275" y="5661025"/>
            <a:ext cx="2016125"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0" name="Rectangle 20"/>
          <p:cNvSpPr>
            <a:spLocks noChangeArrowheads="1"/>
          </p:cNvSpPr>
          <p:nvPr/>
        </p:nvSpPr>
        <p:spPr bwMode="auto">
          <a:xfrm>
            <a:off x="3419475" y="5157788"/>
            <a:ext cx="1873250"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1" name="Rectangle 19"/>
          <p:cNvSpPr>
            <a:spLocks noChangeArrowheads="1"/>
          </p:cNvSpPr>
          <p:nvPr/>
        </p:nvSpPr>
        <p:spPr bwMode="auto">
          <a:xfrm>
            <a:off x="2986088" y="4581525"/>
            <a:ext cx="1946275"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2" name="Rectangle 18"/>
          <p:cNvSpPr>
            <a:spLocks noChangeArrowheads="1"/>
          </p:cNvSpPr>
          <p:nvPr/>
        </p:nvSpPr>
        <p:spPr bwMode="auto">
          <a:xfrm>
            <a:off x="2554288" y="4021138"/>
            <a:ext cx="3025775"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3" name="Rectangle 17"/>
          <p:cNvSpPr>
            <a:spLocks noChangeArrowheads="1"/>
          </p:cNvSpPr>
          <p:nvPr/>
        </p:nvSpPr>
        <p:spPr bwMode="auto">
          <a:xfrm>
            <a:off x="2122488" y="3459163"/>
            <a:ext cx="1873250"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4" name="Rectangle 16"/>
          <p:cNvSpPr>
            <a:spLocks noChangeArrowheads="1"/>
          </p:cNvSpPr>
          <p:nvPr/>
        </p:nvSpPr>
        <p:spPr bwMode="auto">
          <a:xfrm>
            <a:off x="1662113" y="2940050"/>
            <a:ext cx="1873250"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5" name="Rectangle 15"/>
          <p:cNvSpPr>
            <a:spLocks noChangeArrowheads="1"/>
          </p:cNvSpPr>
          <p:nvPr/>
        </p:nvSpPr>
        <p:spPr bwMode="auto">
          <a:xfrm>
            <a:off x="1185863" y="2420938"/>
            <a:ext cx="1873250"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6" name="Rectangle 13"/>
          <p:cNvSpPr>
            <a:spLocks noChangeArrowheads="1"/>
          </p:cNvSpPr>
          <p:nvPr/>
        </p:nvSpPr>
        <p:spPr bwMode="auto">
          <a:xfrm>
            <a:off x="827088" y="1844675"/>
            <a:ext cx="1873250" cy="431800"/>
          </a:xfrm>
          <a:prstGeom prst="rect">
            <a:avLst/>
          </a:prstGeom>
          <a:solidFill>
            <a:srgbClr val="CCFFCC"/>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7" name="Rectangle 6"/>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29708" name="Rectangle 10"/>
          <p:cNvSpPr>
            <a:spLocks noChangeArrowheads="1"/>
          </p:cNvSpPr>
          <p:nvPr/>
        </p:nvSpPr>
        <p:spPr bwMode="auto">
          <a:xfrm>
            <a:off x="827088" y="1700213"/>
            <a:ext cx="83169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2400" b="1"/>
              <a:t>  </a:t>
            </a:r>
            <a:r>
              <a:rPr lang="zh-CN" altLang="en-US" sz="2400" b="1"/>
              <a:t>需求分析                               </a:t>
            </a:r>
            <a:r>
              <a:rPr lang="en-US" altLang="zh-CN" sz="2400" b="1"/>
              <a:t>《SRS》</a:t>
            </a:r>
            <a:r>
              <a:rPr lang="zh-CN" altLang="en-US" sz="2400" b="1"/>
              <a:t>软件需求规格说明书</a:t>
            </a:r>
            <a:endParaRPr lang="en-US" altLang="zh-CN" sz="2400" b="1"/>
          </a:p>
          <a:p>
            <a:pPr eaLnBrk="1" hangingPunct="1">
              <a:lnSpc>
                <a:spcPct val="130000"/>
              </a:lnSpc>
              <a:buFontTx/>
              <a:buNone/>
            </a:pPr>
            <a:r>
              <a:rPr lang="en-US" altLang="zh-CN" sz="2400" b="1"/>
              <a:t>       </a:t>
            </a:r>
            <a:r>
              <a:rPr lang="zh-CN" altLang="en-US" sz="2400" b="1"/>
              <a:t>系统设计                          系统设计文档</a:t>
            </a:r>
            <a:r>
              <a:rPr lang="en-US" altLang="zh-CN" sz="2400" b="1"/>
              <a:t>《SAD》</a:t>
            </a:r>
            <a:endParaRPr lang="zh-CN" altLang="en-US" sz="2400" b="1"/>
          </a:p>
          <a:p>
            <a:pPr eaLnBrk="1" hangingPunct="1">
              <a:lnSpc>
                <a:spcPct val="130000"/>
              </a:lnSpc>
              <a:buFontTx/>
              <a:buNone/>
            </a:pPr>
            <a:r>
              <a:rPr lang="zh-CN" altLang="en-US" sz="2400" b="1"/>
              <a:t>            程序设计                     模块功能算法和数据描述文档</a:t>
            </a:r>
            <a:endParaRPr lang="zh-CN" altLang="en-US" sz="2400" b="1"/>
          </a:p>
          <a:p>
            <a:pPr eaLnBrk="1" hangingPunct="1">
              <a:lnSpc>
                <a:spcPct val="130000"/>
              </a:lnSpc>
              <a:buFontTx/>
              <a:buNone/>
            </a:pPr>
            <a:r>
              <a:rPr lang="zh-CN" altLang="en-US" sz="2400" b="1"/>
              <a:t>                    编码                                      源程序和注释</a:t>
            </a:r>
            <a:endParaRPr lang="zh-CN" altLang="en-US" sz="2400" b="1"/>
          </a:p>
          <a:p>
            <a:pPr eaLnBrk="1" hangingPunct="1">
              <a:lnSpc>
                <a:spcPct val="130000"/>
              </a:lnSpc>
              <a:buFontTx/>
              <a:buNone/>
            </a:pPr>
            <a:r>
              <a:rPr lang="zh-CN" altLang="en-US" sz="2400" b="1"/>
              <a:t>                     单元测试和集成测试              单元测试报告</a:t>
            </a:r>
            <a:endParaRPr lang="zh-CN" altLang="en-US" sz="2400" b="1"/>
          </a:p>
          <a:p>
            <a:pPr eaLnBrk="1" hangingPunct="1">
              <a:lnSpc>
                <a:spcPct val="130000"/>
              </a:lnSpc>
              <a:buFontTx/>
              <a:buNone/>
            </a:pPr>
            <a:r>
              <a:rPr lang="zh-CN" altLang="en-US" sz="2400" b="1"/>
              <a:t>                              系统测试                          系统测试报告</a:t>
            </a:r>
            <a:endParaRPr lang="zh-CN" altLang="en-US" sz="2400" b="1"/>
          </a:p>
          <a:p>
            <a:pPr eaLnBrk="1" hangingPunct="1">
              <a:lnSpc>
                <a:spcPct val="130000"/>
              </a:lnSpc>
              <a:buFontTx/>
              <a:buNone/>
            </a:pPr>
            <a:r>
              <a:rPr lang="zh-CN" altLang="en-US" sz="2400" b="1"/>
              <a:t>                                  验收测试                        验收测试报告</a:t>
            </a:r>
            <a:endParaRPr lang="zh-CN" altLang="en-US" sz="2400" b="1"/>
          </a:p>
          <a:p>
            <a:pPr eaLnBrk="1" hangingPunct="1">
              <a:lnSpc>
                <a:spcPct val="130000"/>
              </a:lnSpc>
              <a:buFontTx/>
              <a:buNone/>
            </a:pPr>
            <a:r>
              <a:rPr lang="zh-CN" altLang="en-US" sz="2400" b="1"/>
              <a:t>                                      运行与维护                    维护报告</a:t>
            </a:r>
            <a:endParaRPr lang="zh-CN" altLang="en-US" sz="2400" b="1"/>
          </a:p>
        </p:txBody>
      </p:sp>
      <p:sp>
        <p:nvSpPr>
          <p:cNvPr id="29709" name="Text Box 22"/>
          <p:cNvSpPr txBox="1">
            <a:spLocks noChangeArrowheads="1"/>
          </p:cNvSpPr>
          <p:nvPr/>
        </p:nvSpPr>
        <p:spPr bwMode="auto">
          <a:xfrm>
            <a:off x="827088" y="6021388"/>
            <a:ext cx="2089150" cy="604837"/>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b="1">
                <a:solidFill>
                  <a:srgbClr val="CC0000"/>
                </a:solidFill>
              </a:rPr>
              <a:t>瀑布模型</a:t>
            </a:r>
            <a:endParaRPr lang="zh-CN" altLang="en-US" sz="3200" b="1">
              <a:solidFill>
                <a:srgbClr val="CC0000"/>
              </a:solidFill>
            </a:endParaRPr>
          </a:p>
        </p:txBody>
      </p:sp>
      <p:sp>
        <p:nvSpPr>
          <p:cNvPr id="29710" name="AutoShape 23"/>
          <p:cNvSpPr>
            <a:spLocks noChangeArrowheads="1"/>
          </p:cNvSpPr>
          <p:nvPr/>
        </p:nvSpPr>
        <p:spPr bwMode="auto">
          <a:xfrm>
            <a:off x="900113" y="2276475"/>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1" name="AutoShape 24"/>
          <p:cNvSpPr>
            <a:spLocks noChangeArrowheads="1"/>
          </p:cNvSpPr>
          <p:nvPr/>
        </p:nvSpPr>
        <p:spPr bwMode="auto">
          <a:xfrm>
            <a:off x="1376363" y="2852738"/>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2" name="AutoShape 25"/>
          <p:cNvSpPr>
            <a:spLocks noChangeArrowheads="1"/>
          </p:cNvSpPr>
          <p:nvPr/>
        </p:nvSpPr>
        <p:spPr bwMode="auto">
          <a:xfrm>
            <a:off x="1836738" y="33575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3" name="AutoShape 26"/>
          <p:cNvSpPr>
            <a:spLocks noChangeArrowheads="1"/>
          </p:cNvSpPr>
          <p:nvPr/>
        </p:nvSpPr>
        <p:spPr bwMode="auto">
          <a:xfrm>
            <a:off x="2268538" y="3860800"/>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4" name="AutoShape 27"/>
          <p:cNvSpPr>
            <a:spLocks noChangeArrowheads="1"/>
          </p:cNvSpPr>
          <p:nvPr/>
        </p:nvSpPr>
        <p:spPr bwMode="auto">
          <a:xfrm>
            <a:off x="3563938" y="5589588"/>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5" name="AutoShape 28"/>
          <p:cNvSpPr>
            <a:spLocks noChangeArrowheads="1"/>
          </p:cNvSpPr>
          <p:nvPr/>
        </p:nvSpPr>
        <p:spPr bwMode="auto">
          <a:xfrm>
            <a:off x="3132138" y="5013325"/>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6" name="AutoShape 29"/>
          <p:cNvSpPr>
            <a:spLocks noChangeArrowheads="1"/>
          </p:cNvSpPr>
          <p:nvPr/>
        </p:nvSpPr>
        <p:spPr bwMode="auto">
          <a:xfrm>
            <a:off x="2700338" y="44370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7" name="Line 30"/>
          <p:cNvSpPr>
            <a:spLocks noChangeShapeType="1"/>
          </p:cNvSpPr>
          <p:nvPr/>
        </p:nvSpPr>
        <p:spPr bwMode="auto">
          <a:xfrm>
            <a:off x="2916238" y="2060575"/>
            <a:ext cx="19431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31"/>
          <p:cNvSpPr>
            <a:spLocks noChangeShapeType="1"/>
          </p:cNvSpPr>
          <p:nvPr/>
        </p:nvSpPr>
        <p:spPr bwMode="auto">
          <a:xfrm>
            <a:off x="3276600" y="2565400"/>
            <a:ext cx="15827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2"/>
          <p:cNvSpPr>
            <a:spLocks noChangeShapeType="1"/>
          </p:cNvSpPr>
          <p:nvPr/>
        </p:nvSpPr>
        <p:spPr bwMode="auto">
          <a:xfrm>
            <a:off x="3708400" y="3141663"/>
            <a:ext cx="11509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3"/>
          <p:cNvSpPr>
            <a:spLocks noChangeShapeType="1"/>
          </p:cNvSpPr>
          <p:nvPr/>
        </p:nvSpPr>
        <p:spPr bwMode="auto">
          <a:xfrm>
            <a:off x="4140200" y="3644900"/>
            <a:ext cx="2232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34"/>
          <p:cNvSpPr>
            <a:spLocks noChangeShapeType="1"/>
          </p:cNvSpPr>
          <p:nvPr/>
        </p:nvSpPr>
        <p:spPr bwMode="auto">
          <a:xfrm>
            <a:off x="5724525" y="4221163"/>
            <a:ext cx="863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35"/>
          <p:cNvSpPr>
            <a:spLocks noChangeShapeType="1"/>
          </p:cNvSpPr>
          <p:nvPr/>
        </p:nvSpPr>
        <p:spPr bwMode="auto">
          <a:xfrm>
            <a:off x="5076825" y="4797425"/>
            <a:ext cx="172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6"/>
          <p:cNvSpPr>
            <a:spLocks noChangeShapeType="1"/>
          </p:cNvSpPr>
          <p:nvPr/>
        </p:nvSpPr>
        <p:spPr bwMode="auto">
          <a:xfrm>
            <a:off x="5508625" y="537368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7"/>
          <p:cNvSpPr>
            <a:spLocks noChangeShapeType="1"/>
          </p:cNvSpPr>
          <p:nvPr/>
        </p:nvSpPr>
        <p:spPr bwMode="auto">
          <a:xfrm>
            <a:off x="5940425" y="5876925"/>
            <a:ext cx="1295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Box 30"/>
          <p:cNvSpPr txBox="1"/>
          <p:nvPr/>
        </p:nvSpPr>
        <p:spPr>
          <a:xfrm>
            <a:off x="34925" y="2924175"/>
            <a:ext cx="720725" cy="19399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solidFill>
              <a:schemeClr val="tx1"/>
            </a:solidFill>
          </a:ln>
        </p:spPr>
        <p:txBody>
          <a:bodyPr>
            <a:spAutoFit/>
          </a:bodyPr>
          <a:lstStyle/>
          <a:p>
            <a:pPr algn="ctr" eaLnBrk="1" hangingPunct="1">
              <a:defRPr/>
            </a:pPr>
            <a:r>
              <a:rPr lang="zh-CN" altLang="en-US" sz="2000" b="1" dirty="0">
                <a:solidFill>
                  <a:srgbClr val="0000FF"/>
                </a:solidFill>
              </a:rPr>
              <a:t>当时的每一个名词都是创新</a:t>
            </a:r>
            <a:endParaRPr lang="zh-CN" altLang="en-US" sz="2000" b="1" dirty="0">
              <a:solidFill>
                <a:srgbClr val="0000FF"/>
              </a:solidFill>
            </a:endParaRPr>
          </a:p>
        </p:txBody>
      </p:sp>
      <p:cxnSp>
        <p:nvCxnSpPr>
          <p:cNvPr id="29726" name="直接箭头连接符 32"/>
          <p:cNvCxnSpPr>
            <a:cxnSpLocks noChangeShapeType="1"/>
          </p:cNvCxnSpPr>
          <p:nvPr/>
        </p:nvCxnSpPr>
        <p:spPr bwMode="auto">
          <a:xfrm flipV="1">
            <a:off x="539750" y="2276475"/>
            <a:ext cx="360363" cy="6477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9727" name="直接箭头连接符 33"/>
          <p:cNvCxnSpPr>
            <a:cxnSpLocks noChangeShapeType="1"/>
          </p:cNvCxnSpPr>
          <p:nvPr/>
        </p:nvCxnSpPr>
        <p:spPr bwMode="auto">
          <a:xfrm flipV="1">
            <a:off x="692150" y="2852738"/>
            <a:ext cx="639763" cy="22383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9728" name="直接箭头连接符 35"/>
          <p:cNvCxnSpPr>
            <a:cxnSpLocks noChangeShapeType="1"/>
          </p:cNvCxnSpPr>
          <p:nvPr/>
        </p:nvCxnSpPr>
        <p:spPr bwMode="auto">
          <a:xfrm>
            <a:off x="755650" y="4149725"/>
            <a:ext cx="2232025" cy="7921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B1E7E-8A22-450B-B8DE-94E38DB84056}" type="slidenum">
              <a:rPr kumimoji="0" lang="en-US" altLang="zh-CN" sz="2600" smtClean="0">
                <a:solidFill>
                  <a:schemeClr val="bg1"/>
                </a:solidFill>
              </a:rPr>
            </a:fld>
            <a:endParaRPr kumimoji="0" lang="en-US" altLang="zh-CN" sz="2600" smtClean="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B:simplicity</a:t>
            </a:r>
            <a:endParaRPr lang="en-US" altLang="zh-CN" sz="2400" b="1" dirty="0" smtClean="0"/>
          </a:p>
          <a:p>
            <a:pPr eaLnBrk="1" hangingPunct="1">
              <a:buFontTx/>
              <a:buNone/>
            </a:pPr>
            <a:r>
              <a:rPr lang="en-US" altLang="zh-CN" sz="2400" b="1" dirty="0" smtClean="0"/>
              <a:t>                       (easy to explain to user)(P49-s3)</a:t>
            </a:r>
            <a:endParaRPr lang="en-US" altLang="zh-CN" sz="2400" b="1" dirty="0" smtClean="0"/>
          </a:p>
          <a:p>
            <a:pPr eaLnBrk="1" hangingPunct="1">
              <a:buFontTx/>
              <a:buNone/>
            </a:pPr>
            <a:r>
              <a:rPr lang="en-US" altLang="zh-CN" sz="2400" b="1" dirty="0" smtClean="0"/>
              <a:t>                   C: the basis of other complex model</a:t>
            </a:r>
            <a:endParaRPr lang="en-US" altLang="zh-CN" sz="2400" b="1" dirty="0" smtClean="0"/>
          </a:p>
          <a:p>
            <a:pPr eaLnBrk="1" hangingPunct="1">
              <a:buFontTx/>
              <a:buNone/>
            </a:pPr>
            <a:r>
              <a:rPr lang="en-US" altLang="zh-CN" sz="2400" b="1" dirty="0" smtClean="0"/>
              <a:t>                       (add feedback loop and extra activities)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drawback</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can’t deal with iteration, not fit actuality </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2400" b="1"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面临软件变动时</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该模型无法处理实际过程</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中的重复开发问题（下页图</a:t>
            </a:r>
            <a:r>
              <a:rPr lang="en-US" altLang="zh-CN" sz="2400" b="1" dirty="0" smtClean="0">
                <a:solidFill>
                  <a:schemeClr val="bg2"/>
                </a:solidFill>
                <a:sym typeface="Wingdings 2" panose="05020102010507070707" pitchFamily="18" charset="2"/>
              </a:rPr>
              <a:t>2.2</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软件是一个</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创造的过程</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不是一个制造的过程</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transform is hard</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当时的文档转换有困难</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(from one kind of document to another)(P50)</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064240-1A19-4D2E-BE4F-4BCF59C8B72B}" type="slidenum">
              <a:rPr kumimoji="0" lang="en-US" altLang="zh-CN" sz="2600" smtClean="0">
                <a:solidFill>
                  <a:schemeClr val="bg1"/>
                </a:solidFill>
              </a:rPr>
            </a:fld>
            <a:endParaRPr kumimoji="0" lang="en-US" altLang="zh-CN" sz="2600" smtClean="0">
              <a:solidFill>
                <a:schemeClr val="bg1"/>
              </a:solidFill>
            </a:endParaRPr>
          </a:p>
        </p:txBody>
      </p:sp>
      <p:sp>
        <p:nvSpPr>
          <p:cNvPr id="32771" name="Rectangle 2"/>
          <p:cNvSpPr>
            <a:spLocks noGrp="1" noChangeArrowheads="1"/>
          </p:cNvSpPr>
          <p:nvPr>
            <p:ph type="title" idx="4294967295"/>
          </p:nvPr>
        </p:nvSpPr>
        <p:spPr>
          <a:xfrm>
            <a:off x="914400" y="5983288"/>
            <a:ext cx="7905750" cy="685800"/>
          </a:xfrm>
        </p:spPr>
        <p:txBody>
          <a:bodyPr/>
          <a:lstStyle/>
          <a:p>
            <a:pPr eaLnBrk="1" hangingPunct="1"/>
            <a:r>
              <a:rPr lang="en-US" altLang="zh-CN" sz="2400" smtClean="0">
                <a:solidFill>
                  <a:schemeClr val="tx1"/>
                </a:solidFill>
              </a:rPr>
              <a:t>Fig2.2 The software development process in reality</a:t>
            </a:r>
            <a:endParaRPr lang="en-US" altLang="zh-CN" sz="2400" smtClean="0">
              <a:solidFill>
                <a:schemeClr val="tx1"/>
              </a:solidFill>
            </a:endParaRPr>
          </a:p>
        </p:txBody>
      </p:sp>
      <p:sp>
        <p:nvSpPr>
          <p:cNvPr id="32772" name="Rectangle 3"/>
          <p:cNvSpPr>
            <a:spLocks noChangeArrowheads="1"/>
          </p:cNvSpPr>
          <p:nvPr/>
        </p:nvSpPr>
        <p:spPr bwMode="auto">
          <a:xfrm>
            <a:off x="4087813" y="476250"/>
            <a:ext cx="1828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REQUIREMENTS</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ANALYSIS</a:t>
            </a:r>
            <a:endParaRPr lang="en-US" altLang="zh-CN" sz="1600" b="1">
              <a:latin typeface="Comic Sans MS" panose="030F0702030302020204" pitchFamily="66" charset="0"/>
            </a:endParaRPr>
          </a:p>
        </p:txBody>
      </p:sp>
      <p:sp>
        <p:nvSpPr>
          <p:cNvPr id="32773" name="Rectangle 4"/>
          <p:cNvSpPr>
            <a:spLocks noChangeArrowheads="1"/>
          </p:cNvSpPr>
          <p:nvPr/>
        </p:nvSpPr>
        <p:spPr bwMode="auto">
          <a:xfrm>
            <a:off x="1954213" y="12382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MAINTENANCE</a:t>
            </a:r>
            <a:endParaRPr lang="en-US" altLang="zh-CN" sz="1600" b="1">
              <a:latin typeface="Comic Sans MS" panose="030F0702030302020204" pitchFamily="66" charset="0"/>
            </a:endParaRPr>
          </a:p>
        </p:txBody>
      </p:sp>
      <p:sp>
        <p:nvSpPr>
          <p:cNvPr id="32774" name="Rectangle 5"/>
          <p:cNvSpPr>
            <a:spLocks noChangeArrowheads="1"/>
          </p:cNvSpPr>
          <p:nvPr/>
        </p:nvSpPr>
        <p:spPr bwMode="auto">
          <a:xfrm>
            <a:off x="6221413" y="116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DESIGN</a:t>
            </a:r>
            <a:endParaRPr lang="en-US" altLang="zh-CN" sz="1600" b="1">
              <a:latin typeface="Comic Sans MS" panose="030F0702030302020204" pitchFamily="66" charset="0"/>
            </a:endParaRPr>
          </a:p>
        </p:txBody>
      </p:sp>
      <p:sp>
        <p:nvSpPr>
          <p:cNvPr id="32775" name="Rectangle 6"/>
          <p:cNvSpPr>
            <a:spLocks noChangeArrowheads="1"/>
          </p:cNvSpPr>
          <p:nvPr/>
        </p:nvSpPr>
        <p:spPr bwMode="auto">
          <a:xfrm>
            <a:off x="65262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DESIGN</a:t>
            </a:r>
            <a:endParaRPr lang="en-US" altLang="zh-CN" sz="1600" b="1">
              <a:latin typeface="Comic Sans MS" panose="030F0702030302020204" pitchFamily="66" charset="0"/>
            </a:endParaRPr>
          </a:p>
        </p:txBody>
      </p:sp>
      <p:sp>
        <p:nvSpPr>
          <p:cNvPr id="32776" name="Rectangle 7"/>
          <p:cNvSpPr>
            <a:spLocks noChangeArrowheads="1"/>
          </p:cNvSpPr>
          <p:nvPr/>
        </p:nvSpPr>
        <p:spPr bwMode="auto">
          <a:xfrm>
            <a:off x="6069013" y="3752850"/>
            <a:ext cx="2209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IMPLEMENTATION</a:t>
            </a:r>
            <a:endParaRPr lang="en-US" altLang="zh-CN" sz="1600" b="1">
              <a:latin typeface="Comic Sans MS" panose="030F0702030302020204" pitchFamily="66" charset="0"/>
            </a:endParaRPr>
          </a:p>
        </p:txBody>
      </p:sp>
      <p:sp>
        <p:nvSpPr>
          <p:cNvPr id="32777" name="Rectangle 8"/>
          <p:cNvSpPr>
            <a:spLocks noChangeArrowheads="1"/>
          </p:cNvSpPr>
          <p:nvPr/>
        </p:nvSpPr>
        <p:spPr bwMode="auto">
          <a:xfrm>
            <a:off x="13446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DELIVERY</a:t>
            </a:r>
            <a:endParaRPr lang="en-US" altLang="zh-CN" sz="1600" b="1">
              <a:latin typeface="Comic Sans MS" panose="030F0702030302020204" pitchFamily="66" charset="0"/>
            </a:endParaRPr>
          </a:p>
        </p:txBody>
      </p:sp>
      <p:sp>
        <p:nvSpPr>
          <p:cNvPr id="32778" name="Rectangle 9"/>
          <p:cNvSpPr>
            <a:spLocks noChangeArrowheads="1"/>
          </p:cNvSpPr>
          <p:nvPr/>
        </p:nvSpPr>
        <p:spPr bwMode="auto">
          <a:xfrm>
            <a:off x="1497013" y="36766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TESTING</a:t>
            </a:r>
            <a:endParaRPr lang="en-US" altLang="zh-CN" sz="1600" b="1">
              <a:latin typeface="Comic Sans MS" panose="030F0702030302020204" pitchFamily="66" charset="0"/>
            </a:endParaRPr>
          </a:p>
        </p:txBody>
      </p:sp>
      <p:sp>
        <p:nvSpPr>
          <p:cNvPr id="32779" name="Rectangle 10"/>
          <p:cNvSpPr>
            <a:spLocks noChangeArrowheads="1"/>
          </p:cNvSpPr>
          <p:nvPr/>
        </p:nvSpPr>
        <p:spPr bwMode="auto">
          <a:xfrm>
            <a:off x="2487613" y="4743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INTEGRATION</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TESTING</a:t>
            </a:r>
            <a:endParaRPr lang="en-US" altLang="zh-CN" sz="1600" b="1">
              <a:latin typeface="Comic Sans MS" panose="030F0702030302020204" pitchFamily="66" charset="0"/>
            </a:endParaRPr>
          </a:p>
        </p:txBody>
      </p:sp>
      <p:sp>
        <p:nvSpPr>
          <p:cNvPr id="32780" name="Rectangle 11"/>
          <p:cNvSpPr>
            <a:spLocks noChangeArrowheads="1"/>
          </p:cNvSpPr>
          <p:nvPr/>
        </p:nvSpPr>
        <p:spPr bwMode="auto">
          <a:xfrm>
            <a:off x="5230813" y="497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UNIT</a:t>
            </a:r>
            <a:endParaRPr lang="en-US" altLang="zh-CN" sz="1600" b="1">
              <a:latin typeface="Comic Sans MS" panose="030F0702030302020204" pitchFamily="66" charset="0"/>
            </a:endParaRPr>
          </a:p>
          <a:p>
            <a:pPr algn="ctr" eaLnBrk="1" hangingPunct="1">
              <a:spcBef>
                <a:spcPct val="0"/>
              </a:spcBef>
              <a:buClrTx/>
              <a:buSzTx/>
              <a:buFontTx/>
              <a:buNone/>
            </a:pPr>
            <a:r>
              <a:rPr lang="en-US" altLang="zh-CN" sz="1600" b="1">
                <a:latin typeface="Comic Sans MS" panose="030F0702030302020204" pitchFamily="66" charset="0"/>
              </a:rPr>
              <a:t>TESTING</a:t>
            </a:r>
            <a:endParaRPr lang="en-US" altLang="zh-CN" sz="1600" b="1">
              <a:latin typeface="Comic Sans MS" panose="030F0702030302020204" pitchFamily="66" charset="0"/>
            </a:endParaRPr>
          </a:p>
        </p:txBody>
      </p:sp>
      <p:sp>
        <p:nvSpPr>
          <p:cNvPr id="32781" name="AutoShape 12"/>
          <p:cNvSpPr>
            <a:spLocks noChangeArrowheads="1"/>
          </p:cNvSpPr>
          <p:nvPr/>
        </p:nvSpPr>
        <p:spPr bwMode="auto">
          <a:xfrm rot="-1800000">
            <a:off x="2944813" y="4762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2" name="AutoShape 13"/>
          <p:cNvSpPr>
            <a:spLocks noChangeArrowheads="1"/>
          </p:cNvSpPr>
          <p:nvPr/>
        </p:nvSpPr>
        <p:spPr bwMode="auto">
          <a:xfrm rot="-1800000">
            <a:off x="1344613" y="1847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3" name="AutoShape 14"/>
          <p:cNvSpPr>
            <a:spLocks noChangeArrowheads="1"/>
          </p:cNvSpPr>
          <p:nvPr/>
        </p:nvSpPr>
        <p:spPr bwMode="auto">
          <a:xfrm rot="-3600000">
            <a:off x="1077913" y="31813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4" name="AutoShape 15"/>
          <p:cNvSpPr>
            <a:spLocks noChangeArrowheads="1"/>
          </p:cNvSpPr>
          <p:nvPr/>
        </p:nvSpPr>
        <p:spPr bwMode="auto">
          <a:xfrm rot="-7200000">
            <a:off x="1687513" y="45529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5" name="AutoShape 16"/>
          <p:cNvSpPr>
            <a:spLocks noChangeArrowheads="1"/>
          </p:cNvSpPr>
          <p:nvPr/>
        </p:nvSpPr>
        <p:spPr bwMode="auto">
          <a:xfrm rot="10200000">
            <a:off x="4354513" y="52387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6" name="AutoShape 17"/>
          <p:cNvSpPr>
            <a:spLocks noChangeArrowheads="1"/>
          </p:cNvSpPr>
          <p:nvPr/>
        </p:nvSpPr>
        <p:spPr bwMode="auto">
          <a:xfrm rot="10200000">
            <a:off x="6983413" y="4514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7" name="AutoShape 18"/>
          <p:cNvSpPr>
            <a:spLocks noChangeArrowheads="1"/>
          </p:cNvSpPr>
          <p:nvPr/>
        </p:nvSpPr>
        <p:spPr bwMode="auto">
          <a:xfrm>
            <a:off x="7440613" y="3219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8" name="AutoShape 19"/>
          <p:cNvSpPr>
            <a:spLocks noChangeArrowheads="1"/>
          </p:cNvSpPr>
          <p:nvPr/>
        </p:nvSpPr>
        <p:spPr bwMode="auto">
          <a:xfrm>
            <a:off x="7516813" y="19240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9" name="AutoShape 20"/>
          <p:cNvSpPr>
            <a:spLocks noChangeArrowheads="1"/>
          </p:cNvSpPr>
          <p:nvPr/>
        </p:nvSpPr>
        <p:spPr bwMode="auto">
          <a:xfrm rot="-1800000">
            <a:off x="6373813" y="552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90" name="Line 21"/>
          <p:cNvSpPr>
            <a:spLocks noChangeShapeType="1"/>
          </p:cNvSpPr>
          <p:nvPr/>
        </p:nvSpPr>
        <p:spPr bwMode="auto">
          <a:xfrm flipH="1">
            <a:off x="3249613" y="704850"/>
            <a:ext cx="838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22"/>
          <p:cNvSpPr>
            <a:spLocks noChangeShapeType="1"/>
          </p:cNvSpPr>
          <p:nvPr/>
        </p:nvSpPr>
        <p:spPr bwMode="auto">
          <a:xfrm flipH="1">
            <a:off x="3021013" y="1162050"/>
            <a:ext cx="1600200" cy="1524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23"/>
          <p:cNvSpPr>
            <a:spLocks noChangeShapeType="1"/>
          </p:cNvSpPr>
          <p:nvPr/>
        </p:nvSpPr>
        <p:spPr bwMode="auto">
          <a:xfrm flipH="1">
            <a:off x="3249613" y="1162050"/>
            <a:ext cx="167640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24"/>
          <p:cNvSpPr>
            <a:spLocks noChangeShapeType="1"/>
          </p:cNvSpPr>
          <p:nvPr/>
        </p:nvSpPr>
        <p:spPr bwMode="auto">
          <a:xfrm flipH="1">
            <a:off x="3783013" y="1162050"/>
            <a:ext cx="1447800" cy="3581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5"/>
          <p:cNvSpPr>
            <a:spLocks noChangeShapeType="1"/>
          </p:cNvSpPr>
          <p:nvPr/>
        </p:nvSpPr>
        <p:spPr bwMode="auto">
          <a:xfrm>
            <a:off x="5383213" y="1162050"/>
            <a:ext cx="0" cy="388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6"/>
          <p:cNvSpPr>
            <a:spLocks noChangeShapeType="1"/>
          </p:cNvSpPr>
          <p:nvPr/>
        </p:nvSpPr>
        <p:spPr bwMode="auto">
          <a:xfrm>
            <a:off x="5535613" y="1162050"/>
            <a:ext cx="76200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7"/>
          <p:cNvSpPr>
            <a:spLocks noChangeShapeType="1"/>
          </p:cNvSpPr>
          <p:nvPr/>
        </p:nvSpPr>
        <p:spPr bwMode="auto">
          <a:xfrm>
            <a:off x="5764213" y="1162050"/>
            <a:ext cx="762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a:off x="5916613" y="1085850"/>
            <a:ext cx="3810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8" name="Line 29"/>
          <p:cNvSpPr>
            <a:spLocks noChangeShapeType="1"/>
          </p:cNvSpPr>
          <p:nvPr/>
        </p:nvSpPr>
        <p:spPr bwMode="auto">
          <a:xfrm flipH="1">
            <a:off x="2640013" y="192405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30"/>
          <p:cNvSpPr>
            <a:spLocks noChangeShapeType="1"/>
          </p:cNvSpPr>
          <p:nvPr/>
        </p:nvSpPr>
        <p:spPr bwMode="auto">
          <a:xfrm flipH="1">
            <a:off x="3097213" y="1924050"/>
            <a:ext cx="22860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31"/>
          <p:cNvSpPr>
            <a:spLocks noChangeShapeType="1"/>
          </p:cNvSpPr>
          <p:nvPr/>
        </p:nvSpPr>
        <p:spPr bwMode="auto">
          <a:xfrm>
            <a:off x="3554413" y="1924050"/>
            <a:ext cx="1524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1" name="Line 32"/>
          <p:cNvSpPr>
            <a:spLocks noChangeShapeType="1"/>
          </p:cNvSpPr>
          <p:nvPr/>
        </p:nvSpPr>
        <p:spPr bwMode="auto">
          <a:xfrm>
            <a:off x="3706813" y="1847850"/>
            <a:ext cx="198120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33"/>
          <p:cNvSpPr>
            <a:spLocks noChangeShapeType="1"/>
          </p:cNvSpPr>
          <p:nvPr/>
        </p:nvSpPr>
        <p:spPr bwMode="auto">
          <a:xfrm>
            <a:off x="3706813" y="1619250"/>
            <a:ext cx="25146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34"/>
          <p:cNvSpPr>
            <a:spLocks noChangeShapeType="1"/>
          </p:cNvSpPr>
          <p:nvPr/>
        </p:nvSpPr>
        <p:spPr bwMode="auto">
          <a:xfrm>
            <a:off x="3706813" y="1466850"/>
            <a:ext cx="28956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35"/>
          <p:cNvSpPr>
            <a:spLocks noChangeShapeType="1"/>
          </p:cNvSpPr>
          <p:nvPr/>
        </p:nvSpPr>
        <p:spPr bwMode="auto">
          <a:xfrm>
            <a:off x="3706813" y="139065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5" name="Line 36"/>
          <p:cNvSpPr>
            <a:spLocks noChangeShapeType="1"/>
          </p:cNvSpPr>
          <p:nvPr/>
        </p:nvSpPr>
        <p:spPr bwMode="auto">
          <a:xfrm>
            <a:off x="22590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7"/>
          <p:cNvSpPr>
            <a:spLocks noChangeShapeType="1"/>
          </p:cNvSpPr>
          <p:nvPr/>
        </p:nvSpPr>
        <p:spPr bwMode="auto">
          <a:xfrm>
            <a:off x="3097213" y="2990850"/>
            <a:ext cx="1066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8"/>
          <p:cNvSpPr>
            <a:spLocks noChangeShapeType="1"/>
          </p:cNvSpPr>
          <p:nvPr/>
        </p:nvSpPr>
        <p:spPr bwMode="auto">
          <a:xfrm>
            <a:off x="3097213" y="2838450"/>
            <a:ext cx="32004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9"/>
          <p:cNvSpPr>
            <a:spLocks noChangeShapeType="1"/>
          </p:cNvSpPr>
          <p:nvPr/>
        </p:nvSpPr>
        <p:spPr bwMode="auto">
          <a:xfrm>
            <a:off x="3097213" y="2686050"/>
            <a:ext cx="30480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0"/>
          <p:cNvSpPr>
            <a:spLocks noChangeShapeType="1"/>
          </p:cNvSpPr>
          <p:nvPr/>
        </p:nvSpPr>
        <p:spPr bwMode="auto">
          <a:xfrm>
            <a:off x="3097213" y="2609850"/>
            <a:ext cx="3429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41"/>
          <p:cNvSpPr>
            <a:spLocks noChangeShapeType="1"/>
          </p:cNvSpPr>
          <p:nvPr/>
        </p:nvSpPr>
        <p:spPr bwMode="auto">
          <a:xfrm flipV="1">
            <a:off x="2868613" y="1543050"/>
            <a:ext cx="3352800" cy="914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1" name="Line 42"/>
          <p:cNvSpPr>
            <a:spLocks noChangeShapeType="1"/>
          </p:cNvSpPr>
          <p:nvPr/>
        </p:nvSpPr>
        <p:spPr bwMode="auto">
          <a:xfrm>
            <a:off x="2487613" y="4362450"/>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2" name="Line 43"/>
          <p:cNvSpPr>
            <a:spLocks noChangeShapeType="1"/>
          </p:cNvSpPr>
          <p:nvPr/>
        </p:nvSpPr>
        <p:spPr bwMode="auto">
          <a:xfrm>
            <a:off x="3249613" y="4210050"/>
            <a:ext cx="2057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3" name="Line 44"/>
          <p:cNvSpPr>
            <a:spLocks noChangeShapeType="1"/>
          </p:cNvSpPr>
          <p:nvPr/>
        </p:nvSpPr>
        <p:spPr bwMode="auto">
          <a:xfrm>
            <a:off x="3249613" y="398145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45"/>
          <p:cNvSpPr>
            <a:spLocks noChangeShapeType="1"/>
          </p:cNvSpPr>
          <p:nvPr/>
        </p:nvSpPr>
        <p:spPr bwMode="auto">
          <a:xfrm flipV="1">
            <a:off x="3249613" y="2990850"/>
            <a:ext cx="3352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5" name="Line 46"/>
          <p:cNvSpPr>
            <a:spLocks noChangeShapeType="1"/>
          </p:cNvSpPr>
          <p:nvPr/>
        </p:nvSpPr>
        <p:spPr bwMode="auto">
          <a:xfrm flipV="1">
            <a:off x="3249613" y="1847850"/>
            <a:ext cx="3276600" cy="2286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6" name="Line 47"/>
          <p:cNvSpPr>
            <a:spLocks noChangeShapeType="1"/>
          </p:cNvSpPr>
          <p:nvPr/>
        </p:nvSpPr>
        <p:spPr bwMode="auto">
          <a:xfrm>
            <a:off x="4240213" y="5124450"/>
            <a:ext cx="9906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7" name="Line 48"/>
          <p:cNvSpPr>
            <a:spLocks noChangeShapeType="1"/>
          </p:cNvSpPr>
          <p:nvPr/>
        </p:nvSpPr>
        <p:spPr bwMode="auto">
          <a:xfrm flipV="1">
            <a:off x="4240213" y="4362450"/>
            <a:ext cx="1828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8" name="Line 49"/>
          <p:cNvSpPr>
            <a:spLocks noChangeShapeType="1"/>
          </p:cNvSpPr>
          <p:nvPr/>
        </p:nvSpPr>
        <p:spPr bwMode="auto">
          <a:xfrm flipV="1">
            <a:off x="4164013" y="3143250"/>
            <a:ext cx="259080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50"/>
          <p:cNvSpPr>
            <a:spLocks noChangeShapeType="1"/>
          </p:cNvSpPr>
          <p:nvPr/>
        </p:nvSpPr>
        <p:spPr bwMode="auto">
          <a:xfrm flipV="1">
            <a:off x="3325813" y="1847850"/>
            <a:ext cx="35052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51"/>
          <p:cNvSpPr>
            <a:spLocks noChangeShapeType="1"/>
          </p:cNvSpPr>
          <p:nvPr/>
        </p:nvSpPr>
        <p:spPr bwMode="auto">
          <a:xfrm flipV="1">
            <a:off x="6678613" y="4438650"/>
            <a:ext cx="304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52"/>
          <p:cNvSpPr>
            <a:spLocks noChangeShapeType="1"/>
          </p:cNvSpPr>
          <p:nvPr/>
        </p:nvSpPr>
        <p:spPr bwMode="auto">
          <a:xfrm flipV="1">
            <a:off x="5688013" y="2609850"/>
            <a:ext cx="91440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53"/>
          <p:cNvSpPr>
            <a:spLocks noChangeShapeType="1"/>
          </p:cNvSpPr>
          <p:nvPr/>
        </p:nvSpPr>
        <p:spPr bwMode="auto">
          <a:xfrm flipV="1">
            <a:off x="5459413" y="1847850"/>
            <a:ext cx="106680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3" name="Line 54"/>
          <p:cNvSpPr>
            <a:spLocks noChangeShapeType="1"/>
          </p:cNvSpPr>
          <p:nvPr/>
        </p:nvSpPr>
        <p:spPr bwMode="auto">
          <a:xfrm flipV="1">
            <a:off x="70596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4" name="Line 55"/>
          <p:cNvSpPr>
            <a:spLocks noChangeShapeType="1"/>
          </p:cNvSpPr>
          <p:nvPr/>
        </p:nvSpPr>
        <p:spPr bwMode="auto">
          <a:xfrm flipH="1" flipV="1">
            <a:off x="6373813" y="1771650"/>
            <a:ext cx="76200" cy="1981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56"/>
          <p:cNvSpPr>
            <a:spLocks noChangeShapeType="1"/>
          </p:cNvSpPr>
          <p:nvPr/>
        </p:nvSpPr>
        <p:spPr bwMode="auto">
          <a:xfrm flipV="1">
            <a:off x="6983413" y="177165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A7A9E-B5F6-4A3E-B0CC-2703DD796854}" type="slidenum">
              <a:rPr kumimoji="0" lang="en-US" altLang="zh-CN" sz="2600" smtClean="0">
                <a:solidFill>
                  <a:schemeClr val="bg1"/>
                </a:solidFill>
              </a:rPr>
            </a:fld>
            <a:endParaRPr kumimoji="0" lang="en-US" altLang="zh-CN" sz="2600" smtClean="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improvement(</a:t>
            </a:r>
            <a:r>
              <a:rPr lang="zh-CN" altLang="en-US" sz="2400" b="1" smtClean="0">
                <a:solidFill>
                  <a:schemeClr val="bg2"/>
                </a:solidFill>
                <a:sym typeface="Wingdings 2" panose="05020102010507070707" pitchFamily="18" charset="2"/>
              </a:rPr>
              <a:t>对瀑布模型的改进</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prototyping (</a:t>
            </a:r>
            <a:r>
              <a:rPr lang="zh-CN" altLang="en-US" sz="2400" b="1" u="sng" smtClean="0">
                <a:solidFill>
                  <a:srgbClr val="0000FF"/>
                </a:solidFill>
                <a:sym typeface="Wingdings 2" panose="05020102010507070707" pitchFamily="18" charset="2"/>
              </a:rPr>
              <a:t>原型化</a:t>
            </a:r>
            <a:r>
              <a:rPr lang="en-US" altLang="zh-CN" sz="2400" b="1" u="sng" smtClean="0">
                <a:solidFill>
                  <a:srgbClr val="0000FF"/>
                </a:solidFill>
                <a:sym typeface="Wingdings 2" panose="05020102010507070707" pitchFamily="18" charset="2"/>
              </a:rPr>
              <a:t>)</a:t>
            </a:r>
            <a:r>
              <a:rPr lang="en-US" altLang="zh-CN" sz="2400" b="1"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subprocess of making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prototype (see </a:t>
            </a:r>
            <a:r>
              <a:rPr lang="en-US" altLang="zh-CN" sz="2400" b="1" smtClean="0">
                <a:solidFill>
                  <a:srgbClr val="0000FF"/>
                </a:solidFill>
                <a:sym typeface="Wingdings 2" panose="05020102010507070707" pitchFamily="18" charset="2"/>
              </a:rPr>
              <a:t>fig2.3</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prototype(</a:t>
            </a:r>
            <a:r>
              <a:rPr lang="zh-CN" altLang="en-US" sz="2400" b="1" u="sng" smtClean="0">
                <a:solidFill>
                  <a:srgbClr val="FF0066"/>
                </a:solidFill>
                <a:sym typeface="Wingdings 2" panose="05020102010507070707" pitchFamily="18" charset="2"/>
              </a:rPr>
              <a:t>原型</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一种部分开发的产品，用来让用户和 </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开发者共同研究，提出意见，为最终</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产品定型</a:t>
            </a:r>
            <a:r>
              <a:rPr lang="en-US" altLang="zh-CN" sz="2400" b="1" smtClean="0">
                <a:solidFill>
                  <a:schemeClr val="bg2"/>
                </a:solidFill>
                <a:sym typeface="Wingdings 2" panose="05020102010507070707" pitchFamily="18" charset="2"/>
              </a:rPr>
              <a:t>(see P51)</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advantage(</a:t>
            </a:r>
            <a:r>
              <a:rPr lang="zh-CN" altLang="en-US" sz="2400" b="1" smtClean="0">
                <a:solidFill>
                  <a:schemeClr val="bg2"/>
                </a:solidFill>
                <a:sym typeface="Wingdings 2" panose="05020102010507070707" pitchFamily="18" charset="2"/>
              </a:rPr>
              <a:t>原型化的优点</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prototyping requirement or design      enable improving</a:t>
            </a:r>
            <a:endParaRPr lang="en-US" altLang="zh-CN" sz="20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Y: alternative solutions     enable selecting</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the difference between Validation and Verification</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Validation</a:t>
            </a:r>
            <a:r>
              <a:rPr lang="zh-CN" altLang="en-US" sz="2400" b="1" u="sng" smtClean="0">
                <a:solidFill>
                  <a:srgbClr val="FF0066"/>
                </a:solidFill>
                <a:sym typeface="Wingdings 2" panose="05020102010507070707" pitchFamily="18" charset="2"/>
              </a:rPr>
              <a:t>（核准）</a:t>
            </a:r>
            <a:r>
              <a:rPr lang="en-US" altLang="zh-CN" sz="2400" b="1" u="sng" smtClean="0">
                <a:solidFill>
                  <a:srgbClr val="FF0066"/>
                </a:solidFill>
                <a:sym typeface="Wingdings 2" panose="05020102010507070707" pitchFamily="18" charset="2"/>
              </a:rPr>
              <a:t>: </a:t>
            </a:r>
            <a:r>
              <a:rPr lang="en-US" altLang="zh-CN" sz="2400" b="1" smtClean="0">
                <a:solidFill>
                  <a:schemeClr val="bg2"/>
                </a:solidFill>
                <a:sym typeface="Wingdings 2" panose="05020102010507070707" pitchFamily="18" charset="2"/>
              </a:rPr>
              <a:t>check &lt;SRS&gt;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rgbClr val="FF0066"/>
                </a:solidFill>
                <a:sym typeface="Wingdings 2" panose="05020102010507070707" pitchFamily="18" charset="2"/>
              </a:rPr>
              <a:t>      </a:t>
            </a:r>
            <a:r>
              <a:rPr lang="en-US" altLang="zh-CN" sz="2400" b="1" u="sng" smtClean="0">
                <a:solidFill>
                  <a:srgbClr val="FF0066"/>
                </a:solidFill>
                <a:sym typeface="Wingdings 2" panose="05020102010507070707" pitchFamily="18" charset="2"/>
              </a:rPr>
              <a:t>Verification</a:t>
            </a:r>
            <a:r>
              <a:rPr lang="zh-CN" altLang="en-US" sz="2400" b="1" u="sng" smtClean="0">
                <a:solidFill>
                  <a:srgbClr val="FF0066"/>
                </a:solidFill>
                <a:sym typeface="Wingdings 2" panose="05020102010507070707" pitchFamily="18" charset="2"/>
              </a:rPr>
              <a:t>（检验）</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check “design description”</a:t>
            </a:r>
            <a:endParaRPr lang="en-US" altLang="zh-CN" sz="2400" b="1" smtClean="0">
              <a:solidFill>
                <a:schemeClr val="bg2"/>
              </a:solidFill>
              <a:sym typeface="Wingdings 2" panose="05020102010507070707" pitchFamily="18" charset="2"/>
            </a:endParaRPr>
          </a:p>
        </p:txBody>
      </p:sp>
      <p:sp>
        <p:nvSpPr>
          <p:cNvPr id="33797" name="AutoShape 4"/>
          <p:cNvSpPr>
            <a:spLocks noChangeArrowheads="1"/>
          </p:cNvSpPr>
          <p:nvPr/>
        </p:nvSpPr>
        <p:spPr bwMode="auto">
          <a:xfrm>
            <a:off x="6138863" y="4710113"/>
            <a:ext cx="304800" cy="152400"/>
          </a:xfrm>
          <a:prstGeom prst="rightArrow">
            <a:avLst>
              <a:gd name="adj1" fmla="val 50000"/>
              <a:gd name="adj2" fmla="val 50000"/>
            </a:avLst>
          </a:prstGeom>
          <a:solidFill>
            <a:schemeClr val="bg2"/>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798" name="AutoShape 5"/>
          <p:cNvSpPr>
            <a:spLocks noChangeArrowheads="1"/>
          </p:cNvSpPr>
          <p:nvPr/>
        </p:nvSpPr>
        <p:spPr bwMode="auto">
          <a:xfrm>
            <a:off x="4914900" y="5091113"/>
            <a:ext cx="304800" cy="152400"/>
          </a:xfrm>
          <a:prstGeom prst="rightArrow">
            <a:avLst>
              <a:gd name="adj1" fmla="val 50000"/>
              <a:gd name="adj2" fmla="val 50000"/>
            </a:avLst>
          </a:prstGeom>
          <a:solidFill>
            <a:schemeClr val="bg2"/>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5ED217-A4CD-4DB6-9111-321798B22008}" type="slidenum">
              <a:rPr kumimoji="0" lang="en-US" altLang="zh-CN" sz="2600" smtClean="0">
                <a:solidFill>
                  <a:schemeClr val="bg1"/>
                </a:solidFill>
              </a:rPr>
            </a:fld>
            <a:endParaRPr kumimoji="0" lang="en-US" altLang="zh-CN" sz="2600" smtClean="0">
              <a:solidFill>
                <a:schemeClr val="bg1"/>
              </a:solidFill>
            </a:endParaRPr>
          </a:p>
        </p:txBody>
      </p:sp>
      <p:sp>
        <p:nvSpPr>
          <p:cNvPr id="358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grpSp>
        <p:nvGrpSpPr>
          <p:cNvPr id="2" name="Group 4"/>
          <p:cNvGrpSpPr/>
          <p:nvPr/>
        </p:nvGrpSpPr>
        <p:grpSpPr bwMode="auto">
          <a:xfrm>
            <a:off x="811213" y="1752600"/>
            <a:ext cx="8153400" cy="4953000"/>
            <a:chOff x="1103" y="1296"/>
            <a:chExt cx="4225" cy="2640"/>
          </a:xfrm>
        </p:grpSpPr>
        <p:sp>
          <p:nvSpPr>
            <p:cNvPr id="35846" name="Text Box 5"/>
            <p:cNvSpPr txBox="1">
              <a:spLocks noChangeArrowheads="1"/>
            </p:cNvSpPr>
            <p:nvPr/>
          </p:nvSpPr>
          <p:spPr bwMode="auto">
            <a:xfrm>
              <a:off x="1200" y="1296"/>
              <a:ext cx="888" cy="282"/>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Definition</a:t>
              </a:r>
              <a:endParaRPr lang="en-US" altLang="zh-CN" sz="1200" b="1">
                <a:latin typeface="Times New Roman" panose="02020603050405020304" pitchFamily="18" charset="0"/>
              </a:endParaRPr>
            </a:p>
          </p:txBody>
        </p:sp>
        <p:sp>
          <p:nvSpPr>
            <p:cNvPr id="35847" name="Text Box 6"/>
            <p:cNvSpPr txBox="1">
              <a:spLocks noChangeArrowheads="1"/>
            </p:cNvSpPr>
            <p:nvPr/>
          </p:nvSpPr>
          <p:spPr bwMode="auto">
            <a:xfrm>
              <a:off x="1200" y="1604"/>
              <a:ext cx="1368" cy="282"/>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Feasibility Study</a:t>
              </a:r>
              <a:endParaRPr lang="en-US" altLang="zh-CN" sz="1200" b="1">
                <a:latin typeface="Times New Roman" panose="02020603050405020304" pitchFamily="18" charset="0"/>
              </a:endParaRPr>
            </a:p>
          </p:txBody>
        </p:sp>
        <p:sp>
          <p:nvSpPr>
            <p:cNvPr id="35848" name="Text Box 7"/>
            <p:cNvSpPr txBox="1">
              <a:spLocks noChangeArrowheads="1"/>
            </p:cNvSpPr>
            <p:nvPr/>
          </p:nvSpPr>
          <p:spPr bwMode="auto">
            <a:xfrm>
              <a:off x="1198" y="1920"/>
              <a:ext cx="1802" cy="283"/>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5849" name="Text Box 8"/>
            <p:cNvSpPr txBox="1">
              <a:spLocks noChangeArrowheads="1"/>
            </p:cNvSpPr>
            <p:nvPr/>
          </p:nvSpPr>
          <p:spPr bwMode="auto">
            <a:xfrm>
              <a:off x="1824" y="2316"/>
              <a:ext cx="1560" cy="282"/>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endParaRPr lang="en-US" altLang="zh-CN" sz="2000" b="1">
                <a:latin typeface="Times New Roman" panose="02020603050405020304" pitchFamily="18" charset="0"/>
              </a:endParaRPr>
            </a:p>
          </p:txBody>
        </p:sp>
        <p:sp>
          <p:nvSpPr>
            <p:cNvPr id="35850" name="Text Box 9"/>
            <p:cNvSpPr txBox="1">
              <a:spLocks noChangeArrowheads="1"/>
            </p:cNvSpPr>
            <p:nvPr/>
          </p:nvSpPr>
          <p:spPr bwMode="auto">
            <a:xfrm>
              <a:off x="2208" y="2616"/>
              <a:ext cx="1520" cy="282"/>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endParaRPr lang="en-US" altLang="zh-CN" sz="2000" b="1">
                <a:latin typeface="Times New Roman" panose="02020603050405020304" pitchFamily="18" charset="0"/>
              </a:endParaRPr>
            </a:p>
          </p:txBody>
        </p:sp>
        <p:sp>
          <p:nvSpPr>
            <p:cNvPr id="35851" name="Text Box 10"/>
            <p:cNvSpPr txBox="1">
              <a:spLocks noChangeArrowheads="1"/>
            </p:cNvSpPr>
            <p:nvPr/>
          </p:nvSpPr>
          <p:spPr bwMode="auto">
            <a:xfrm>
              <a:off x="2595" y="2932"/>
              <a:ext cx="1943" cy="283"/>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 &amp; Module Testing</a:t>
              </a:r>
              <a:endParaRPr lang="en-US" altLang="zh-CN" sz="2000" b="1">
                <a:latin typeface="Times New Roman" panose="02020603050405020304" pitchFamily="18" charset="0"/>
              </a:endParaRPr>
            </a:p>
          </p:txBody>
        </p:sp>
        <p:sp>
          <p:nvSpPr>
            <p:cNvPr id="35852" name="Text Box 11"/>
            <p:cNvSpPr txBox="1">
              <a:spLocks noChangeArrowheads="1"/>
            </p:cNvSpPr>
            <p:nvPr/>
          </p:nvSpPr>
          <p:spPr bwMode="auto">
            <a:xfrm>
              <a:off x="2790" y="3240"/>
              <a:ext cx="2182" cy="283"/>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Integration &amp; System Testing</a:t>
              </a:r>
              <a:endParaRPr lang="en-US" altLang="zh-CN" sz="1200" b="1">
                <a:latin typeface="Times New Roman" panose="02020603050405020304" pitchFamily="18" charset="0"/>
              </a:endParaRPr>
            </a:p>
          </p:txBody>
        </p:sp>
        <p:sp>
          <p:nvSpPr>
            <p:cNvPr id="35853" name="Text Box 12"/>
            <p:cNvSpPr txBox="1">
              <a:spLocks noChangeArrowheads="1"/>
            </p:cNvSpPr>
            <p:nvPr/>
          </p:nvSpPr>
          <p:spPr bwMode="auto">
            <a:xfrm>
              <a:off x="3504" y="3654"/>
              <a:ext cx="1822" cy="282"/>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Delivery &amp; Maintenance</a:t>
              </a:r>
              <a:endParaRPr lang="en-US" altLang="zh-CN" sz="1200" b="1">
                <a:latin typeface="Times New Roman" panose="02020603050405020304" pitchFamily="18" charset="0"/>
              </a:endParaRPr>
            </a:p>
          </p:txBody>
        </p:sp>
        <p:grpSp>
          <p:nvGrpSpPr>
            <p:cNvPr id="35854" name="Group 13"/>
            <p:cNvGrpSpPr/>
            <p:nvPr/>
          </p:nvGrpSpPr>
          <p:grpSpPr bwMode="auto">
            <a:xfrm>
              <a:off x="1776" y="1302"/>
              <a:ext cx="3552" cy="2413"/>
              <a:chOff x="1776" y="1008"/>
              <a:chExt cx="3552" cy="2413"/>
            </a:xfrm>
          </p:grpSpPr>
          <p:sp>
            <p:nvSpPr>
              <p:cNvPr id="35866" name="AutoShape 14" descr="水滴"/>
              <p:cNvSpPr>
                <a:spLocks noChangeArrowheads="1"/>
              </p:cNvSpPr>
              <p:nvPr/>
            </p:nvSpPr>
            <p:spPr bwMode="auto">
              <a:xfrm>
                <a:off x="1776" y="100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7" name="AutoShape 15" descr="水滴"/>
              <p:cNvSpPr>
                <a:spLocks noChangeArrowheads="1"/>
              </p:cNvSpPr>
              <p:nvPr/>
            </p:nvSpPr>
            <p:spPr bwMode="auto">
              <a:xfrm>
                <a:off x="2256" y="13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8" name="AutoShape 16" descr="水滴"/>
              <p:cNvSpPr>
                <a:spLocks noChangeArrowheads="1"/>
              </p:cNvSpPr>
              <p:nvPr/>
            </p:nvSpPr>
            <p:spPr bwMode="auto">
              <a:xfrm>
                <a:off x="2688" y="172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9" name="AutoShape 17" descr="水滴"/>
              <p:cNvSpPr>
                <a:spLocks noChangeArrowheads="1"/>
              </p:cNvSpPr>
              <p:nvPr/>
            </p:nvSpPr>
            <p:spPr bwMode="auto">
              <a:xfrm>
                <a:off x="3072" y="201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0" name="AutoShape 18" descr="水滴"/>
              <p:cNvSpPr>
                <a:spLocks noChangeArrowheads="1"/>
              </p:cNvSpPr>
              <p:nvPr/>
            </p:nvSpPr>
            <p:spPr bwMode="auto">
              <a:xfrm>
                <a:off x="3408" y="234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1" name="AutoShape 19" descr="水滴"/>
              <p:cNvSpPr>
                <a:spLocks noChangeArrowheads="1"/>
              </p:cNvSpPr>
              <p:nvPr/>
            </p:nvSpPr>
            <p:spPr bwMode="auto">
              <a:xfrm>
                <a:off x="4224" y="2640"/>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2" name="AutoShape 20" descr="水滴"/>
              <p:cNvSpPr>
                <a:spLocks noChangeArrowheads="1"/>
              </p:cNvSpPr>
              <p:nvPr/>
            </p:nvSpPr>
            <p:spPr bwMode="auto">
              <a:xfrm>
                <a:off x="4656" y="30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grpSp>
        <p:sp>
          <p:nvSpPr>
            <p:cNvPr id="35855" name="Text Box 21"/>
            <p:cNvSpPr txBox="1">
              <a:spLocks noChangeArrowheads="1"/>
            </p:cNvSpPr>
            <p:nvPr/>
          </p:nvSpPr>
          <p:spPr bwMode="auto">
            <a:xfrm>
              <a:off x="1103" y="3168"/>
              <a:ext cx="1441" cy="282"/>
            </a:xfrm>
            <a:prstGeom prst="rect">
              <a:avLst/>
            </a:prstGeom>
            <a:solidFill>
              <a:srgbClr val="C0C0C0"/>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prototyping</a:t>
              </a:r>
              <a:endParaRPr lang="en-US" altLang="zh-CN" sz="2400" b="1">
                <a:latin typeface="Times New Roman" panose="02020603050405020304" pitchFamily="18" charset="0"/>
              </a:endParaRPr>
            </a:p>
          </p:txBody>
        </p:sp>
        <p:sp>
          <p:nvSpPr>
            <p:cNvPr id="35856" name="Line 22"/>
            <p:cNvSpPr>
              <a:spLocks noChangeShapeType="1"/>
            </p:cNvSpPr>
            <p:nvPr/>
          </p:nvSpPr>
          <p:spPr bwMode="auto">
            <a:xfrm>
              <a:off x="1296" y="2208"/>
              <a:ext cx="0" cy="960"/>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23"/>
            <p:cNvSpPr>
              <a:spLocks noChangeShapeType="1"/>
            </p:cNvSpPr>
            <p:nvPr/>
          </p:nvSpPr>
          <p:spPr bwMode="auto">
            <a:xfrm flipV="1">
              <a:off x="1488" y="2208"/>
              <a:ext cx="0" cy="960"/>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24"/>
            <p:cNvSpPr>
              <a:spLocks noChangeShapeType="1"/>
            </p:cNvSpPr>
            <p:nvPr/>
          </p:nvSpPr>
          <p:spPr bwMode="auto">
            <a:xfrm>
              <a:off x="1920" y="2592"/>
              <a:ext cx="0" cy="576"/>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5"/>
            <p:cNvSpPr>
              <a:spLocks noChangeShapeType="1"/>
            </p:cNvSpPr>
            <p:nvPr/>
          </p:nvSpPr>
          <p:spPr bwMode="auto">
            <a:xfrm flipV="1">
              <a:off x="2064" y="2592"/>
              <a:ext cx="0" cy="576"/>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6"/>
            <p:cNvSpPr>
              <a:spLocks noChangeShapeType="1"/>
            </p:cNvSpPr>
            <p:nvPr/>
          </p:nvSpPr>
          <p:spPr bwMode="auto">
            <a:xfrm flipV="1">
              <a:off x="2304" y="2880"/>
              <a:ext cx="0" cy="288"/>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7"/>
            <p:cNvSpPr>
              <a:spLocks noChangeShapeType="1"/>
            </p:cNvSpPr>
            <p:nvPr/>
          </p:nvSpPr>
          <p:spPr bwMode="auto">
            <a:xfrm>
              <a:off x="2448" y="2880"/>
              <a:ext cx="0" cy="288"/>
            </a:xfrm>
            <a:prstGeom prst="line">
              <a:avLst/>
            </a:prstGeom>
            <a:noFill/>
            <a:ln w="254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28"/>
            <p:cNvSpPr/>
            <p:nvPr/>
          </p:nvSpPr>
          <p:spPr bwMode="auto">
            <a:xfrm>
              <a:off x="3456" y="2448"/>
              <a:ext cx="1360" cy="768"/>
            </a:xfrm>
            <a:custGeom>
              <a:avLst/>
              <a:gdLst>
                <a:gd name="T0" fmla="*/ 1248 w 1360"/>
                <a:gd name="T1" fmla="*/ 768 h 768"/>
                <a:gd name="T2" fmla="*/ 1152 w 1360"/>
                <a:gd name="T3" fmla="*/ 288 h 768"/>
                <a:gd name="T4" fmla="*/ 0 w 1360"/>
                <a:gd name="T5" fmla="*/ 0 h 768"/>
                <a:gd name="T6" fmla="*/ 0 60000 65536"/>
                <a:gd name="T7" fmla="*/ 0 60000 65536"/>
                <a:gd name="T8" fmla="*/ 0 60000 65536"/>
                <a:gd name="T9" fmla="*/ 0 w 1360"/>
                <a:gd name="T10" fmla="*/ 0 h 768"/>
                <a:gd name="T11" fmla="*/ 1360 w 1360"/>
                <a:gd name="T12" fmla="*/ 768 h 768"/>
              </a:gdLst>
              <a:ahLst/>
              <a:cxnLst>
                <a:cxn ang="T6">
                  <a:pos x="T0" y="T1"/>
                </a:cxn>
                <a:cxn ang="T7">
                  <a:pos x="T2" y="T3"/>
                </a:cxn>
                <a:cxn ang="T8">
                  <a:pos x="T4" y="T5"/>
                </a:cxn>
              </a:cxnLst>
              <a:rect l="T9" t="T10" r="T11" b="T12"/>
              <a:pathLst>
                <a:path w="1360" h="768">
                  <a:moveTo>
                    <a:pt x="1248" y="768"/>
                  </a:moveTo>
                  <a:cubicBezTo>
                    <a:pt x="1304" y="592"/>
                    <a:pt x="1360" y="416"/>
                    <a:pt x="1152" y="288"/>
                  </a:cubicBezTo>
                  <a:cubicBezTo>
                    <a:pt x="944" y="160"/>
                    <a:pt x="192" y="48"/>
                    <a:pt x="0" y="0"/>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Freeform 29"/>
            <p:cNvSpPr/>
            <p:nvPr/>
          </p:nvSpPr>
          <p:spPr bwMode="auto">
            <a:xfrm>
              <a:off x="3024" y="2008"/>
              <a:ext cx="2184" cy="1208"/>
            </a:xfrm>
            <a:custGeom>
              <a:avLst/>
              <a:gdLst>
                <a:gd name="T0" fmla="*/ 1872 w 2184"/>
                <a:gd name="T1" fmla="*/ 1208 h 1208"/>
                <a:gd name="T2" fmla="*/ 1872 w 2184"/>
                <a:gd name="T3" fmla="*/ 200 h 1208"/>
                <a:gd name="T4" fmla="*/ 0 w 2184"/>
                <a:gd name="T5" fmla="*/ 8 h 1208"/>
                <a:gd name="T6" fmla="*/ 0 60000 65536"/>
                <a:gd name="T7" fmla="*/ 0 60000 65536"/>
                <a:gd name="T8" fmla="*/ 0 60000 65536"/>
                <a:gd name="T9" fmla="*/ 0 w 2184"/>
                <a:gd name="T10" fmla="*/ 0 h 1208"/>
                <a:gd name="T11" fmla="*/ 2184 w 2184"/>
                <a:gd name="T12" fmla="*/ 1208 h 1208"/>
              </a:gdLst>
              <a:ahLst/>
              <a:cxnLst>
                <a:cxn ang="T6">
                  <a:pos x="T0" y="T1"/>
                </a:cxn>
                <a:cxn ang="T7">
                  <a:pos x="T2" y="T3"/>
                </a:cxn>
                <a:cxn ang="T8">
                  <a:pos x="T4" y="T5"/>
                </a:cxn>
              </a:cxnLst>
              <a:rect l="T9" t="T10" r="T11" b="T12"/>
              <a:pathLst>
                <a:path w="2184" h="1208">
                  <a:moveTo>
                    <a:pt x="1872" y="1208"/>
                  </a:moveTo>
                  <a:cubicBezTo>
                    <a:pt x="2028" y="804"/>
                    <a:pt x="2184" y="400"/>
                    <a:pt x="1872" y="200"/>
                  </a:cubicBezTo>
                  <a:cubicBezTo>
                    <a:pt x="1560" y="0"/>
                    <a:pt x="312" y="40"/>
                    <a:pt x="0" y="8"/>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Text Box 30"/>
            <p:cNvSpPr txBox="1">
              <a:spLocks noChangeArrowheads="1"/>
            </p:cNvSpPr>
            <p:nvPr/>
          </p:nvSpPr>
          <p:spPr bwMode="auto">
            <a:xfrm>
              <a:off x="3696" y="1776"/>
              <a:ext cx="8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validate</a:t>
              </a:r>
              <a:endParaRPr lang="en-US" altLang="zh-CN" sz="2400">
                <a:latin typeface="Times New Roman" panose="02020603050405020304" pitchFamily="18" charset="0"/>
              </a:endParaRPr>
            </a:p>
          </p:txBody>
        </p:sp>
        <p:sp>
          <p:nvSpPr>
            <p:cNvPr id="35865" name="Text Box 31"/>
            <p:cNvSpPr txBox="1">
              <a:spLocks noChangeArrowheads="1"/>
            </p:cNvSpPr>
            <p:nvPr/>
          </p:nvSpPr>
          <p:spPr bwMode="auto">
            <a:xfrm>
              <a:off x="3984" y="2304"/>
              <a:ext cx="6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verify</a:t>
              </a:r>
              <a:endParaRPr lang="en-US" altLang="zh-CN" sz="2400">
                <a:latin typeface="Times New Roman" panose="02020603050405020304" pitchFamily="18" charset="0"/>
              </a:endParaRPr>
            </a:p>
          </p:txBody>
        </p:sp>
      </p:grpSp>
      <p:sp>
        <p:nvSpPr>
          <p:cNvPr id="35845" name="AutoShape 32"/>
          <p:cNvSpPr/>
          <p:nvPr/>
        </p:nvSpPr>
        <p:spPr bwMode="auto">
          <a:xfrm>
            <a:off x="755650" y="1989138"/>
            <a:ext cx="144463" cy="1295400"/>
          </a:xfrm>
          <a:prstGeom prst="leftBrace">
            <a:avLst>
              <a:gd name="adj1" fmla="val 74725"/>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09655-FDB1-435B-8E75-D368AF3EFD5F}" type="slidenum">
              <a:rPr kumimoji="0" lang="en-US" altLang="zh-CN" sz="2600" smtClean="0">
                <a:solidFill>
                  <a:schemeClr val="bg1"/>
                </a:solidFill>
              </a:rPr>
            </a:fld>
            <a:endParaRPr kumimoji="0" lang="en-US" altLang="zh-CN" sz="2600" smtClean="0">
              <a:solidFill>
                <a:schemeClr val="bg1"/>
              </a:solidFill>
            </a:endParaRPr>
          </a:p>
        </p:txBody>
      </p:sp>
      <p:sp>
        <p:nvSpPr>
          <p:cNvPr id="378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V model </a:t>
            </a:r>
            <a:r>
              <a:rPr lang="zh-CN" altLang="en-US" b="1" dirty="0" smtClean="0"/>
              <a:t>（</a:t>
            </a:r>
            <a:r>
              <a:rPr lang="en-US" altLang="zh-CN" b="1" dirty="0" smtClean="0"/>
              <a:t>V</a:t>
            </a:r>
            <a:r>
              <a:rPr lang="zh-CN" altLang="en-US" b="1" dirty="0" smtClean="0"/>
              <a:t>模型）</a:t>
            </a:r>
            <a:endParaRPr lang="zh-CN" altLang="en-US" b="1" dirty="0" smtClean="0"/>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definition</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 variation of the waterfall model(</a:t>
            </a:r>
            <a:r>
              <a:rPr lang="zh-CN" altLang="en-US" sz="2400" b="1" dirty="0" smtClean="0">
                <a:solidFill>
                  <a:srgbClr val="0000FF"/>
                </a:solidFill>
                <a:sym typeface="Wingdings 2" panose="05020102010507070707" pitchFamily="18" charset="2"/>
              </a:rPr>
              <a:t>瀑布模型</a:t>
            </a:r>
            <a:endParaRPr lang="zh-CN" altLang="en-US" sz="2400" b="1"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的变种</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that demonstrates how the testing activities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are related to analysis and design</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The difference from </a:t>
            </a:r>
            <a:r>
              <a:rPr lang="en-US" altLang="zh-CN" sz="2400" b="1" dirty="0" smtClean="0">
                <a:solidFill>
                  <a:srgbClr val="0000FF"/>
                </a:solidFill>
                <a:sym typeface="Wingdings 2" panose="05020102010507070707" pitchFamily="18" charset="2"/>
              </a:rPr>
              <a:t>basic waterfall model</a:t>
            </a:r>
            <a:r>
              <a:rPr lang="en-US" altLang="zh-CN" sz="2400" b="1" dirty="0" smtClean="0">
                <a:solidFill>
                  <a:schemeClr val="bg2"/>
                </a:solidFill>
                <a:sym typeface="Wingdings 2" panose="05020102010507070707" pitchFamily="18" charset="2"/>
              </a:rPr>
              <a:t> (Fig2.1)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A:V model make some </a:t>
            </a:r>
            <a:r>
              <a:rPr lang="en-US" altLang="zh-CN" sz="2400" b="1" u="sng" dirty="0" smtClean="0">
                <a:solidFill>
                  <a:srgbClr val="0000FF"/>
                </a:solidFill>
                <a:sym typeface="Wingdings 2" panose="05020102010507070707" pitchFamily="18" charset="2"/>
              </a:rPr>
              <a:t>iteration more explicit</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B:waterfall model  </a:t>
            </a:r>
            <a:r>
              <a:rPr lang="en-US" altLang="zh-CN" sz="2400" b="1" baseline="30000" dirty="0" smtClean="0">
                <a:solidFill>
                  <a:schemeClr val="bg2"/>
                </a:solidFill>
                <a:sym typeface="Wingdings 2" panose="05020102010507070707" pitchFamily="18" charset="2"/>
              </a:rPr>
              <a:t>emphasize</a:t>
            </a:r>
            <a:r>
              <a:rPr lang="en-US" altLang="zh-CN" sz="2400" b="1" dirty="0" smtClean="0">
                <a:solidFill>
                  <a:schemeClr val="bg2"/>
                </a:solidFill>
                <a:sym typeface="Wingdings 2" panose="05020102010507070707" pitchFamily="18" charset="2"/>
              </a:rPr>
              <a:t> documents/artifacts</a:t>
            </a:r>
            <a:r>
              <a:rPr lang="zh-CN" altLang="en-US" sz="2400" b="1" dirty="0" smtClean="0">
                <a:solidFill>
                  <a:schemeClr val="bg2"/>
                </a:solidFill>
                <a:sym typeface="Wingdings 2" panose="05020102010507070707" pitchFamily="18" charset="2"/>
              </a:rPr>
              <a:t>（文档</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提交物）</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V model  </a:t>
            </a:r>
            <a:r>
              <a:rPr lang="en-US" altLang="zh-CN" sz="2400" b="1" baseline="30000" dirty="0" smtClean="0">
                <a:solidFill>
                  <a:schemeClr val="bg2"/>
                </a:solidFill>
                <a:sym typeface="Wingdings 2" panose="05020102010507070707" pitchFamily="18" charset="2"/>
              </a:rPr>
              <a:t>emphasize  </a:t>
            </a:r>
            <a:r>
              <a:rPr lang="en-US" altLang="zh-CN" sz="2400" b="1" dirty="0" smtClean="0">
                <a:solidFill>
                  <a:schemeClr val="bg2"/>
                </a:solidFill>
                <a:sym typeface="Wingdings 2" panose="05020102010507070707" pitchFamily="18" charset="2"/>
              </a:rPr>
              <a:t>activity and correctness </a:t>
            </a:r>
            <a:r>
              <a:rPr lang="zh-CN" altLang="en-US" sz="2400" b="1" dirty="0" smtClean="0">
                <a:solidFill>
                  <a:schemeClr val="bg2"/>
                </a:solidFill>
                <a:sym typeface="Wingdings 2" panose="05020102010507070707" pitchFamily="18" charset="2"/>
              </a:rPr>
              <a:t>开发活动</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及正确性，允许各种</a:t>
            </a:r>
            <a:r>
              <a:rPr lang="zh-CN" altLang="en-US" sz="2400" b="1" u="sng" dirty="0" smtClean="0">
                <a:solidFill>
                  <a:srgbClr val="0033CC"/>
                </a:solidFill>
                <a:sym typeface="Wingdings 2" panose="05020102010507070707" pitchFamily="18" charset="2"/>
              </a:rPr>
              <a:t>重复活动</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增</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加了各种针对性的措施</a:t>
            </a:r>
            <a:r>
              <a:rPr lang="en-US" altLang="zh-CN" sz="2400" b="1" dirty="0" smtClean="0">
                <a:solidFill>
                  <a:schemeClr val="bg2"/>
                </a:solidFill>
                <a:sym typeface="Wingdings 2" panose="05020102010507070707" pitchFamily="18" charset="2"/>
              </a:rPr>
              <a:t>)(fig 2.4)</a:t>
            </a:r>
            <a:endParaRPr lang="zh-CN" altLang="en-US" sz="2400" b="1" dirty="0" smtClean="0">
              <a:solidFill>
                <a:schemeClr val="bg2"/>
              </a:solidFill>
              <a:sym typeface="Wingdings 2" panose="05020102010507070707" pitchFamily="18" charset="2"/>
            </a:endParaRPr>
          </a:p>
        </p:txBody>
      </p:sp>
      <p:sp>
        <p:nvSpPr>
          <p:cNvPr id="37893" name="Line 4"/>
          <p:cNvSpPr>
            <a:spLocks noChangeShapeType="1"/>
          </p:cNvSpPr>
          <p:nvPr/>
        </p:nvSpPr>
        <p:spPr bwMode="auto">
          <a:xfrm>
            <a:off x="3838575" y="4733925"/>
            <a:ext cx="1295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5"/>
          <p:cNvSpPr>
            <a:spLocks noChangeShapeType="1"/>
          </p:cNvSpPr>
          <p:nvPr/>
        </p:nvSpPr>
        <p:spPr bwMode="auto">
          <a:xfrm>
            <a:off x="2852738" y="5619750"/>
            <a:ext cx="1295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98425" y="5157192"/>
            <a:ext cx="1233215" cy="1323439"/>
          </a:xfrm>
          <a:prstGeom prst="rect">
            <a:avLst/>
          </a:prstGeom>
          <a:solidFill>
            <a:schemeClr val="bg1">
              <a:lumMod val="75000"/>
            </a:schemeClr>
          </a:solidFill>
          <a:ln w="15875">
            <a:solidFill>
              <a:schemeClr val="tx1"/>
            </a:solidFill>
          </a:ln>
        </p:spPr>
        <p:txBody>
          <a:bodyPr wrap="square" rtlCol="0">
            <a:spAutoFit/>
          </a:bodyPr>
          <a:lstStyle/>
          <a:p>
            <a:r>
              <a:rPr lang="zh-CN" altLang="en-US" sz="2000" b="1" dirty="0" smtClean="0"/>
              <a:t>从此和传统系统工程思想分道扬镳</a:t>
            </a:r>
            <a:endParaRPr lang="zh-CN" altLang="en-US" sz="2000" b="1" dirty="0"/>
          </a:p>
        </p:txBody>
      </p:sp>
      <p:cxnSp>
        <p:nvCxnSpPr>
          <p:cNvPr id="4" name="直接箭头连接符 3"/>
          <p:cNvCxnSpPr/>
          <p:nvPr/>
        </p:nvCxnSpPr>
        <p:spPr bwMode="auto">
          <a:xfrm>
            <a:off x="1331640" y="5157192"/>
            <a:ext cx="5472608"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11CDA-87DE-47ED-8A07-CCC9B32B6995}" type="slidenum">
              <a:rPr kumimoji="0" lang="en-US" altLang="zh-CN" sz="2600" smtClean="0">
                <a:solidFill>
                  <a:schemeClr val="bg1"/>
                </a:solidFill>
              </a:rPr>
            </a:fld>
            <a:endParaRPr kumimoji="0" lang="en-US" altLang="zh-CN" sz="2600" smtClean="0">
              <a:solidFill>
                <a:schemeClr val="bg1"/>
              </a:solidFill>
            </a:endParaRPr>
          </a:p>
        </p:txBody>
      </p:sp>
      <p:sp>
        <p:nvSpPr>
          <p:cNvPr id="614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8" name="Rectangle 2"/>
          <p:cNvSpPr>
            <a:spLocks noGrp="1" noChangeArrowheads="1"/>
          </p:cNvSpPr>
          <p:nvPr>
            <p:ph type="title"/>
          </p:nvPr>
        </p:nvSpPr>
        <p:spPr>
          <a:xfrm>
            <a:off x="684213" y="188640"/>
            <a:ext cx="8001000" cy="457200"/>
          </a:xfrm>
        </p:spPr>
        <p:txBody>
          <a:bodyPr/>
          <a:lstStyle/>
          <a:p>
            <a:pPr eaLnBrk="1" hangingPunct="1"/>
            <a:r>
              <a:rPr lang="en-US" altLang="zh-CN" sz="2400" dirty="0" smtClean="0">
                <a:solidFill>
                  <a:schemeClr val="tx1"/>
                </a:solidFill>
                <a:latin typeface="Times New Roman" panose="02020603050405020304" pitchFamily="18" charset="0"/>
                <a:ea typeface="仿宋_GB2312" pitchFamily="49" charset="-122"/>
              </a:rPr>
              <a:t>                                 </a:t>
            </a:r>
            <a:r>
              <a:rPr lang="zh-CN" altLang="en-US" sz="3200" dirty="0" smtClean="0">
                <a:solidFill>
                  <a:schemeClr val="tx1"/>
                </a:solidFill>
                <a:latin typeface="Times New Roman" panose="02020603050405020304" pitchFamily="18" charset="0"/>
                <a:ea typeface="仿宋_GB2312" pitchFamily="49" charset="-122"/>
              </a:rPr>
              <a:t>工 作 清 单 （最简版 ）</a:t>
            </a:r>
            <a:endParaRPr lang="zh-CN" altLang="en-US" sz="3200" dirty="0" smtClean="0">
              <a:solidFill>
                <a:schemeClr val="tx1"/>
              </a:solidFill>
              <a:latin typeface="Times New Roman" panose="02020603050405020304" pitchFamily="18" charset="0"/>
              <a:ea typeface="仿宋_GB2312" pitchFamily="49" charset="-122"/>
            </a:endParaRPr>
          </a:p>
        </p:txBody>
      </p:sp>
      <p:sp>
        <p:nvSpPr>
          <p:cNvPr id="6149" name="Rectangle 3"/>
          <p:cNvSpPr>
            <a:spLocks noGrp="1" noChangeArrowheads="1"/>
          </p:cNvSpPr>
          <p:nvPr>
            <p:ph type="body" idx="1"/>
          </p:nvPr>
        </p:nvSpPr>
        <p:spPr>
          <a:xfrm>
            <a:off x="457200" y="548680"/>
            <a:ext cx="8686800" cy="6248400"/>
          </a:xfrm>
        </p:spPr>
        <p:txBody>
          <a:bodyPr/>
          <a:lstStyle/>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一 基本功能：</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 读取、显示、另存四种格式图片（ </a:t>
            </a:r>
            <a:r>
              <a:rPr lang="en-US" altLang="zh-CN" sz="2000" b="1" dirty="0" smtClean="0">
                <a:solidFill>
                  <a:schemeClr val="bg2"/>
                </a:solidFill>
                <a:latin typeface="Times New Roman" panose="02020603050405020304" pitchFamily="18" charset="0"/>
                <a:ea typeface="仿宋_GB2312" pitchFamily="49" charset="-122"/>
              </a:rPr>
              <a:t>BMP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TIFF</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JPG</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PNG </a:t>
            </a:r>
            <a:r>
              <a:rPr lang="zh-CN" altLang="en-US" sz="2000" b="1" dirty="0" smtClean="0">
                <a:solidFill>
                  <a:schemeClr val="bg2"/>
                </a:solidFill>
                <a:latin typeface="Times New Roman" panose="02020603050405020304" pitchFamily="18" charset="0"/>
                <a:ea typeface="仿宋_GB2312" pitchFamily="49" charset="-122"/>
              </a:rPr>
              <a:t>）</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 单个图片操作：放大、缩小、漫游</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a:t>
            </a:r>
            <a:r>
              <a:rPr lang="zh-CN" altLang="en-US" sz="2000" b="1" dirty="0" smtClean="0">
                <a:solidFill>
                  <a:schemeClr val="bg2"/>
                </a:solidFill>
                <a:latin typeface="Times New Roman" panose="02020603050405020304" pitchFamily="18" charset="0"/>
                <a:ea typeface="仿宋_GB2312" pitchFamily="49" charset="-122"/>
              </a:rPr>
              <a:t>。 列表显示当前目录下所有四种格式图片文件名</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 PAGEUP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PAGEDOWN</a:t>
            </a:r>
            <a:r>
              <a:rPr lang="zh-CN" altLang="en-US" sz="2000" b="1" dirty="0" smtClean="0">
                <a:solidFill>
                  <a:schemeClr val="bg2"/>
                </a:solidFill>
                <a:latin typeface="Times New Roman" panose="02020603050405020304" pitchFamily="18" charset="0"/>
                <a:ea typeface="仿宋_GB2312" pitchFamily="49" charset="-122"/>
              </a:rPr>
              <a:t>）自动调出当前目录上一张（下一张）图片</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二 其它说明：</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。界面尽量简洁，容易操作</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。暂时不要图片预览和打印等附加功能</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三 开发工具：</a:t>
            </a:r>
            <a:r>
              <a:rPr lang="en-US" altLang="zh-CN" sz="2000" b="1" dirty="0" smtClean="0">
                <a:solidFill>
                  <a:schemeClr val="bg2"/>
                </a:solidFill>
                <a:latin typeface="Times New Roman" panose="02020603050405020304" pitchFamily="18" charset="0"/>
                <a:ea typeface="仿宋_GB2312" pitchFamily="49" charset="-122"/>
              </a:rPr>
              <a:t>VC ++</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四 开发环境：普通</a:t>
            </a:r>
            <a:r>
              <a:rPr lang="en-US" altLang="zh-CN" sz="2000" b="1" dirty="0" smtClean="0">
                <a:solidFill>
                  <a:schemeClr val="bg2"/>
                </a:solidFill>
                <a:latin typeface="Times New Roman" panose="02020603050405020304" pitchFamily="18" charset="0"/>
                <a:ea typeface="仿宋_GB2312" pitchFamily="49" charset="-122"/>
              </a:rPr>
              <a:t>PC</a:t>
            </a:r>
            <a:r>
              <a:rPr lang="zh-CN" altLang="en-US" sz="2000" b="1" dirty="0" smtClean="0">
                <a:solidFill>
                  <a:schemeClr val="bg2"/>
                </a:solidFill>
                <a:latin typeface="Times New Roman" panose="02020603050405020304" pitchFamily="18" charset="0"/>
                <a:ea typeface="仿宋_GB2312" pitchFamily="49" charset="-122"/>
              </a:rPr>
              <a:t>机；</a:t>
            </a:r>
            <a:r>
              <a:rPr lang="en-US" altLang="zh-CN" sz="2000" b="1" dirty="0" smtClean="0">
                <a:solidFill>
                  <a:schemeClr val="bg2"/>
                </a:solidFill>
                <a:latin typeface="Times New Roman" panose="02020603050405020304" pitchFamily="18" charset="0"/>
                <a:ea typeface="仿宋_GB2312" pitchFamily="49" charset="-122"/>
              </a:rPr>
              <a:t>Windows 7 /10</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五 工作量：    </a:t>
            </a:r>
            <a:r>
              <a:rPr lang="en-US" altLang="zh-CN" sz="2000" b="1" dirty="0" smtClean="0">
                <a:solidFill>
                  <a:schemeClr val="bg2"/>
                </a:solidFill>
                <a:latin typeface="Times New Roman" panose="02020603050405020304" pitchFamily="18" charset="0"/>
                <a:ea typeface="仿宋_GB2312" pitchFamily="49" charset="-122"/>
              </a:rPr>
              <a:t>1. </a:t>
            </a:r>
            <a:r>
              <a:rPr lang="zh-CN" altLang="en-US" sz="2000" b="1" dirty="0" smtClean="0">
                <a:solidFill>
                  <a:schemeClr val="bg2"/>
                </a:solidFill>
                <a:latin typeface="Times New Roman" panose="02020603050405020304" pitchFamily="18" charset="0"/>
                <a:ea typeface="仿宋_GB2312" pitchFamily="49" charset="-122"/>
              </a:rPr>
              <a:t>研究一下四种图片的</a:t>
            </a:r>
            <a:r>
              <a:rPr lang="zh-CN" altLang="en-US" sz="2000" b="1" dirty="0">
                <a:solidFill>
                  <a:schemeClr val="bg2"/>
                </a:solidFill>
                <a:latin typeface="Times New Roman" panose="02020603050405020304" pitchFamily="18" charset="0"/>
                <a:ea typeface="仿宋_GB2312" pitchFamily="49" charset="-122"/>
              </a:rPr>
              <a:t>存储</a:t>
            </a:r>
            <a:r>
              <a:rPr lang="zh-CN" altLang="en-US" sz="2000" b="1" dirty="0" smtClean="0">
                <a:solidFill>
                  <a:schemeClr val="bg2"/>
                </a:solidFill>
                <a:latin typeface="Times New Roman" panose="02020603050405020304" pitchFamily="18" charset="0"/>
                <a:ea typeface="仿宋_GB2312" pitchFamily="49" charset="-122"/>
              </a:rPr>
              <a:t>格式</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 </a:t>
            </a:r>
            <a:r>
              <a:rPr lang="zh-CN" altLang="en-US" sz="2000" b="1" dirty="0" smtClean="0">
                <a:solidFill>
                  <a:schemeClr val="bg2"/>
                </a:solidFill>
                <a:latin typeface="Times New Roman" panose="02020603050405020304" pitchFamily="18" charset="0"/>
                <a:ea typeface="仿宋_GB2312" pitchFamily="49" charset="-122"/>
              </a:rPr>
              <a:t>设计一个解析器类，能解析这四种格式文件</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 </a:t>
            </a:r>
            <a:r>
              <a:rPr lang="zh-CN" altLang="en-US" sz="2000" b="1" dirty="0" smtClean="0">
                <a:solidFill>
                  <a:schemeClr val="bg2"/>
                </a:solidFill>
                <a:latin typeface="Times New Roman" panose="02020603050405020304" pitchFamily="18" charset="0"/>
                <a:ea typeface="仿宋_GB2312" pitchFamily="49" charset="-122"/>
              </a:rPr>
              <a:t>设计一个文档类，实现读取、另存和目录浏览功能</a:t>
            </a:r>
            <a:endParaRPr lang="zh-CN" altLang="en-US"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 </a:t>
            </a:r>
            <a:r>
              <a:rPr lang="zh-CN" altLang="en-US" sz="2000" b="1" dirty="0" smtClean="0">
                <a:solidFill>
                  <a:schemeClr val="bg2"/>
                </a:solidFill>
                <a:latin typeface="Times New Roman" panose="02020603050405020304" pitchFamily="18" charset="0"/>
                <a:ea typeface="仿宋_GB2312" pitchFamily="49" charset="-122"/>
              </a:rPr>
              <a:t>设计一个视图类，实现显示、缩放、漫游功能 </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en-US" altLang="zh-CN" sz="2000" b="1" dirty="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                        5. </a:t>
            </a:r>
            <a:r>
              <a:rPr lang="zh-CN" altLang="en-US" sz="2000" b="1" dirty="0" smtClean="0">
                <a:solidFill>
                  <a:schemeClr val="bg2"/>
                </a:solidFill>
                <a:latin typeface="Times New Roman" panose="02020603050405020304" pitchFamily="18" charset="0"/>
                <a:ea typeface="仿宋_GB2312" pitchFamily="49" charset="-122"/>
              </a:rPr>
              <a:t>设计一个控制</a:t>
            </a:r>
            <a:r>
              <a:rPr lang="en-US" altLang="zh-CN" sz="2000" b="1" dirty="0" smtClean="0">
                <a:solidFill>
                  <a:schemeClr val="bg2"/>
                </a:solidFill>
                <a:latin typeface="Times New Roman" panose="02020603050405020304" pitchFamily="18" charset="0"/>
                <a:ea typeface="仿宋_GB2312" pitchFamily="49" charset="-122"/>
              </a:rPr>
              <a:t>/</a:t>
            </a:r>
            <a:r>
              <a:rPr lang="zh-CN" altLang="en-US" sz="2000" b="1" dirty="0" smtClean="0">
                <a:solidFill>
                  <a:schemeClr val="bg2"/>
                </a:solidFill>
                <a:latin typeface="Times New Roman" panose="02020603050405020304" pitchFamily="18" charset="0"/>
                <a:ea typeface="仿宋_GB2312" pitchFamily="49" charset="-122"/>
              </a:rPr>
              <a:t>协调类，实现系统总控。</a:t>
            </a:r>
            <a:endParaRPr lang="zh-CN" altLang="en-US" sz="2000" b="1" dirty="0" smtClean="0">
              <a:solidFill>
                <a:schemeClr val="bg2"/>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62F84-D532-4F3A-A8ED-D15D51206BDF}" type="slidenum">
              <a:rPr kumimoji="0" lang="en-US" altLang="zh-CN" sz="2600" smtClean="0">
                <a:solidFill>
                  <a:schemeClr val="bg1"/>
                </a:solidFill>
              </a:rPr>
            </a:fld>
            <a:endParaRPr kumimoji="0" lang="en-US" altLang="zh-CN" sz="2600" smtClean="0">
              <a:solidFill>
                <a:schemeClr val="bg1"/>
              </a:solidFill>
            </a:endParaRPr>
          </a:p>
        </p:txBody>
      </p:sp>
      <p:sp>
        <p:nvSpPr>
          <p:cNvPr id="39939" name="Rectangle 5"/>
          <p:cNvSpPr>
            <a:spLocks noChangeArrowheads="1"/>
          </p:cNvSpPr>
          <p:nvPr/>
        </p:nvSpPr>
        <p:spPr bwMode="auto">
          <a:xfrm>
            <a:off x="468313" y="0"/>
            <a:ext cx="8675687"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1622" name="AutoShape 6" descr="白色大理石"/>
          <p:cNvSpPr>
            <a:spLocks noChangeArrowheads="1"/>
          </p:cNvSpPr>
          <p:nvPr/>
        </p:nvSpPr>
        <p:spPr bwMode="auto">
          <a:xfrm flipH="1">
            <a:off x="2514600" y="685800"/>
            <a:ext cx="2057400" cy="685800"/>
          </a:xfrm>
          <a:prstGeom prst="cube">
            <a:avLst>
              <a:gd name="adj" fmla="val 12704"/>
            </a:avLst>
          </a:prstGeom>
          <a:blipFill dpi="0" rotWithShape="0">
            <a:blip r:embed="rId1"/>
            <a:srcRect/>
            <a:tile tx="0" ty="0" sx="100000" sy="100000" flip="none" algn="tl"/>
          </a:blipFill>
          <a:ln w="25400">
            <a:solidFill>
              <a:srgbClr val="800080"/>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C3300"/>
                </a:solidFill>
              </a:rPr>
              <a:t>V</a:t>
            </a:r>
            <a:r>
              <a:rPr lang="en-US" altLang="zh-CN" sz="2400" b="1"/>
              <a:t> </a:t>
            </a:r>
            <a:r>
              <a:rPr lang="en-US" altLang="zh-CN" sz="2400" b="1">
                <a:solidFill>
                  <a:srgbClr val="0033CC"/>
                </a:solidFill>
              </a:rPr>
              <a:t>Model</a:t>
            </a:r>
            <a:endParaRPr lang="en-US" altLang="zh-CN" sz="2400" b="1">
              <a:solidFill>
                <a:srgbClr val="0033CC"/>
              </a:solidFill>
            </a:endParaRPr>
          </a:p>
        </p:txBody>
      </p:sp>
      <p:grpSp>
        <p:nvGrpSpPr>
          <p:cNvPr id="2" name="Group 8"/>
          <p:cNvGrpSpPr/>
          <p:nvPr/>
        </p:nvGrpSpPr>
        <p:grpSpPr bwMode="auto">
          <a:xfrm>
            <a:off x="914400" y="1447800"/>
            <a:ext cx="7772400" cy="5105400"/>
            <a:chOff x="576" y="912"/>
            <a:chExt cx="4896" cy="3216"/>
          </a:xfrm>
        </p:grpSpPr>
        <p:sp>
          <p:nvSpPr>
            <p:cNvPr id="39942" name="Text Box 9"/>
            <p:cNvSpPr txBox="1">
              <a:spLocks noChangeArrowheads="1"/>
            </p:cNvSpPr>
            <p:nvPr/>
          </p:nvSpPr>
          <p:spPr bwMode="auto">
            <a:xfrm>
              <a:off x="576" y="1392"/>
              <a:ext cx="1104" cy="480"/>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9943" name="Text Box 10"/>
            <p:cNvSpPr txBox="1">
              <a:spLocks noChangeArrowheads="1"/>
            </p:cNvSpPr>
            <p:nvPr/>
          </p:nvSpPr>
          <p:spPr bwMode="auto">
            <a:xfrm>
              <a:off x="1344" y="2160"/>
              <a:ext cx="672" cy="480"/>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endParaRPr lang="en-US" altLang="zh-CN" sz="2000" b="1">
                <a:latin typeface="Times New Roman" panose="02020603050405020304" pitchFamily="18" charset="0"/>
              </a:endParaRPr>
            </a:p>
          </p:txBody>
        </p:sp>
        <p:sp>
          <p:nvSpPr>
            <p:cNvPr id="39944" name="Text Box 11"/>
            <p:cNvSpPr txBox="1">
              <a:spLocks noChangeArrowheads="1"/>
            </p:cNvSpPr>
            <p:nvPr/>
          </p:nvSpPr>
          <p:spPr bwMode="auto">
            <a:xfrm>
              <a:off x="1968" y="2928"/>
              <a:ext cx="761" cy="480"/>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endParaRPr lang="en-US" altLang="zh-CN" sz="2000" b="1">
                <a:latin typeface="Times New Roman" panose="02020603050405020304" pitchFamily="18" charset="0"/>
              </a:endParaRPr>
            </a:p>
          </p:txBody>
        </p:sp>
        <p:sp>
          <p:nvSpPr>
            <p:cNvPr id="39945" name="Text Box 12"/>
            <p:cNvSpPr txBox="1">
              <a:spLocks noChangeArrowheads="1"/>
            </p:cNvSpPr>
            <p:nvPr/>
          </p:nvSpPr>
          <p:spPr bwMode="auto">
            <a:xfrm>
              <a:off x="4368" y="1392"/>
              <a:ext cx="1008" cy="528"/>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Acceptance Testing</a:t>
              </a:r>
              <a:endParaRPr lang="en-US" altLang="zh-CN" sz="2000" b="1">
                <a:latin typeface="Times New Roman" panose="02020603050405020304" pitchFamily="18" charset="0"/>
              </a:endParaRPr>
            </a:p>
          </p:txBody>
        </p:sp>
        <p:sp>
          <p:nvSpPr>
            <p:cNvPr id="39946" name="Text Box 13"/>
            <p:cNvSpPr txBox="1">
              <a:spLocks noChangeArrowheads="1"/>
            </p:cNvSpPr>
            <p:nvPr/>
          </p:nvSpPr>
          <p:spPr bwMode="auto">
            <a:xfrm>
              <a:off x="3552" y="2928"/>
              <a:ext cx="1440" cy="475"/>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Unit &amp;Integration Testing</a:t>
              </a:r>
              <a:endParaRPr lang="en-US" altLang="zh-CN" sz="2000" b="1">
                <a:latin typeface="Times New Roman" panose="02020603050405020304" pitchFamily="18" charset="0"/>
              </a:endParaRPr>
            </a:p>
          </p:txBody>
        </p:sp>
        <p:sp>
          <p:nvSpPr>
            <p:cNvPr id="39947" name="Text Box 14"/>
            <p:cNvSpPr txBox="1">
              <a:spLocks noChangeArrowheads="1"/>
            </p:cNvSpPr>
            <p:nvPr/>
          </p:nvSpPr>
          <p:spPr bwMode="auto">
            <a:xfrm>
              <a:off x="2688" y="3792"/>
              <a:ext cx="1008" cy="336"/>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a:t>
              </a:r>
              <a:endParaRPr lang="en-US" altLang="zh-CN" sz="2000" b="1">
                <a:latin typeface="Times New Roman" panose="02020603050405020304" pitchFamily="18" charset="0"/>
              </a:endParaRPr>
            </a:p>
          </p:txBody>
        </p:sp>
        <p:sp>
          <p:nvSpPr>
            <p:cNvPr id="39948" name="Text Box 15"/>
            <p:cNvSpPr txBox="1">
              <a:spLocks noChangeArrowheads="1"/>
            </p:cNvSpPr>
            <p:nvPr/>
          </p:nvSpPr>
          <p:spPr bwMode="auto">
            <a:xfrm>
              <a:off x="3792" y="2160"/>
              <a:ext cx="761" cy="480"/>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Testing</a:t>
              </a:r>
              <a:endParaRPr lang="en-US" altLang="zh-CN" sz="2000" b="1">
                <a:latin typeface="Times New Roman" panose="02020603050405020304" pitchFamily="18" charset="0"/>
              </a:endParaRPr>
            </a:p>
          </p:txBody>
        </p:sp>
        <p:sp>
          <p:nvSpPr>
            <p:cNvPr id="39949" name="Text Box 16"/>
            <p:cNvSpPr txBox="1">
              <a:spLocks noChangeArrowheads="1"/>
            </p:cNvSpPr>
            <p:nvPr/>
          </p:nvSpPr>
          <p:spPr bwMode="auto">
            <a:xfrm>
              <a:off x="4272" y="912"/>
              <a:ext cx="1200" cy="288"/>
            </a:xfrm>
            <a:prstGeom prst="rect">
              <a:avLst/>
            </a:prstGeom>
            <a:solidFill>
              <a:srgbClr val="FFFFFF"/>
            </a:solidFill>
            <a:ln w="9525">
              <a:solidFill>
                <a:srgbClr val="000000"/>
              </a:solidFill>
              <a:miter lim="800000"/>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Maintenance</a:t>
              </a:r>
              <a:endParaRPr lang="en-US" altLang="zh-CN" sz="2000" b="1">
                <a:latin typeface="Times New Roman" panose="02020603050405020304" pitchFamily="18" charset="0"/>
              </a:endParaRPr>
            </a:p>
          </p:txBody>
        </p:sp>
        <p:sp>
          <p:nvSpPr>
            <p:cNvPr id="39950" name="Line 17"/>
            <p:cNvSpPr>
              <a:spLocks noChangeShapeType="1"/>
            </p:cNvSpPr>
            <p:nvPr/>
          </p:nvSpPr>
          <p:spPr bwMode="auto">
            <a:xfrm>
              <a:off x="1248" y="1872"/>
              <a:ext cx="240" cy="24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8"/>
            <p:cNvSpPr>
              <a:spLocks noChangeShapeType="1"/>
            </p:cNvSpPr>
            <p:nvPr/>
          </p:nvSpPr>
          <p:spPr bwMode="auto">
            <a:xfrm>
              <a:off x="1776" y="2640"/>
              <a:ext cx="480" cy="288"/>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9"/>
            <p:cNvSpPr>
              <a:spLocks noChangeShapeType="1"/>
            </p:cNvSpPr>
            <p:nvPr/>
          </p:nvSpPr>
          <p:spPr bwMode="auto">
            <a:xfrm>
              <a:off x="2496" y="3408"/>
              <a:ext cx="384" cy="38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0"/>
            <p:cNvSpPr>
              <a:spLocks noChangeShapeType="1"/>
            </p:cNvSpPr>
            <p:nvPr/>
          </p:nvSpPr>
          <p:spPr bwMode="auto">
            <a:xfrm flipV="1">
              <a:off x="3408" y="3408"/>
              <a:ext cx="384" cy="38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1"/>
            <p:cNvSpPr>
              <a:spLocks noChangeShapeType="1"/>
            </p:cNvSpPr>
            <p:nvPr/>
          </p:nvSpPr>
          <p:spPr bwMode="auto">
            <a:xfrm flipV="1">
              <a:off x="3936" y="2640"/>
              <a:ext cx="192" cy="288"/>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22"/>
            <p:cNvSpPr>
              <a:spLocks noChangeShapeType="1"/>
            </p:cNvSpPr>
            <p:nvPr/>
          </p:nvSpPr>
          <p:spPr bwMode="auto">
            <a:xfrm flipV="1">
              <a:off x="4224" y="1920"/>
              <a:ext cx="480" cy="24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3"/>
            <p:cNvSpPr>
              <a:spLocks noChangeShapeType="1"/>
            </p:cNvSpPr>
            <p:nvPr/>
          </p:nvSpPr>
          <p:spPr bwMode="auto">
            <a:xfrm flipV="1">
              <a:off x="4752" y="1200"/>
              <a:ext cx="96" cy="192"/>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4"/>
            <p:cNvSpPr>
              <a:spLocks noChangeShapeType="1"/>
            </p:cNvSpPr>
            <p:nvPr/>
          </p:nvSpPr>
          <p:spPr bwMode="auto">
            <a:xfrm>
              <a:off x="2736" y="3168"/>
              <a:ext cx="81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5"/>
            <p:cNvSpPr>
              <a:spLocks noChangeShapeType="1"/>
            </p:cNvSpPr>
            <p:nvPr/>
          </p:nvSpPr>
          <p:spPr bwMode="auto">
            <a:xfrm>
              <a:off x="2016" y="2400"/>
              <a:ext cx="177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6"/>
            <p:cNvSpPr>
              <a:spLocks noChangeShapeType="1"/>
            </p:cNvSpPr>
            <p:nvPr/>
          </p:nvSpPr>
          <p:spPr bwMode="auto">
            <a:xfrm>
              <a:off x="1680" y="1632"/>
              <a:ext cx="2688"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7"/>
            <p:cNvSpPr txBox="1">
              <a:spLocks noChangeArrowheads="1"/>
            </p:cNvSpPr>
            <p:nvPr/>
          </p:nvSpPr>
          <p:spPr bwMode="auto">
            <a:xfrm>
              <a:off x="2160" y="134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Validate </a:t>
              </a:r>
              <a:r>
                <a:rPr lang="en-US" altLang="zh-CN" sz="2400">
                  <a:latin typeface="Times New Roman" panose="02020603050405020304" pitchFamily="18" charset="0"/>
                </a:rPr>
                <a:t>requirements</a:t>
              </a:r>
              <a:endParaRPr lang="en-US" altLang="zh-CN" sz="2400">
                <a:latin typeface="Times New Roman" panose="02020603050405020304" pitchFamily="18" charset="0"/>
              </a:endParaRPr>
            </a:p>
          </p:txBody>
        </p:sp>
        <p:sp>
          <p:nvSpPr>
            <p:cNvPr id="39961" name="Text Box 28"/>
            <p:cNvSpPr txBox="1">
              <a:spLocks noChangeArrowheads="1"/>
            </p:cNvSpPr>
            <p:nvPr/>
          </p:nvSpPr>
          <p:spPr bwMode="auto">
            <a:xfrm>
              <a:off x="2448" y="254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Verify</a:t>
              </a:r>
              <a:r>
                <a:rPr lang="en-US" altLang="zh-CN" sz="2400">
                  <a:latin typeface="Times New Roman" panose="02020603050405020304" pitchFamily="18" charset="0"/>
                </a:rPr>
                <a:t> design</a:t>
              </a:r>
              <a:endParaRPr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500" fill="hold"/>
                                        <p:tgtEl>
                                          <p:spTgt spid="111622"/>
                                        </p:tgtEl>
                                        <p:attrNameLst>
                                          <p:attrName>ppt_x</p:attrName>
                                        </p:attrNameLst>
                                      </p:cBhvr>
                                      <p:tavLst>
                                        <p:tav tm="0">
                                          <p:val>
                                            <p:strVal val="#ppt_x"/>
                                          </p:val>
                                        </p:tav>
                                        <p:tav tm="100000">
                                          <p:val>
                                            <p:strVal val="#ppt_x"/>
                                          </p:val>
                                        </p:tav>
                                      </p:tavLst>
                                    </p:anim>
                                    <p:anim calcmode="lin" valueType="num">
                                      <p:cBhvr>
                                        <p:cTn id="8" dur="500" fill="hold"/>
                                        <p:tgtEl>
                                          <p:spTgt spid="111622"/>
                                        </p:tgtEl>
                                        <p:attrNameLst>
                                          <p:attrName>ppt_y</p:attrName>
                                        </p:attrNameLst>
                                      </p:cBhvr>
                                      <p:tavLst>
                                        <p:tav tm="0">
                                          <p:val>
                                            <p:strVal val="#ppt_y-#ppt_h/2"/>
                                          </p:val>
                                        </p:tav>
                                        <p:tav tm="100000">
                                          <p:val>
                                            <p:strVal val="#ppt_y"/>
                                          </p:val>
                                        </p:tav>
                                      </p:tavLst>
                                    </p:anim>
                                    <p:anim calcmode="lin" valueType="num">
                                      <p:cBhvr>
                                        <p:cTn id="9" dur="500" fill="hold"/>
                                        <p:tgtEl>
                                          <p:spTgt spid="111622"/>
                                        </p:tgtEl>
                                        <p:attrNameLst>
                                          <p:attrName>ppt_w</p:attrName>
                                        </p:attrNameLst>
                                      </p:cBhvr>
                                      <p:tavLst>
                                        <p:tav tm="0">
                                          <p:val>
                                            <p:strVal val="#ppt_w"/>
                                          </p:val>
                                        </p:tav>
                                        <p:tav tm="100000">
                                          <p:val>
                                            <p:strVal val="#ppt_w"/>
                                          </p:val>
                                        </p:tav>
                                      </p:tavLst>
                                    </p:anim>
                                    <p:anim calcmode="lin" valueType="num">
                                      <p:cBhvr>
                                        <p:cTn id="10" dur="500" fill="hold"/>
                                        <p:tgtEl>
                                          <p:spTgt spid="11162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49FD5-CFF6-4E13-A037-E1CE5F7947BB}" type="slidenum">
              <a:rPr kumimoji="0" lang="en-US" altLang="zh-CN" sz="2600" smtClean="0">
                <a:solidFill>
                  <a:schemeClr val="bg1"/>
                </a:solidFill>
              </a:rPr>
            </a:fld>
            <a:endParaRPr kumimoji="0" lang="en-US" altLang="zh-CN" sz="2600" smtClean="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4198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anose="05020102010507070707" pitchFamily="18" charset="2"/>
              </a:rPr>
              <a:t>4. Prototyping Model (</a:t>
            </a:r>
            <a:r>
              <a:rPr lang="zh-CN" altLang="en-US" b="1" dirty="0" smtClean="0">
                <a:solidFill>
                  <a:schemeClr val="bg2"/>
                </a:solidFill>
                <a:sym typeface="Wingdings 2" panose="05020102010507070707" pitchFamily="18" charset="2"/>
              </a:rPr>
              <a:t>原型化模型</a:t>
            </a:r>
            <a:r>
              <a:rPr lang="en-US" altLang="zh-CN" b="1" dirty="0" smtClean="0">
                <a:solidFill>
                  <a:schemeClr val="bg2"/>
                </a:solidFill>
                <a:sym typeface="Wingdings 2" panose="05020102010507070707" pitchFamily="18" charset="2"/>
              </a:rPr>
              <a:t>)</a:t>
            </a:r>
            <a:endParaRPr lang="en-US" altLang="zh-CN"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explaining: it can itself be the basis for an effective</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process model because it enable users construct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system quickly as a absolute engineering model</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a:t>
            </a:r>
            <a:r>
              <a:rPr lang="zh-CN" altLang="en-US" sz="2400" b="1" dirty="0" smtClean="0">
                <a:solidFill>
                  <a:srgbClr val="0000FF"/>
                </a:solidFill>
                <a:sym typeface="Wingdings 2" panose="05020102010507070707" pitchFamily="18" charset="2"/>
              </a:rPr>
              <a:t>该模型本身是有效的过程模型的基础。因为它允许</a:t>
            </a:r>
            <a:endParaRPr lang="zh-CN" altLang="en-US" sz="2400" b="1"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用户以独立的工程模型的方式</a:t>
            </a:r>
            <a:r>
              <a:rPr lang="en-US" altLang="zh-CN"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每一阶段都基于原型</a:t>
            </a:r>
            <a:endParaRPr lang="zh-CN" altLang="en-US"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的建立</a:t>
            </a:r>
            <a:r>
              <a:rPr lang="en-US" altLang="zh-CN" sz="2400" b="1" u="sng"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以快速构造系统</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逐步完成各阶段任务）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goal: reducing risk and uncertainty </a:t>
            </a:r>
            <a:r>
              <a:rPr lang="en-US" altLang="zh-CN" sz="2400" b="1" dirty="0" smtClean="0">
                <a:latin typeface="Times New Roman" panose="02020603050405020304" pitchFamily="18" charset="0"/>
              </a:rPr>
              <a:t>in development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（降低开发时的风险和不确定性） </a:t>
            </a:r>
            <a:r>
              <a:rPr lang="en-US" altLang="zh-CN" sz="2400" b="1" dirty="0" smtClean="0">
                <a:solidFill>
                  <a:schemeClr val="bg2"/>
                </a:solidFill>
                <a:sym typeface="Wingdings 2" panose="05020102010507070707" pitchFamily="18" charset="2"/>
              </a:rPr>
              <a:t>(P54)</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working principle: --see fig 2.5 (P53)</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当软件规模较大时，此模型的大型变更很复杂，于是干脆提出了分阶段开发模型。</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3FA9E1-F4E2-4468-87C1-125F7AB9E19A}" type="slidenum">
              <a:rPr kumimoji="0" lang="en-US" altLang="zh-CN" sz="2600" smtClean="0">
                <a:solidFill>
                  <a:schemeClr val="bg1"/>
                </a:solidFill>
              </a:rPr>
            </a:fld>
            <a:endParaRPr kumimoji="0" lang="en-US" altLang="zh-CN" sz="2600" smtClean="0">
              <a:solidFill>
                <a:schemeClr val="bg1"/>
              </a:solidFill>
            </a:endParaRPr>
          </a:p>
        </p:txBody>
      </p:sp>
      <p:sp>
        <p:nvSpPr>
          <p:cNvPr id="440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44036" name="Text Box 4"/>
          <p:cNvSpPr txBox="1">
            <a:spLocks noChangeArrowheads="1"/>
          </p:cNvSpPr>
          <p:nvPr/>
        </p:nvSpPr>
        <p:spPr bwMode="auto">
          <a:xfrm>
            <a:off x="1371600" y="3886200"/>
            <a:ext cx="1905000" cy="847725"/>
          </a:xfrm>
          <a:prstGeom prst="rect">
            <a:avLst/>
          </a:prstGeom>
          <a:solidFill>
            <a:srgbClr val="C0C0C0">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requirements</a:t>
            </a:r>
            <a:endParaRPr lang="en-US" altLang="zh-CN" sz="2400">
              <a:latin typeface="Times New Roman" panose="02020603050405020304" pitchFamily="18" charset="0"/>
            </a:endParaRPr>
          </a:p>
        </p:txBody>
      </p:sp>
      <p:sp>
        <p:nvSpPr>
          <p:cNvPr id="44037" name="Text Box 5"/>
          <p:cNvSpPr txBox="1">
            <a:spLocks noChangeArrowheads="1"/>
          </p:cNvSpPr>
          <p:nvPr/>
        </p:nvSpPr>
        <p:spPr bwMode="auto">
          <a:xfrm>
            <a:off x="3810000" y="3886200"/>
            <a:ext cx="1600200" cy="847725"/>
          </a:xfrm>
          <a:prstGeom prst="rect">
            <a:avLst/>
          </a:prstGeom>
          <a:solidFill>
            <a:srgbClr val="C0C0C0">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design</a:t>
            </a:r>
            <a:endParaRPr lang="en-US" altLang="zh-CN" sz="2400">
              <a:latin typeface="Times New Roman" panose="02020603050405020304" pitchFamily="18" charset="0"/>
            </a:endParaRPr>
          </a:p>
        </p:txBody>
      </p:sp>
      <p:sp>
        <p:nvSpPr>
          <p:cNvPr id="44038" name="Text Box 6"/>
          <p:cNvSpPr txBox="1">
            <a:spLocks noChangeArrowheads="1"/>
          </p:cNvSpPr>
          <p:nvPr/>
        </p:nvSpPr>
        <p:spPr bwMode="auto">
          <a:xfrm>
            <a:off x="5867400" y="3886200"/>
            <a:ext cx="1447800" cy="847725"/>
          </a:xfrm>
          <a:prstGeom prst="rect">
            <a:avLst/>
          </a:prstGeom>
          <a:solidFill>
            <a:srgbClr val="C0C0C0">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system</a:t>
            </a:r>
            <a:endParaRPr lang="en-US" altLang="zh-CN" sz="2400">
              <a:latin typeface="Times New Roman" panose="02020603050405020304" pitchFamily="18" charset="0"/>
            </a:endParaRPr>
          </a:p>
        </p:txBody>
      </p:sp>
      <p:sp>
        <p:nvSpPr>
          <p:cNvPr id="44039" name="Text Box 7"/>
          <p:cNvSpPr txBox="1">
            <a:spLocks noChangeArrowheads="1"/>
          </p:cNvSpPr>
          <p:nvPr/>
        </p:nvSpPr>
        <p:spPr bwMode="auto">
          <a:xfrm>
            <a:off x="7696200" y="4038600"/>
            <a:ext cx="1143000" cy="482600"/>
          </a:xfrm>
          <a:prstGeom prst="rect">
            <a:avLst/>
          </a:prstGeom>
          <a:solidFill>
            <a:srgbClr val="C0C0C0">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testing</a:t>
            </a:r>
            <a:endParaRPr lang="en-US" altLang="zh-CN" sz="2400">
              <a:latin typeface="Times New Roman" panose="02020603050405020304" pitchFamily="18" charset="0"/>
            </a:endParaRPr>
          </a:p>
        </p:txBody>
      </p:sp>
      <p:sp>
        <p:nvSpPr>
          <p:cNvPr id="44040" name="Text Box 8"/>
          <p:cNvSpPr txBox="1">
            <a:spLocks noChangeArrowheads="1"/>
          </p:cNvSpPr>
          <p:nvPr/>
        </p:nvSpPr>
        <p:spPr bwMode="auto">
          <a:xfrm>
            <a:off x="1524000" y="2133600"/>
            <a:ext cx="1219200" cy="847725"/>
          </a:xfrm>
          <a:prstGeom prst="rect">
            <a:avLst/>
          </a:prstGeom>
          <a:solidFill>
            <a:srgbClr val="CCCCFF">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endParaRPr lang="en-US" altLang="zh-CN" sz="2400">
              <a:latin typeface="Times New Roman" panose="02020603050405020304" pitchFamily="18" charset="0"/>
            </a:endParaRPr>
          </a:p>
        </p:txBody>
      </p:sp>
      <p:sp>
        <p:nvSpPr>
          <p:cNvPr id="44041" name="Text Box 9"/>
          <p:cNvSpPr txBox="1">
            <a:spLocks noChangeArrowheads="1"/>
          </p:cNvSpPr>
          <p:nvPr/>
        </p:nvSpPr>
        <p:spPr bwMode="auto">
          <a:xfrm>
            <a:off x="3886200" y="2133600"/>
            <a:ext cx="1219200" cy="847725"/>
          </a:xfrm>
          <a:prstGeom prst="rect">
            <a:avLst/>
          </a:prstGeom>
          <a:solidFill>
            <a:srgbClr val="CCCCFF">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endParaRPr lang="en-US" altLang="zh-CN" sz="2400">
              <a:latin typeface="Times New Roman" panose="02020603050405020304" pitchFamily="18" charset="0"/>
            </a:endParaRPr>
          </a:p>
        </p:txBody>
      </p:sp>
      <p:sp>
        <p:nvSpPr>
          <p:cNvPr id="44042" name="Text Box 10"/>
          <p:cNvSpPr txBox="1">
            <a:spLocks noChangeArrowheads="1"/>
          </p:cNvSpPr>
          <p:nvPr/>
        </p:nvSpPr>
        <p:spPr bwMode="auto">
          <a:xfrm>
            <a:off x="5867400" y="2133600"/>
            <a:ext cx="1219200" cy="847725"/>
          </a:xfrm>
          <a:prstGeom prst="rect">
            <a:avLst/>
          </a:prstGeom>
          <a:solidFill>
            <a:srgbClr val="CCCCFF">
              <a:alpha val="50195"/>
            </a:srgbClr>
          </a:solidFill>
          <a:ln w="25400">
            <a:solidFill>
              <a:srgbClr val="3333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endParaRPr lang="en-US" altLang="zh-CN" sz="2400">
              <a:latin typeface="Times New Roman" panose="02020603050405020304" pitchFamily="18" charset="0"/>
            </a:endParaRPr>
          </a:p>
        </p:txBody>
      </p:sp>
      <p:sp>
        <p:nvSpPr>
          <p:cNvPr id="44043" name="Line 11"/>
          <p:cNvSpPr>
            <a:spLocks noChangeShapeType="1"/>
          </p:cNvSpPr>
          <p:nvPr/>
        </p:nvSpPr>
        <p:spPr bwMode="auto">
          <a:xfrm>
            <a:off x="3276600" y="4267200"/>
            <a:ext cx="53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a:off x="5410200" y="4267200"/>
            <a:ext cx="457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7315200" y="4267200"/>
            <a:ext cx="381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6248400" y="2971800"/>
            <a:ext cx="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a:off x="4191000" y="2971800"/>
            <a:ext cx="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a:off x="1905000" y="2971800"/>
            <a:ext cx="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V="1">
            <a:off x="2209800" y="2971800"/>
            <a:ext cx="0" cy="838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flipV="1">
            <a:off x="4572000" y="2971800"/>
            <a:ext cx="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9"/>
          <p:cNvSpPr>
            <a:spLocks noChangeShapeType="1"/>
          </p:cNvSpPr>
          <p:nvPr/>
        </p:nvSpPr>
        <p:spPr bwMode="auto">
          <a:xfrm flipV="1">
            <a:off x="6705600" y="2971800"/>
            <a:ext cx="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20"/>
          <p:cNvSpPr>
            <a:spLocks noChangeShapeType="1"/>
          </p:cNvSpPr>
          <p:nvPr/>
        </p:nvSpPr>
        <p:spPr bwMode="auto">
          <a:xfrm flipH="1">
            <a:off x="5105400" y="2514600"/>
            <a:ext cx="762000" cy="0"/>
          </a:xfrm>
          <a:prstGeom prst="line">
            <a:avLst/>
          </a:prstGeom>
          <a:noFill/>
          <a:ln w="25400">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1"/>
          <p:cNvSpPr>
            <a:spLocks noChangeShapeType="1"/>
          </p:cNvSpPr>
          <p:nvPr/>
        </p:nvSpPr>
        <p:spPr bwMode="auto">
          <a:xfrm flipH="1">
            <a:off x="2743200" y="2514600"/>
            <a:ext cx="1143000" cy="0"/>
          </a:xfrm>
          <a:prstGeom prst="line">
            <a:avLst/>
          </a:prstGeom>
          <a:noFill/>
          <a:ln w="25400">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22"/>
          <p:cNvSpPr>
            <a:spLocks noChangeShapeType="1"/>
          </p:cNvSpPr>
          <p:nvPr/>
        </p:nvSpPr>
        <p:spPr bwMode="auto">
          <a:xfrm>
            <a:off x="8839200" y="42672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5" name="Line 23"/>
          <p:cNvSpPr>
            <a:spLocks noChangeShapeType="1"/>
          </p:cNvSpPr>
          <p:nvPr/>
        </p:nvSpPr>
        <p:spPr bwMode="auto">
          <a:xfrm>
            <a:off x="9067800" y="4267200"/>
            <a:ext cx="0" cy="609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flipH="1">
            <a:off x="8229600" y="4876800"/>
            <a:ext cx="838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8305800" y="4876800"/>
            <a:ext cx="0" cy="457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990600" y="4343400"/>
            <a:ext cx="0" cy="914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a:off x="990600" y="4343400"/>
            <a:ext cx="381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Text Box 28"/>
          <p:cNvSpPr txBox="1">
            <a:spLocks noChangeArrowheads="1"/>
          </p:cNvSpPr>
          <p:nvPr/>
        </p:nvSpPr>
        <p:spPr bwMode="auto">
          <a:xfrm>
            <a:off x="152400" y="5105400"/>
            <a:ext cx="3267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System Requirements (sometimes informal or incomplete) (</a:t>
            </a:r>
            <a:r>
              <a:rPr lang="zh-CN" altLang="en-US" sz="2400" b="1" dirty="0">
                <a:latin typeface="Times New Roman" panose="02020603050405020304" pitchFamily="18" charset="0"/>
              </a:rPr>
              <a:t>弱化需求</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44061" name="Text Box 29"/>
          <p:cNvSpPr txBox="1">
            <a:spLocks noChangeArrowheads="1"/>
          </p:cNvSpPr>
          <p:nvPr/>
        </p:nvSpPr>
        <p:spPr bwMode="auto">
          <a:xfrm>
            <a:off x="609600" y="2971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Revise prototype</a:t>
            </a:r>
            <a:endParaRPr lang="en-US" altLang="zh-CN" sz="2400">
              <a:latin typeface="Times New Roman" panose="02020603050405020304" pitchFamily="18" charset="0"/>
            </a:endParaRPr>
          </a:p>
        </p:txBody>
      </p:sp>
      <p:sp>
        <p:nvSpPr>
          <p:cNvPr id="44062" name="Text Box 30"/>
          <p:cNvSpPr txBox="1">
            <a:spLocks noChangeArrowheads="1"/>
          </p:cNvSpPr>
          <p:nvPr/>
        </p:nvSpPr>
        <p:spPr bwMode="auto">
          <a:xfrm>
            <a:off x="2209800" y="30480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User/customer review</a:t>
            </a:r>
            <a:endParaRPr lang="en-US" altLang="zh-CN" sz="2400">
              <a:latin typeface="Times New Roman" panose="02020603050405020304" pitchFamily="18" charset="0"/>
            </a:endParaRPr>
          </a:p>
        </p:txBody>
      </p:sp>
      <p:sp>
        <p:nvSpPr>
          <p:cNvPr id="44063" name="Text Box 31"/>
          <p:cNvSpPr txBox="1">
            <a:spLocks noChangeArrowheads="1"/>
          </p:cNvSpPr>
          <p:nvPr/>
        </p:nvSpPr>
        <p:spPr bwMode="auto">
          <a:xfrm>
            <a:off x="7543800" y="5181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Delivered system </a:t>
            </a:r>
            <a:endParaRPr lang="en-US" altLang="zh-CN" sz="2400">
              <a:latin typeface="Times New Roman" panose="02020603050405020304" pitchFamily="18" charset="0"/>
            </a:endParaRPr>
          </a:p>
        </p:txBody>
      </p:sp>
      <p:sp>
        <p:nvSpPr>
          <p:cNvPr id="44064" name="Line 33"/>
          <p:cNvSpPr>
            <a:spLocks noChangeShapeType="1"/>
          </p:cNvSpPr>
          <p:nvPr/>
        </p:nvSpPr>
        <p:spPr bwMode="auto">
          <a:xfrm flipV="1">
            <a:off x="4356100" y="4797425"/>
            <a:ext cx="0" cy="5762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34"/>
          <p:cNvSpPr txBox="1">
            <a:spLocks noChangeArrowheads="1"/>
          </p:cNvSpPr>
          <p:nvPr/>
        </p:nvSpPr>
        <p:spPr bwMode="auto">
          <a:xfrm>
            <a:off x="3563938" y="5373688"/>
            <a:ext cx="1728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包括系统与详细设计（先弱化之）</a:t>
            </a:r>
            <a:endParaRPr lang="zh-CN" altLang="en-US" sz="2400" b="1" dirty="0"/>
          </a:p>
        </p:txBody>
      </p:sp>
      <p:sp>
        <p:nvSpPr>
          <p:cNvPr id="44066" name="Line 35"/>
          <p:cNvSpPr>
            <a:spLocks noChangeShapeType="1"/>
          </p:cNvSpPr>
          <p:nvPr/>
        </p:nvSpPr>
        <p:spPr bwMode="auto">
          <a:xfrm flipV="1">
            <a:off x="6516688" y="4797425"/>
            <a:ext cx="0" cy="5762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36"/>
          <p:cNvSpPr txBox="1">
            <a:spLocks noChangeArrowheads="1"/>
          </p:cNvSpPr>
          <p:nvPr/>
        </p:nvSpPr>
        <p:spPr bwMode="auto">
          <a:xfrm>
            <a:off x="5795963" y="5445125"/>
            <a:ext cx="1439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包括编码实现</a:t>
            </a:r>
            <a:endParaRPr lang="zh-CN" altLang="en-US" sz="2400" b="1"/>
          </a:p>
        </p:txBody>
      </p:sp>
      <p:sp>
        <p:nvSpPr>
          <p:cNvPr id="44068" name="Text Box 37"/>
          <p:cNvSpPr txBox="1">
            <a:spLocks noChangeArrowheads="1"/>
          </p:cNvSpPr>
          <p:nvPr/>
        </p:nvSpPr>
        <p:spPr bwMode="auto">
          <a:xfrm>
            <a:off x="7956550" y="981075"/>
            <a:ext cx="936625" cy="1212850"/>
          </a:xfrm>
          <a:prstGeom prst="rect">
            <a:avLst/>
          </a:prstGeom>
          <a:solidFill>
            <a:srgbClr val="CCFFCC"/>
          </a:solidFill>
          <a:ln w="25400">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注意虚线含义</a:t>
            </a:r>
            <a:endParaRPr lang="zh-CN" altLang="en-US" sz="2400" b="1"/>
          </a:p>
        </p:txBody>
      </p:sp>
      <p:sp>
        <p:nvSpPr>
          <p:cNvPr id="44069" name="Line 38"/>
          <p:cNvSpPr>
            <a:spLocks noChangeShapeType="1"/>
          </p:cNvSpPr>
          <p:nvPr/>
        </p:nvSpPr>
        <p:spPr bwMode="auto">
          <a:xfrm flipH="1">
            <a:off x="5292725" y="1125538"/>
            <a:ext cx="2592388" cy="12954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BA3216-12B4-43FF-BB80-0CDB61887169}" type="slidenum">
              <a:rPr kumimoji="0" lang="en-US" altLang="zh-CN" sz="2600" smtClean="0">
                <a:solidFill>
                  <a:schemeClr val="bg1"/>
                </a:solidFill>
              </a:rPr>
            </a:fld>
            <a:endParaRPr kumimoji="0" lang="en-US" altLang="zh-CN" sz="2600" smtClean="0">
              <a:solidFill>
                <a:schemeClr val="bg1"/>
              </a:solidFill>
            </a:endParaRPr>
          </a:p>
        </p:txBody>
      </p:sp>
      <p:sp>
        <p:nvSpPr>
          <p:cNvPr id="460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460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bg2"/>
                </a:solidFill>
                <a:sym typeface="Wingdings 2" panose="05020102010507070707" pitchFamily="18" charset="2"/>
              </a:rPr>
              <a:t>5. Operational specification(</a:t>
            </a:r>
            <a:r>
              <a:rPr lang="zh-CN" altLang="en-US" b="1" smtClean="0">
                <a:solidFill>
                  <a:schemeClr val="bg2"/>
                </a:solidFill>
                <a:sym typeface="Wingdings 2" panose="05020102010507070707" pitchFamily="18" charset="2"/>
              </a:rPr>
              <a:t>可操作规格说明模型</a:t>
            </a:r>
            <a:r>
              <a:rPr lang="en-US" altLang="zh-CN" b="1" smtClean="0">
                <a:solidFill>
                  <a:schemeClr val="bg2"/>
                </a:solidFill>
                <a:sym typeface="Wingdings 2" panose="05020102010507070707" pitchFamily="18" charset="2"/>
              </a:rPr>
              <a:t>) </a:t>
            </a:r>
            <a:endParaRPr lang="en-US" altLang="zh-CN"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definition:</a:t>
            </a:r>
            <a:r>
              <a:rPr lang="en-US" altLang="zh-CN" sz="2000" b="1" smtClean="0">
                <a:solidFill>
                  <a:schemeClr val="bg2"/>
                </a:solidFill>
                <a:sym typeface="Wingdings 2" panose="05020102010507070707" pitchFamily="18" charset="2"/>
              </a:rPr>
              <a:t>demonstrating or evaluating requirements by </a:t>
            </a:r>
            <a:r>
              <a:rPr lang="en-US" altLang="zh-CN" sz="2000" b="1" u="sng" smtClean="0">
                <a:solidFill>
                  <a:srgbClr val="0000FF"/>
                </a:solidFill>
                <a:sym typeface="Wingdings 2" panose="05020102010507070707" pitchFamily="18" charset="2"/>
              </a:rPr>
              <a:t>using</a:t>
            </a:r>
            <a:endParaRPr lang="en-US" altLang="zh-CN" sz="2000" b="1" u="sng" smtClean="0">
              <a:solidFill>
                <a:srgbClr val="0000FF"/>
              </a:solidFill>
              <a:sym typeface="Wingdings 2" panose="05020102010507070707" pitchFamily="18" charset="2"/>
            </a:endParaRPr>
          </a:p>
          <a:p>
            <a:pPr eaLnBrk="1" hangingPunct="1">
              <a:buFontTx/>
              <a:buNone/>
            </a:pPr>
            <a:r>
              <a:rPr lang="en-US" altLang="zh-CN" sz="2000" b="1" smtClean="0">
                <a:solidFill>
                  <a:srgbClr val="0000FF"/>
                </a:solidFill>
                <a:sym typeface="Wingdings 2" panose="05020102010507070707" pitchFamily="18" charset="2"/>
              </a:rPr>
              <a:t>                         </a:t>
            </a:r>
            <a:r>
              <a:rPr lang="en-US" altLang="zh-CN" sz="2000" b="1" u="sng" smtClean="0">
                <a:solidFill>
                  <a:srgbClr val="0000FF"/>
                </a:solidFill>
                <a:sym typeface="Wingdings 2" panose="05020102010507070707" pitchFamily="18" charset="2"/>
              </a:rPr>
              <a:t>software package</a:t>
            </a:r>
            <a:r>
              <a:rPr lang="en-US" altLang="zh-CN" sz="2000" b="1" smtClean="0">
                <a:solidFill>
                  <a:srgbClr val="0000FF"/>
                </a:solidFill>
                <a:sym typeface="Wingdings 2" panose="05020102010507070707" pitchFamily="18" charset="2"/>
              </a:rPr>
              <a:t> ( </a:t>
            </a:r>
            <a:r>
              <a:rPr lang="en-US" altLang="zh-CN" sz="2000" b="1" u="sng" smtClean="0">
                <a:solidFill>
                  <a:srgbClr val="0000FF"/>
                </a:solidFill>
                <a:sym typeface="Wingdings 2" panose="05020102010507070707" pitchFamily="18" charset="2"/>
              </a:rPr>
              <a:t>get requirement and design</a:t>
            </a:r>
            <a:r>
              <a:rPr lang="en-US" altLang="zh-CN" sz="2000" b="1" smtClean="0">
                <a:solidFill>
                  <a:srgbClr val="0000FF"/>
                </a:solidFill>
                <a:sym typeface="Wingdings 2" panose="05020102010507070707" pitchFamily="18" charset="2"/>
              </a:rPr>
              <a:t>)</a:t>
            </a:r>
            <a:r>
              <a:rPr lang="en-US" altLang="zh-CN" sz="2400" b="1" u="sng" smtClean="0">
                <a:solidFill>
                  <a:srgbClr val="FF0066"/>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explaining:A:the difference with traditional model</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B:it is similar to “prototyping model”</a:t>
            </a:r>
            <a:endParaRPr lang="en-US" altLang="zh-CN" sz="2400" b="1" smtClean="0">
              <a:solidFill>
                <a:schemeClr val="bg2"/>
              </a:solidFill>
              <a:sym typeface="Wingdings 2" panose="05020102010507070707" pitchFamily="18" charset="2"/>
            </a:endParaRPr>
          </a:p>
          <a:p>
            <a:pPr eaLnBrk="1" hangingPunct="1">
              <a:buFontTx/>
              <a:buNone/>
            </a:pPr>
            <a:r>
              <a:rPr lang="en-US" altLang="zh-CN" b="1" smtClean="0">
                <a:solidFill>
                  <a:schemeClr val="bg2"/>
                </a:solidFill>
                <a:sym typeface="Wingdings 2" panose="05020102010507070707" pitchFamily="18" charset="2"/>
              </a:rPr>
              <a:t>6. Transformation Model(</a:t>
            </a:r>
            <a:r>
              <a:rPr lang="zh-CN" altLang="en-US" b="1" smtClean="0">
                <a:solidFill>
                  <a:schemeClr val="bg2"/>
                </a:solidFill>
                <a:sym typeface="Wingdings 2" panose="05020102010507070707" pitchFamily="18" charset="2"/>
              </a:rPr>
              <a:t>可变换模型</a:t>
            </a:r>
            <a:r>
              <a:rPr lang="en-US" altLang="zh-CN" b="1" smtClean="0">
                <a:solidFill>
                  <a:schemeClr val="bg2"/>
                </a:solidFill>
                <a:sym typeface="Wingdings 2" panose="05020102010507070707" pitchFamily="18" charset="2"/>
              </a:rPr>
              <a:t>) (Fig 2.7)</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goal:reduce the opportunity for error(by eliminating</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several development steps) (using automated</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support system / tools)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steps: A,B,C(----see P55)</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default/impediment: needing formal specification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1B5E7B-2AAC-4D43-B91C-EFCEC7B3C0E4}" type="slidenum">
              <a:rPr kumimoji="0" lang="en-US" altLang="zh-CN" sz="2600" smtClean="0">
                <a:solidFill>
                  <a:schemeClr val="bg1"/>
                </a:solidFill>
              </a:rPr>
            </a:fld>
            <a:endParaRPr kumimoji="0" lang="en-US" altLang="zh-CN" sz="2600" smtClean="0">
              <a:solidFill>
                <a:schemeClr val="bg1"/>
              </a:solidFill>
            </a:endParaRPr>
          </a:p>
        </p:txBody>
      </p:sp>
      <p:sp>
        <p:nvSpPr>
          <p:cNvPr id="481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7.Phased Development: </a:t>
            </a:r>
            <a:r>
              <a:rPr lang="en-US" altLang="zh-CN" sz="2400" b="1" dirty="0" smtClean="0">
                <a:solidFill>
                  <a:schemeClr val="bg2"/>
                </a:solidFill>
                <a:sym typeface="Wingdings 2" panose="05020102010507070707" pitchFamily="18" charset="2"/>
              </a:rPr>
              <a:t>Increments and </a:t>
            </a:r>
            <a:r>
              <a:rPr lang="en-US" altLang="zh-CN" sz="2400" b="1" dirty="0" err="1" smtClean="0">
                <a:solidFill>
                  <a:schemeClr val="bg2"/>
                </a:solidFill>
                <a:sym typeface="Wingdings 2" panose="05020102010507070707" pitchFamily="18" charset="2"/>
              </a:rPr>
              <a:t>Interations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分阶段开发模型：增量式和迭代式</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对原型化模型的改进</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cs typeface="Arial" panose="020B0604020202020204" pitchFamily="34" charset="0"/>
                <a:sym typeface="Wingdings 2" panose="05020102010507070707" pitchFamily="18" charset="2"/>
              </a:rPr>
              <a:t>⓪ </a:t>
            </a:r>
            <a:r>
              <a:rPr lang="en-US" altLang="zh-CN" sz="2400" b="1" u="sng" dirty="0" smtClean="0">
                <a:solidFill>
                  <a:srgbClr val="FF0066"/>
                </a:solidFill>
                <a:cs typeface="Arial" panose="020B0604020202020204" pitchFamily="34" charset="0"/>
                <a:sym typeface="Wingdings 2" panose="05020102010507070707" pitchFamily="18" charset="2"/>
              </a:rPr>
              <a:t>definition</a:t>
            </a:r>
            <a:r>
              <a:rPr lang="en-US" altLang="zh-CN" sz="2400" b="1" dirty="0" smtClean="0">
                <a:solidFill>
                  <a:srgbClr val="FF0066"/>
                </a:solidFill>
                <a:cs typeface="Arial" panose="020B0604020202020204" pitchFamily="34" charset="0"/>
                <a:sym typeface="Wingdings 2" panose="05020102010507070707" pitchFamily="18" charset="2"/>
              </a:rPr>
              <a:t>:</a:t>
            </a:r>
            <a:r>
              <a:rPr lang="en-US" altLang="zh-CN" sz="2400" b="1" dirty="0" smtClean="0">
                <a:solidFill>
                  <a:srgbClr val="0000FF"/>
                </a:solidFill>
                <a:cs typeface="Arial" panose="020B0604020202020204" pitchFamily="34" charset="0"/>
                <a:sym typeface="Wingdings 2" panose="05020102010507070707" pitchFamily="18" charset="2"/>
              </a:rPr>
              <a:t>  </a:t>
            </a:r>
            <a:r>
              <a:rPr lang="zh-CN" altLang="en-US" sz="2400" b="1" dirty="0" smtClean="0">
                <a:solidFill>
                  <a:schemeClr val="bg2"/>
                </a:solidFill>
                <a:sym typeface="Wingdings 2" panose="05020102010507070707" pitchFamily="18" charset="2"/>
              </a:rPr>
              <a:t>系统被设计成部分提交</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每次用户只能得到部</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分功能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而其他部分处于开发过程中</a:t>
            </a: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cs typeface="Arial" panose="020B0604020202020204" pitchFamily="34" charset="0"/>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cycle time(</a:t>
            </a:r>
            <a:r>
              <a:rPr lang="zh-CN" altLang="en-US" sz="2400" b="1" u="sng" dirty="0" smtClean="0">
                <a:solidFill>
                  <a:srgbClr val="0000FF"/>
                </a:solidFill>
                <a:sym typeface="Wingdings 2" panose="05020102010507070707" pitchFamily="18" charset="2"/>
              </a:rPr>
              <a:t>循环时间</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软件开发时整理需求文档时间与系</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统提交时间之差</a:t>
            </a:r>
            <a:r>
              <a:rPr lang="en-US" altLang="zh-CN" sz="2400" b="1" dirty="0" smtClean="0">
                <a:solidFill>
                  <a:schemeClr val="bg2"/>
                </a:solidFill>
                <a:sym typeface="Wingdings 2" panose="05020102010507070707" pitchFamily="18" charset="2"/>
              </a:rPr>
              <a:t>(P55)</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reducing cycle time    use </a:t>
            </a:r>
            <a:r>
              <a:rPr lang="en-US" altLang="zh-CN" sz="2400" b="1" u="sng" dirty="0" smtClean="0">
                <a:solidFill>
                  <a:srgbClr val="0000FF"/>
                </a:solidFill>
                <a:sym typeface="Wingdings 2" panose="05020102010507070707" pitchFamily="18" charset="2"/>
              </a:rPr>
              <a:t>phased development model</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production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产品系统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用户正在使用的版本 </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(fig2.8)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development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开发系统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准备代替现有产品系统</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的下一个版本 </a:t>
            </a:r>
            <a:endParaRPr lang="zh-CN" altLang="en-US" sz="2400" b="1" dirty="0" smtClean="0">
              <a:solidFill>
                <a:schemeClr val="bg2"/>
              </a:solidFill>
              <a:sym typeface="Wingdings 2" panose="05020102010507070707" pitchFamily="18" charset="2"/>
            </a:endParaRPr>
          </a:p>
        </p:txBody>
      </p:sp>
      <p:sp>
        <p:nvSpPr>
          <p:cNvPr id="48133" name="Line 4"/>
          <p:cNvSpPr>
            <a:spLocks noChangeShapeType="1"/>
          </p:cNvSpPr>
          <p:nvPr/>
        </p:nvSpPr>
        <p:spPr bwMode="auto">
          <a:xfrm>
            <a:off x="4038600" y="4724400"/>
            <a:ext cx="381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4799-243B-465A-A89D-87DCD1E2659C}" type="slidenum">
              <a:rPr kumimoji="0" lang="en-US" altLang="zh-CN" sz="2600" smtClean="0">
                <a:solidFill>
                  <a:schemeClr val="bg1"/>
                </a:solidFill>
              </a:rPr>
            </a:fld>
            <a:endParaRPr kumimoji="0" lang="en-US" altLang="zh-CN" sz="2600" smtClean="0">
              <a:solidFill>
                <a:schemeClr val="bg1"/>
              </a:solidFill>
            </a:endParaRPr>
          </a:p>
        </p:txBody>
      </p:sp>
      <p:sp>
        <p:nvSpPr>
          <p:cNvPr id="50179" name="Line 55"/>
          <p:cNvSpPr>
            <a:spLocks noChangeShapeType="1"/>
          </p:cNvSpPr>
          <p:nvPr/>
        </p:nvSpPr>
        <p:spPr bwMode="auto">
          <a:xfrm>
            <a:off x="827088" y="4005263"/>
            <a:ext cx="8243887" cy="0"/>
          </a:xfrm>
          <a:prstGeom prst="line">
            <a:avLst/>
          </a:prstGeom>
          <a:noFill/>
          <a:ln w="50800">
            <a:solidFill>
              <a:schemeClr val="bg2"/>
            </a:solidFill>
            <a:prstDash val="dash"/>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0" name="Text Box 73"/>
          <p:cNvSpPr txBox="1">
            <a:spLocks noChangeArrowheads="1"/>
          </p:cNvSpPr>
          <p:nvPr/>
        </p:nvSpPr>
        <p:spPr bwMode="auto">
          <a:xfrm>
            <a:off x="782638" y="2133600"/>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Developers</a:t>
            </a:r>
            <a:endParaRPr lang="en-US" altLang="zh-CN" sz="2400" b="1"/>
          </a:p>
        </p:txBody>
      </p:sp>
      <p:sp>
        <p:nvSpPr>
          <p:cNvPr id="50181" name="Text Box 74"/>
          <p:cNvSpPr txBox="1">
            <a:spLocks noChangeArrowheads="1"/>
          </p:cNvSpPr>
          <p:nvPr/>
        </p:nvSpPr>
        <p:spPr bwMode="auto">
          <a:xfrm>
            <a:off x="709613" y="4365625"/>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Users</a:t>
            </a:r>
            <a:endParaRPr lang="en-US" altLang="zh-CN" sz="2400" b="1"/>
          </a:p>
        </p:txBody>
      </p:sp>
      <p:sp>
        <p:nvSpPr>
          <p:cNvPr id="50182" name="Text Box 75"/>
          <p:cNvSpPr txBox="1">
            <a:spLocks noChangeArrowheads="1"/>
          </p:cNvSpPr>
          <p:nvPr/>
        </p:nvSpPr>
        <p:spPr bwMode="auto">
          <a:xfrm>
            <a:off x="3203575" y="20605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Development systems</a:t>
            </a:r>
            <a:endParaRPr lang="en-US" altLang="zh-CN" sz="2400" b="1"/>
          </a:p>
        </p:txBody>
      </p:sp>
      <p:sp>
        <p:nvSpPr>
          <p:cNvPr id="50183" name="Text Box 76"/>
          <p:cNvSpPr txBox="1">
            <a:spLocks noChangeArrowheads="1"/>
          </p:cNvSpPr>
          <p:nvPr/>
        </p:nvSpPr>
        <p:spPr bwMode="auto">
          <a:xfrm>
            <a:off x="3203575" y="5805488"/>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Production systems</a:t>
            </a:r>
            <a:endParaRPr lang="en-US" altLang="zh-CN" sz="2400" b="1"/>
          </a:p>
        </p:txBody>
      </p:sp>
      <p:sp>
        <p:nvSpPr>
          <p:cNvPr id="50184" name="Text Box 77"/>
          <p:cNvSpPr txBox="1">
            <a:spLocks noChangeArrowheads="1"/>
          </p:cNvSpPr>
          <p:nvPr/>
        </p:nvSpPr>
        <p:spPr bwMode="auto">
          <a:xfrm>
            <a:off x="1476375" y="2852738"/>
            <a:ext cx="1657350"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1</a:t>
            </a:r>
            <a:endParaRPr lang="en-US" altLang="zh-CN" sz="2400" b="1"/>
          </a:p>
        </p:txBody>
      </p:sp>
      <p:sp>
        <p:nvSpPr>
          <p:cNvPr id="50185" name="Text Box 78"/>
          <p:cNvSpPr>
            <a:spLocks noGrp="1" noChangeArrowheads="1"/>
          </p:cNvSpPr>
          <p:nvPr>
            <p:ph type="body" idx="1"/>
          </p:nvPr>
        </p:nvSpPr>
        <p:spPr>
          <a:xfrm>
            <a:off x="755650" y="1773238"/>
            <a:ext cx="8388350" cy="5084762"/>
          </a:xfrm>
          <a:noFill/>
          <a:ln w="25400" cap="flat">
            <a:solidFill>
              <a:srgbClr val="800000"/>
            </a:solidFill>
            <a:miter lim="800000"/>
          </a:ln>
        </p:spPr>
        <p:txBody>
          <a:bodyPr/>
          <a:lstStyle/>
          <a:p>
            <a:pPr algn="ctr" eaLnBrk="1" hangingPunct="1">
              <a:spcBef>
                <a:spcPct val="50000"/>
              </a:spcBef>
              <a:buClrTx/>
              <a:buSzTx/>
              <a:buFontTx/>
              <a:buNone/>
            </a:pPr>
            <a:r>
              <a:rPr lang="en-US" altLang="zh-CN" b="1" smtClean="0"/>
              <a:t> </a:t>
            </a:r>
            <a:endParaRPr lang="en-US" altLang="zh-CN" b="1" smtClean="0"/>
          </a:p>
        </p:txBody>
      </p:sp>
      <p:sp>
        <p:nvSpPr>
          <p:cNvPr id="50186" name="Text Box 79"/>
          <p:cNvSpPr txBox="1">
            <a:spLocks noChangeArrowheads="1"/>
          </p:cNvSpPr>
          <p:nvPr/>
        </p:nvSpPr>
        <p:spPr bwMode="auto">
          <a:xfrm>
            <a:off x="3492500" y="2852738"/>
            <a:ext cx="1657350"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2</a:t>
            </a:r>
            <a:endParaRPr lang="en-US" altLang="zh-CN" sz="2400" b="1"/>
          </a:p>
        </p:txBody>
      </p:sp>
      <p:sp>
        <p:nvSpPr>
          <p:cNvPr id="50187" name="Text Box 80"/>
          <p:cNvSpPr txBox="1">
            <a:spLocks noChangeArrowheads="1"/>
          </p:cNvSpPr>
          <p:nvPr/>
        </p:nvSpPr>
        <p:spPr bwMode="auto">
          <a:xfrm>
            <a:off x="5508625" y="2852738"/>
            <a:ext cx="1727200"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3</a:t>
            </a:r>
            <a:endParaRPr lang="en-US" altLang="zh-CN" sz="2400" b="1"/>
          </a:p>
        </p:txBody>
      </p:sp>
      <p:sp>
        <p:nvSpPr>
          <p:cNvPr id="50188" name="Text Box 81"/>
          <p:cNvSpPr txBox="1">
            <a:spLocks noChangeArrowheads="1"/>
          </p:cNvSpPr>
          <p:nvPr/>
        </p:nvSpPr>
        <p:spPr bwMode="auto">
          <a:xfrm>
            <a:off x="3132138" y="4508500"/>
            <a:ext cx="1655762"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1</a:t>
            </a:r>
            <a:endParaRPr lang="en-US" altLang="zh-CN" sz="2400" b="1"/>
          </a:p>
        </p:txBody>
      </p:sp>
      <p:sp>
        <p:nvSpPr>
          <p:cNvPr id="50189" name="Text Box 82"/>
          <p:cNvSpPr txBox="1">
            <a:spLocks noChangeArrowheads="1"/>
          </p:cNvSpPr>
          <p:nvPr/>
        </p:nvSpPr>
        <p:spPr bwMode="auto">
          <a:xfrm>
            <a:off x="7235825" y="4508500"/>
            <a:ext cx="1655763"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endParaRPr lang="en-US" altLang="zh-CN" sz="2400" b="1"/>
          </a:p>
        </p:txBody>
      </p:sp>
      <p:sp>
        <p:nvSpPr>
          <p:cNvPr id="50190" name="Text Box 83"/>
          <p:cNvSpPr txBox="1">
            <a:spLocks noChangeArrowheads="1"/>
          </p:cNvSpPr>
          <p:nvPr/>
        </p:nvSpPr>
        <p:spPr bwMode="auto">
          <a:xfrm>
            <a:off x="5148263" y="4508500"/>
            <a:ext cx="1655762" cy="8477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endParaRPr lang="en-US" altLang="zh-CN" sz="2400" b="1"/>
          </a:p>
        </p:txBody>
      </p:sp>
      <p:sp>
        <p:nvSpPr>
          <p:cNvPr id="50191" name="Line 84"/>
          <p:cNvSpPr>
            <a:spLocks noChangeShapeType="1"/>
          </p:cNvSpPr>
          <p:nvPr/>
        </p:nvSpPr>
        <p:spPr bwMode="auto">
          <a:xfrm>
            <a:off x="3132138" y="3716338"/>
            <a:ext cx="0" cy="792162"/>
          </a:xfrm>
          <a:prstGeom prst="line">
            <a:avLst/>
          </a:prstGeom>
          <a:noFill/>
          <a:ln w="22225">
            <a:solidFill>
              <a:srgbClr val="FF0000"/>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85"/>
          <p:cNvSpPr>
            <a:spLocks noChangeShapeType="1"/>
          </p:cNvSpPr>
          <p:nvPr/>
        </p:nvSpPr>
        <p:spPr bwMode="auto">
          <a:xfrm>
            <a:off x="7235825" y="3716338"/>
            <a:ext cx="0" cy="792162"/>
          </a:xfrm>
          <a:prstGeom prst="line">
            <a:avLst/>
          </a:prstGeom>
          <a:noFill/>
          <a:ln w="22225">
            <a:solidFill>
              <a:srgbClr val="FF0000"/>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86"/>
          <p:cNvSpPr>
            <a:spLocks noChangeShapeType="1"/>
          </p:cNvSpPr>
          <p:nvPr/>
        </p:nvSpPr>
        <p:spPr bwMode="auto">
          <a:xfrm>
            <a:off x="5148263" y="3716338"/>
            <a:ext cx="0" cy="792162"/>
          </a:xfrm>
          <a:prstGeom prst="line">
            <a:avLst/>
          </a:prstGeom>
          <a:noFill/>
          <a:ln w="22225">
            <a:solidFill>
              <a:srgbClr val="FF0000"/>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87"/>
          <p:cNvSpPr txBox="1">
            <a:spLocks noChangeArrowheads="1"/>
          </p:cNvSpPr>
          <p:nvPr/>
        </p:nvSpPr>
        <p:spPr bwMode="auto">
          <a:xfrm>
            <a:off x="7380288" y="363855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rgbClr val="000000"/>
                </a:solidFill>
              </a:rPr>
              <a:t>calendar time</a:t>
            </a:r>
            <a:endParaRPr lang="en-US" altLang="zh-CN" sz="1800" b="1">
              <a:solidFill>
                <a:srgbClr val="000000"/>
              </a:solidFill>
            </a:endParaRPr>
          </a:p>
        </p:txBody>
      </p:sp>
      <p:sp>
        <p:nvSpPr>
          <p:cNvPr id="155736" name="AutoShape 88" descr="白色大理石"/>
          <p:cNvSpPr>
            <a:spLocks noGrp="1" noChangeArrowheads="1"/>
          </p:cNvSpPr>
          <p:nvPr>
            <p:ph type="title"/>
          </p:nvPr>
        </p:nvSpPr>
        <p:spPr>
          <a:xfrm flipH="1">
            <a:off x="914400" y="620713"/>
            <a:ext cx="7834313" cy="649287"/>
          </a:xfrm>
          <a:prstGeom prst="cube">
            <a:avLst>
              <a:gd name="adj" fmla="val 12704"/>
            </a:avLst>
          </a:prstGeom>
          <a:blipFill dpi="0" rotWithShape="0">
            <a:blip r:embed="rId1"/>
            <a:srcRect/>
            <a:tile tx="0" ty="0" sx="100000" sy="100000" flip="none" algn="tl"/>
          </a:blipFill>
          <a:ln w="25400">
            <a:solidFill>
              <a:srgbClr val="800080"/>
            </a:solidFill>
            <a:miter lim="800000"/>
          </a:ln>
        </p:spPr>
        <p:txBody>
          <a:bodyPr/>
          <a:lstStyle/>
          <a:p>
            <a:pPr algn="ctr" eaLnBrk="1" hangingPunct="1">
              <a:lnSpc>
                <a:spcPct val="100000"/>
              </a:lnSpc>
            </a:pPr>
            <a:r>
              <a:rPr lang="en-US" altLang="zh-CN" sz="2400" smtClean="0"/>
              <a:t>Phases Development: Increments and Iterations</a:t>
            </a: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p:cTn id="7" dur="500" fill="hold"/>
                                        <p:tgtEl>
                                          <p:spTgt spid="155736"/>
                                        </p:tgtEl>
                                        <p:attrNameLst>
                                          <p:attrName>ppt_x</p:attrName>
                                        </p:attrNameLst>
                                      </p:cBhvr>
                                      <p:tavLst>
                                        <p:tav tm="0">
                                          <p:val>
                                            <p:strVal val="#ppt_x"/>
                                          </p:val>
                                        </p:tav>
                                        <p:tav tm="100000">
                                          <p:val>
                                            <p:strVal val="#ppt_x"/>
                                          </p:val>
                                        </p:tav>
                                      </p:tavLst>
                                    </p:anim>
                                    <p:anim calcmode="lin" valueType="num">
                                      <p:cBhvr>
                                        <p:cTn id="8" dur="500" fill="hold"/>
                                        <p:tgtEl>
                                          <p:spTgt spid="155736"/>
                                        </p:tgtEl>
                                        <p:attrNameLst>
                                          <p:attrName>ppt_y</p:attrName>
                                        </p:attrNameLst>
                                      </p:cBhvr>
                                      <p:tavLst>
                                        <p:tav tm="0">
                                          <p:val>
                                            <p:strVal val="#ppt_y-#ppt_h/2"/>
                                          </p:val>
                                        </p:tav>
                                        <p:tav tm="100000">
                                          <p:val>
                                            <p:strVal val="#ppt_y"/>
                                          </p:val>
                                        </p:tav>
                                      </p:tavLst>
                                    </p:anim>
                                    <p:anim calcmode="lin" valueType="num">
                                      <p:cBhvr>
                                        <p:cTn id="9" dur="500" fill="hold"/>
                                        <p:tgtEl>
                                          <p:spTgt spid="155736"/>
                                        </p:tgtEl>
                                        <p:attrNameLst>
                                          <p:attrName>ppt_w</p:attrName>
                                        </p:attrNameLst>
                                      </p:cBhvr>
                                      <p:tavLst>
                                        <p:tav tm="0">
                                          <p:val>
                                            <p:strVal val="#ppt_w"/>
                                          </p:val>
                                        </p:tav>
                                        <p:tav tm="100000">
                                          <p:val>
                                            <p:strVal val="#ppt_w"/>
                                          </p:val>
                                        </p:tav>
                                      </p:tavLst>
                                    </p:anim>
                                    <p:anim calcmode="lin" valueType="num">
                                      <p:cBhvr>
                                        <p:cTn id="10" dur="500" fill="hold"/>
                                        <p:tgtEl>
                                          <p:spTgt spid="1557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BD0F4D-A023-4192-9017-6CB424059887}" type="slidenum">
              <a:rPr kumimoji="0" lang="en-US" altLang="zh-CN" sz="2600" smtClean="0">
                <a:solidFill>
                  <a:schemeClr val="bg1"/>
                </a:solidFill>
              </a:rPr>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512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solidFill>
                  <a:schemeClr val="bg2"/>
                </a:solidFill>
                <a:sym typeface="Wingdings 2" panose="05020102010507070707" pitchFamily="18" charset="2"/>
              </a:rPr>
              <a:t> two methods: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FF0066"/>
                </a:solidFill>
                <a:sym typeface="Wingdings 2" panose="05020102010507070707" pitchFamily="18" charset="2"/>
              </a:rPr>
              <a:t>incremental development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增量式开发</a:t>
            </a:r>
            <a:r>
              <a:rPr lang="en-US" altLang="zh-CN" sz="2400" b="1" smtClean="0">
                <a:solidFill>
                  <a:schemeClr val="bg2"/>
                </a:solidFill>
                <a:sym typeface="Wingdings 2" panose="05020102010507070707" pitchFamily="18" charset="2"/>
              </a:rPr>
              <a:t>)(fig2.9)</a:t>
            </a:r>
            <a:endParaRPr lang="en-US" altLang="zh-CN" sz="24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系统需求按照功能分成若干子系统，开始建造的版本</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是规模小的、</a:t>
            </a:r>
            <a:r>
              <a:rPr lang="zh-CN" altLang="en-US" sz="2400" b="1" smtClean="0">
                <a:solidFill>
                  <a:srgbClr val="0000FF"/>
                </a:solidFill>
                <a:sym typeface="Wingdings 2" panose="05020102010507070707" pitchFamily="18" charset="2"/>
              </a:rPr>
              <a:t>部分功能</a:t>
            </a:r>
            <a:r>
              <a:rPr lang="zh-CN" altLang="en-US" sz="2400" b="1" smtClean="0">
                <a:solidFill>
                  <a:schemeClr val="bg2"/>
                </a:solidFill>
                <a:sym typeface="Wingdings 2" panose="05020102010507070707" pitchFamily="18" charset="2"/>
              </a:rPr>
              <a:t>的系统，后续版本</a:t>
            </a:r>
            <a:r>
              <a:rPr lang="zh-CN" altLang="en-US" sz="2400" b="1" smtClean="0">
                <a:solidFill>
                  <a:srgbClr val="0000FF"/>
                </a:solidFill>
                <a:sym typeface="Wingdings 2" panose="05020102010507070707" pitchFamily="18" charset="2"/>
              </a:rPr>
              <a:t>添加包含新</a:t>
            </a:r>
            <a:endParaRPr lang="zh-CN" altLang="en-US" sz="2400" b="1" smtClean="0">
              <a:solidFill>
                <a:srgbClr val="0000FF"/>
              </a:solidFill>
              <a:sym typeface="Wingdings 2" panose="05020102010507070707" pitchFamily="18" charset="2"/>
            </a:endParaRPr>
          </a:p>
          <a:p>
            <a:pPr eaLnBrk="1" hangingPunct="1">
              <a:buFontTx/>
              <a:buNone/>
            </a:pPr>
            <a:r>
              <a:rPr lang="zh-CN" altLang="en-US" sz="2400" b="1" smtClean="0">
                <a:solidFill>
                  <a:srgbClr val="0000FF"/>
                </a:solidFill>
                <a:sym typeface="Wingdings 2" panose="05020102010507070707" pitchFamily="18" charset="2"/>
              </a:rPr>
              <a:t>           功能</a:t>
            </a:r>
            <a:r>
              <a:rPr lang="zh-CN" altLang="en-US" sz="2400" b="1" smtClean="0">
                <a:solidFill>
                  <a:schemeClr val="bg2"/>
                </a:solidFill>
                <a:sym typeface="Wingdings 2" panose="05020102010507070707" pitchFamily="18" charset="2"/>
              </a:rPr>
              <a:t>的子系统，最后版本是包含全部功能的子系统集</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FF0066"/>
                </a:solidFill>
                <a:sym typeface="Wingdings 2" panose="05020102010507070707" pitchFamily="18" charset="2"/>
              </a:rPr>
              <a:t>iterative development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迭代式开发</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系统开始就提供了</a:t>
            </a:r>
            <a:r>
              <a:rPr lang="zh-CN" altLang="en-US" sz="2400" b="1" smtClean="0">
                <a:solidFill>
                  <a:srgbClr val="0000FF"/>
                </a:solidFill>
                <a:sym typeface="Wingdings 2" panose="05020102010507070707" pitchFamily="18" charset="2"/>
              </a:rPr>
              <a:t>整体功能框架</a:t>
            </a:r>
            <a:r>
              <a:rPr lang="zh-CN" altLang="en-US" sz="2400" b="1" smtClean="0">
                <a:solidFill>
                  <a:schemeClr val="bg2"/>
                </a:solidFill>
                <a:sym typeface="Wingdings 2" panose="05020102010507070707" pitchFamily="18" charset="2"/>
              </a:rPr>
              <a:t>，后续版本陆续</a:t>
            </a:r>
            <a:r>
              <a:rPr lang="zh-CN" altLang="en-US" sz="2400" b="1" smtClean="0">
                <a:solidFill>
                  <a:srgbClr val="0000FF"/>
                </a:solidFill>
                <a:sym typeface="Wingdings 2" panose="05020102010507070707" pitchFamily="18" charset="2"/>
              </a:rPr>
              <a:t>增强</a:t>
            </a:r>
            <a:endParaRPr lang="zh-CN" altLang="en-US" sz="2400" b="1" smtClean="0">
              <a:solidFill>
                <a:srgbClr val="0000FF"/>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各个子系统，最后版本使各个子系统的功能达到最强</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example for incremental development and iterative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development (P57)</a:t>
            </a:r>
            <a:endParaRPr lang="en-US" altLang="zh-CN" sz="2400" b="1" smtClean="0">
              <a:solidFill>
                <a:schemeClr val="bg2"/>
              </a:solidFill>
              <a:sym typeface="Wingdings 2" panose="05020102010507070707" pitchFamily="18" charset="2"/>
            </a:endParaRP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8A0A8E-6555-452F-9E3D-9A852FA379EB}" type="slidenum">
              <a:rPr kumimoji="0" lang="en-US" altLang="zh-CN" sz="2600" smtClean="0">
                <a:solidFill>
                  <a:schemeClr val="bg1"/>
                </a:solidFill>
              </a:rPr>
            </a:fld>
            <a:endParaRPr kumimoji="0" lang="en-US" altLang="zh-CN" sz="2600" smtClean="0">
              <a:solidFill>
                <a:schemeClr val="bg1"/>
              </a:solidFill>
            </a:endParaRPr>
          </a:p>
        </p:txBody>
      </p:sp>
      <p:sp>
        <p:nvSpPr>
          <p:cNvPr id="53251" name="Rectangle 2"/>
          <p:cNvSpPr>
            <a:spLocks noGrp="1" noChangeArrowheads="1"/>
          </p:cNvSpPr>
          <p:nvPr>
            <p:ph type="title" idx="4294967295"/>
          </p:nvPr>
        </p:nvSpPr>
        <p:spPr>
          <a:xfrm>
            <a:off x="1636713" y="6132513"/>
            <a:ext cx="7112000" cy="536575"/>
          </a:xfrm>
        </p:spPr>
        <p:txBody>
          <a:bodyPr/>
          <a:lstStyle/>
          <a:p>
            <a:pPr eaLnBrk="1" hangingPunct="1"/>
            <a:r>
              <a:rPr lang="en-US" altLang="zh-CN" sz="2000" smtClean="0">
                <a:solidFill>
                  <a:schemeClr val="tx1"/>
                </a:solidFill>
              </a:rPr>
              <a:t>Fig2.9 The incremental and iterative models</a:t>
            </a:r>
            <a:endParaRPr lang="en-US" altLang="zh-CN" sz="2000" smtClean="0">
              <a:solidFill>
                <a:schemeClr val="tx1"/>
              </a:solidFill>
            </a:endParaRPr>
          </a:p>
        </p:txBody>
      </p:sp>
      <p:sp>
        <p:nvSpPr>
          <p:cNvPr id="53252" name="Rectangle 4"/>
          <p:cNvSpPr>
            <a:spLocks noChangeArrowheads="1"/>
          </p:cNvSpPr>
          <p:nvPr/>
        </p:nvSpPr>
        <p:spPr bwMode="auto">
          <a:xfrm>
            <a:off x="16367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3" name="Rectangle 5"/>
          <p:cNvSpPr>
            <a:spLocks noChangeArrowheads="1"/>
          </p:cNvSpPr>
          <p:nvPr/>
        </p:nvSpPr>
        <p:spPr bwMode="auto">
          <a:xfrm>
            <a:off x="2474913" y="39258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4" name="Line 6"/>
          <p:cNvSpPr>
            <a:spLocks noChangeShapeType="1"/>
          </p:cNvSpPr>
          <p:nvPr/>
        </p:nvSpPr>
        <p:spPr bwMode="auto">
          <a:xfrm>
            <a:off x="2411413" y="263683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a:off x="1547813" y="328453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8"/>
          <p:cNvSpPr>
            <a:spLocks noChangeShapeType="1"/>
          </p:cNvSpPr>
          <p:nvPr/>
        </p:nvSpPr>
        <p:spPr bwMode="auto">
          <a:xfrm>
            <a:off x="2398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9"/>
          <p:cNvSpPr>
            <a:spLocks noChangeShapeType="1"/>
          </p:cNvSpPr>
          <p:nvPr/>
        </p:nvSpPr>
        <p:spPr bwMode="auto">
          <a:xfrm>
            <a:off x="3541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10"/>
          <p:cNvSpPr>
            <a:spLocks noChangeShapeType="1"/>
          </p:cNvSpPr>
          <p:nvPr/>
        </p:nvSpPr>
        <p:spPr bwMode="auto">
          <a:xfrm>
            <a:off x="1560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1"/>
          <p:cNvSpPr>
            <a:spLocks noChangeShapeType="1"/>
          </p:cNvSpPr>
          <p:nvPr/>
        </p:nvSpPr>
        <p:spPr bwMode="auto">
          <a:xfrm>
            <a:off x="1560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2"/>
          <p:cNvSpPr>
            <a:spLocks noChangeShapeType="1"/>
          </p:cNvSpPr>
          <p:nvPr/>
        </p:nvSpPr>
        <p:spPr bwMode="auto">
          <a:xfrm>
            <a:off x="16367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13"/>
          <p:cNvSpPr>
            <a:spLocks noChangeShapeType="1"/>
          </p:cNvSpPr>
          <p:nvPr/>
        </p:nvSpPr>
        <p:spPr bwMode="auto">
          <a:xfrm>
            <a:off x="16367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4"/>
          <p:cNvSpPr>
            <a:spLocks noChangeShapeType="1"/>
          </p:cNvSpPr>
          <p:nvPr/>
        </p:nvSpPr>
        <p:spPr bwMode="auto">
          <a:xfrm>
            <a:off x="24749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5"/>
          <p:cNvSpPr>
            <a:spLocks noChangeShapeType="1"/>
          </p:cNvSpPr>
          <p:nvPr/>
        </p:nvSpPr>
        <p:spPr bwMode="auto">
          <a:xfrm>
            <a:off x="24749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6"/>
          <p:cNvSpPr>
            <a:spLocks noChangeShapeType="1"/>
          </p:cNvSpPr>
          <p:nvPr/>
        </p:nvSpPr>
        <p:spPr bwMode="auto">
          <a:xfrm>
            <a:off x="36179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7"/>
          <p:cNvSpPr>
            <a:spLocks noChangeShapeType="1"/>
          </p:cNvSpPr>
          <p:nvPr/>
        </p:nvSpPr>
        <p:spPr bwMode="auto">
          <a:xfrm>
            <a:off x="16367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8"/>
          <p:cNvSpPr>
            <a:spLocks noChangeShapeType="1"/>
          </p:cNvSpPr>
          <p:nvPr/>
        </p:nvSpPr>
        <p:spPr bwMode="auto">
          <a:xfrm>
            <a:off x="42275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9"/>
          <p:cNvSpPr>
            <a:spLocks noChangeShapeType="1"/>
          </p:cNvSpPr>
          <p:nvPr/>
        </p:nvSpPr>
        <p:spPr bwMode="auto">
          <a:xfrm>
            <a:off x="42275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20"/>
          <p:cNvSpPr>
            <a:spLocks noChangeShapeType="1"/>
          </p:cNvSpPr>
          <p:nvPr/>
        </p:nvSpPr>
        <p:spPr bwMode="auto">
          <a:xfrm>
            <a:off x="50657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21"/>
          <p:cNvSpPr>
            <a:spLocks noChangeShapeType="1"/>
          </p:cNvSpPr>
          <p:nvPr/>
        </p:nvSpPr>
        <p:spPr bwMode="auto">
          <a:xfrm>
            <a:off x="50657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2"/>
          <p:cNvSpPr>
            <a:spLocks noChangeShapeType="1"/>
          </p:cNvSpPr>
          <p:nvPr/>
        </p:nvSpPr>
        <p:spPr bwMode="auto">
          <a:xfrm>
            <a:off x="62087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3"/>
          <p:cNvSpPr>
            <a:spLocks noChangeShapeType="1"/>
          </p:cNvSpPr>
          <p:nvPr/>
        </p:nvSpPr>
        <p:spPr bwMode="auto">
          <a:xfrm>
            <a:off x="42275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24"/>
          <p:cNvSpPr>
            <a:spLocks noChangeArrowheads="1"/>
          </p:cNvSpPr>
          <p:nvPr/>
        </p:nvSpPr>
        <p:spPr bwMode="auto">
          <a:xfrm>
            <a:off x="42275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3" name="Rectangle 25"/>
          <p:cNvSpPr>
            <a:spLocks noChangeArrowheads="1"/>
          </p:cNvSpPr>
          <p:nvPr/>
        </p:nvSpPr>
        <p:spPr bwMode="auto">
          <a:xfrm>
            <a:off x="50657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4" name="Line 26"/>
          <p:cNvSpPr>
            <a:spLocks noChangeShapeType="1"/>
          </p:cNvSpPr>
          <p:nvPr/>
        </p:nvSpPr>
        <p:spPr bwMode="auto">
          <a:xfrm>
            <a:off x="67421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7"/>
          <p:cNvSpPr>
            <a:spLocks noChangeShapeType="1"/>
          </p:cNvSpPr>
          <p:nvPr/>
        </p:nvSpPr>
        <p:spPr bwMode="auto">
          <a:xfrm>
            <a:off x="67421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75803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75803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30"/>
          <p:cNvSpPr>
            <a:spLocks noChangeShapeType="1"/>
          </p:cNvSpPr>
          <p:nvPr/>
        </p:nvSpPr>
        <p:spPr bwMode="auto">
          <a:xfrm>
            <a:off x="67421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31"/>
          <p:cNvSpPr>
            <a:spLocks noChangeShapeType="1"/>
          </p:cNvSpPr>
          <p:nvPr/>
        </p:nvSpPr>
        <p:spPr bwMode="auto">
          <a:xfrm>
            <a:off x="87233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2"/>
          <p:cNvSpPr>
            <a:spLocks noChangeArrowheads="1"/>
          </p:cNvSpPr>
          <p:nvPr/>
        </p:nvSpPr>
        <p:spPr bwMode="auto">
          <a:xfrm>
            <a:off x="75803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1" name="Line 33"/>
          <p:cNvSpPr>
            <a:spLocks noChangeShapeType="1"/>
          </p:cNvSpPr>
          <p:nvPr/>
        </p:nvSpPr>
        <p:spPr bwMode="auto">
          <a:xfrm>
            <a:off x="4227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4"/>
          <p:cNvSpPr>
            <a:spLocks noChangeShapeType="1"/>
          </p:cNvSpPr>
          <p:nvPr/>
        </p:nvSpPr>
        <p:spPr bwMode="auto">
          <a:xfrm>
            <a:off x="42275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35"/>
          <p:cNvSpPr>
            <a:spLocks noChangeShapeType="1"/>
          </p:cNvSpPr>
          <p:nvPr/>
        </p:nvSpPr>
        <p:spPr bwMode="auto">
          <a:xfrm>
            <a:off x="50657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4" name="Line 36"/>
          <p:cNvSpPr>
            <a:spLocks noChangeShapeType="1"/>
          </p:cNvSpPr>
          <p:nvPr/>
        </p:nvSpPr>
        <p:spPr bwMode="auto">
          <a:xfrm>
            <a:off x="5065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5" name="Line 37"/>
          <p:cNvSpPr>
            <a:spLocks noChangeShapeType="1"/>
          </p:cNvSpPr>
          <p:nvPr/>
        </p:nvSpPr>
        <p:spPr bwMode="auto">
          <a:xfrm>
            <a:off x="4227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38"/>
          <p:cNvSpPr>
            <a:spLocks noChangeShapeType="1"/>
          </p:cNvSpPr>
          <p:nvPr/>
        </p:nvSpPr>
        <p:spPr bwMode="auto">
          <a:xfrm>
            <a:off x="6208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7" name="Rectangle 39"/>
          <p:cNvSpPr>
            <a:spLocks noChangeArrowheads="1"/>
          </p:cNvSpPr>
          <p:nvPr/>
        </p:nvSpPr>
        <p:spPr bwMode="auto">
          <a:xfrm>
            <a:off x="50657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8" name="Line 40"/>
          <p:cNvSpPr>
            <a:spLocks noChangeShapeType="1"/>
          </p:cNvSpPr>
          <p:nvPr/>
        </p:nvSpPr>
        <p:spPr bwMode="auto">
          <a:xfrm>
            <a:off x="67421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9" name="Line 41"/>
          <p:cNvSpPr>
            <a:spLocks noChangeShapeType="1"/>
          </p:cNvSpPr>
          <p:nvPr/>
        </p:nvSpPr>
        <p:spPr bwMode="auto">
          <a:xfrm>
            <a:off x="67421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67421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1" name="Line 43"/>
          <p:cNvSpPr>
            <a:spLocks noChangeShapeType="1"/>
          </p:cNvSpPr>
          <p:nvPr/>
        </p:nvSpPr>
        <p:spPr bwMode="auto">
          <a:xfrm>
            <a:off x="75803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4"/>
          <p:cNvSpPr>
            <a:spLocks noChangeShapeType="1"/>
          </p:cNvSpPr>
          <p:nvPr/>
        </p:nvSpPr>
        <p:spPr bwMode="auto">
          <a:xfrm>
            <a:off x="75803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45"/>
          <p:cNvSpPr>
            <a:spLocks noChangeShapeType="1"/>
          </p:cNvSpPr>
          <p:nvPr/>
        </p:nvSpPr>
        <p:spPr bwMode="auto">
          <a:xfrm>
            <a:off x="87233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4" name="Rectangle 46"/>
          <p:cNvSpPr>
            <a:spLocks noChangeArrowheads="1"/>
          </p:cNvSpPr>
          <p:nvPr/>
        </p:nvSpPr>
        <p:spPr bwMode="auto">
          <a:xfrm>
            <a:off x="6742113" y="3925888"/>
            <a:ext cx="6858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5" name="Rectangle 47"/>
          <p:cNvSpPr>
            <a:spLocks noChangeArrowheads="1"/>
          </p:cNvSpPr>
          <p:nvPr/>
        </p:nvSpPr>
        <p:spPr bwMode="auto">
          <a:xfrm>
            <a:off x="6742113" y="21732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6" name="Rectangle 48"/>
          <p:cNvSpPr>
            <a:spLocks noChangeArrowheads="1"/>
          </p:cNvSpPr>
          <p:nvPr/>
        </p:nvSpPr>
        <p:spPr bwMode="auto">
          <a:xfrm>
            <a:off x="75803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7" name="Text Box 49"/>
          <p:cNvSpPr txBox="1">
            <a:spLocks noChangeArrowheads="1"/>
          </p:cNvSpPr>
          <p:nvPr/>
        </p:nvSpPr>
        <p:spPr bwMode="auto">
          <a:xfrm>
            <a:off x="900113" y="1952625"/>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INCREMENTAL DEVELOPMENT</a:t>
            </a:r>
            <a:endParaRPr lang="en-US" altLang="zh-CN" sz="2000" b="1">
              <a:latin typeface="Comic Sans MS" panose="030F0702030302020204" pitchFamily="66" charset="0"/>
            </a:endParaRPr>
          </a:p>
        </p:txBody>
      </p:sp>
      <p:sp>
        <p:nvSpPr>
          <p:cNvPr id="53298" name="Text Box 50"/>
          <p:cNvSpPr txBox="1">
            <a:spLocks noChangeArrowheads="1"/>
          </p:cNvSpPr>
          <p:nvPr/>
        </p:nvSpPr>
        <p:spPr bwMode="auto">
          <a:xfrm>
            <a:off x="900113" y="5589588"/>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ITERATIVE DEVELOPMENT</a:t>
            </a:r>
            <a:endParaRPr lang="en-US" altLang="zh-CN" sz="2000" b="1">
              <a:latin typeface="Comic Sans MS" panose="030F0702030302020204" pitchFamily="66" charset="0"/>
            </a:endParaRPr>
          </a:p>
        </p:txBody>
      </p:sp>
      <p:sp>
        <p:nvSpPr>
          <p:cNvPr id="53299" name="Line 51"/>
          <p:cNvSpPr>
            <a:spLocks noChangeShapeType="1"/>
          </p:cNvSpPr>
          <p:nvPr/>
        </p:nvSpPr>
        <p:spPr bwMode="auto">
          <a:xfrm>
            <a:off x="0" y="3716338"/>
            <a:ext cx="9144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3BD010-5451-4BED-A9D2-0DF7DAB7D2B2}" type="slidenum">
              <a:rPr kumimoji="0" lang="en-US" altLang="zh-CN" sz="2600" smtClean="0">
                <a:solidFill>
                  <a:schemeClr val="bg1"/>
                </a:solidFill>
              </a:rPr>
            </a:fld>
            <a:endParaRPr kumimoji="0" lang="en-US" altLang="zh-CN" sz="2600" smtClean="0">
              <a:solidFill>
                <a:schemeClr val="bg1"/>
              </a:solidFill>
            </a:endParaRPr>
          </a:p>
        </p:txBody>
      </p:sp>
      <p:sp>
        <p:nvSpPr>
          <p:cNvPr id="542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542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33CC"/>
                </a:solidFill>
                <a:sym typeface="Wingdings 2" panose="05020102010507070707" pitchFamily="18" charset="2"/>
              </a:rPr>
              <a:t>combination</a:t>
            </a:r>
            <a:r>
              <a:rPr lang="en-US" altLang="zh-CN" sz="2400" b="1" smtClean="0">
                <a:solidFill>
                  <a:schemeClr val="bg2"/>
                </a:solidFill>
                <a:sym typeface="Wingdings 2" panose="05020102010507070707" pitchFamily="18" charset="2"/>
              </a:rPr>
              <a:t> of iterative and incremental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development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new release may include new functionality</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but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existing functionality from the current release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may have been enhanced</a:t>
            </a:r>
            <a:r>
              <a:rPr lang="zh-CN" altLang="en-US" sz="2400" b="1" smtClean="0">
                <a:solidFill>
                  <a:schemeClr val="bg2"/>
                </a:solidFill>
                <a:sym typeface="Wingdings 2" panose="05020102010507070707" pitchFamily="18" charset="2"/>
              </a:rPr>
              <a:t>。  </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reasons for this forms of</a:t>
            </a:r>
            <a:r>
              <a:rPr lang="en-US" altLang="zh-CN" sz="2400" b="1" u="sng" smtClean="0">
                <a:solidFill>
                  <a:srgbClr val="FF0066"/>
                </a:solidFill>
                <a:sym typeface="Wingdings 2" panose="05020102010507070707" pitchFamily="18" charset="2"/>
              </a:rPr>
              <a:t> Phased Development</a:t>
            </a:r>
            <a:endParaRPr lang="en-US" altLang="zh-CN" sz="2400" b="1" u="sng" smtClean="0">
              <a:solidFill>
                <a:srgbClr val="FF0066"/>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training----observe user’s response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smtClean="0"/>
              <a:t>B: market----will be created early</a:t>
            </a:r>
            <a:endParaRPr lang="en-US" altLang="zh-CN" sz="2400" b="1" smtClean="0"/>
          </a:p>
          <a:p>
            <a:pPr eaLnBrk="1" hangingPunct="1">
              <a:buFontTx/>
              <a:buNone/>
            </a:pPr>
            <a:r>
              <a:rPr lang="en-US" altLang="zh-CN" sz="2400" b="1" smtClean="0"/>
              <a:t>    C: fix problems early</a:t>
            </a:r>
            <a:endParaRPr lang="en-US" altLang="zh-CN" sz="2400" b="1" smtClean="0"/>
          </a:p>
          <a:p>
            <a:pPr eaLnBrk="1" hangingPunct="1">
              <a:buFontTx/>
              <a:buNone/>
            </a:pPr>
            <a:r>
              <a:rPr lang="en-US" altLang="zh-CN" sz="2400" b="1" smtClean="0"/>
              <a:t>    D: different expertise for different release/version</a:t>
            </a:r>
            <a:endParaRPr lang="en-US" altLang="zh-CN" sz="2400" b="1" smtClean="0"/>
          </a:p>
          <a:p>
            <a:pPr eaLnBrk="1" hangingPunct="1">
              <a:buFontTx/>
              <a:buNone/>
            </a:pPr>
            <a:r>
              <a:rPr lang="en-US" altLang="zh-CN" sz="2000" b="1" smtClean="0">
                <a:solidFill>
                  <a:schemeClr val="bg2"/>
                </a:solidFill>
                <a:cs typeface="Arial" panose="020B0604020202020204" pitchFamily="34" charset="0"/>
                <a:sym typeface="Wingdings 2" panose="05020102010507070707" pitchFamily="18" charset="2"/>
              </a:rPr>
              <a:t> ⑦ </a:t>
            </a:r>
            <a:r>
              <a:rPr lang="zh-CN" altLang="en-US" sz="2400" b="1" smtClean="0">
                <a:solidFill>
                  <a:schemeClr val="bg2"/>
                </a:solidFill>
                <a:cs typeface="Arial" panose="020B0604020202020204" pitchFamily="34" charset="0"/>
                <a:sym typeface="Wingdings 2" panose="05020102010507070707" pitchFamily="18" charset="2"/>
              </a:rPr>
              <a:t>分阶段开发模型的最大优势</a:t>
            </a:r>
            <a:r>
              <a:rPr lang="en-US" altLang="zh-CN" sz="2400" b="1" smtClean="0">
                <a:solidFill>
                  <a:schemeClr val="bg2"/>
                </a:solidFill>
                <a:cs typeface="Arial" panose="020B0604020202020204" pitchFamily="34" charset="0"/>
                <a:sym typeface="Wingdings 2" panose="05020102010507070707" pitchFamily="18" charset="2"/>
              </a:rPr>
              <a:t>: </a:t>
            </a:r>
            <a:r>
              <a:rPr lang="zh-CN" altLang="en-US" sz="2400" b="1" smtClean="0">
                <a:solidFill>
                  <a:schemeClr val="bg2"/>
                </a:solidFill>
                <a:cs typeface="Arial" panose="020B0604020202020204" pitchFamily="34" charset="0"/>
                <a:sym typeface="Wingdings 2" panose="05020102010507070707" pitchFamily="18" charset="2"/>
              </a:rPr>
              <a:t>每个软件版本的周期减少了</a:t>
            </a:r>
            <a:r>
              <a:rPr lang="en-US" altLang="zh-CN" sz="2400" b="1" smtClean="0">
                <a:solidFill>
                  <a:schemeClr val="bg2"/>
                </a:solidFill>
                <a:cs typeface="Arial" panose="020B0604020202020204" pitchFamily="34" charset="0"/>
                <a:sym typeface="Wingdings 2" panose="05020102010507070707" pitchFamily="18" charset="2"/>
              </a:rPr>
              <a:t>! </a:t>
            </a:r>
            <a:endParaRPr lang="en-US" altLang="zh-CN" sz="2400" b="1" smtClean="0">
              <a:solidFill>
                <a:schemeClr val="bg2"/>
              </a:solidFill>
              <a:cs typeface="Arial" panose="020B0604020202020204" pitchFamily="34" charset="0"/>
              <a:sym typeface="Wingdings 2" panose="05020102010507070707" pitchFamily="18" charset="2"/>
            </a:endParaRPr>
          </a:p>
        </p:txBody>
      </p:sp>
      <p:sp>
        <p:nvSpPr>
          <p:cNvPr id="54277" name="Freeform 5"/>
          <p:cNvSpPr/>
          <p:nvPr/>
        </p:nvSpPr>
        <p:spPr bwMode="auto">
          <a:xfrm>
            <a:off x="787400" y="2060575"/>
            <a:ext cx="3530600" cy="2032000"/>
          </a:xfrm>
          <a:custGeom>
            <a:avLst/>
            <a:gdLst>
              <a:gd name="T0" fmla="*/ 2147483646 w 2224"/>
              <a:gd name="T1" fmla="*/ 0 h 1280"/>
              <a:gd name="T2" fmla="*/ 2147483646 w 2224"/>
              <a:gd name="T3" fmla="*/ 2147483646 h 1280"/>
              <a:gd name="T4" fmla="*/ 2147483646 w 2224"/>
              <a:gd name="T5" fmla="*/ 2147483646 h 1280"/>
              <a:gd name="T6" fmla="*/ 2147483646 w 2224"/>
              <a:gd name="T7" fmla="*/ 2147483646 h 1280"/>
              <a:gd name="T8" fmla="*/ 2147483646 w 2224"/>
              <a:gd name="T9" fmla="*/ 2147483646 h 1280"/>
              <a:gd name="T10" fmla="*/ 2147483646 w 2224"/>
              <a:gd name="T11" fmla="*/ 2147483646 h 1280"/>
              <a:gd name="T12" fmla="*/ 2147483646 w 2224"/>
              <a:gd name="T13" fmla="*/ 2147483646 h 1280"/>
              <a:gd name="T14" fmla="*/ 0 60000 65536"/>
              <a:gd name="T15" fmla="*/ 0 60000 65536"/>
              <a:gd name="T16" fmla="*/ 0 60000 65536"/>
              <a:gd name="T17" fmla="*/ 0 60000 65536"/>
              <a:gd name="T18" fmla="*/ 0 60000 65536"/>
              <a:gd name="T19" fmla="*/ 0 60000 65536"/>
              <a:gd name="T20" fmla="*/ 0 60000 65536"/>
              <a:gd name="T21" fmla="*/ 0 w 2224"/>
              <a:gd name="T22" fmla="*/ 0 h 1280"/>
              <a:gd name="T23" fmla="*/ 2224 w 2224"/>
              <a:gd name="T24" fmla="*/ 1280 h 1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1280">
                <a:moveTo>
                  <a:pt x="320" y="0"/>
                </a:moveTo>
                <a:cubicBezTo>
                  <a:pt x="160" y="96"/>
                  <a:pt x="0" y="192"/>
                  <a:pt x="32" y="384"/>
                </a:cubicBezTo>
                <a:cubicBezTo>
                  <a:pt x="64" y="576"/>
                  <a:pt x="192" y="1024"/>
                  <a:pt x="512" y="1152"/>
                </a:cubicBezTo>
                <a:cubicBezTo>
                  <a:pt x="832" y="1280"/>
                  <a:pt x="1680" y="1136"/>
                  <a:pt x="1952" y="1152"/>
                </a:cubicBezTo>
                <a:cubicBezTo>
                  <a:pt x="2224" y="1168"/>
                  <a:pt x="2104" y="1240"/>
                  <a:pt x="2144" y="1248"/>
                </a:cubicBezTo>
                <a:cubicBezTo>
                  <a:pt x="2184" y="1256"/>
                  <a:pt x="2192" y="1200"/>
                  <a:pt x="2192" y="1200"/>
                </a:cubicBezTo>
                <a:cubicBezTo>
                  <a:pt x="2192" y="1200"/>
                  <a:pt x="2168" y="1224"/>
                  <a:pt x="2144" y="1248"/>
                </a:cubicBezTo>
              </a:path>
            </a:pathLst>
          </a:custGeom>
          <a:noFill/>
          <a:ln w="2540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3C0F9A-ED9F-4DF0-A682-C296DC84A356}" type="slidenum">
              <a:rPr kumimoji="0" lang="en-US" altLang="zh-CN" sz="2600" smtClean="0">
                <a:solidFill>
                  <a:schemeClr val="bg1"/>
                </a:solidFill>
              </a:rPr>
            </a:fld>
            <a:endParaRPr kumimoji="0" lang="en-US" altLang="zh-CN" sz="2600" smtClean="0">
              <a:solidFill>
                <a:schemeClr val="bg1"/>
              </a:solidFill>
            </a:endParaRPr>
          </a:p>
        </p:txBody>
      </p:sp>
      <p:sp>
        <p:nvSpPr>
          <p:cNvPr id="56323" name="Rectangle 2"/>
          <p:cNvSpPr>
            <a:spLocks noGrp="1" noChangeArrowheads="1"/>
          </p:cNvSpPr>
          <p:nvPr>
            <p:ph type="body" idx="1"/>
          </p:nvPr>
        </p:nvSpPr>
        <p:spPr>
          <a:xfrm>
            <a:off x="755650" y="1700213"/>
            <a:ext cx="8388350" cy="5084762"/>
          </a:xfrm>
        </p:spPr>
        <p:txBody>
          <a:bodyPr/>
          <a:lstStyle/>
          <a:p>
            <a:pPr eaLnBrk="1" hangingPunct="1"/>
            <a:r>
              <a:rPr lang="zh-CN" altLang="en-US" b="1" dirty="0" smtClean="0">
                <a:solidFill>
                  <a:srgbClr val="000000"/>
                </a:solidFill>
              </a:rPr>
              <a:t>补充内容</a:t>
            </a:r>
            <a:r>
              <a:rPr lang="en-US" altLang="zh-CN" b="1" dirty="0" smtClean="0">
                <a:solidFill>
                  <a:srgbClr val="000000"/>
                </a:solidFill>
              </a:rPr>
              <a:t>------</a:t>
            </a:r>
            <a:r>
              <a:rPr lang="zh-CN" altLang="en-US" b="1" dirty="0" smtClean="0">
                <a:solidFill>
                  <a:srgbClr val="000000"/>
                </a:solidFill>
              </a:rPr>
              <a:t>当前市场热门开发过程话题：</a:t>
            </a:r>
            <a:endParaRPr lang="zh-CN" altLang="en-US" b="1" dirty="0" smtClean="0">
              <a:solidFill>
                <a:srgbClr val="000000"/>
              </a:solidFill>
            </a:endParaRPr>
          </a:p>
          <a:p>
            <a:pPr eaLnBrk="1" hangingPunct="1">
              <a:buFontTx/>
              <a:buNone/>
            </a:pPr>
            <a:r>
              <a:rPr lang="zh-CN" altLang="en-US" b="1" dirty="0" smtClean="0">
                <a:solidFill>
                  <a:srgbClr val="000000"/>
                </a:solidFill>
              </a:rPr>
              <a:t>   </a:t>
            </a:r>
            <a:r>
              <a:rPr lang="zh-CN" altLang="en-US" b="1" u="sng" dirty="0" smtClean="0">
                <a:solidFill>
                  <a:srgbClr val="CC3300"/>
                </a:solidFill>
              </a:rPr>
              <a:t>统一过程（</a:t>
            </a:r>
            <a:r>
              <a:rPr lang="en-US" altLang="zh-CN" b="1" u="sng" dirty="0" smtClean="0">
                <a:solidFill>
                  <a:srgbClr val="CC3300"/>
                </a:solidFill>
              </a:rPr>
              <a:t>UP</a:t>
            </a:r>
            <a:r>
              <a:rPr lang="zh-CN" altLang="en-US" b="1" u="sng" dirty="0" smtClean="0">
                <a:solidFill>
                  <a:srgbClr val="CC3300"/>
                </a:solidFill>
              </a:rPr>
              <a:t>）</a:t>
            </a:r>
            <a:r>
              <a:rPr lang="zh-CN" altLang="en-US" b="1" dirty="0" smtClean="0">
                <a:solidFill>
                  <a:srgbClr val="000000"/>
                </a:solidFill>
              </a:rPr>
              <a:t>可以用三句话来表达：它是</a:t>
            </a:r>
            <a:r>
              <a:rPr lang="zh-CN" altLang="en-US" b="1" u="sng" dirty="0" smtClean="0">
                <a:solidFill>
                  <a:srgbClr val="0033CC"/>
                </a:solidFill>
              </a:rPr>
              <a:t>用例驱动的、以基本架构为中心的、迭代式和增量性的软件开发过程框架</a:t>
            </a:r>
            <a:r>
              <a:rPr lang="zh-CN" altLang="en-US" b="1" dirty="0" smtClean="0">
                <a:solidFill>
                  <a:srgbClr val="000000"/>
                </a:solidFill>
              </a:rPr>
              <a:t>，它使用对象管理组织（</a:t>
            </a:r>
            <a:r>
              <a:rPr lang="en-US" altLang="zh-CN" b="1" dirty="0" smtClean="0">
                <a:solidFill>
                  <a:srgbClr val="000000"/>
                </a:solidFill>
              </a:rPr>
              <a:t>OMG</a:t>
            </a:r>
            <a:r>
              <a:rPr lang="zh-CN" altLang="en-US" b="1" dirty="0" smtClean="0">
                <a:solidFill>
                  <a:srgbClr val="000000"/>
                </a:solidFill>
              </a:rPr>
              <a:t>）的</a:t>
            </a:r>
            <a:r>
              <a:rPr lang="en-US" altLang="zh-CN" b="1" dirty="0" smtClean="0">
                <a:solidFill>
                  <a:srgbClr val="000000"/>
                </a:solidFill>
              </a:rPr>
              <a:t>UML </a:t>
            </a:r>
            <a:r>
              <a:rPr lang="zh-CN" altLang="en-US" b="1" dirty="0" smtClean="0">
                <a:solidFill>
                  <a:srgbClr val="000000"/>
                </a:solidFill>
              </a:rPr>
              <a:t>并与对象管理组织（</a:t>
            </a:r>
            <a:r>
              <a:rPr lang="en-US" altLang="zh-CN" b="1" dirty="0" smtClean="0">
                <a:solidFill>
                  <a:srgbClr val="000000"/>
                </a:solidFill>
              </a:rPr>
              <a:t>OMG</a:t>
            </a:r>
            <a:r>
              <a:rPr lang="zh-CN" altLang="en-US" b="1" dirty="0" smtClean="0">
                <a:solidFill>
                  <a:srgbClr val="000000"/>
                </a:solidFill>
              </a:rPr>
              <a:t>）的软件过程工程原模型（</a:t>
            </a:r>
            <a:r>
              <a:rPr lang="en-US" altLang="zh-CN" b="1" dirty="0" smtClean="0">
                <a:solidFill>
                  <a:srgbClr val="000000"/>
                </a:solidFill>
              </a:rPr>
              <a:t>SPEM</a:t>
            </a:r>
            <a:r>
              <a:rPr lang="zh-CN" altLang="en-US" b="1" dirty="0" smtClean="0">
                <a:solidFill>
                  <a:srgbClr val="000000"/>
                </a:solidFill>
              </a:rPr>
              <a:t>）等相兼容。</a:t>
            </a:r>
            <a:r>
              <a:rPr lang="zh-CN" altLang="en-US" dirty="0" smtClean="0">
                <a:solidFill>
                  <a:srgbClr val="000000"/>
                </a:solidFill>
              </a:rPr>
              <a:t> </a:t>
            </a:r>
            <a:endParaRPr lang="zh-CN" altLang="en-US" b="1" dirty="0" smtClean="0">
              <a:solidFill>
                <a:srgbClr val="000000"/>
              </a:solidFill>
            </a:endParaRPr>
          </a:p>
          <a:p>
            <a:pPr lvl="1" eaLnBrk="1" hangingPunct="1"/>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统一过程</a:t>
            </a:r>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将重复一系列生命期</a:t>
            </a:r>
            <a:r>
              <a:rPr lang="zh-CN" altLang="en-US" b="1" dirty="0" smtClean="0">
                <a:solidFill>
                  <a:srgbClr val="000000"/>
                </a:solidFill>
              </a:rPr>
              <a:t>，</a:t>
            </a:r>
            <a:r>
              <a:rPr lang="zh-CN" altLang="en-US" b="1" dirty="0" smtClean="0">
                <a:solidFill>
                  <a:srgbClr val="0000FF"/>
                </a:solidFill>
              </a:rPr>
              <a:t>这些生命期构成了一个系统的开发期寿命。每个生命期都以向客户推出一个产品版本而结束。 　　　</a:t>
            </a:r>
            <a:endParaRPr lang="zh-CN" altLang="en-US" b="1" dirty="0" smtClean="0">
              <a:solidFill>
                <a:srgbClr val="0000FF"/>
              </a:solidFill>
            </a:endParaRPr>
          </a:p>
          <a:p>
            <a:pPr lvl="1" eaLnBrk="1" hangingPunct="1"/>
            <a:r>
              <a:rPr lang="zh-CN" altLang="en-US" b="1" dirty="0" smtClean="0">
                <a:solidFill>
                  <a:srgbClr val="000000"/>
                </a:solidFill>
              </a:rPr>
              <a:t>每个周期包括</a:t>
            </a:r>
            <a:r>
              <a:rPr lang="zh-CN" altLang="en-US" b="1" u="sng" dirty="0" smtClean="0">
                <a:solidFill>
                  <a:srgbClr val="000000"/>
                </a:solidFill>
              </a:rPr>
              <a:t>四个阶段：开始阶段、确立阶段、构建阶段和移交阶段</a:t>
            </a:r>
            <a:r>
              <a:rPr lang="zh-CN" altLang="en-US" b="1" dirty="0" smtClean="0">
                <a:solidFill>
                  <a:srgbClr val="000000"/>
                </a:solidFill>
              </a:rPr>
              <a:t>。每个阶段可以进一步划分为多次迭代。</a:t>
            </a:r>
            <a:endParaRPr lang="zh-CN" altLang="en-US" b="1" dirty="0" smtClean="0">
              <a:solidFill>
                <a:srgbClr val="000000"/>
              </a:solidFill>
            </a:endParaRPr>
          </a:p>
        </p:txBody>
      </p:sp>
      <p:sp>
        <p:nvSpPr>
          <p:cNvPr id="56324" name="Rectangle 3"/>
          <p:cNvSpPr>
            <a:spLocks noGrp="1" noChangeArrowheads="1"/>
          </p:cNvSpPr>
          <p:nvPr>
            <p:ph type="title"/>
          </p:nvPr>
        </p:nvSpPr>
        <p:spPr>
          <a:xfrm>
            <a:off x="1476375" y="381000"/>
            <a:ext cx="7439025" cy="838200"/>
          </a:xfrm>
          <a:noFill/>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B0CE4-D9EC-4241-B84E-B7343848D4DA}" type="slidenum">
              <a:rPr kumimoji="0" lang="en-US" altLang="zh-CN" sz="2600" smtClean="0">
                <a:solidFill>
                  <a:schemeClr val="bg1"/>
                </a:solidFill>
              </a:rPr>
            </a:fld>
            <a:endParaRPr kumimoji="0" lang="en-US" altLang="zh-CN" sz="2600" smtClean="0">
              <a:solidFill>
                <a:schemeClr val="bg1"/>
              </a:solidFill>
            </a:endParaRPr>
          </a:p>
        </p:txBody>
      </p:sp>
      <p:sp>
        <p:nvSpPr>
          <p:cNvPr id="8195" name="Rectangle 35"/>
          <p:cNvSpPr>
            <a:spLocks noChangeArrowheads="1"/>
          </p:cNvSpPr>
          <p:nvPr/>
        </p:nvSpPr>
        <p:spPr bwMode="auto">
          <a:xfrm>
            <a:off x="0" y="0"/>
            <a:ext cx="91440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196" name="Rectangle 2"/>
          <p:cNvSpPr>
            <a:spLocks noGrp="1" noChangeArrowheads="1"/>
          </p:cNvSpPr>
          <p:nvPr>
            <p:ph type="title"/>
          </p:nvPr>
        </p:nvSpPr>
        <p:spPr>
          <a:xfrm>
            <a:off x="4495800" y="228600"/>
            <a:ext cx="4495800" cy="1219200"/>
          </a:xfrm>
        </p:spPr>
        <p:txBody>
          <a:bodyPr/>
          <a:lstStyle/>
          <a:p>
            <a:pPr eaLnBrk="1" hangingPunct="1"/>
            <a:r>
              <a:rPr lang="en-US" altLang="zh-CN" sz="2800" smtClean="0">
                <a:solidFill>
                  <a:schemeClr val="tx1"/>
                </a:solidFill>
                <a:latin typeface="Times New Roman" panose="02020603050405020304" pitchFamily="18" charset="0"/>
                <a:sym typeface="Wingdings" panose="05000000000000000000" pitchFamily="2" charset="2"/>
              </a:rPr>
              <a:t> The </a:t>
            </a:r>
            <a:r>
              <a:rPr lang="en-US" altLang="zh-CN" sz="2800" smtClean="0">
                <a:solidFill>
                  <a:schemeClr val="hlink"/>
                </a:solidFill>
                <a:latin typeface="Times New Roman" panose="02020603050405020304" pitchFamily="18" charset="0"/>
                <a:sym typeface="Wingdings" panose="05000000000000000000" pitchFamily="2" charset="2"/>
              </a:rPr>
              <a:t>8 generic phases</a:t>
            </a:r>
            <a:r>
              <a:rPr lang="en-US" altLang="zh-CN" sz="2800" smtClean="0">
                <a:solidFill>
                  <a:schemeClr val="tx1"/>
                </a:solidFill>
                <a:latin typeface="Times New Roman" panose="02020603050405020304" pitchFamily="18" charset="0"/>
                <a:sym typeface="Wingdings" panose="05000000000000000000" pitchFamily="2" charset="2"/>
              </a:rPr>
              <a:t> of </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    software engineering</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a:t>
            </a:r>
            <a:r>
              <a:rPr lang="zh-CN" altLang="en-US" sz="2800" smtClean="0">
                <a:solidFill>
                  <a:schemeClr val="tx1"/>
                </a:solidFill>
                <a:latin typeface="Times New Roman" panose="02020603050405020304" pitchFamily="18" charset="0"/>
                <a:sym typeface="Wingdings" panose="05000000000000000000" pitchFamily="2" charset="2"/>
              </a:rPr>
              <a:t>效法软件工程的几个阶段</a:t>
            </a:r>
            <a:r>
              <a:rPr lang="en-US" altLang="zh-CN" sz="2800" smtClean="0">
                <a:solidFill>
                  <a:schemeClr val="tx1"/>
                </a:solidFill>
                <a:latin typeface="Times New Roman" panose="02020603050405020304" pitchFamily="18" charset="0"/>
                <a:sym typeface="Wingdings" panose="05000000000000000000" pitchFamily="2" charset="2"/>
              </a:rPr>
              <a:t>)</a:t>
            </a:r>
            <a:endParaRPr lang="en-US" altLang="zh-CN" sz="2800" smtClean="0">
              <a:solidFill>
                <a:schemeClr val="tx1"/>
              </a:solidFill>
              <a:latin typeface="Times New Roman" panose="02020603050405020304" pitchFamily="18" charset="0"/>
              <a:sym typeface="Wingdings" panose="05000000000000000000" pitchFamily="2" charset="2"/>
            </a:endParaRPr>
          </a:p>
        </p:txBody>
      </p:sp>
      <p:sp>
        <p:nvSpPr>
          <p:cNvPr id="129028" name="Rectangle 4"/>
          <p:cNvSpPr>
            <a:spLocks noChangeArrowheads="1"/>
          </p:cNvSpPr>
          <p:nvPr/>
        </p:nvSpPr>
        <p:spPr bwMode="auto">
          <a:xfrm>
            <a:off x="1905000" y="609600"/>
            <a:ext cx="1524000" cy="457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可行性分析</a:t>
            </a:r>
            <a:endParaRPr lang="zh-CN" altLang="en-US" sz="2000" b="1">
              <a:latin typeface="Times New Roman" panose="02020603050405020304" pitchFamily="18" charset="0"/>
              <a:ea typeface="仿宋_GB2312" pitchFamily="49" charset="-122"/>
            </a:endParaRPr>
          </a:p>
        </p:txBody>
      </p:sp>
      <p:sp>
        <p:nvSpPr>
          <p:cNvPr id="129029" name="Rectangle 5"/>
          <p:cNvSpPr>
            <a:spLocks noChangeArrowheads="1"/>
          </p:cNvSpPr>
          <p:nvPr/>
        </p:nvSpPr>
        <p:spPr bwMode="auto">
          <a:xfrm>
            <a:off x="2743200" y="1371600"/>
            <a:ext cx="1524000" cy="457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需求分析</a:t>
            </a:r>
            <a:endParaRPr lang="zh-CN" altLang="en-US" sz="2000" b="1">
              <a:latin typeface="Times New Roman" panose="02020603050405020304" pitchFamily="18" charset="0"/>
              <a:ea typeface="仿宋_GB2312" pitchFamily="49" charset="-122"/>
            </a:endParaRPr>
          </a:p>
        </p:txBody>
      </p:sp>
      <p:sp>
        <p:nvSpPr>
          <p:cNvPr id="129030" name="Rectangle 6"/>
          <p:cNvSpPr>
            <a:spLocks noChangeArrowheads="1"/>
          </p:cNvSpPr>
          <p:nvPr/>
        </p:nvSpPr>
        <p:spPr bwMode="auto">
          <a:xfrm>
            <a:off x="3657600" y="2133600"/>
            <a:ext cx="1524000" cy="457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概要设计</a:t>
            </a:r>
            <a:endParaRPr lang="zh-CN" altLang="en-US" sz="2000" b="1">
              <a:latin typeface="Times New Roman" panose="02020603050405020304" pitchFamily="18" charset="0"/>
              <a:ea typeface="仿宋_GB2312" pitchFamily="49" charset="-122"/>
            </a:endParaRPr>
          </a:p>
        </p:txBody>
      </p:sp>
      <p:sp>
        <p:nvSpPr>
          <p:cNvPr id="129031" name="Rectangle 7"/>
          <p:cNvSpPr>
            <a:spLocks noChangeArrowheads="1"/>
          </p:cNvSpPr>
          <p:nvPr/>
        </p:nvSpPr>
        <p:spPr bwMode="auto">
          <a:xfrm>
            <a:off x="4648200" y="2895600"/>
            <a:ext cx="1524000" cy="4572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详细设计</a:t>
            </a:r>
            <a:endParaRPr lang="zh-CN" altLang="en-US" sz="2000" b="1">
              <a:latin typeface="Times New Roman" panose="02020603050405020304" pitchFamily="18" charset="0"/>
              <a:ea typeface="仿宋_GB2312" pitchFamily="49" charset="-122"/>
            </a:endParaRPr>
          </a:p>
        </p:txBody>
      </p:sp>
      <p:sp>
        <p:nvSpPr>
          <p:cNvPr id="129032" name="Rectangle 8"/>
          <p:cNvSpPr>
            <a:spLocks noChangeArrowheads="1"/>
          </p:cNvSpPr>
          <p:nvPr/>
        </p:nvSpPr>
        <p:spPr bwMode="auto">
          <a:xfrm>
            <a:off x="5562600" y="3733800"/>
            <a:ext cx="1524000" cy="4572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编码</a:t>
            </a:r>
            <a:endParaRPr lang="zh-CN" altLang="en-US" sz="2000" b="1">
              <a:latin typeface="Times New Roman" panose="02020603050405020304" pitchFamily="18" charset="0"/>
              <a:ea typeface="仿宋_GB2312" pitchFamily="49" charset="-122"/>
            </a:endParaRPr>
          </a:p>
        </p:txBody>
      </p:sp>
      <p:sp>
        <p:nvSpPr>
          <p:cNvPr id="129033" name="Rectangle 9"/>
          <p:cNvSpPr>
            <a:spLocks noChangeArrowheads="1"/>
          </p:cNvSpPr>
          <p:nvPr/>
        </p:nvSpPr>
        <p:spPr bwMode="auto">
          <a:xfrm>
            <a:off x="6400800" y="4572000"/>
            <a:ext cx="1524000" cy="4572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测试</a:t>
            </a:r>
            <a:endParaRPr lang="zh-CN" altLang="en-US" sz="2000" b="1">
              <a:latin typeface="Times New Roman" panose="02020603050405020304" pitchFamily="18" charset="0"/>
              <a:ea typeface="仿宋_GB2312" pitchFamily="49" charset="-122"/>
            </a:endParaRPr>
          </a:p>
        </p:txBody>
      </p:sp>
      <p:sp>
        <p:nvSpPr>
          <p:cNvPr id="129034" name="Rectangle 10"/>
          <p:cNvSpPr>
            <a:spLocks noChangeArrowheads="1"/>
          </p:cNvSpPr>
          <p:nvPr/>
        </p:nvSpPr>
        <p:spPr bwMode="auto">
          <a:xfrm>
            <a:off x="7162800" y="5410200"/>
            <a:ext cx="1524000" cy="4572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交付</a:t>
            </a:r>
            <a:endParaRPr lang="zh-CN" altLang="en-US" sz="2000" b="1">
              <a:latin typeface="Times New Roman" panose="02020603050405020304" pitchFamily="18" charset="0"/>
              <a:ea typeface="仿宋_GB2312" pitchFamily="49" charset="-122"/>
            </a:endParaRPr>
          </a:p>
        </p:txBody>
      </p:sp>
      <p:sp>
        <p:nvSpPr>
          <p:cNvPr id="129035" name="Rectangle 11"/>
          <p:cNvSpPr>
            <a:spLocks noChangeArrowheads="1"/>
          </p:cNvSpPr>
          <p:nvPr/>
        </p:nvSpPr>
        <p:spPr bwMode="auto">
          <a:xfrm>
            <a:off x="7620000" y="6248400"/>
            <a:ext cx="1524000" cy="4572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维护</a:t>
            </a:r>
            <a:endParaRPr lang="zh-CN" altLang="en-US" sz="2000" b="1">
              <a:latin typeface="Times New Roman" panose="02020603050405020304" pitchFamily="18" charset="0"/>
              <a:ea typeface="仿宋_GB2312" pitchFamily="49" charset="-122"/>
            </a:endParaRPr>
          </a:p>
        </p:txBody>
      </p:sp>
      <p:sp>
        <p:nvSpPr>
          <p:cNvPr id="129036" name="Text Box 12"/>
          <p:cNvSpPr txBox="1">
            <a:spLocks noChangeArrowheads="1"/>
          </p:cNvSpPr>
          <p:nvPr/>
        </p:nvSpPr>
        <p:spPr bwMode="auto">
          <a:xfrm>
            <a:off x="0" y="623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对话过程</a:t>
            </a:r>
            <a:endParaRPr lang="zh-CN" altLang="en-US" sz="1800" b="1">
              <a:solidFill>
                <a:schemeClr val="bg2"/>
              </a:solidFill>
              <a:latin typeface="Times New Roman" panose="02020603050405020304" pitchFamily="18" charset="0"/>
              <a:ea typeface="仿宋_GB2312" pitchFamily="49" charset="-122"/>
            </a:endParaRPr>
          </a:p>
        </p:txBody>
      </p:sp>
      <p:sp>
        <p:nvSpPr>
          <p:cNvPr id="129037" name="Line 13"/>
          <p:cNvSpPr>
            <a:spLocks noChangeShapeType="1"/>
          </p:cNvSpPr>
          <p:nvPr/>
        </p:nvSpPr>
        <p:spPr bwMode="auto">
          <a:xfrm>
            <a:off x="1143000" y="844550"/>
            <a:ext cx="685800" cy="0"/>
          </a:xfrm>
          <a:prstGeom prst="line">
            <a:avLst/>
          </a:prstGeom>
          <a:noFill/>
          <a:ln w="25400">
            <a:solidFill>
              <a:srgbClr val="33CC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14"/>
          <p:cNvSpPr txBox="1">
            <a:spLocks noChangeArrowheads="1"/>
          </p:cNvSpPr>
          <p:nvPr/>
        </p:nvSpPr>
        <p:spPr bwMode="auto">
          <a:xfrm>
            <a:off x="0" y="13096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工作清单一、二</a:t>
            </a:r>
            <a:endParaRPr lang="zh-CN" altLang="en-US" sz="1800" b="1">
              <a:solidFill>
                <a:schemeClr val="bg2"/>
              </a:solidFill>
              <a:latin typeface="Times New Roman" panose="02020603050405020304" pitchFamily="18" charset="0"/>
              <a:ea typeface="仿宋_GB2312" pitchFamily="49" charset="-122"/>
            </a:endParaRPr>
          </a:p>
        </p:txBody>
      </p:sp>
      <p:sp>
        <p:nvSpPr>
          <p:cNvPr id="129039" name="Line 15"/>
          <p:cNvSpPr>
            <a:spLocks noChangeShapeType="1"/>
          </p:cNvSpPr>
          <p:nvPr/>
        </p:nvSpPr>
        <p:spPr bwMode="auto">
          <a:xfrm>
            <a:off x="1981200" y="1524000"/>
            <a:ext cx="685800" cy="0"/>
          </a:xfrm>
          <a:prstGeom prst="line">
            <a:avLst/>
          </a:prstGeom>
          <a:noFill/>
          <a:ln w="25400">
            <a:solidFill>
              <a:srgbClr val="33CC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6"/>
          <p:cNvSpPr txBox="1">
            <a:spLocks noChangeArrowheads="1"/>
          </p:cNvSpPr>
          <p:nvPr/>
        </p:nvSpPr>
        <p:spPr bwMode="auto">
          <a:xfrm>
            <a:off x="0" y="2057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工作清单三、四、五</a:t>
            </a:r>
            <a:endParaRPr lang="zh-CN" altLang="en-US" sz="1800" b="1">
              <a:solidFill>
                <a:schemeClr val="bg2"/>
              </a:solidFill>
              <a:latin typeface="Times New Roman" panose="02020603050405020304" pitchFamily="18" charset="0"/>
              <a:ea typeface="仿宋_GB2312" pitchFamily="49" charset="-122"/>
            </a:endParaRPr>
          </a:p>
        </p:txBody>
      </p:sp>
      <p:sp>
        <p:nvSpPr>
          <p:cNvPr id="129041" name="Line 17"/>
          <p:cNvSpPr>
            <a:spLocks noChangeShapeType="1"/>
          </p:cNvSpPr>
          <p:nvPr/>
        </p:nvSpPr>
        <p:spPr bwMode="auto">
          <a:xfrm>
            <a:off x="2362200" y="2286000"/>
            <a:ext cx="914400" cy="0"/>
          </a:xfrm>
          <a:prstGeom prst="line">
            <a:avLst/>
          </a:prstGeom>
          <a:noFill/>
          <a:ln w="25400">
            <a:solidFill>
              <a:srgbClr val="33CC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2" name="Text Box 18"/>
          <p:cNvSpPr txBox="1">
            <a:spLocks noChangeArrowheads="1"/>
          </p:cNvSpPr>
          <p:nvPr/>
        </p:nvSpPr>
        <p:spPr bwMode="auto">
          <a:xfrm>
            <a:off x="457200" y="2895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写代码前的思考过程</a:t>
            </a:r>
            <a:endParaRPr lang="zh-CN" altLang="en-US" sz="1800" b="1">
              <a:solidFill>
                <a:schemeClr val="bg2"/>
              </a:solidFill>
              <a:latin typeface="Times New Roman" panose="02020603050405020304" pitchFamily="18" charset="0"/>
              <a:ea typeface="仿宋_GB2312" pitchFamily="49" charset="-122"/>
            </a:endParaRPr>
          </a:p>
        </p:txBody>
      </p:sp>
      <p:sp>
        <p:nvSpPr>
          <p:cNvPr id="129043" name="Line 19"/>
          <p:cNvSpPr>
            <a:spLocks noChangeShapeType="1"/>
          </p:cNvSpPr>
          <p:nvPr/>
        </p:nvSpPr>
        <p:spPr bwMode="auto">
          <a:xfrm>
            <a:off x="2971800" y="3124200"/>
            <a:ext cx="914400" cy="0"/>
          </a:xfrm>
          <a:prstGeom prst="line">
            <a:avLst/>
          </a:prstGeom>
          <a:noFill/>
          <a:ln w="25400">
            <a:solidFill>
              <a:srgbClr val="33CCCC"/>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4" name="Text Box 20"/>
          <p:cNvSpPr txBox="1">
            <a:spLocks noChangeArrowheads="1"/>
          </p:cNvSpPr>
          <p:nvPr/>
        </p:nvSpPr>
        <p:spPr bwMode="auto">
          <a:xfrm>
            <a:off x="2286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a:t>
            </a:r>
            <a:endParaRPr lang="zh-CN" altLang="en-US" sz="1800" b="1">
              <a:solidFill>
                <a:schemeClr val="bg2"/>
              </a:solidFill>
              <a:latin typeface="Times New Roman" panose="02020603050405020304" pitchFamily="18" charset="0"/>
              <a:ea typeface="仿宋_GB2312" pitchFamily="49" charset="-122"/>
            </a:endParaRPr>
          </a:p>
        </p:txBody>
      </p:sp>
      <p:sp>
        <p:nvSpPr>
          <p:cNvPr id="129045" name="Line 21"/>
          <p:cNvSpPr>
            <a:spLocks noChangeShapeType="1"/>
          </p:cNvSpPr>
          <p:nvPr/>
        </p:nvSpPr>
        <p:spPr bwMode="auto">
          <a:xfrm>
            <a:off x="3505200" y="3962400"/>
            <a:ext cx="914400" cy="0"/>
          </a:xfrm>
          <a:prstGeom prst="line">
            <a:avLst/>
          </a:prstGeom>
          <a:noFill/>
          <a:ln w="25400">
            <a:solidFill>
              <a:srgbClr val="33CCCC"/>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4495800" y="4800600"/>
            <a:ext cx="914400" cy="0"/>
          </a:xfrm>
          <a:prstGeom prst="line">
            <a:avLst/>
          </a:prstGeom>
          <a:noFill/>
          <a:ln w="25400">
            <a:solidFill>
              <a:srgbClr val="33CCCC"/>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Text Box 23"/>
          <p:cNvSpPr txBox="1">
            <a:spLocks noChangeArrowheads="1"/>
          </p:cNvSpPr>
          <p:nvPr/>
        </p:nvSpPr>
        <p:spPr bwMode="auto">
          <a:xfrm>
            <a:off x="2590800" y="4572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提交给老师检查</a:t>
            </a:r>
            <a:endParaRPr lang="zh-CN" altLang="en-US" sz="1800" b="1">
              <a:solidFill>
                <a:schemeClr val="bg2"/>
              </a:solidFill>
              <a:latin typeface="Times New Roman" panose="02020603050405020304" pitchFamily="18" charset="0"/>
              <a:ea typeface="仿宋_GB2312" pitchFamily="49" charset="-122"/>
            </a:endParaRPr>
          </a:p>
        </p:txBody>
      </p:sp>
      <p:sp>
        <p:nvSpPr>
          <p:cNvPr id="129048" name="Text Box 24"/>
          <p:cNvSpPr txBox="1">
            <a:spLocks noChangeArrowheads="1"/>
          </p:cNvSpPr>
          <p:nvPr/>
        </p:nvSpPr>
        <p:spPr bwMode="auto">
          <a:xfrm>
            <a:off x="2895600" y="5410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给老师朋友安装、讲解</a:t>
            </a:r>
            <a:endParaRPr lang="zh-CN" altLang="en-US" sz="1800" b="1">
              <a:solidFill>
                <a:schemeClr val="bg2"/>
              </a:solidFill>
              <a:latin typeface="Times New Roman" panose="02020603050405020304" pitchFamily="18" charset="0"/>
              <a:ea typeface="仿宋_GB2312" pitchFamily="49" charset="-122"/>
            </a:endParaRPr>
          </a:p>
        </p:txBody>
      </p:sp>
      <p:sp>
        <p:nvSpPr>
          <p:cNvPr id="129049" name="Line 25"/>
          <p:cNvSpPr>
            <a:spLocks noChangeShapeType="1"/>
          </p:cNvSpPr>
          <p:nvPr/>
        </p:nvSpPr>
        <p:spPr bwMode="auto">
          <a:xfrm>
            <a:off x="5486400" y="5638800"/>
            <a:ext cx="914400" cy="0"/>
          </a:xfrm>
          <a:prstGeom prst="line">
            <a:avLst/>
          </a:prstGeom>
          <a:noFill/>
          <a:ln w="25400">
            <a:solidFill>
              <a:srgbClr val="33CCCC"/>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26"/>
          <p:cNvSpPr>
            <a:spLocks noChangeShapeType="1"/>
          </p:cNvSpPr>
          <p:nvPr/>
        </p:nvSpPr>
        <p:spPr bwMode="auto">
          <a:xfrm>
            <a:off x="6324600" y="6477000"/>
            <a:ext cx="914400" cy="0"/>
          </a:xfrm>
          <a:prstGeom prst="line">
            <a:avLst/>
          </a:prstGeom>
          <a:noFill/>
          <a:ln w="25400">
            <a:solidFill>
              <a:srgbClr val="33CCCC"/>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1" name="Text Box 27"/>
          <p:cNvSpPr txBox="1">
            <a:spLocks noChangeArrowheads="1"/>
          </p:cNvSpPr>
          <p:nvPr/>
        </p:nvSpPr>
        <p:spPr bwMode="auto">
          <a:xfrm>
            <a:off x="3446463" y="6288088"/>
            <a:ext cx="285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修正问题、改进软件</a:t>
            </a:r>
            <a:r>
              <a:rPr lang="en-US" altLang="zh-CN" sz="1800">
                <a:solidFill>
                  <a:srgbClr val="008080"/>
                </a:solidFill>
                <a:latin typeface="Times New Roman" panose="02020603050405020304" pitchFamily="18" charset="0"/>
                <a:ea typeface="仿宋_GB2312" pitchFamily="49" charset="-122"/>
              </a:rPr>
              <a:t>……</a:t>
            </a:r>
            <a:endParaRPr lang="en-US" altLang="zh-CN" sz="1800">
              <a:solidFill>
                <a:srgbClr val="008080"/>
              </a:solidFill>
              <a:latin typeface="Times New Roman" panose="02020603050405020304" pitchFamily="18" charset="0"/>
              <a:ea typeface="仿宋_GB2312" pitchFamily="49" charset="-122"/>
            </a:endParaRPr>
          </a:p>
        </p:txBody>
      </p:sp>
      <p:cxnSp>
        <p:nvCxnSpPr>
          <p:cNvPr id="129052" name="AutoShape 28"/>
          <p:cNvCxnSpPr>
            <a:cxnSpLocks noChangeShapeType="1"/>
            <a:stCxn id="129028" idx="3"/>
            <a:endCxn id="129029" idx="0"/>
          </p:cNvCxnSpPr>
          <p:nvPr/>
        </p:nvCxnSpPr>
        <p:spPr bwMode="auto">
          <a:xfrm>
            <a:off x="3441700" y="838200"/>
            <a:ext cx="63500" cy="520700"/>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3" name="AutoShape 29"/>
          <p:cNvCxnSpPr>
            <a:cxnSpLocks noChangeShapeType="1"/>
            <a:stCxn id="129029" idx="3"/>
            <a:endCxn id="129030" idx="0"/>
          </p:cNvCxnSpPr>
          <p:nvPr/>
        </p:nvCxnSpPr>
        <p:spPr bwMode="auto">
          <a:xfrm>
            <a:off x="4279900" y="1600200"/>
            <a:ext cx="139700" cy="520700"/>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4" name="AutoShape 30"/>
          <p:cNvCxnSpPr>
            <a:cxnSpLocks noChangeShapeType="1"/>
            <a:stCxn id="129030" idx="3"/>
            <a:endCxn id="129031" idx="0"/>
          </p:cNvCxnSpPr>
          <p:nvPr/>
        </p:nvCxnSpPr>
        <p:spPr bwMode="auto">
          <a:xfrm>
            <a:off x="5194300" y="2362200"/>
            <a:ext cx="215900" cy="520700"/>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5" name="AutoShape 31"/>
          <p:cNvCxnSpPr>
            <a:cxnSpLocks noChangeShapeType="1"/>
            <a:stCxn id="129031" idx="3"/>
            <a:endCxn id="129032" idx="0"/>
          </p:cNvCxnSpPr>
          <p:nvPr/>
        </p:nvCxnSpPr>
        <p:spPr bwMode="auto">
          <a:xfrm>
            <a:off x="6184900" y="3124200"/>
            <a:ext cx="139700" cy="596900"/>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6" name="AutoShape 32"/>
          <p:cNvCxnSpPr>
            <a:cxnSpLocks noChangeShapeType="1"/>
            <a:stCxn id="129032" idx="3"/>
            <a:endCxn id="129033" idx="0"/>
          </p:cNvCxnSpPr>
          <p:nvPr/>
        </p:nvCxnSpPr>
        <p:spPr bwMode="auto">
          <a:xfrm>
            <a:off x="7099300" y="3962400"/>
            <a:ext cx="63500" cy="596900"/>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7" name="AutoShape 33"/>
          <p:cNvCxnSpPr>
            <a:cxnSpLocks noChangeShapeType="1"/>
            <a:stCxn id="129033" idx="3"/>
            <a:endCxn id="129034" idx="0"/>
          </p:cNvCxnSpPr>
          <p:nvPr/>
        </p:nvCxnSpPr>
        <p:spPr bwMode="auto">
          <a:xfrm flipH="1">
            <a:off x="7924800" y="4800600"/>
            <a:ext cx="12700" cy="596900"/>
          </a:xfrm>
          <a:prstGeom prst="bentConnector4">
            <a:avLst>
              <a:gd name="adj1" fmla="val -1700000"/>
              <a:gd name="adj2" fmla="val 70213"/>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9058" name="AutoShape 34"/>
          <p:cNvCxnSpPr>
            <a:cxnSpLocks noChangeShapeType="1"/>
            <a:stCxn id="129034" idx="3"/>
            <a:endCxn id="129035" idx="0"/>
          </p:cNvCxnSpPr>
          <p:nvPr/>
        </p:nvCxnSpPr>
        <p:spPr bwMode="auto">
          <a:xfrm flipH="1">
            <a:off x="8382000" y="5638800"/>
            <a:ext cx="317500" cy="596900"/>
          </a:xfrm>
          <a:prstGeom prst="bentConnector4">
            <a:avLst>
              <a:gd name="adj1" fmla="val -68000"/>
              <a:gd name="adj2" fmla="val 70213"/>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500"/>
                                        <p:tgtEl>
                                          <p:spTgt spid="1290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dissolve">
                                      <p:cBhvr>
                                        <p:cTn id="12" dur="500"/>
                                        <p:tgtEl>
                                          <p:spTgt spid="129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dissolve">
                                      <p:cBhvr>
                                        <p:cTn id="17" dur="500"/>
                                        <p:tgtEl>
                                          <p:spTgt spid="1290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dissolve">
                                      <p:cBhvr>
                                        <p:cTn id="22" dur="500"/>
                                        <p:tgtEl>
                                          <p:spTgt spid="1290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dissolve">
                                      <p:cBhvr>
                                        <p:cTn id="27" dur="500"/>
                                        <p:tgtEl>
                                          <p:spTgt spid="1290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dissolve">
                                      <p:cBhvr>
                                        <p:cTn id="32" dur="500"/>
                                        <p:tgtEl>
                                          <p:spTgt spid="1290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dissolve">
                                      <p:cBhvr>
                                        <p:cTn id="37" dur="500"/>
                                        <p:tgtEl>
                                          <p:spTgt spid="1290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dissolve">
                                      <p:cBhvr>
                                        <p:cTn id="42" dur="500"/>
                                        <p:tgtEl>
                                          <p:spTgt spid="1290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dissolve">
                                      <p:cBhvr>
                                        <p:cTn id="47" dur="500"/>
                                        <p:tgtEl>
                                          <p:spTgt spid="1290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dissolve">
                                      <p:cBhvr>
                                        <p:cTn id="52" dur="500"/>
                                        <p:tgtEl>
                                          <p:spTgt spid="12903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dissolve">
                                      <p:cBhvr>
                                        <p:cTn id="57" dur="500"/>
                                        <p:tgtEl>
                                          <p:spTgt spid="12903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500"/>
                                        <p:tgtEl>
                                          <p:spTgt spid="12903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dissolve">
                                      <p:cBhvr>
                                        <p:cTn id="67" dur="500"/>
                                        <p:tgtEl>
                                          <p:spTgt spid="12904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dissolve">
                                      <p:cBhvr>
                                        <p:cTn id="72" dur="500"/>
                                        <p:tgtEl>
                                          <p:spTgt spid="12904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dissolve">
                                      <p:cBhvr>
                                        <p:cTn id="77" dur="500"/>
                                        <p:tgtEl>
                                          <p:spTgt spid="12904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dissolve">
                                      <p:cBhvr>
                                        <p:cTn id="82" dur="500"/>
                                        <p:tgtEl>
                                          <p:spTgt spid="12904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dissolve">
                                      <p:cBhvr>
                                        <p:cTn id="87" dur="500"/>
                                        <p:tgtEl>
                                          <p:spTgt spid="12904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dissolve">
                                      <p:cBhvr>
                                        <p:cTn id="92" dur="500"/>
                                        <p:tgtEl>
                                          <p:spTgt spid="129045"/>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29047"/>
                                        </p:tgtEl>
                                        <p:attrNameLst>
                                          <p:attrName>style.visibility</p:attrName>
                                        </p:attrNameLst>
                                      </p:cBhvr>
                                      <p:to>
                                        <p:strVal val="visible"/>
                                      </p:to>
                                    </p:set>
                                    <p:animEffect transition="in" filter="dissolve">
                                      <p:cBhvr>
                                        <p:cTn id="97" dur="500"/>
                                        <p:tgtEl>
                                          <p:spTgt spid="129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9046"/>
                                        </p:tgtEl>
                                        <p:attrNameLst>
                                          <p:attrName>style.visibility</p:attrName>
                                        </p:attrNameLst>
                                      </p:cBhvr>
                                      <p:to>
                                        <p:strVal val="visible"/>
                                      </p:to>
                                    </p:set>
                                    <p:animEffect transition="in" filter="dissolve">
                                      <p:cBhvr>
                                        <p:cTn id="102" dur="500"/>
                                        <p:tgtEl>
                                          <p:spTgt spid="12904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dissolve">
                                      <p:cBhvr>
                                        <p:cTn id="107" dur="500"/>
                                        <p:tgtEl>
                                          <p:spTgt spid="129048"/>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500"/>
                                        <p:tgtEl>
                                          <p:spTgt spid="129049"/>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9051"/>
                                        </p:tgtEl>
                                        <p:attrNameLst>
                                          <p:attrName>style.visibility</p:attrName>
                                        </p:attrNameLst>
                                      </p:cBhvr>
                                      <p:to>
                                        <p:strVal val="visible"/>
                                      </p:to>
                                    </p:set>
                                    <p:animEffect transition="in" filter="dissolve">
                                      <p:cBhvr>
                                        <p:cTn id="117" dur="500"/>
                                        <p:tgtEl>
                                          <p:spTgt spid="129051"/>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9050"/>
                                        </p:tgtEl>
                                        <p:attrNameLst>
                                          <p:attrName>style.visibility</p:attrName>
                                        </p:attrNameLst>
                                      </p:cBhvr>
                                      <p:to>
                                        <p:strVal val="visible"/>
                                      </p:to>
                                    </p:set>
                                    <p:animEffect transition="in" filter="dissolve">
                                      <p:cBhvr>
                                        <p:cTn id="122" dur="500"/>
                                        <p:tgtEl>
                                          <p:spTgt spid="129050"/>
                                        </p:tgtEl>
                                      </p:cBhvr>
                                    </p:animEffect>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 calcmode="lin" valueType="num">
                                      <p:cBhvr>
                                        <p:cTn id="127" dur="500" fill="hold"/>
                                        <p:tgtEl>
                                          <p:spTgt spid="129052"/>
                                        </p:tgtEl>
                                        <p:attrNameLst>
                                          <p:attrName>ppt_x</p:attrName>
                                        </p:attrNameLst>
                                      </p:cBhvr>
                                      <p:tavLst>
                                        <p:tav tm="0">
                                          <p:val>
                                            <p:strVal val="#ppt_x"/>
                                          </p:val>
                                        </p:tav>
                                        <p:tav tm="100000">
                                          <p:val>
                                            <p:strVal val="#ppt_x"/>
                                          </p:val>
                                        </p:tav>
                                      </p:tavLst>
                                    </p:anim>
                                    <p:anim calcmode="lin" valueType="num">
                                      <p:cBhvr>
                                        <p:cTn id="128" dur="500" fill="hold"/>
                                        <p:tgtEl>
                                          <p:spTgt spid="129052"/>
                                        </p:tgtEl>
                                        <p:attrNameLst>
                                          <p:attrName>ppt_y</p:attrName>
                                        </p:attrNameLst>
                                      </p:cBhvr>
                                      <p:tavLst>
                                        <p:tav tm="0">
                                          <p:val>
                                            <p:strVal val="#ppt_y-#ppt_h/2"/>
                                          </p:val>
                                        </p:tav>
                                        <p:tav tm="100000">
                                          <p:val>
                                            <p:strVal val="#ppt_y"/>
                                          </p:val>
                                        </p:tav>
                                      </p:tavLst>
                                    </p:anim>
                                    <p:anim calcmode="lin" valueType="num">
                                      <p:cBhvr>
                                        <p:cTn id="129" dur="500" fill="hold"/>
                                        <p:tgtEl>
                                          <p:spTgt spid="129052"/>
                                        </p:tgtEl>
                                        <p:attrNameLst>
                                          <p:attrName>ppt_w</p:attrName>
                                        </p:attrNameLst>
                                      </p:cBhvr>
                                      <p:tavLst>
                                        <p:tav tm="0">
                                          <p:val>
                                            <p:strVal val="#ppt_w"/>
                                          </p:val>
                                        </p:tav>
                                        <p:tav tm="100000">
                                          <p:val>
                                            <p:strVal val="#ppt_w"/>
                                          </p:val>
                                        </p:tav>
                                      </p:tavLst>
                                    </p:anim>
                                    <p:anim calcmode="lin" valueType="num">
                                      <p:cBhvr>
                                        <p:cTn id="130" dur="500" fill="hold"/>
                                        <p:tgtEl>
                                          <p:spTgt spid="129052"/>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1" fill="hold" nodeType="clickEffect">
                                  <p:stCondLst>
                                    <p:cond delay="0"/>
                                  </p:stCondLst>
                                  <p:childTnLst>
                                    <p:set>
                                      <p:cBhvr>
                                        <p:cTn id="134" dur="1" fill="hold">
                                          <p:stCondLst>
                                            <p:cond delay="0"/>
                                          </p:stCondLst>
                                        </p:cTn>
                                        <p:tgtEl>
                                          <p:spTgt spid="129053"/>
                                        </p:tgtEl>
                                        <p:attrNameLst>
                                          <p:attrName>style.visibility</p:attrName>
                                        </p:attrNameLst>
                                      </p:cBhvr>
                                      <p:to>
                                        <p:strVal val="visible"/>
                                      </p:to>
                                    </p:set>
                                    <p:anim calcmode="lin" valueType="num">
                                      <p:cBhvr>
                                        <p:cTn id="135" dur="500" fill="hold"/>
                                        <p:tgtEl>
                                          <p:spTgt spid="129053"/>
                                        </p:tgtEl>
                                        <p:attrNameLst>
                                          <p:attrName>ppt_x</p:attrName>
                                        </p:attrNameLst>
                                      </p:cBhvr>
                                      <p:tavLst>
                                        <p:tav tm="0">
                                          <p:val>
                                            <p:strVal val="#ppt_x"/>
                                          </p:val>
                                        </p:tav>
                                        <p:tav tm="100000">
                                          <p:val>
                                            <p:strVal val="#ppt_x"/>
                                          </p:val>
                                        </p:tav>
                                      </p:tavLst>
                                    </p:anim>
                                    <p:anim calcmode="lin" valueType="num">
                                      <p:cBhvr>
                                        <p:cTn id="136" dur="500" fill="hold"/>
                                        <p:tgtEl>
                                          <p:spTgt spid="129053"/>
                                        </p:tgtEl>
                                        <p:attrNameLst>
                                          <p:attrName>ppt_y</p:attrName>
                                        </p:attrNameLst>
                                      </p:cBhvr>
                                      <p:tavLst>
                                        <p:tav tm="0">
                                          <p:val>
                                            <p:strVal val="#ppt_y-#ppt_h/2"/>
                                          </p:val>
                                        </p:tav>
                                        <p:tav tm="100000">
                                          <p:val>
                                            <p:strVal val="#ppt_y"/>
                                          </p:val>
                                        </p:tav>
                                      </p:tavLst>
                                    </p:anim>
                                    <p:anim calcmode="lin" valueType="num">
                                      <p:cBhvr>
                                        <p:cTn id="137" dur="500" fill="hold"/>
                                        <p:tgtEl>
                                          <p:spTgt spid="129053"/>
                                        </p:tgtEl>
                                        <p:attrNameLst>
                                          <p:attrName>ppt_w</p:attrName>
                                        </p:attrNameLst>
                                      </p:cBhvr>
                                      <p:tavLst>
                                        <p:tav tm="0">
                                          <p:val>
                                            <p:strVal val="#ppt_w"/>
                                          </p:val>
                                        </p:tav>
                                        <p:tav tm="100000">
                                          <p:val>
                                            <p:strVal val="#ppt_w"/>
                                          </p:val>
                                        </p:tav>
                                      </p:tavLst>
                                    </p:anim>
                                    <p:anim calcmode="lin" valueType="num">
                                      <p:cBhvr>
                                        <p:cTn id="138" dur="500" fill="hold"/>
                                        <p:tgtEl>
                                          <p:spTgt spid="129053"/>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1" fill="hold" nodeType="clickEffect">
                                  <p:stCondLst>
                                    <p:cond delay="0"/>
                                  </p:stCondLst>
                                  <p:childTnLst>
                                    <p:set>
                                      <p:cBhvr>
                                        <p:cTn id="142" dur="1" fill="hold">
                                          <p:stCondLst>
                                            <p:cond delay="0"/>
                                          </p:stCondLst>
                                        </p:cTn>
                                        <p:tgtEl>
                                          <p:spTgt spid="129054"/>
                                        </p:tgtEl>
                                        <p:attrNameLst>
                                          <p:attrName>style.visibility</p:attrName>
                                        </p:attrNameLst>
                                      </p:cBhvr>
                                      <p:to>
                                        <p:strVal val="visible"/>
                                      </p:to>
                                    </p:set>
                                    <p:anim calcmode="lin" valueType="num">
                                      <p:cBhvr>
                                        <p:cTn id="143" dur="500" fill="hold"/>
                                        <p:tgtEl>
                                          <p:spTgt spid="129054"/>
                                        </p:tgtEl>
                                        <p:attrNameLst>
                                          <p:attrName>ppt_x</p:attrName>
                                        </p:attrNameLst>
                                      </p:cBhvr>
                                      <p:tavLst>
                                        <p:tav tm="0">
                                          <p:val>
                                            <p:strVal val="#ppt_x"/>
                                          </p:val>
                                        </p:tav>
                                        <p:tav tm="100000">
                                          <p:val>
                                            <p:strVal val="#ppt_x"/>
                                          </p:val>
                                        </p:tav>
                                      </p:tavLst>
                                    </p:anim>
                                    <p:anim calcmode="lin" valueType="num">
                                      <p:cBhvr>
                                        <p:cTn id="144" dur="500" fill="hold"/>
                                        <p:tgtEl>
                                          <p:spTgt spid="129054"/>
                                        </p:tgtEl>
                                        <p:attrNameLst>
                                          <p:attrName>ppt_y</p:attrName>
                                        </p:attrNameLst>
                                      </p:cBhvr>
                                      <p:tavLst>
                                        <p:tav tm="0">
                                          <p:val>
                                            <p:strVal val="#ppt_y-#ppt_h/2"/>
                                          </p:val>
                                        </p:tav>
                                        <p:tav tm="100000">
                                          <p:val>
                                            <p:strVal val="#ppt_y"/>
                                          </p:val>
                                        </p:tav>
                                      </p:tavLst>
                                    </p:anim>
                                    <p:anim calcmode="lin" valueType="num">
                                      <p:cBhvr>
                                        <p:cTn id="145" dur="500" fill="hold"/>
                                        <p:tgtEl>
                                          <p:spTgt spid="129054"/>
                                        </p:tgtEl>
                                        <p:attrNameLst>
                                          <p:attrName>ppt_w</p:attrName>
                                        </p:attrNameLst>
                                      </p:cBhvr>
                                      <p:tavLst>
                                        <p:tav tm="0">
                                          <p:val>
                                            <p:strVal val="#ppt_w"/>
                                          </p:val>
                                        </p:tav>
                                        <p:tav tm="100000">
                                          <p:val>
                                            <p:strVal val="#ppt_w"/>
                                          </p:val>
                                        </p:tav>
                                      </p:tavLst>
                                    </p:anim>
                                    <p:anim calcmode="lin" valueType="num">
                                      <p:cBhvr>
                                        <p:cTn id="146" dur="500" fill="hold"/>
                                        <p:tgtEl>
                                          <p:spTgt spid="129054"/>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1" fill="hold" nodeType="clickEffect">
                                  <p:stCondLst>
                                    <p:cond delay="0"/>
                                  </p:stCondLst>
                                  <p:childTnLst>
                                    <p:set>
                                      <p:cBhvr>
                                        <p:cTn id="150" dur="1" fill="hold">
                                          <p:stCondLst>
                                            <p:cond delay="0"/>
                                          </p:stCondLst>
                                        </p:cTn>
                                        <p:tgtEl>
                                          <p:spTgt spid="129055"/>
                                        </p:tgtEl>
                                        <p:attrNameLst>
                                          <p:attrName>style.visibility</p:attrName>
                                        </p:attrNameLst>
                                      </p:cBhvr>
                                      <p:to>
                                        <p:strVal val="visible"/>
                                      </p:to>
                                    </p:set>
                                    <p:anim calcmode="lin" valueType="num">
                                      <p:cBhvr>
                                        <p:cTn id="151" dur="500" fill="hold"/>
                                        <p:tgtEl>
                                          <p:spTgt spid="129055"/>
                                        </p:tgtEl>
                                        <p:attrNameLst>
                                          <p:attrName>ppt_x</p:attrName>
                                        </p:attrNameLst>
                                      </p:cBhvr>
                                      <p:tavLst>
                                        <p:tav tm="0">
                                          <p:val>
                                            <p:strVal val="#ppt_x"/>
                                          </p:val>
                                        </p:tav>
                                        <p:tav tm="100000">
                                          <p:val>
                                            <p:strVal val="#ppt_x"/>
                                          </p:val>
                                        </p:tav>
                                      </p:tavLst>
                                    </p:anim>
                                    <p:anim calcmode="lin" valueType="num">
                                      <p:cBhvr>
                                        <p:cTn id="152" dur="500" fill="hold"/>
                                        <p:tgtEl>
                                          <p:spTgt spid="129055"/>
                                        </p:tgtEl>
                                        <p:attrNameLst>
                                          <p:attrName>ppt_y</p:attrName>
                                        </p:attrNameLst>
                                      </p:cBhvr>
                                      <p:tavLst>
                                        <p:tav tm="0">
                                          <p:val>
                                            <p:strVal val="#ppt_y-#ppt_h/2"/>
                                          </p:val>
                                        </p:tav>
                                        <p:tav tm="100000">
                                          <p:val>
                                            <p:strVal val="#ppt_y"/>
                                          </p:val>
                                        </p:tav>
                                      </p:tavLst>
                                    </p:anim>
                                    <p:anim calcmode="lin" valueType="num">
                                      <p:cBhvr>
                                        <p:cTn id="153" dur="500" fill="hold"/>
                                        <p:tgtEl>
                                          <p:spTgt spid="129055"/>
                                        </p:tgtEl>
                                        <p:attrNameLst>
                                          <p:attrName>ppt_w</p:attrName>
                                        </p:attrNameLst>
                                      </p:cBhvr>
                                      <p:tavLst>
                                        <p:tav tm="0">
                                          <p:val>
                                            <p:strVal val="#ppt_w"/>
                                          </p:val>
                                        </p:tav>
                                        <p:tav tm="100000">
                                          <p:val>
                                            <p:strVal val="#ppt_w"/>
                                          </p:val>
                                        </p:tav>
                                      </p:tavLst>
                                    </p:anim>
                                    <p:anim calcmode="lin" valueType="num">
                                      <p:cBhvr>
                                        <p:cTn id="154" dur="500" fill="hold"/>
                                        <p:tgtEl>
                                          <p:spTgt spid="129055"/>
                                        </p:tgtEl>
                                        <p:attrNameLst>
                                          <p:attrName>ppt_h</p:attrName>
                                        </p:attrNameLst>
                                      </p:cBhvr>
                                      <p:tavLst>
                                        <p:tav tm="0">
                                          <p:val>
                                            <p:fltVal val="0"/>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1" fill="hold" nodeType="clickEffect">
                                  <p:stCondLst>
                                    <p:cond delay="0"/>
                                  </p:stCondLst>
                                  <p:childTnLst>
                                    <p:set>
                                      <p:cBhvr>
                                        <p:cTn id="158" dur="1" fill="hold">
                                          <p:stCondLst>
                                            <p:cond delay="0"/>
                                          </p:stCondLst>
                                        </p:cTn>
                                        <p:tgtEl>
                                          <p:spTgt spid="129056"/>
                                        </p:tgtEl>
                                        <p:attrNameLst>
                                          <p:attrName>style.visibility</p:attrName>
                                        </p:attrNameLst>
                                      </p:cBhvr>
                                      <p:to>
                                        <p:strVal val="visible"/>
                                      </p:to>
                                    </p:set>
                                    <p:anim calcmode="lin" valueType="num">
                                      <p:cBhvr>
                                        <p:cTn id="159" dur="500" fill="hold"/>
                                        <p:tgtEl>
                                          <p:spTgt spid="129056"/>
                                        </p:tgtEl>
                                        <p:attrNameLst>
                                          <p:attrName>ppt_x</p:attrName>
                                        </p:attrNameLst>
                                      </p:cBhvr>
                                      <p:tavLst>
                                        <p:tav tm="0">
                                          <p:val>
                                            <p:strVal val="#ppt_x"/>
                                          </p:val>
                                        </p:tav>
                                        <p:tav tm="100000">
                                          <p:val>
                                            <p:strVal val="#ppt_x"/>
                                          </p:val>
                                        </p:tav>
                                      </p:tavLst>
                                    </p:anim>
                                    <p:anim calcmode="lin" valueType="num">
                                      <p:cBhvr>
                                        <p:cTn id="160" dur="500" fill="hold"/>
                                        <p:tgtEl>
                                          <p:spTgt spid="129056"/>
                                        </p:tgtEl>
                                        <p:attrNameLst>
                                          <p:attrName>ppt_y</p:attrName>
                                        </p:attrNameLst>
                                      </p:cBhvr>
                                      <p:tavLst>
                                        <p:tav tm="0">
                                          <p:val>
                                            <p:strVal val="#ppt_y-#ppt_h/2"/>
                                          </p:val>
                                        </p:tav>
                                        <p:tav tm="100000">
                                          <p:val>
                                            <p:strVal val="#ppt_y"/>
                                          </p:val>
                                        </p:tav>
                                      </p:tavLst>
                                    </p:anim>
                                    <p:anim calcmode="lin" valueType="num">
                                      <p:cBhvr>
                                        <p:cTn id="161" dur="500" fill="hold"/>
                                        <p:tgtEl>
                                          <p:spTgt spid="129056"/>
                                        </p:tgtEl>
                                        <p:attrNameLst>
                                          <p:attrName>ppt_w</p:attrName>
                                        </p:attrNameLst>
                                      </p:cBhvr>
                                      <p:tavLst>
                                        <p:tav tm="0">
                                          <p:val>
                                            <p:strVal val="#ppt_w"/>
                                          </p:val>
                                        </p:tav>
                                        <p:tav tm="100000">
                                          <p:val>
                                            <p:strVal val="#ppt_w"/>
                                          </p:val>
                                        </p:tav>
                                      </p:tavLst>
                                    </p:anim>
                                    <p:anim calcmode="lin" valueType="num">
                                      <p:cBhvr>
                                        <p:cTn id="162" dur="500" fill="hold"/>
                                        <p:tgtEl>
                                          <p:spTgt spid="129056"/>
                                        </p:tgtEl>
                                        <p:attrNameLst>
                                          <p:attrName>ppt_h</p:attrName>
                                        </p:attrNameLst>
                                      </p:cBhvr>
                                      <p:tavLst>
                                        <p:tav tm="0">
                                          <p:val>
                                            <p:fltVal val="0"/>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1" fill="hold" nodeType="clickEffect">
                                  <p:stCondLst>
                                    <p:cond delay="0"/>
                                  </p:stCondLst>
                                  <p:childTnLst>
                                    <p:set>
                                      <p:cBhvr>
                                        <p:cTn id="166" dur="1" fill="hold">
                                          <p:stCondLst>
                                            <p:cond delay="0"/>
                                          </p:stCondLst>
                                        </p:cTn>
                                        <p:tgtEl>
                                          <p:spTgt spid="129057"/>
                                        </p:tgtEl>
                                        <p:attrNameLst>
                                          <p:attrName>style.visibility</p:attrName>
                                        </p:attrNameLst>
                                      </p:cBhvr>
                                      <p:to>
                                        <p:strVal val="visible"/>
                                      </p:to>
                                    </p:set>
                                    <p:anim calcmode="lin" valueType="num">
                                      <p:cBhvr>
                                        <p:cTn id="167" dur="500" fill="hold"/>
                                        <p:tgtEl>
                                          <p:spTgt spid="129057"/>
                                        </p:tgtEl>
                                        <p:attrNameLst>
                                          <p:attrName>ppt_x</p:attrName>
                                        </p:attrNameLst>
                                      </p:cBhvr>
                                      <p:tavLst>
                                        <p:tav tm="0">
                                          <p:val>
                                            <p:strVal val="#ppt_x"/>
                                          </p:val>
                                        </p:tav>
                                        <p:tav tm="100000">
                                          <p:val>
                                            <p:strVal val="#ppt_x"/>
                                          </p:val>
                                        </p:tav>
                                      </p:tavLst>
                                    </p:anim>
                                    <p:anim calcmode="lin" valueType="num">
                                      <p:cBhvr>
                                        <p:cTn id="168" dur="500" fill="hold"/>
                                        <p:tgtEl>
                                          <p:spTgt spid="129057"/>
                                        </p:tgtEl>
                                        <p:attrNameLst>
                                          <p:attrName>ppt_y</p:attrName>
                                        </p:attrNameLst>
                                      </p:cBhvr>
                                      <p:tavLst>
                                        <p:tav tm="0">
                                          <p:val>
                                            <p:strVal val="#ppt_y-#ppt_h/2"/>
                                          </p:val>
                                        </p:tav>
                                        <p:tav tm="100000">
                                          <p:val>
                                            <p:strVal val="#ppt_y"/>
                                          </p:val>
                                        </p:tav>
                                      </p:tavLst>
                                    </p:anim>
                                    <p:anim calcmode="lin" valueType="num">
                                      <p:cBhvr>
                                        <p:cTn id="169" dur="500" fill="hold"/>
                                        <p:tgtEl>
                                          <p:spTgt spid="129057"/>
                                        </p:tgtEl>
                                        <p:attrNameLst>
                                          <p:attrName>ppt_w</p:attrName>
                                        </p:attrNameLst>
                                      </p:cBhvr>
                                      <p:tavLst>
                                        <p:tav tm="0">
                                          <p:val>
                                            <p:strVal val="#ppt_w"/>
                                          </p:val>
                                        </p:tav>
                                        <p:tav tm="100000">
                                          <p:val>
                                            <p:strVal val="#ppt_w"/>
                                          </p:val>
                                        </p:tav>
                                      </p:tavLst>
                                    </p:anim>
                                    <p:anim calcmode="lin" valueType="num">
                                      <p:cBhvr>
                                        <p:cTn id="170" dur="500" fill="hold"/>
                                        <p:tgtEl>
                                          <p:spTgt spid="129057"/>
                                        </p:tgtEl>
                                        <p:attrNameLst>
                                          <p:attrName>ppt_h</p:attrName>
                                        </p:attrNameLst>
                                      </p:cBhvr>
                                      <p:tavLst>
                                        <p:tav tm="0">
                                          <p:val>
                                            <p:fltVal val="0"/>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17" presetClass="entr" presetSubtype="1" fill="hold" nodeType="clickEffect">
                                  <p:stCondLst>
                                    <p:cond delay="0"/>
                                  </p:stCondLst>
                                  <p:childTnLst>
                                    <p:set>
                                      <p:cBhvr>
                                        <p:cTn id="174" dur="1" fill="hold">
                                          <p:stCondLst>
                                            <p:cond delay="0"/>
                                          </p:stCondLst>
                                        </p:cTn>
                                        <p:tgtEl>
                                          <p:spTgt spid="129058"/>
                                        </p:tgtEl>
                                        <p:attrNameLst>
                                          <p:attrName>style.visibility</p:attrName>
                                        </p:attrNameLst>
                                      </p:cBhvr>
                                      <p:to>
                                        <p:strVal val="visible"/>
                                      </p:to>
                                    </p:set>
                                    <p:anim calcmode="lin" valueType="num">
                                      <p:cBhvr>
                                        <p:cTn id="175" dur="500" fill="hold"/>
                                        <p:tgtEl>
                                          <p:spTgt spid="129058"/>
                                        </p:tgtEl>
                                        <p:attrNameLst>
                                          <p:attrName>ppt_x</p:attrName>
                                        </p:attrNameLst>
                                      </p:cBhvr>
                                      <p:tavLst>
                                        <p:tav tm="0">
                                          <p:val>
                                            <p:strVal val="#ppt_x"/>
                                          </p:val>
                                        </p:tav>
                                        <p:tav tm="100000">
                                          <p:val>
                                            <p:strVal val="#ppt_x"/>
                                          </p:val>
                                        </p:tav>
                                      </p:tavLst>
                                    </p:anim>
                                    <p:anim calcmode="lin" valueType="num">
                                      <p:cBhvr>
                                        <p:cTn id="176" dur="500" fill="hold"/>
                                        <p:tgtEl>
                                          <p:spTgt spid="129058"/>
                                        </p:tgtEl>
                                        <p:attrNameLst>
                                          <p:attrName>ppt_y</p:attrName>
                                        </p:attrNameLst>
                                      </p:cBhvr>
                                      <p:tavLst>
                                        <p:tav tm="0">
                                          <p:val>
                                            <p:strVal val="#ppt_y-#ppt_h/2"/>
                                          </p:val>
                                        </p:tav>
                                        <p:tav tm="100000">
                                          <p:val>
                                            <p:strVal val="#ppt_y"/>
                                          </p:val>
                                        </p:tav>
                                      </p:tavLst>
                                    </p:anim>
                                    <p:anim calcmode="lin" valueType="num">
                                      <p:cBhvr>
                                        <p:cTn id="177" dur="500" fill="hold"/>
                                        <p:tgtEl>
                                          <p:spTgt spid="129058"/>
                                        </p:tgtEl>
                                        <p:attrNameLst>
                                          <p:attrName>ppt_w</p:attrName>
                                        </p:attrNameLst>
                                      </p:cBhvr>
                                      <p:tavLst>
                                        <p:tav tm="0">
                                          <p:val>
                                            <p:strVal val="#ppt_w"/>
                                          </p:val>
                                        </p:tav>
                                        <p:tav tm="100000">
                                          <p:val>
                                            <p:strVal val="#ppt_w"/>
                                          </p:val>
                                        </p:tav>
                                      </p:tavLst>
                                    </p:anim>
                                    <p:anim calcmode="lin" valueType="num">
                                      <p:cBhvr>
                                        <p:cTn id="178" dur="500" fill="hold"/>
                                        <p:tgtEl>
                                          <p:spTgt spid="129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autoUpdateAnimBg="0"/>
      <p:bldP spid="129035" grpId="0" animBg="1" autoUpdateAnimBg="0"/>
      <p:bldP spid="129036" grpId="0" autoUpdateAnimBg="0"/>
      <p:bldP spid="129037" grpId="0" animBg="1"/>
      <p:bldP spid="129038" grpId="0" autoUpdateAnimBg="0"/>
      <p:bldP spid="129039" grpId="0" animBg="1"/>
      <p:bldP spid="129040" grpId="0" autoUpdateAnimBg="0"/>
      <p:bldP spid="129041" grpId="0" animBg="1"/>
      <p:bldP spid="129042" grpId="0" autoUpdateAnimBg="0"/>
      <p:bldP spid="129043" grpId="0" animBg="1"/>
      <p:bldP spid="129044" grpId="0" autoUpdateAnimBg="0"/>
      <p:bldP spid="129045" grpId="0" animBg="1"/>
      <p:bldP spid="129046" grpId="0" animBg="1"/>
      <p:bldP spid="129047" grpId="0" autoUpdateAnimBg="0"/>
      <p:bldP spid="129048" grpId="0" autoUpdateAnimBg="0"/>
      <p:bldP spid="129049" grpId="0" animBg="1"/>
      <p:bldP spid="129050" grpId="0" animBg="1"/>
      <p:bldP spid="1290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4511B9-3761-4632-B572-CEF0329CCB3B}" type="slidenum">
              <a:rPr kumimoji="0" lang="en-US" altLang="zh-CN" sz="2600" smtClean="0">
                <a:solidFill>
                  <a:schemeClr val="bg1"/>
                </a:solidFill>
              </a:rPr>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endParaRPr lang="zh-CN" altLang="zh-CN" smtClean="0"/>
          </a:p>
        </p:txBody>
      </p:sp>
      <p:sp>
        <p:nvSpPr>
          <p:cNvPr id="57348"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sz="2400" b="1" dirty="0" smtClean="0"/>
              <a:t>统一过程（</a:t>
            </a:r>
            <a:r>
              <a:rPr lang="en-US" altLang="zh-CN" sz="2400" b="1" dirty="0" smtClean="0"/>
              <a:t>UP</a:t>
            </a:r>
            <a:r>
              <a:rPr lang="zh-CN" altLang="en-US" sz="2400" b="1" dirty="0" smtClean="0"/>
              <a:t>）定义了下列三个</a:t>
            </a:r>
            <a:r>
              <a:rPr lang="zh-CN" altLang="en-US" sz="2400" b="1" dirty="0" smtClean="0">
                <a:solidFill>
                  <a:srgbClr val="0000FF"/>
                </a:solidFill>
              </a:rPr>
              <a:t>支持工序</a:t>
            </a:r>
            <a:r>
              <a:rPr lang="zh-CN" altLang="en-US" sz="2400" b="1" dirty="0" smtClean="0"/>
              <a:t>（</a:t>
            </a:r>
            <a:r>
              <a:rPr lang="en-US" altLang="zh-CN" sz="2400" b="1" dirty="0" smtClean="0"/>
              <a:t>discipline</a:t>
            </a:r>
            <a:r>
              <a:rPr lang="zh-CN" altLang="en-US" sz="2400" b="1" dirty="0" smtClean="0"/>
              <a:t>）：</a:t>
            </a:r>
            <a:endParaRPr lang="zh-CN" altLang="en-US" sz="2400" b="1" dirty="0" smtClean="0"/>
          </a:p>
          <a:p>
            <a:pPr eaLnBrk="1" hangingPunct="1">
              <a:lnSpc>
                <a:spcPct val="90000"/>
              </a:lnSpc>
              <a:buFontTx/>
              <a:buNone/>
            </a:pPr>
            <a:r>
              <a:rPr lang="zh-CN" altLang="en-US" sz="2000" b="1" dirty="0" smtClean="0"/>
              <a:t>  （</a:t>
            </a:r>
            <a:r>
              <a:rPr lang="en-US" altLang="zh-CN" sz="2000" b="1" dirty="0" smtClean="0"/>
              <a:t>1</a:t>
            </a:r>
            <a:r>
              <a:rPr lang="zh-CN" altLang="en-US" sz="2000" b="1" dirty="0" smtClean="0"/>
              <a:t>）配置变更管理工序，用来管理系统和需求变更的配置。</a:t>
            </a:r>
            <a:endParaRPr lang="zh-CN" altLang="en-US" sz="2000" b="1" dirty="0" smtClean="0"/>
          </a:p>
          <a:p>
            <a:pPr eaLnBrk="1" hangingPunct="1">
              <a:lnSpc>
                <a:spcPct val="90000"/>
              </a:lnSpc>
              <a:buFontTx/>
              <a:buNone/>
            </a:pPr>
            <a:r>
              <a:rPr lang="zh-CN" altLang="en-US" sz="2000" b="1" dirty="0" smtClean="0"/>
              <a:t>  （</a:t>
            </a:r>
            <a:r>
              <a:rPr lang="en-US" altLang="zh-CN" sz="2000" b="1" dirty="0" smtClean="0"/>
              <a:t>2</a:t>
            </a:r>
            <a:r>
              <a:rPr lang="zh-CN" altLang="en-US" sz="2000" b="1" dirty="0" smtClean="0"/>
              <a:t>）项目管理工序，用来管理项目。 </a:t>
            </a:r>
            <a:endParaRPr lang="zh-CN" altLang="en-US" sz="2000" b="1" dirty="0" smtClean="0"/>
          </a:p>
          <a:p>
            <a:pPr eaLnBrk="1" hangingPunct="1">
              <a:lnSpc>
                <a:spcPct val="90000"/>
              </a:lnSpc>
              <a:buFontTx/>
              <a:buNone/>
            </a:pPr>
            <a:r>
              <a:rPr lang="zh-CN" altLang="en-US" sz="2000" b="1" dirty="0" smtClean="0"/>
              <a:t>  （</a:t>
            </a:r>
            <a:r>
              <a:rPr lang="en-US" altLang="zh-CN" sz="2000" b="1" dirty="0" smtClean="0"/>
              <a:t>3</a:t>
            </a:r>
            <a:r>
              <a:rPr lang="zh-CN" altLang="en-US" sz="2000" b="1" dirty="0" smtClean="0"/>
              <a:t>）环境配置工序，用来配置项目的环境，包括所涉及到的过程和工具。 </a:t>
            </a:r>
            <a:endParaRPr lang="zh-CN" altLang="en-US" sz="2000" b="1" dirty="0" smtClean="0"/>
          </a:p>
          <a:p>
            <a:pPr eaLnBrk="1" hangingPunct="1">
              <a:lnSpc>
                <a:spcPct val="90000"/>
              </a:lnSpc>
            </a:pPr>
            <a:r>
              <a:rPr lang="zh-CN" altLang="en-US" sz="2400" b="1" dirty="0" smtClean="0"/>
              <a:t>统一过程定义了下列六个</a:t>
            </a:r>
            <a:r>
              <a:rPr lang="zh-CN" altLang="en-US" sz="2400" b="1" dirty="0" smtClean="0">
                <a:solidFill>
                  <a:srgbClr val="0000FF"/>
                </a:solidFill>
              </a:rPr>
              <a:t>核心工序</a:t>
            </a:r>
            <a:r>
              <a:rPr lang="zh-CN" altLang="en-US" sz="2400" b="1" dirty="0" smtClean="0">
                <a:sym typeface="Wingdings" panose="05000000000000000000" pitchFamily="2" charset="2"/>
              </a:rPr>
              <a:t>（这个和一般过程相似）</a:t>
            </a:r>
            <a:endParaRPr lang="zh-CN" altLang="en-US" sz="2400" b="1" dirty="0" smtClean="0"/>
          </a:p>
          <a:p>
            <a:pPr eaLnBrk="1" hangingPunct="1">
              <a:lnSpc>
                <a:spcPct val="90000"/>
              </a:lnSpc>
              <a:buFontTx/>
              <a:buNone/>
            </a:pPr>
            <a:r>
              <a:rPr lang="zh-CN" altLang="en-US" sz="2000" b="1" dirty="0" smtClean="0"/>
              <a:t>  （</a:t>
            </a:r>
            <a:r>
              <a:rPr lang="en-US" altLang="zh-CN" sz="2000" b="1" dirty="0" smtClean="0"/>
              <a:t>1</a:t>
            </a:r>
            <a:r>
              <a:rPr lang="zh-CN" altLang="en-US" sz="2000" b="1" dirty="0" smtClean="0"/>
              <a:t>）业务模型工序，通过业务模型获取相关知识以理解需要系统自动完成的业务。（简单时称为问题定义）</a:t>
            </a:r>
            <a:endParaRPr lang="zh-CN" altLang="en-US" sz="2000" b="1" dirty="0" smtClean="0"/>
          </a:p>
          <a:p>
            <a:pPr eaLnBrk="1" hangingPunct="1">
              <a:lnSpc>
                <a:spcPct val="90000"/>
              </a:lnSpc>
              <a:buFontTx/>
              <a:buNone/>
            </a:pPr>
            <a:r>
              <a:rPr lang="zh-CN" altLang="en-US" sz="2000" b="1" dirty="0" smtClean="0"/>
              <a:t>  （</a:t>
            </a:r>
            <a:r>
              <a:rPr lang="en-US" altLang="zh-CN" sz="2000" b="1" dirty="0" smtClean="0"/>
              <a:t>2</a:t>
            </a:r>
            <a:r>
              <a:rPr lang="zh-CN" altLang="en-US" sz="2000" b="1" dirty="0" smtClean="0"/>
              <a:t>）需求工序，通过用例模型获取相关知识以理解自动完成业务的系统需求。</a:t>
            </a:r>
            <a:endParaRPr lang="zh-CN" altLang="en-US" sz="2000" b="1" dirty="0" smtClean="0"/>
          </a:p>
          <a:p>
            <a:pPr eaLnBrk="1" hangingPunct="1">
              <a:lnSpc>
                <a:spcPct val="90000"/>
              </a:lnSpc>
              <a:buFontTx/>
              <a:buNone/>
            </a:pPr>
            <a:r>
              <a:rPr lang="zh-CN" altLang="en-US" sz="2000" b="1" dirty="0" smtClean="0"/>
              <a:t>  （</a:t>
            </a:r>
            <a:r>
              <a:rPr lang="en-US" altLang="zh-CN" sz="2000" b="1" dirty="0" smtClean="0"/>
              <a:t>3</a:t>
            </a:r>
            <a:r>
              <a:rPr lang="zh-CN" altLang="en-US" sz="2000" b="1" dirty="0" smtClean="0"/>
              <a:t>）分析设计工序，通过分析</a:t>
            </a:r>
            <a:r>
              <a:rPr lang="en-US" altLang="zh-CN" sz="2000" b="1" dirty="0" smtClean="0"/>
              <a:t>/</a:t>
            </a:r>
            <a:r>
              <a:rPr lang="zh-CN" altLang="en-US" sz="2000" b="1" dirty="0" smtClean="0"/>
              <a:t>设计模型以分析需求，设计系统结构。</a:t>
            </a:r>
            <a:endParaRPr lang="zh-CN" altLang="en-US" sz="2000" b="1" dirty="0" smtClean="0"/>
          </a:p>
          <a:p>
            <a:pPr eaLnBrk="1" hangingPunct="1">
              <a:lnSpc>
                <a:spcPct val="90000"/>
              </a:lnSpc>
              <a:buFontTx/>
              <a:buNone/>
            </a:pPr>
            <a:r>
              <a:rPr lang="zh-CN" altLang="en-US" sz="2000" b="1" dirty="0" smtClean="0"/>
              <a:t>  （</a:t>
            </a:r>
            <a:r>
              <a:rPr lang="en-US" altLang="zh-CN" sz="2000" b="1" dirty="0" smtClean="0"/>
              <a:t>4</a:t>
            </a:r>
            <a:r>
              <a:rPr lang="zh-CN" altLang="en-US" sz="2000" b="1" dirty="0" smtClean="0"/>
              <a:t>）实现工序，基于实现模型实现系统。</a:t>
            </a:r>
            <a:endParaRPr lang="zh-CN" altLang="en-US" sz="2000" b="1" dirty="0" smtClean="0"/>
          </a:p>
          <a:p>
            <a:pPr eaLnBrk="1" hangingPunct="1">
              <a:lnSpc>
                <a:spcPct val="90000"/>
              </a:lnSpc>
              <a:buFontTx/>
              <a:buNone/>
            </a:pPr>
            <a:r>
              <a:rPr lang="zh-CN" altLang="en-US" sz="2000" b="1" dirty="0" smtClean="0"/>
              <a:t>  （</a:t>
            </a:r>
            <a:r>
              <a:rPr lang="en-US" altLang="zh-CN" sz="2000" b="1" dirty="0" smtClean="0"/>
              <a:t>5</a:t>
            </a:r>
            <a:r>
              <a:rPr lang="zh-CN" altLang="en-US" sz="2000" b="1" dirty="0" smtClean="0"/>
              <a:t>）测试工序，通过测试模型进行针对需求的系统测试。</a:t>
            </a:r>
            <a:endParaRPr lang="zh-CN" altLang="en-US" sz="2000" b="1" dirty="0" smtClean="0"/>
          </a:p>
          <a:p>
            <a:pPr eaLnBrk="1" hangingPunct="1">
              <a:lnSpc>
                <a:spcPct val="90000"/>
              </a:lnSpc>
              <a:buFontTx/>
              <a:buNone/>
            </a:pPr>
            <a:r>
              <a:rPr lang="zh-CN" altLang="en-US" sz="2000" b="1" dirty="0" smtClean="0"/>
              <a:t>  （</a:t>
            </a:r>
            <a:r>
              <a:rPr lang="en-US" altLang="zh-CN" sz="2000" b="1" dirty="0" smtClean="0"/>
              <a:t>6</a:t>
            </a:r>
            <a:r>
              <a:rPr lang="zh-CN" altLang="en-US" sz="2000" b="1" dirty="0" smtClean="0"/>
              <a:t>）部署工序，通过部署模型部署系统。</a:t>
            </a:r>
            <a:endParaRPr lang="zh-CN" altLang="en-US" sz="20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3AA9DD-CC3C-46C9-8152-98E9009B6B44}" type="slidenum">
              <a:rPr kumimoji="0" lang="en-US" altLang="zh-CN" sz="2600" smtClean="0">
                <a:solidFill>
                  <a:schemeClr val="bg1"/>
                </a:solidFill>
              </a:rPr>
            </a:fld>
            <a:endParaRPr kumimoji="0" lang="en-US" altLang="zh-CN" sz="2600" smtClean="0">
              <a:solidFill>
                <a:schemeClr val="bg1"/>
              </a:solidFill>
            </a:endParaRPr>
          </a:p>
        </p:txBody>
      </p:sp>
      <p:sp>
        <p:nvSpPr>
          <p:cNvPr id="58371" name="Rectangle 2"/>
          <p:cNvSpPr>
            <a:spLocks noGrp="1" noChangeArrowheads="1"/>
          </p:cNvSpPr>
          <p:nvPr>
            <p:ph type="title"/>
          </p:nvPr>
        </p:nvSpPr>
        <p:spPr/>
        <p:txBody>
          <a:bodyPr/>
          <a:lstStyle/>
          <a:p>
            <a:pPr eaLnBrk="1" hangingPunct="1"/>
            <a:endParaRPr lang="zh-CN" altLang="zh-CN" smtClean="0"/>
          </a:p>
        </p:txBody>
      </p:sp>
      <p:sp>
        <p:nvSpPr>
          <p:cNvPr id="58372" name="Rectangle 3"/>
          <p:cNvSpPr>
            <a:spLocks noGrp="1" noChangeArrowheads="1"/>
          </p:cNvSpPr>
          <p:nvPr>
            <p:ph type="body" idx="1"/>
          </p:nvPr>
        </p:nvSpPr>
        <p:spPr/>
        <p:txBody>
          <a:bodyPr/>
          <a:lstStyle/>
          <a:p>
            <a:pPr eaLnBrk="1" hangingPunct="1"/>
            <a:endParaRPr lang="zh-CN" altLang="zh-CN" smtClean="0"/>
          </a:p>
        </p:txBody>
      </p:sp>
      <p:pic>
        <p:nvPicPr>
          <p:cNvPr id="58373" name="Picture 4" descr="103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97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6EDB8-FDFB-48E5-8784-00C3E1F4BE94}" type="slidenum">
              <a:rPr kumimoji="0" lang="en-US" altLang="zh-CN" sz="2600" smtClean="0">
                <a:solidFill>
                  <a:schemeClr val="bg1"/>
                </a:solidFill>
              </a:rPr>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endParaRPr lang="zh-CN" altLang="zh-CN" smtClean="0"/>
          </a:p>
        </p:txBody>
      </p:sp>
      <p:sp>
        <p:nvSpPr>
          <p:cNvPr id="59396" name="Rectangle 3"/>
          <p:cNvSpPr>
            <a:spLocks noGrp="1" noChangeArrowheads="1"/>
          </p:cNvSpPr>
          <p:nvPr>
            <p:ph type="body" idx="1"/>
          </p:nvPr>
        </p:nvSpPr>
        <p:spPr>
          <a:xfrm>
            <a:off x="914400" y="1981200"/>
            <a:ext cx="8001000" cy="4472136"/>
          </a:xfrm>
        </p:spPr>
        <p:txBody>
          <a:bodyPr/>
          <a:lstStyle/>
          <a:p>
            <a:pPr eaLnBrk="1" hangingPunct="1"/>
            <a:r>
              <a:rPr lang="zh-CN" altLang="en-US" b="1" dirty="0" smtClean="0">
                <a:solidFill>
                  <a:srgbClr val="000000"/>
                </a:solidFill>
              </a:rPr>
              <a:t>进化式</a:t>
            </a:r>
            <a:r>
              <a:rPr lang="zh-CN" altLang="en-US" b="1" u="sng" dirty="0" smtClean="0">
                <a:solidFill>
                  <a:srgbClr val="CC3300"/>
                </a:solidFill>
              </a:rPr>
              <a:t>迭代开发</a:t>
            </a:r>
            <a:r>
              <a:rPr lang="zh-CN" altLang="en-US" b="1" dirty="0" smtClean="0">
                <a:solidFill>
                  <a:srgbClr val="000000"/>
                </a:solidFill>
              </a:rPr>
              <a:t>（</a:t>
            </a:r>
            <a:r>
              <a:rPr lang="en-US" altLang="zh-CN" b="1" dirty="0" smtClean="0">
                <a:solidFill>
                  <a:srgbClr val="000000"/>
                </a:solidFill>
              </a:rPr>
              <a:t>Iterative development</a:t>
            </a:r>
            <a:r>
              <a:rPr lang="zh-CN" altLang="en-US" b="1" dirty="0" smtClean="0">
                <a:solidFill>
                  <a:srgbClr val="000000"/>
                </a:solidFill>
              </a:rPr>
              <a:t>）</a:t>
            </a:r>
            <a:endParaRPr lang="zh-CN" altLang="en-US" b="1" dirty="0" smtClean="0">
              <a:solidFill>
                <a:srgbClr val="000000"/>
              </a:solidFill>
            </a:endParaRPr>
          </a:p>
          <a:p>
            <a:pPr lvl="1" eaLnBrk="1" hangingPunct="1"/>
            <a:r>
              <a:rPr lang="zh-CN" altLang="en-US" b="1" dirty="0" smtClean="0">
                <a:solidFill>
                  <a:srgbClr val="000000"/>
                </a:solidFill>
              </a:rPr>
              <a:t>迭代开发是统一开发过程</a:t>
            </a:r>
            <a:r>
              <a:rPr lang="en-US" altLang="zh-CN" b="1" dirty="0" smtClean="0">
                <a:solidFill>
                  <a:srgbClr val="000000"/>
                </a:solidFill>
              </a:rPr>
              <a:t>(RUP)</a:t>
            </a:r>
            <a:r>
              <a:rPr lang="zh-CN" altLang="en-US" b="1" dirty="0" smtClean="0">
                <a:solidFill>
                  <a:srgbClr val="000000"/>
                </a:solidFill>
              </a:rPr>
              <a:t>的关键实践</a:t>
            </a:r>
            <a:endParaRPr lang="zh-CN" altLang="en-US" b="1" dirty="0" smtClean="0">
              <a:solidFill>
                <a:srgbClr val="000000"/>
              </a:solidFill>
            </a:endParaRPr>
          </a:p>
          <a:p>
            <a:pPr lvl="1" eaLnBrk="1" hangingPunct="1"/>
            <a:r>
              <a:rPr lang="zh-CN" altLang="en-US" b="1" dirty="0" smtClean="0">
                <a:solidFill>
                  <a:srgbClr val="000000"/>
                </a:solidFill>
              </a:rPr>
              <a:t>开发被组织成一系列固定的短期小项目</a:t>
            </a:r>
            <a:endParaRPr lang="zh-CN" altLang="en-US" b="1" dirty="0" smtClean="0">
              <a:solidFill>
                <a:srgbClr val="000000"/>
              </a:solidFill>
            </a:endParaRPr>
          </a:p>
          <a:p>
            <a:pPr lvl="1" eaLnBrk="1" hangingPunct="1"/>
            <a:r>
              <a:rPr lang="zh-CN" altLang="en-US" b="1" dirty="0" smtClean="0">
                <a:solidFill>
                  <a:srgbClr val="000000"/>
                </a:solidFill>
              </a:rPr>
              <a:t>每次迭代都产生经过测试、集成并可执行的局部系统</a:t>
            </a:r>
            <a:endParaRPr lang="zh-CN" altLang="en-US" b="1" dirty="0" smtClean="0">
              <a:solidFill>
                <a:srgbClr val="000000"/>
              </a:solidFill>
            </a:endParaRPr>
          </a:p>
          <a:p>
            <a:pPr lvl="1" eaLnBrk="1" hangingPunct="1"/>
            <a:r>
              <a:rPr lang="zh-CN" altLang="en-US" b="1" dirty="0" smtClean="0">
                <a:solidFill>
                  <a:srgbClr val="000000"/>
                </a:solidFill>
              </a:rPr>
              <a:t>每次迭代都具有各自的需求分析、设计、实现和测试</a:t>
            </a:r>
            <a:endParaRPr lang="zh-CN" altLang="en-US" b="1" dirty="0" smtClean="0">
              <a:solidFill>
                <a:srgbClr val="000000"/>
              </a:solidFill>
            </a:endParaRPr>
          </a:p>
          <a:p>
            <a:pPr lvl="1" eaLnBrk="1" hangingPunct="1"/>
            <a:r>
              <a:rPr lang="zh-CN" altLang="en-US" b="1" dirty="0" smtClean="0">
                <a:solidFill>
                  <a:srgbClr val="000000"/>
                </a:solidFill>
              </a:rPr>
              <a:t>随着时间和一次次迭代，系统增量式完善</a:t>
            </a:r>
            <a:endParaRPr lang="zh-CN" altLang="en-US" sz="2000" b="1" dirty="0" smtClean="0">
              <a:solidFill>
                <a:srgbClr val="000000"/>
              </a:solidFill>
            </a:endParaRPr>
          </a:p>
          <a:p>
            <a:pPr eaLnBrk="1" hangingPunct="1"/>
            <a:r>
              <a:rPr lang="zh-CN" altLang="en-US" b="1" dirty="0" smtClean="0">
                <a:solidFill>
                  <a:srgbClr val="000000"/>
                </a:solidFill>
              </a:rPr>
              <a:t>注意：</a:t>
            </a:r>
            <a:r>
              <a:rPr lang="zh-CN" altLang="en-US" b="1" u="sng" dirty="0" smtClean="0">
                <a:solidFill>
                  <a:srgbClr val="000000"/>
                </a:solidFill>
              </a:rPr>
              <a:t>上述提法不是</a:t>
            </a:r>
            <a:r>
              <a:rPr lang="en-US" altLang="zh-CN" b="1" u="sng" dirty="0" smtClean="0">
                <a:solidFill>
                  <a:srgbClr val="000000"/>
                </a:solidFill>
              </a:rPr>
              <a:t>RUP</a:t>
            </a:r>
            <a:r>
              <a:rPr lang="zh-CN" altLang="en-US" b="1" u="sng" dirty="0" smtClean="0">
                <a:solidFill>
                  <a:srgbClr val="000000"/>
                </a:solidFill>
              </a:rPr>
              <a:t>的定义。是对</a:t>
            </a:r>
            <a:r>
              <a:rPr lang="en-US" altLang="zh-CN" b="1" u="sng" dirty="0" smtClean="0">
                <a:solidFill>
                  <a:srgbClr val="000000"/>
                </a:solidFill>
              </a:rPr>
              <a:t>UP</a:t>
            </a:r>
            <a:r>
              <a:rPr lang="zh-CN" altLang="en-US" b="1" u="sng" dirty="0" smtClean="0">
                <a:solidFill>
                  <a:srgbClr val="000000"/>
                </a:solidFill>
              </a:rPr>
              <a:t>的定</a:t>
            </a:r>
            <a:endParaRPr lang="en-US" altLang="zh-CN" b="1" u="sng" dirty="0" smtClean="0">
              <a:solidFill>
                <a:srgbClr val="000000"/>
              </a:solidFill>
            </a:endParaRPr>
          </a:p>
          <a:p>
            <a:pPr eaLnBrk="1" hangingPunct="1">
              <a:buFontTx/>
              <a:buNone/>
            </a:pPr>
            <a:r>
              <a:rPr lang="en-US" altLang="zh-CN" b="1" dirty="0" smtClean="0">
                <a:solidFill>
                  <a:srgbClr val="000000"/>
                </a:solidFill>
              </a:rPr>
              <a:t>               </a:t>
            </a:r>
            <a:r>
              <a:rPr lang="zh-CN" altLang="en-US" b="1" u="sng" dirty="0" smtClean="0">
                <a:solidFill>
                  <a:srgbClr val="000000"/>
                </a:solidFill>
              </a:rPr>
              <a:t>制化描述</a:t>
            </a:r>
            <a:r>
              <a:rPr lang="zh-CN" altLang="en-US" b="1" dirty="0" smtClean="0">
                <a:solidFill>
                  <a:srgbClr val="000000"/>
                </a:solidFill>
              </a:rPr>
              <a:t>。</a:t>
            </a:r>
            <a:endParaRPr lang="en-US" altLang="zh-CN" b="1" dirty="0" smtClean="0">
              <a:solidFill>
                <a:srgbClr val="000000"/>
              </a:solidFill>
            </a:endParaRPr>
          </a:p>
          <a:p>
            <a:pPr eaLnBrk="1" hangingPunct="1"/>
            <a:r>
              <a:rPr lang="en-US" altLang="zh-CN" b="1" u="sng" dirty="0" smtClean="0">
                <a:solidFill>
                  <a:srgbClr val="000000"/>
                </a:solidFill>
              </a:rPr>
              <a:t>RUP</a:t>
            </a:r>
            <a:r>
              <a:rPr lang="zh-CN" altLang="en-US" b="1" dirty="0" smtClean="0">
                <a:solidFill>
                  <a:srgbClr val="000000"/>
                </a:solidFill>
              </a:rPr>
              <a:t>是</a:t>
            </a:r>
            <a:r>
              <a:rPr lang="en-US" altLang="zh-CN" b="1" dirty="0" smtClean="0">
                <a:solidFill>
                  <a:srgbClr val="000000"/>
                </a:solidFill>
              </a:rPr>
              <a:t>IBM</a:t>
            </a:r>
            <a:r>
              <a:rPr lang="zh-CN" altLang="en-US" b="1" dirty="0" smtClean="0">
                <a:solidFill>
                  <a:srgbClr val="000000"/>
                </a:solidFill>
              </a:rPr>
              <a:t>提供支持和包装的</a:t>
            </a:r>
            <a:r>
              <a:rPr lang="en-US" altLang="zh-CN" b="1" dirty="0" smtClean="0">
                <a:solidFill>
                  <a:srgbClr val="000000"/>
                </a:solidFill>
              </a:rPr>
              <a:t>UP</a:t>
            </a:r>
            <a:r>
              <a:rPr lang="zh-CN" altLang="en-US" b="1" dirty="0" smtClean="0">
                <a:solidFill>
                  <a:srgbClr val="000000"/>
                </a:solidFill>
              </a:rPr>
              <a:t>系统。</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1A004-EEC1-4248-853A-1E46511D3398}" type="slidenum">
              <a:rPr kumimoji="0" lang="en-US" altLang="zh-CN" sz="2600" smtClean="0">
                <a:solidFill>
                  <a:schemeClr val="bg1"/>
                </a:solidFill>
              </a:rPr>
            </a:fld>
            <a:endParaRPr kumimoji="0" lang="en-US" altLang="zh-CN" sz="2600" smtClean="0">
              <a:solidFill>
                <a:schemeClr val="bg1"/>
              </a:solidFill>
            </a:endParaRPr>
          </a:p>
        </p:txBody>
      </p:sp>
      <p:sp>
        <p:nvSpPr>
          <p:cNvPr id="60419" name="Rectangle 2"/>
          <p:cNvSpPr>
            <a:spLocks noGrp="1" noChangeArrowheads="1"/>
          </p:cNvSpPr>
          <p:nvPr>
            <p:ph type="title"/>
          </p:nvPr>
        </p:nvSpPr>
        <p:spPr>
          <a:xfrm>
            <a:off x="914400" y="188913"/>
            <a:ext cx="8045450" cy="647700"/>
          </a:xfrm>
        </p:spPr>
        <p:txBody>
          <a:bodyPr/>
          <a:lstStyle/>
          <a:p>
            <a:pPr eaLnBrk="1" hangingPunct="1"/>
            <a:r>
              <a:rPr lang="zh-CN" altLang="en-US" sz="3200" smtClean="0"/>
              <a:t>进化式分析和设计</a:t>
            </a:r>
            <a:r>
              <a:rPr lang="en-US" altLang="zh-CN" sz="3200" smtClean="0">
                <a:latin typeface="Times New Roman" panose="02020603050405020304" pitchFamily="18" charset="0"/>
              </a:rPr>
              <a:t>——</a:t>
            </a:r>
            <a:r>
              <a:rPr lang="zh-CN" altLang="en-US" sz="3200" smtClean="0"/>
              <a:t>早期迭代的主要形式</a:t>
            </a:r>
            <a:endParaRPr lang="zh-CN" altLang="en-US" sz="3200" smtClean="0"/>
          </a:p>
        </p:txBody>
      </p:sp>
      <p:sp>
        <p:nvSpPr>
          <p:cNvPr id="60420" name="Rectangle 3"/>
          <p:cNvSpPr>
            <a:spLocks noChangeArrowheads="1"/>
          </p:cNvSpPr>
          <p:nvPr/>
        </p:nvSpPr>
        <p:spPr bwMode="auto">
          <a:xfrm>
            <a:off x="2628900" y="1844675"/>
            <a:ext cx="5832475" cy="20875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21" name="Rectangle 4"/>
          <p:cNvSpPr>
            <a:spLocks noChangeArrowheads="1"/>
          </p:cNvSpPr>
          <p:nvPr/>
        </p:nvSpPr>
        <p:spPr bwMode="auto">
          <a:xfrm>
            <a:off x="2773363"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a:t>
            </a:r>
            <a:endParaRPr lang="zh-CN" altLang="en-US" sz="1600" b="1">
              <a:latin typeface="Times New Roman" panose="02020603050405020304" pitchFamily="18" charset="0"/>
            </a:endParaRPr>
          </a:p>
        </p:txBody>
      </p:sp>
      <p:sp>
        <p:nvSpPr>
          <p:cNvPr id="60422" name="Rectangle 5"/>
          <p:cNvSpPr>
            <a:spLocks noChangeArrowheads="1"/>
          </p:cNvSpPr>
          <p:nvPr/>
        </p:nvSpPr>
        <p:spPr bwMode="auto">
          <a:xfrm>
            <a:off x="2773363" y="3284538"/>
            <a:ext cx="431800" cy="4826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endParaRPr lang="en-US" altLang="zh-CN" sz="1600" b="1">
              <a:solidFill>
                <a:schemeClr val="bg2"/>
              </a:solidFill>
              <a:latin typeface="Times New Roman" panose="02020603050405020304" pitchFamily="18" charset="0"/>
            </a:endParaRPr>
          </a:p>
        </p:txBody>
      </p:sp>
      <p:sp>
        <p:nvSpPr>
          <p:cNvPr id="60423" name="Rectangle 6"/>
          <p:cNvSpPr>
            <a:spLocks noChangeArrowheads="1"/>
          </p:cNvSpPr>
          <p:nvPr/>
        </p:nvSpPr>
        <p:spPr bwMode="auto">
          <a:xfrm>
            <a:off x="3278188" y="1987550"/>
            <a:ext cx="431800" cy="16573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endParaRPr lang="zh-CN" altLang="en-US" sz="1600" b="1">
              <a:latin typeface="Times New Roman" panose="02020603050405020304" pitchFamily="18" charset="0"/>
            </a:endParaRPr>
          </a:p>
        </p:txBody>
      </p:sp>
      <p:sp>
        <p:nvSpPr>
          <p:cNvPr id="60424" name="Rectangle 7"/>
          <p:cNvSpPr>
            <a:spLocks noChangeArrowheads="1"/>
          </p:cNvSpPr>
          <p:nvPr/>
        </p:nvSpPr>
        <p:spPr bwMode="auto">
          <a:xfrm>
            <a:off x="3278188" y="3644900"/>
            <a:ext cx="431800" cy="122238"/>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a:t>
            </a:r>
            <a:endParaRPr lang="en-US" altLang="zh-CN" sz="1600" b="1">
              <a:solidFill>
                <a:schemeClr val="bg2"/>
              </a:solidFill>
              <a:latin typeface="Times New Roman" panose="02020603050405020304" pitchFamily="18" charset="0"/>
            </a:endParaRPr>
          </a:p>
        </p:txBody>
      </p:sp>
      <p:sp>
        <p:nvSpPr>
          <p:cNvPr id="60425" name="Rectangle 8"/>
          <p:cNvSpPr>
            <a:spLocks noChangeArrowheads="1"/>
          </p:cNvSpPr>
          <p:nvPr/>
        </p:nvSpPr>
        <p:spPr bwMode="auto">
          <a:xfrm>
            <a:off x="3925888"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a:t>
            </a:r>
            <a:endParaRPr lang="zh-CN" altLang="en-US" sz="1600" b="1">
              <a:latin typeface="Times New Roman" panose="02020603050405020304" pitchFamily="18" charset="0"/>
            </a:endParaRPr>
          </a:p>
          <a:p>
            <a:pPr algn="ctr" eaLnBrk="1" hangingPunct="1">
              <a:spcBef>
                <a:spcPct val="0"/>
              </a:spcBef>
              <a:buClrTx/>
              <a:buSzTx/>
              <a:buFontTx/>
              <a:buNone/>
            </a:pPr>
            <a:r>
              <a:rPr lang="zh-CN" altLang="en-US" sz="1600" b="1">
                <a:latin typeface="Times New Roman" panose="02020603050405020304" pitchFamily="18" charset="0"/>
              </a:rPr>
              <a:t>求</a:t>
            </a:r>
            <a:endParaRPr lang="zh-CN" altLang="en-US" sz="1600" b="1">
              <a:latin typeface="Times New Roman" panose="02020603050405020304" pitchFamily="18" charset="0"/>
            </a:endParaRPr>
          </a:p>
        </p:txBody>
      </p:sp>
      <p:sp>
        <p:nvSpPr>
          <p:cNvPr id="60426" name="Rectangle 9"/>
          <p:cNvSpPr>
            <a:spLocks noChangeArrowheads="1"/>
          </p:cNvSpPr>
          <p:nvPr/>
        </p:nvSpPr>
        <p:spPr bwMode="auto">
          <a:xfrm>
            <a:off x="3925888" y="3068638"/>
            <a:ext cx="431800" cy="6985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30%</a:t>
            </a:r>
            <a:endParaRPr lang="en-US" altLang="zh-CN" sz="1600" b="1">
              <a:solidFill>
                <a:schemeClr val="bg2"/>
              </a:solidFill>
              <a:latin typeface="Times New Roman" panose="02020603050405020304" pitchFamily="18" charset="0"/>
            </a:endParaRPr>
          </a:p>
        </p:txBody>
      </p:sp>
      <p:sp>
        <p:nvSpPr>
          <p:cNvPr id="60427" name="Rectangle 10"/>
          <p:cNvSpPr>
            <a:spLocks noChangeArrowheads="1"/>
          </p:cNvSpPr>
          <p:nvPr/>
        </p:nvSpPr>
        <p:spPr bwMode="auto">
          <a:xfrm>
            <a:off x="4429125" y="1987550"/>
            <a:ext cx="431800" cy="15843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endParaRPr lang="zh-CN" altLang="en-US" sz="1600" b="1">
              <a:latin typeface="Times New Roman" panose="02020603050405020304" pitchFamily="18" charset="0"/>
            </a:endParaRPr>
          </a:p>
        </p:txBody>
      </p:sp>
      <p:sp>
        <p:nvSpPr>
          <p:cNvPr id="60428" name="Rectangle 11"/>
          <p:cNvSpPr>
            <a:spLocks noChangeArrowheads="1"/>
          </p:cNvSpPr>
          <p:nvPr/>
        </p:nvSpPr>
        <p:spPr bwMode="auto">
          <a:xfrm>
            <a:off x="4429125" y="3500438"/>
            <a:ext cx="431800" cy="2667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a:t>
            </a:r>
            <a:endParaRPr lang="en-US" altLang="zh-CN" sz="1600" b="1">
              <a:solidFill>
                <a:schemeClr val="bg2"/>
              </a:solidFill>
              <a:latin typeface="Times New Roman" panose="02020603050405020304" pitchFamily="18" charset="0"/>
            </a:endParaRPr>
          </a:p>
        </p:txBody>
      </p:sp>
      <p:sp>
        <p:nvSpPr>
          <p:cNvPr id="60429" name="Rectangle 12"/>
          <p:cNvSpPr>
            <a:spLocks noChangeArrowheads="1"/>
          </p:cNvSpPr>
          <p:nvPr/>
        </p:nvSpPr>
        <p:spPr bwMode="auto">
          <a:xfrm>
            <a:off x="5076825"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0" name="Rectangle 13"/>
          <p:cNvSpPr>
            <a:spLocks noChangeArrowheads="1"/>
          </p:cNvSpPr>
          <p:nvPr/>
        </p:nvSpPr>
        <p:spPr bwMode="auto">
          <a:xfrm>
            <a:off x="5076825" y="2852738"/>
            <a:ext cx="431800" cy="9144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50%</a:t>
            </a:r>
            <a:endParaRPr lang="en-US" altLang="zh-CN" sz="1600" b="1">
              <a:solidFill>
                <a:schemeClr val="bg2"/>
              </a:solidFill>
              <a:latin typeface="Times New Roman" panose="02020603050405020304" pitchFamily="18" charset="0"/>
            </a:endParaRPr>
          </a:p>
        </p:txBody>
      </p:sp>
      <p:sp>
        <p:nvSpPr>
          <p:cNvPr id="60431" name="Rectangle 14"/>
          <p:cNvSpPr>
            <a:spLocks noChangeArrowheads="1"/>
          </p:cNvSpPr>
          <p:nvPr/>
        </p:nvSpPr>
        <p:spPr bwMode="auto">
          <a:xfrm>
            <a:off x="5581650" y="1987550"/>
            <a:ext cx="431800" cy="15128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2" name="Rectangle 15"/>
          <p:cNvSpPr>
            <a:spLocks noChangeArrowheads="1"/>
          </p:cNvSpPr>
          <p:nvPr/>
        </p:nvSpPr>
        <p:spPr bwMode="auto">
          <a:xfrm>
            <a:off x="5581650" y="3500438"/>
            <a:ext cx="431800" cy="2667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8%</a:t>
            </a:r>
            <a:endParaRPr lang="en-US" altLang="zh-CN" sz="1600" b="1">
              <a:solidFill>
                <a:schemeClr val="bg2"/>
              </a:solidFill>
              <a:latin typeface="Times New Roman" panose="02020603050405020304" pitchFamily="18" charset="0"/>
            </a:endParaRPr>
          </a:p>
        </p:txBody>
      </p:sp>
      <p:sp>
        <p:nvSpPr>
          <p:cNvPr id="60433" name="Rectangle 16"/>
          <p:cNvSpPr>
            <a:spLocks noChangeArrowheads="1"/>
          </p:cNvSpPr>
          <p:nvPr/>
        </p:nvSpPr>
        <p:spPr bwMode="auto">
          <a:xfrm>
            <a:off x="6229350"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4" name="Rectangle 17"/>
          <p:cNvSpPr>
            <a:spLocks noChangeArrowheads="1"/>
          </p:cNvSpPr>
          <p:nvPr/>
        </p:nvSpPr>
        <p:spPr bwMode="auto">
          <a:xfrm>
            <a:off x="6229350" y="2276475"/>
            <a:ext cx="431800" cy="1490663"/>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endParaRPr lang="en-US" altLang="zh-CN" sz="1600" b="1">
              <a:solidFill>
                <a:schemeClr val="bg2"/>
              </a:solidFill>
              <a:latin typeface="Times New Roman" panose="02020603050405020304" pitchFamily="18" charset="0"/>
            </a:endParaRPr>
          </a:p>
        </p:txBody>
      </p:sp>
      <p:sp>
        <p:nvSpPr>
          <p:cNvPr id="60435" name="Rectangle 18"/>
          <p:cNvSpPr>
            <a:spLocks noChangeArrowheads="1"/>
          </p:cNvSpPr>
          <p:nvPr/>
        </p:nvSpPr>
        <p:spPr bwMode="auto">
          <a:xfrm>
            <a:off x="6734175"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6" name="Rectangle 19"/>
          <p:cNvSpPr>
            <a:spLocks noChangeArrowheads="1"/>
          </p:cNvSpPr>
          <p:nvPr/>
        </p:nvSpPr>
        <p:spPr bwMode="auto">
          <a:xfrm>
            <a:off x="6734175" y="3427413"/>
            <a:ext cx="431800" cy="339725"/>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10%</a:t>
            </a:r>
            <a:endParaRPr lang="en-US" altLang="zh-CN" sz="1600" b="1">
              <a:solidFill>
                <a:schemeClr val="bg2"/>
              </a:solidFill>
              <a:latin typeface="Times New Roman" panose="02020603050405020304" pitchFamily="18" charset="0"/>
            </a:endParaRPr>
          </a:p>
        </p:txBody>
      </p:sp>
      <p:sp>
        <p:nvSpPr>
          <p:cNvPr id="60437" name="Rectangle 20"/>
          <p:cNvSpPr>
            <a:spLocks noChangeArrowheads="1"/>
          </p:cNvSpPr>
          <p:nvPr/>
        </p:nvSpPr>
        <p:spPr bwMode="auto">
          <a:xfrm>
            <a:off x="7381875"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8" name="Rectangle 21"/>
          <p:cNvSpPr>
            <a:spLocks noChangeArrowheads="1"/>
          </p:cNvSpPr>
          <p:nvPr/>
        </p:nvSpPr>
        <p:spPr bwMode="auto">
          <a:xfrm>
            <a:off x="7381875" y="2276475"/>
            <a:ext cx="431800" cy="1490663"/>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endParaRPr lang="en-US" altLang="zh-CN" sz="1600" b="1">
              <a:solidFill>
                <a:schemeClr val="bg2"/>
              </a:solidFill>
              <a:latin typeface="Times New Roman" panose="02020603050405020304" pitchFamily="18" charset="0"/>
            </a:endParaRPr>
          </a:p>
        </p:txBody>
      </p:sp>
      <p:sp>
        <p:nvSpPr>
          <p:cNvPr id="60439" name="Rectangle 22"/>
          <p:cNvSpPr>
            <a:spLocks noChangeArrowheads="1"/>
          </p:cNvSpPr>
          <p:nvPr/>
        </p:nvSpPr>
        <p:spPr bwMode="auto">
          <a:xfrm>
            <a:off x="7886700" y="1987550"/>
            <a:ext cx="431800" cy="12969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40" name="Rectangle 23"/>
          <p:cNvSpPr>
            <a:spLocks noChangeArrowheads="1"/>
          </p:cNvSpPr>
          <p:nvPr/>
        </p:nvSpPr>
        <p:spPr bwMode="auto">
          <a:xfrm>
            <a:off x="7886700" y="3284538"/>
            <a:ext cx="431800" cy="482600"/>
          </a:xfrm>
          <a:prstGeom prst="rect">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endParaRPr lang="en-US" altLang="zh-CN" sz="1600" b="1">
              <a:solidFill>
                <a:schemeClr val="bg2"/>
              </a:solidFill>
              <a:latin typeface="Times New Roman" panose="02020603050405020304" pitchFamily="18" charset="0"/>
            </a:endParaRPr>
          </a:p>
        </p:txBody>
      </p:sp>
      <p:sp>
        <p:nvSpPr>
          <p:cNvPr id="60441" name="Line 24"/>
          <p:cNvSpPr>
            <a:spLocks noChangeShapeType="1"/>
          </p:cNvSpPr>
          <p:nvPr/>
        </p:nvSpPr>
        <p:spPr bwMode="auto">
          <a:xfrm>
            <a:off x="3781425" y="1844675"/>
            <a:ext cx="0" cy="2374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42" name="Line 25"/>
          <p:cNvSpPr>
            <a:spLocks noChangeShapeType="1"/>
          </p:cNvSpPr>
          <p:nvPr/>
        </p:nvSpPr>
        <p:spPr bwMode="auto">
          <a:xfrm>
            <a:off x="4933950" y="1844675"/>
            <a:ext cx="0" cy="2374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43" name="Line 26"/>
          <p:cNvSpPr>
            <a:spLocks noChangeShapeType="1"/>
          </p:cNvSpPr>
          <p:nvPr/>
        </p:nvSpPr>
        <p:spPr bwMode="auto">
          <a:xfrm>
            <a:off x="6084888" y="1844675"/>
            <a:ext cx="0" cy="2374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44" name="Line 27"/>
          <p:cNvSpPr>
            <a:spLocks noChangeShapeType="1"/>
          </p:cNvSpPr>
          <p:nvPr/>
        </p:nvSpPr>
        <p:spPr bwMode="auto">
          <a:xfrm>
            <a:off x="7237413" y="1844675"/>
            <a:ext cx="0" cy="2374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45" name="Rectangle 28"/>
          <p:cNvSpPr>
            <a:spLocks noChangeArrowheads="1"/>
          </p:cNvSpPr>
          <p:nvPr/>
        </p:nvSpPr>
        <p:spPr bwMode="auto">
          <a:xfrm>
            <a:off x="2628900" y="3932238"/>
            <a:ext cx="5832475" cy="2873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1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2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3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4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5</a:t>
            </a:r>
            <a:endParaRPr lang="en-US" altLang="zh-CN" sz="1600" b="1">
              <a:solidFill>
                <a:schemeClr val="bg2"/>
              </a:solidFill>
              <a:latin typeface="Times New Roman" panose="02020603050405020304" pitchFamily="18" charset="0"/>
            </a:endParaRPr>
          </a:p>
        </p:txBody>
      </p:sp>
      <p:sp>
        <p:nvSpPr>
          <p:cNvPr id="60446" name="Rectangle 29"/>
          <p:cNvSpPr>
            <a:spLocks noChangeArrowheads="1"/>
          </p:cNvSpPr>
          <p:nvPr/>
        </p:nvSpPr>
        <p:spPr bwMode="auto">
          <a:xfrm>
            <a:off x="3348038"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0447" name="Rectangle 30"/>
          <p:cNvSpPr>
            <a:spLocks noChangeArrowheads="1"/>
          </p:cNvSpPr>
          <p:nvPr/>
        </p:nvSpPr>
        <p:spPr bwMode="auto">
          <a:xfrm>
            <a:off x="3636963"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0448" name="Rectangle 31"/>
          <p:cNvSpPr>
            <a:spLocks noChangeArrowheads="1"/>
          </p:cNvSpPr>
          <p:nvPr/>
        </p:nvSpPr>
        <p:spPr bwMode="auto">
          <a:xfrm>
            <a:off x="3922713"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0449" name="Rectangle 32"/>
          <p:cNvSpPr>
            <a:spLocks noChangeArrowheads="1"/>
          </p:cNvSpPr>
          <p:nvPr/>
        </p:nvSpPr>
        <p:spPr bwMode="auto">
          <a:xfrm>
            <a:off x="4211638"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0450" name="Rectangle 33"/>
          <p:cNvSpPr>
            <a:spLocks noChangeArrowheads="1"/>
          </p:cNvSpPr>
          <p:nvPr/>
        </p:nvSpPr>
        <p:spPr bwMode="auto">
          <a:xfrm>
            <a:off x="4498975"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5</a:t>
            </a:r>
            <a:endParaRPr lang="en-US" altLang="zh-CN" sz="1600" b="1">
              <a:latin typeface="Times New Roman" panose="02020603050405020304" pitchFamily="18" charset="0"/>
            </a:endParaRPr>
          </a:p>
        </p:txBody>
      </p:sp>
      <p:sp>
        <p:nvSpPr>
          <p:cNvPr id="60451" name="Rectangle 34"/>
          <p:cNvSpPr>
            <a:spLocks noChangeArrowheads="1"/>
          </p:cNvSpPr>
          <p:nvPr/>
        </p:nvSpPr>
        <p:spPr bwMode="auto">
          <a:xfrm>
            <a:off x="4787900"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Times New Roman" panose="02020603050405020304" pitchFamily="18" charset="0"/>
              </a:rPr>
              <a:t>…</a:t>
            </a:r>
            <a:endParaRPr lang="en-US" altLang="zh-CN" sz="1200" b="1">
              <a:latin typeface="Times New Roman" panose="02020603050405020304" pitchFamily="18" charset="0"/>
            </a:endParaRPr>
          </a:p>
        </p:txBody>
      </p:sp>
      <p:sp>
        <p:nvSpPr>
          <p:cNvPr id="60452" name="Rectangle 35"/>
          <p:cNvSpPr>
            <a:spLocks noChangeArrowheads="1"/>
          </p:cNvSpPr>
          <p:nvPr/>
        </p:nvSpPr>
        <p:spPr bwMode="auto">
          <a:xfrm>
            <a:off x="5075238"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3" name="Rectangle 36"/>
          <p:cNvSpPr>
            <a:spLocks noChangeArrowheads="1"/>
          </p:cNvSpPr>
          <p:nvPr/>
        </p:nvSpPr>
        <p:spPr bwMode="auto">
          <a:xfrm>
            <a:off x="5364163"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4" name="Rectangle 37"/>
          <p:cNvSpPr>
            <a:spLocks noChangeArrowheads="1"/>
          </p:cNvSpPr>
          <p:nvPr/>
        </p:nvSpPr>
        <p:spPr bwMode="auto">
          <a:xfrm>
            <a:off x="5651500"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5" name="Rectangle 38"/>
          <p:cNvSpPr>
            <a:spLocks noChangeArrowheads="1"/>
          </p:cNvSpPr>
          <p:nvPr/>
        </p:nvSpPr>
        <p:spPr bwMode="auto">
          <a:xfrm>
            <a:off x="5940425" y="908050"/>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20</a:t>
            </a:r>
            <a:endParaRPr lang="en-US" altLang="zh-CN" sz="1600" b="1">
              <a:latin typeface="Times New Roman" panose="02020603050405020304" pitchFamily="18" charset="0"/>
            </a:endParaRPr>
          </a:p>
        </p:txBody>
      </p:sp>
      <p:sp>
        <p:nvSpPr>
          <p:cNvPr id="60456" name="Line 39"/>
          <p:cNvSpPr>
            <a:spLocks noChangeShapeType="1"/>
          </p:cNvSpPr>
          <p:nvPr/>
        </p:nvSpPr>
        <p:spPr bwMode="auto">
          <a:xfrm flipH="1">
            <a:off x="2628900" y="1123950"/>
            <a:ext cx="720725" cy="72072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57" name="Line 40"/>
          <p:cNvSpPr>
            <a:spLocks noChangeShapeType="1"/>
          </p:cNvSpPr>
          <p:nvPr/>
        </p:nvSpPr>
        <p:spPr bwMode="auto">
          <a:xfrm>
            <a:off x="4789488" y="1123950"/>
            <a:ext cx="3671887" cy="72072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1"/>
          <p:cNvSpPr>
            <a:spLocks noChangeArrowheads="1"/>
          </p:cNvSpPr>
          <p:nvPr/>
        </p:nvSpPr>
        <p:spPr bwMode="auto">
          <a:xfrm>
            <a:off x="3492500" y="1076325"/>
            <a:ext cx="144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需求讨论会</a:t>
            </a:r>
            <a:endParaRPr lang="zh-CN" altLang="en-US" sz="1600" b="1">
              <a:latin typeface="Times New Roman" panose="02020603050405020304" pitchFamily="18" charset="0"/>
            </a:endParaRPr>
          </a:p>
        </p:txBody>
      </p:sp>
      <p:sp>
        <p:nvSpPr>
          <p:cNvPr id="60459" name="Line 42"/>
          <p:cNvSpPr>
            <a:spLocks noChangeShapeType="1"/>
          </p:cNvSpPr>
          <p:nvPr/>
        </p:nvSpPr>
        <p:spPr bwMode="auto">
          <a:xfrm flipV="1">
            <a:off x="2989263" y="1555750"/>
            <a:ext cx="936625" cy="4318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60" name="Line 43"/>
          <p:cNvSpPr>
            <a:spLocks noChangeShapeType="1"/>
          </p:cNvSpPr>
          <p:nvPr/>
        </p:nvSpPr>
        <p:spPr bwMode="auto">
          <a:xfrm flipH="1" flipV="1">
            <a:off x="4068763" y="1555750"/>
            <a:ext cx="73025" cy="4318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61" name="Line 44"/>
          <p:cNvSpPr>
            <a:spLocks noChangeShapeType="1"/>
          </p:cNvSpPr>
          <p:nvPr/>
        </p:nvSpPr>
        <p:spPr bwMode="auto">
          <a:xfrm flipH="1" flipV="1">
            <a:off x="4141788" y="1555750"/>
            <a:ext cx="1150937" cy="4318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62" name="Line 45"/>
          <p:cNvSpPr>
            <a:spLocks noChangeShapeType="1"/>
          </p:cNvSpPr>
          <p:nvPr/>
        </p:nvSpPr>
        <p:spPr bwMode="auto">
          <a:xfrm flipH="1" flipV="1">
            <a:off x="4357688" y="1555750"/>
            <a:ext cx="2087562" cy="4318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63" name="Rectangle 46"/>
          <p:cNvSpPr>
            <a:spLocks noChangeArrowheads="1"/>
          </p:cNvSpPr>
          <p:nvPr/>
        </p:nvSpPr>
        <p:spPr bwMode="auto">
          <a:xfrm>
            <a:off x="1619250" y="836613"/>
            <a:ext cx="144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假设该项目最终有</a:t>
            </a:r>
            <a:r>
              <a:rPr lang="en-US" altLang="zh-CN" sz="1600" b="1">
                <a:latin typeface="Times New Roman" panose="02020603050405020304" pitchFamily="18" charset="0"/>
              </a:rPr>
              <a:t>20</a:t>
            </a:r>
            <a:r>
              <a:rPr lang="zh-CN" altLang="en-US" sz="1600" b="1">
                <a:latin typeface="Times New Roman" panose="02020603050405020304" pitchFamily="18" charset="0"/>
              </a:rPr>
              <a:t>个迭代</a:t>
            </a:r>
            <a:endParaRPr lang="zh-CN" altLang="en-US" sz="1600" b="1">
              <a:latin typeface="Times New Roman" panose="02020603050405020304" pitchFamily="18" charset="0"/>
            </a:endParaRPr>
          </a:p>
        </p:txBody>
      </p:sp>
      <p:sp>
        <p:nvSpPr>
          <p:cNvPr id="60464" name="Rectangle 47"/>
          <p:cNvSpPr>
            <a:spLocks noChangeArrowheads="1"/>
          </p:cNvSpPr>
          <p:nvPr/>
        </p:nvSpPr>
        <p:spPr bwMode="auto">
          <a:xfrm>
            <a:off x="395288" y="1628775"/>
            <a:ext cx="18018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latin typeface="Times New Roman" panose="02020603050405020304" pitchFamily="18" charset="0"/>
              </a:rPr>
              <a:t>在进化式迭代开发中，通过一系列需求讨论会，需求在一组早期迭代中进化。或许经过四次迭代和讨论会后，可以定义和精化</a:t>
            </a:r>
            <a:r>
              <a:rPr lang="en-US" altLang="zh-CN" sz="1600" b="1" dirty="0">
                <a:latin typeface="Times New Roman" panose="02020603050405020304" pitchFamily="18" charset="0"/>
              </a:rPr>
              <a:t>90%</a:t>
            </a:r>
            <a:r>
              <a:rPr lang="zh-CN" altLang="en-US" sz="1600" b="1" dirty="0">
                <a:latin typeface="Times New Roman" panose="02020603050405020304" pitchFamily="18" charset="0"/>
              </a:rPr>
              <a:t>的需求，然而，只构建了</a:t>
            </a:r>
            <a:r>
              <a:rPr lang="en-US" altLang="zh-CN" sz="1600" b="1" dirty="0">
                <a:latin typeface="Times New Roman" panose="02020603050405020304" pitchFamily="18" charset="0"/>
              </a:rPr>
              <a:t>10%</a:t>
            </a:r>
            <a:r>
              <a:rPr lang="zh-CN" altLang="en-US" sz="1600" b="1" dirty="0">
                <a:latin typeface="Times New Roman" panose="02020603050405020304" pitchFamily="18" charset="0"/>
              </a:rPr>
              <a:t>的软件。</a:t>
            </a:r>
            <a:endParaRPr lang="zh-CN" altLang="en-US" sz="1600" b="1" dirty="0">
              <a:latin typeface="Times New Roman" panose="02020603050405020304" pitchFamily="18" charset="0"/>
            </a:endParaRPr>
          </a:p>
        </p:txBody>
      </p:sp>
      <p:sp>
        <p:nvSpPr>
          <p:cNvPr id="60465" name="Rectangle 48"/>
          <p:cNvSpPr>
            <a:spLocks noChangeArrowheads="1"/>
          </p:cNvSpPr>
          <p:nvPr/>
        </p:nvSpPr>
        <p:spPr bwMode="auto">
          <a:xfrm>
            <a:off x="2917825"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endParaRPr lang="en-US" altLang="zh-CN" sz="1600" b="1">
              <a:latin typeface="Times New Roman" panose="02020603050405020304" pitchFamily="18" charset="0"/>
            </a:endParaRPr>
          </a:p>
        </p:txBody>
      </p:sp>
      <p:sp>
        <p:nvSpPr>
          <p:cNvPr id="60466" name="Rectangle 49"/>
          <p:cNvSpPr>
            <a:spLocks noChangeArrowheads="1"/>
          </p:cNvSpPr>
          <p:nvPr/>
        </p:nvSpPr>
        <p:spPr bwMode="auto">
          <a:xfrm>
            <a:off x="3206750"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endParaRPr lang="en-US" altLang="zh-CN" sz="1600" b="1">
              <a:latin typeface="Times New Roman" panose="02020603050405020304" pitchFamily="18" charset="0"/>
            </a:endParaRPr>
          </a:p>
        </p:txBody>
      </p:sp>
      <p:sp>
        <p:nvSpPr>
          <p:cNvPr id="60467" name="Rectangle 50"/>
          <p:cNvSpPr>
            <a:spLocks noChangeArrowheads="1"/>
          </p:cNvSpPr>
          <p:nvPr/>
        </p:nvSpPr>
        <p:spPr bwMode="auto">
          <a:xfrm>
            <a:off x="3492500"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endParaRPr lang="en-US" altLang="zh-CN" sz="1600" b="1">
              <a:latin typeface="Times New Roman" panose="02020603050405020304" pitchFamily="18" charset="0"/>
            </a:endParaRPr>
          </a:p>
        </p:txBody>
      </p:sp>
      <p:sp>
        <p:nvSpPr>
          <p:cNvPr id="60468" name="Rectangle 51"/>
          <p:cNvSpPr>
            <a:spLocks noChangeArrowheads="1"/>
          </p:cNvSpPr>
          <p:nvPr/>
        </p:nvSpPr>
        <p:spPr bwMode="auto">
          <a:xfrm>
            <a:off x="3781425"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endParaRPr lang="en-US" altLang="zh-CN" sz="1600" b="1">
              <a:latin typeface="Times New Roman" panose="02020603050405020304" pitchFamily="18" charset="0"/>
            </a:endParaRPr>
          </a:p>
        </p:txBody>
      </p:sp>
      <p:sp>
        <p:nvSpPr>
          <p:cNvPr id="60469" name="Rectangle 52"/>
          <p:cNvSpPr>
            <a:spLocks noChangeArrowheads="1"/>
          </p:cNvSpPr>
          <p:nvPr/>
        </p:nvSpPr>
        <p:spPr bwMode="auto">
          <a:xfrm>
            <a:off x="4068763"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60470" name="Rectangle 53"/>
          <p:cNvSpPr>
            <a:spLocks noChangeArrowheads="1"/>
          </p:cNvSpPr>
          <p:nvPr/>
        </p:nvSpPr>
        <p:spPr bwMode="auto">
          <a:xfrm>
            <a:off x="4789488"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endParaRPr lang="en-US" altLang="zh-CN" sz="1600" b="1">
              <a:latin typeface="Times New Roman" panose="02020603050405020304" pitchFamily="18" charset="0"/>
            </a:endParaRPr>
          </a:p>
        </p:txBody>
      </p:sp>
      <p:sp>
        <p:nvSpPr>
          <p:cNvPr id="60471" name="Rectangle 54"/>
          <p:cNvSpPr>
            <a:spLocks noChangeArrowheads="1"/>
          </p:cNvSpPr>
          <p:nvPr/>
        </p:nvSpPr>
        <p:spPr bwMode="auto">
          <a:xfrm>
            <a:off x="5078413"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endParaRPr lang="en-US" altLang="zh-CN" sz="1600" b="1">
              <a:latin typeface="Times New Roman" panose="02020603050405020304" pitchFamily="18" charset="0"/>
            </a:endParaRPr>
          </a:p>
        </p:txBody>
      </p:sp>
      <p:sp>
        <p:nvSpPr>
          <p:cNvPr id="60472" name="Rectangle 55"/>
          <p:cNvSpPr>
            <a:spLocks noChangeArrowheads="1"/>
          </p:cNvSpPr>
          <p:nvPr/>
        </p:nvSpPr>
        <p:spPr bwMode="auto">
          <a:xfrm>
            <a:off x="5364163"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endParaRPr lang="en-US" altLang="zh-CN" sz="1600" b="1">
              <a:latin typeface="Times New Roman" panose="02020603050405020304" pitchFamily="18" charset="0"/>
            </a:endParaRPr>
          </a:p>
        </p:txBody>
      </p:sp>
      <p:sp>
        <p:nvSpPr>
          <p:cNvPr id="60473" name="Rectangle 56"/>
          <p:cNvSpPr>
            <a:spLocks noChangeArrowheads="1"/>
          </p:cNvSpPr>
          <p:nvPr/>
        </p:nvSpPr>
        <p:spPr bwMode="auto">
          <a:xfrm>
            <a:off x="5653088"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endParaRPr lang="en-US" altLang="zh-CN" sz="1600" b="1">
              <a:latin typeface="Times New Roman" panose="02020603050405020304" pitchFamily="18" charset="0"/>
            </a:endParaRPr>
          </a:p>
        </p:txBody>
      </p:sp>
      <p:sp>
        <p:nvSpPr>
          <p:cNvPr id="60474" name="Rectangle 57"/>
          <p:cNvSpPr>
            <a:spLocks noChangeArrowheads="1"/>
          </p:cNvSpPr>
          <p:nvPr/>
        </p:nvSpPr>
        <p:spPr bwMode="auto">
          <a:xfrm>
            <a:off x="5940425"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60475" name="Rectangle 58"/>
          <p:cNvSpPr>
            <a:spLocks noChangeArrowheads="1"/>
          </p:cNvSpPr>
          <p:nvPr/>
        </p:nvSpPr>
        <p:spPr bwMode="auto">
          <a:xfrm>
            <a:off x="6589713"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endParaRPr lang="en-US" altLang="zh-CN" sz="1600" b="1">
              <a:latin typeface="Times New Roman" panose="02020603050405020304" pitchFamily="18" charset="0"/>
            </a:endParaRPr>
          </a:p>
        </p:txBody>
      </p:sp>
      <p:sp>
        <p:nvSpPr>
          <p:cNvPr id="60476" name="Rectangle 59"/>
          <p:cNvSpPr>
            <a:spLocks noChangeArrowheads="1"/>
          </p:cNvSpPr>
          <p:nvPr/>
        </p:nvSpPr>
        <p:spPr bwMode="auto">
          <a:xfrm>
            <a:off x="6878638"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endParaRPr lang="en-US" altLang="zh-CN" sz="1600" b="1">
              <a:latin typeface="Times New Roman" panose="02020603050405020304" pitchFamily="18" charset="0"/>
            </a:endParaRPr>
          </a:p>
        </p:txBody>
      </p:sp>
      <p:sp>
        <p:nvSpPr>
          <p:cNvPr id="60477" name="Rectangle 60"/>
          <p:cNvSpPr>
            <a:spLocks noChangeArrowheads="1"/>
          </p:cNvSpPr>
          <p:nvPr/>
        </p:nvSpPr>
        <p:spPr bwMode="auto">
          <a:xfrm>
            <a:off x="7164388"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endParaRPr lang="en-US" altLang="zh-CN" sz="1600" b="1">
              <a:latin typeface="Times New Roman" panose="02020603050405020304" pitchFamily="18" charset="0"/>
            </a:endParaRPr>
          </a:p>
        </p:txBody>
      </p:sp>
      <p:sp>
        <p:nvSpPr>
          <p:cNvPr id="60478" name="Rectangle 61"/>
          <p:cNvSpPr>
            <a:spLocks noChangeArrowheads="1"/>
          </p:cNvSpPr>
          <p:nvPr/>
        </p:nvSpPr>
        <p:spPr bwMode="auto">
          <a:xfrm>
            <a:off x="7453313"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endParaRPr lang="en-US" altLang="zh-CN" sz="1600" b="1">
              <a:latin typeface="Times New Roman" panose="02020603050405020304" pitchFamily="18" charset="0"/>
            </a:endParaRPr>
          </a:p>
        </p:txBody>
      </p:sp>
      <p:sp>
        <p:nvSpPr>
          <p:cNvPr id="60479" name="Rectangle 62"/>
          <p:cNvSpPr>
            <a:spLocks noChangeArrowheads="1"/>
          </p:cNvSpPr>
          <p:nvPr/>
        </p:nvSpPr>
        <p:spPr bwMode="auto">
          <a:xfrm>
            <a:off x="7740650" y="4868863"/>
            <a:ext cx="288925" cy="2159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60480" name="Line 63"/>
          <p:cNvSpPr>
            <a:spLocks noChangeShapeType="1"/>
          </p:cNvSpPr>
          <p:nvPr/>
        </p:nvSpPr>
        <p:spPr bwMode="auto">
          <a:xfrm flipH="1">
            <a:off x="2917825" y="4219575"/>
            <a:ext cx="863600" cy="64928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81" name="Line 64"/>
          <p:cNvSpPr>
            <a:spLocks noChangeShapeType="1"/>
          </p:cNvSpPr>
          <p:nvPr/>
        </p:nvSpPr>
        <p:spPr bwMode="auto">
          <a:xfrm>
            <a:off x="4933950" y="4219575"/>
            <a:ext cx="3095625" cy="64928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82" name="Rectangle 65"/>
          <p:cNvSpPr>
            <a:spLocks noChangeArrowheads="1"/>
          </p:cNvSpPr>
          <p:nvPr/>
        </p:nvSpPr>
        <p:spPr bwMode="auto">
          <a:xfrm>
            <a:off x="3708400" y="4219575"/>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为期三周的迭代</a:t>
            </a:r>
            <a:endParaRPr lang="zh-CN" altLang="en-US" sz="1600" b="1">
              <a:latin typeface="Times New Roman" panose="02020603050405020304" pitchFamily="18" charset="0"/>
            </a:endParaRPr>
          </a:p>
        </p:txBody>
      </p:sp>
      <p:sp>
        <p:nvSpPr>
          <p:cNvPr id="60483" name="Rectangle 66"/>
          <p:cNvSpPr>
            <a:spLocks noChangeArrowheads="1"/>
          </p:cNvSpPr>
          <p:nvPr/>
        </p:nvSpPr>
        <p:spPr bwMode="auto">
          <a:xfrm>
            <a:off x="313372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一星期</a:t>
            </a:r>
            <a:endParaRPr lang="zh-CN" altLang="en-US" sz="1600" b="1">
              <a:latin typeface="Times New Roman" panose="02020603050405020304" pitchFamily="18" charset="0"/>
            </a:endParaRPr>
          </a:p>
        </p:txBody>
      </p:sp>
      <p:sp>
        <p:nvSpPr>
          <p:cNvPr id="60484" name="Rectangle 67"/>
          <p:cNvSpPr>
            <a:spLocks noChangeArrowheads="1"/>
          </p:cNvSpPr>
          <p:nvPr/>
        </p:nvSpPr>
        <p:spPr bwMode="auto">
          <a:xfrm>
            <a:off x="500697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latin typeface="Times New Roman" panose="02020603050405020304" pitchFamily="18" charset="0"/>
              </a:rPr>
              <a:t>二星</a:t>
            </a:r>
            <a:r>
              <a:rPr lang="zh-CN" altLang="en-US" sz="1600" b="1">
                <a:latin typeface="Times New Roman" panose="02020603050405020304" pitchFamily="18" charset="0"/>
              </a:rPr>
              <a:t>期</a:t>
            </a:r>
            <a:endParaRPr lang="zh-CN" altLang="en-US" sz="1600" b="1">
              <a:latin typeface="Times New Roman" panose="02020603050405020304" pitchFamily="18" charset="0"/>
            </a:endParaRPr>
          </a:p>
        </p:txBody>
      </p:sp>
      <p:sp>
        <p:nvSpPr>
          <p:cNvPr id="60485" name="Rectangle 68"/>
          <p:cNvSpPr>
            <a:spLocks noChangeArrowheads="1"/>
          </p:cNvSpPr>
          <p:nvPr/>
        </p:nvSpPr>
        <p:spPr bwMode="auto">
          <a:xfrm>
            <a:off x="6229350" y="4532313"/>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三星期</a:t>
            </a:r>
            <a:endParaRPr lang="zh-CN" altLang="en-US" sz="1600" b="1">
              <a:latin typeface="Times New Roman" panose="02020603050405020304" pitchFamily="18" charset="0"/>
            </a:endParaRPr>
          </a:p>
        </p:txBody>
      </p:sp>
      <p:sp>
        <p:nvSpPr>
          <p:cNvPr id="60486" name="Rectangle 69"/>
          <p:cNvSpPr>
            <a:spLocks noChangeArrowheads="1"/>
          </p:cNvSpPr>
          <p:nvPr/>
        </p:nvSpPr>
        <p:spPr bwMode="auto">
          <a:xfrm>
            <a:off x="541338" y="5300663"/>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启动会议，向团队明确迭代目标，</a:t>
            </a:r>
            <a:r>
              <a:rPr lang="en-US" altLang="zh-CN" sz="1400" b="1">
                <a:solidFill>
                  <a:schemeClr val="bg2"/>
                </a:solidFill>
                <a:latin typeface="Times New Roman" panose="02020603050405020304" pitchFamily="18" charset="0"/>
              </a:rPr>
              <a:t>1</a:t>
            </a:r>
            <a:r>
              <a:rPr lang="zh-CN" altLang="en-US" sz="1400" b="1">
                <a:solidFill>
                  <a:schemeClr val="bg2"/>
                </a:solidFill>
                <a:latin typeface="Times New Roman" panose="02020603050405020304" pitchFamily="18" charset="0"/>
              </a:rPr>
              <a:t>小时</a:t>
            </a:r>
            <a:endParaRPr lang="zh-CN" altLang="en-US" sz="1400" b="1">
              <a:solidFill>
                <a:schemeClr val="bg2"/>
              </a:solidFill>
              <a:latin typeface="Times New Roman" panose="02020603050405020304" pitchFamily="18" charset="0"/>
            </a:endParaRPr>
          </a:p>
        </p:txBody>
      </p:sp>
      <p:sp>
        <p:nvSpPr>
          <p:cNvPr id="60487" name="Rectangle 70"/>
          <p:cNvSpPr>
            <a:spLocks noChangeArrowheads="1"/>
          </p:cNvSpPr>
          <p:nvPr/>
        </p:nvSpPr>
        <p:spPr bwMode="auto">
          <a:xfrm>
            <a:off x="1620838" y="5229225"/>
            <a:ext cx="11509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团队进行敏捷建模和设计，在白板上绘制</a:t>
            </a:r>
            <a:r>
              <a:rPr lang="en-US" altLang="zh-CN" sz="1400" b="1">
                <a:solidFill>
                  <a:schemeClr val="bg2"/>
                </a:solidFill>
                <a:latin typeface="Times New Roman" panose="02020603050405020304" pitchFamily="18" charset="0"/>
              </a:rPr>
              <a:t>UML</a:t>
            </a:r>
            <a:r>
              <a:rPr lang="zh-CN" altLang="en-US" sz="1400" b="1">
                <a:solidFill>
                  <a:schemeClr val="bg2"/>
                </a:solidFill>
                <a:latin typeface="Times New Roman" panose="02020603050405020304" pitchFamily="18" charset="0"/>
              </a:rPr>
              <a:t>草图，</a:t>
            </a:r>
            <a:r>
              <a:rPr lang="en-US" altLang="zh-CN" sz="1400" b="1">
                <a:solidFill>
                  <a:schemeClr val="bg2"/>
                </a:solidFill>
                <a:latin typeface="Times New Roman" panose="02020603050405020304" pitchFamily="18" charset="0"/>
              </a:rPr>
              <a:t>5</a:t>
            </a:r>
            <a:r>
              <a:rPr lang="zh-CN" altLang="en-US" sz="1400" b="1">
                <a:solidFill>
                  <a:schemeClr val="bg2"/>
                </a:solidFill>
                <a:latin typeface="Times New Roman" panose="02020603050405020304" pitchFamily="18" charset="0"/>
              </a:rPr>
              <a:t>小时</a:t>
            </a:r>
            <a:endParaRPr lang="zh-CN" altLang="en-US" sz="1400" b="1">
              <a:solidFill>
                <a:schemeClr val="bg2"/>
              </a:solidFill>
              <a:latin typeface="Times New Roman" panose="02020603050405020304" pitchFamily="18" charset="0"/>
            </a:endParaRPr>
          </a:p>
        </p:txBody>
      </p:sp>
      <p:sp>
        <p:nvSpPr>
          <p:cNvPr id="60488" name="Rectangle 71"/>
          <p:cNvSpPr>
            <a:spLocks noChangeArrowheads="1"/>
          </p:cNvSpPr>
          <p:nvPr/>
        </p:nvSpPr>
        <p:spPr bwMode="auto">
          <a:xfrm>
            <a:off x="2773363" y="5300663"/>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开始编码和测试</a:t>
            </a:r>
            <a:endParaRPr lang="zh-CN" altLang="en-US" sz="1400" b="1">
              <a:solidFill>
                <a:schemeClr val="bg2"/>
              </a:solidFill>
              <a:latin typeface="Times New Roman" panose="02020603050405020304" pitchFamily="18" charset="0"/>
            </a:endParaRPr>
          </a:p>
        </p:txBody>
      </p:sp>
      <p:sp>
        <p:nvSpPr>
          <p:cNvPr id="60489" name="Line 72"/>
          <p:cNvSpPr>
            <a:spLocks noChangeShapeType="1"/>
          </p:cNvSpPr>
          <p:nvPr/>
        </p:nvSpPr>
        <p:spPr bwMode="auto">
          <a:xfrm flipH="1">
            <a:off x="1117600" y="5084763"/>
            <a:ext cx="1800225" cy="2873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0" name="Line 73"/>
          <p:cNvSpPr>
            <a:spLocks noChangeShapeType="1"/>
          </p:cNvSpPr>
          <p:nvPr/>
        </p:nvSpPr>
        <p:spPr bwMode="auto">
          <a:xfrm flipH="1">
            <a:off x="2197100" y="5084763"/>
            <a:ext cx="863600" cy="215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1" name="Line 74"/>
          <p:cNvSpPr>
            <a:spLocks noChangeShapeType="1"/>
          </p:cNvSpPr>
          <p:nvPr/>
        </p:nvSpPr>
        <p:spPr bwMode="auto">
          <a:xfrm>
            <a:off x="3276600" y="5084763"/>
            <a:ext cx="0" cy="2873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2" name="AutoShape 75"/>
          <p:cNvSpPr>
            <a:spLocks noChangeArrowheads="1"/>
          </p:cNvSpPr>
          <p:nvPr/>
        </p:nvSpPr>
        <p:spPr bwMode="auto">
          <a:xfrm>
            <a:off x="3708400" y="5156200"/>
            <a:ext cx="914400" cy="914400"/>
          </a:xfrm>
          <a:prstGeom prst="foldedCorner">
            <a:avLst>
              <a:gd name="adj" fmla="val 12500"/>
            </a:avLst>
          </a:prstGeom>
          <a:solidFill>
            <a:schemeClr val="accent1"/>
          </a:solidFill>
          <a:ln w="9525">
            <a:solidFill>
              <a:schemeClr val="accent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在此期间</a:t>
            </a:r>
            <a:endParaRPr lang="zh-CN" altLang="en-US" sz="1400" b="1">
              <a:solidFill>
                <a:schemeClr val="bg2"/>
              </a:solidFill>
              <a:latin typeface="Times New Roman" panose="02020603050405020304" pitchFamily="18" charset="0"/>
            </a:endParaRP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进行大部</a:t>
            </a:r>
            <a:endParaRPr lang="zh-CN" altLang="en-US" sz="1400" b="1">
              <a:solidFill>
                <a:schemeClr val="bg2"/>
              </a:solidFill>
              <a:latin typeface="Times New Roman" panose="02020603050405020304" pitchFamily="18" charset="0"/>
            </a:endParaRP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分</a:t>
            </a:r>
            <a:r>
              <a:rPr lang="en-US" altLang="zh-CN" sz="1400" b="1">
                <a:solidFill>
                  <a:schemeClr val="bg2"/>
                </a:solidFill>
                <a:latin typeface="Times New Roman" panose="02020603050405020304" pitchFamily="18" charset="0"/>
              </a:rPr>
              <a:t>OOA/D</a:t>
            </a:r>
            <a:endParaRPr lang="en-US" altLang="zh-CN" sz="1400" b="1">
              <a:solidFill>
                <a:schemeClr val="bg2"/>
              </a:solidFill>
              <a:latin typeface="Times New Roman" panose="02020603050405020304" pitchFamily="18" charset="0"/>
            </a:endParaRP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并应用</a:t>
            </a:r>
            <a:r>
              <a:rPr lang="en-US" altLang="zh-CN" sz="1400" b="1">
                <a:solidFill>
                  <a:schemeClr val="bg2"/>
                </a:solidFill>
                <a:latin typeface="Times New Roman" panose="02020603050405020304" pitchFamily="18" charset="0"/>
              </a:rPr>
              <a:t>UML</a:t>
            </a:r>
            <a:endParaRPr lang="en-US" altLang="zh-CN" sz="1400" b="1">
              <a:solidFill>
                <a:schemeClr val="bg2"/>
              </a:solidFill>
              <a:latin typeface="Times New Roman" panose="02020603050405020304" pitchFamily="18" charset="0"/>
            </a:endParaRPr>
          </a:p>
        </p:txBody>
      </p:sp>
      <p:sp>
        <p:nvSpPr>
          <p:cNvPr id="60493" name="Line 76"/>
          <p:cNvSpPr>
            <a:spLocks noChangeShapeType="1"/>
          </p:cNvSpPr>
          <p:nvPr/>
        </p:nvSpPr>
        <p:spPr bwMode="auto">
          <a:xfrm>
            <a:off x="2628900" y="5876925"/>
            <a:ext cx="10795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4" name="Rectangle 77"/>
          <p:cNvSpPr>
            <a:spLocks noChangeArrowheads="1"/>
          </p:cNvSpPr>
          <p:nvPr/>
        </p:nvSpPr>
        <p:spPr bwMode="auto">
          <a:xfrm>
            <a:off x="4860925" y="5300663"/>
            <a:ext cx="11509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如果有太多工作，分解迭代目标</a:t>
            </a:r>
            <a:endParaRPr lang="zh-CN" altLang="en-US" sz="1400" b="1">
              <a:solidFill>
                <a:schemeClr val="bg2"/>
              </a:solidFill>
              <a:latin typeface="Times New Roman" panose="02020603050405020304" pitchFamily="18" charset="0"/>
            </a:endParaRPr>
          </a:p>
        </p:txBody>
      </p:sp>
      <p:sp>
        <p:nvSpPr>
          <p:cNvPr id="60495" name="Line 78"/>
          <p:cNvSpPr>
            <a:spLocks noChangeShapeType="1"/>
          </p:cNvSpPr>
          <p:nvPr/>
        </p:nvSpPr>
        <p:spPr bwMode="auto">
          <a:xfrm>
            <a:off x="5365750" y="5084763"/>
            <a:ext cx="0" cy="2873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6" name="Rectangle 79"/>
          <p:cNvSpPr>
            <a:spLocks noChangeArrowheads="1"/>
          </p:cNvSpPr>
          <p:nvPr/>
        </p:nvSpPr>
        <p:spPr bwMode="auto">
          <a:xfrm>
            <a:off x="6013450" y="5227638"/>
            <a:ext cx="1150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为形成迭代基线，最后检入代码并冻结代码</a:t>
            </a:r>
            <a:endParaRPr lang="zh-CN" altLang="en-US" sz="1400" b="1">
              <a:solidFill>
                <a:schemeClr val="bg2"/>
              </a:solidFill>
              <a:latin typeface="Times New Roman" panose="02020603050405020304" pitchFamily="18" charset="0"/>
            </a:endParaRPr>
          </a:p>
        </p:txBody>
      </p:sp>
      <p:sp>
        <p:nvSpPr>
          <p:cNvPr id="60497" name="Line 80"/>
          <p:cNvSpPr>
            <a:spLocks noChangeShapeType="1"/>
          </p:cNvSpPr>
          <p:nvPr/>
        </p:nvSpPr>
        <p:spPr bwMode="auto">
          <a:xfrm flipH="1">
            <a:off x="6589713" y="5084763"/>
            <a:ext cx="503237" cy="215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498" name="Rectangle 81"/>
          <p:cNvSpPr>
            <a:spLocks noChangeArrowheads="1"/>
          </p:cNvSpPr>
          <p:nvPr/>
        </p:nvSpPr>
        <p:spPr bwMode="auto">
          <a:xfrm>
            <a:off x="7092950" y="5227638"/>
            <a:ext cx="9350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演示和为期两天的需求讨论会</a:t>
            </a:r>
            <a:endParaRPr lang="zh-CN" altLang="en-US" sz="1400" b="1">
              <a:solidFill>
                <a:schemeClr val="bg2"/>
              </a:solidFill>
              <a:latin typeface="Times New Roman" panose="02020603050405020304" pitchFamily="18" charset="0"/>
            </a:endParaRPr>
          </a:p>
        </p:txBody>
      </p:sp>
      <p:sp>
        <p:nvSpPr>
          <p:cNvPr id="60499" name="Line 82"/>
          <p:cNvSpPr>
            <a:spLocks noChangeShapeType="1"/>
          </p:cNvSpPr>
          <p:nvPr/>
        </p:nvSpPr>
        <p:spPr bwMode="auto">
          <a:xfrm>
            <a:off x="7308850" y="5084763"/>
            <a:ext cx="144463" cy="215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500" name="Line 83"/>
          <p:cNvSpPr>
            <a:spLocks noChangeShapeType="1"/>
          </p:cNvSpPr>
          <p:nvPr/>
        </p:nvSpPr>
        <p:spPr bwMode="auto">
          <a:xfrm flipH="1">
            <a:off x="7453313" y="5084763"/>
            <a:ext cx="144462" cy="215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84"/>
          <p:cNvSpPr>
            <a:spLocks noChangeArrowheads="1"/>
          </p:cNvSpPr>
          <p:nvPr/>
        </p:nvSpPr>
        <p:spPr bwMode="auto">
          <a:xfrm>
            <a:off x="8172450" y="4868863"/>
            <a:ext cx="7556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下一次迭代计划会议，</a:t>
            </a:r>
            <a:r>
              <a:rPr lang="en-US" altLang="zh-CN" sz="1400" b="1">
                <a:solidFill>
                  <a:schemeClr val="bg2"/>
                </a:solidFill>
                <a:latin typeface="Times New Roman" panose="02020603050405020304" pitchFamily="18" charset="0"/>
              </a:rPr>
              <a:t>2</a:t>
            </a:r>
            <a:r>
              <a:rPr lang="zh-CN" altLang="en-US" sz="1400" b="1">
                <a:solidFill>
                  <a:schemeClr val="bg2"/>
                </a:solidFill>
                <a:latin typeface="Times New Roman" panose="02020603050405020304" pitchFamily="18" charset="0"/>
              </a:rPr>
              <a:t>小时</a:t>
            </a:r>
            <a:endParaRPr lang="zh-CN" altLang="en-US" sz="1400" b="1">
              <a:solidFill>
                <a:schemeClr val="bg2"/>
              </a:solidFill>
              <a:latin typeface="Times New Roman" panose="02020603050405020304" pitchFamily="18" charset="0"/>
            </a:endParaRPr>
          </a:p>
        </p:txBody>
      </p:sp>
      <p:sp>
        <p:nvSpPr>
          <p:cNvPr id="60502" name="Line 85"/>
          <p:cNvSpPr>
            <a:spLocks noChangeShapeType="1"/>
          </p:cNvSpPr>
          <p:nvPr/>
        </p:nvSpPr>
        <p:spPr bwMode="auto">
          <a:xfrm>
            <a:off x="7885113" y="5084763"/>
            <a:ext cx="288925" cy="215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0503" name="AutoShape 86"/>
          <p:cNvSpPr>
            <a:spLocks noChangeArrowheads="1"/>
          </p:cNvSpPr>
          <p:nvPr/>
        </p:nvSpPr>
        <p:spPr bwMode="auto">
          <a:xfrm>
            <a:off x="6661150" y="6237288"/>
            <a:ext cx="1368425" cy="620712"/>
          </a:xfrm>
          <a:prstGeom prst="foldedCorner">
            <a:avLst>
              <a:gd name="adj" fmla="val 12500"/>
            </a:avLst>
          </a:prstGeom>
          <a:solidFill>
            <a:schemeClr val="accent1"/>
          </a:solidFill>
          <a:ln w="9525">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在讨论会上</a:t>
            </a:r>
            <a:endParaRPr lang="zh-CN" altLang="en-US" sz="1400" b="1">
              <a:solidFill>
                <a:schemeClr val="bg2"/>
              </a:solidFill>
              <a:latin typeface="Times New Roman" panose="02020603050405020304" pitchFamily="18" charset="0"/>
            </a:endParaRP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进行用例建模</a:t>
            </a:r>
            <a:endParaRPr lang="zh-CN" altLang="en-US" sz="1400" b="1">
              <a:solidFill>
                <a:schemeClr val="bg2"/>
              </a:solidFill>
              <a:latin typeface="Times New Roman" panose="02020603050405020304" pitchFamily="18" charset="0"/>
            </a:endParaRPr>
          </a:p>
        </p:txBody>
      </p:sp>
      <p:sp>
        <p:nvSpPr>
          <p:cNvPr id="60504" name="Line 87"/>
          <p:cNvSpPr>
            <a:spLocks noChangeShapeType="1"/>
          </p:cNvSpPr>
          <p:nvPr/>
        </p:nvSpPr>
        <p:spPr bwMode="auto">
          <a:xfrm>
            <a:off x="7526338" y="5876925"/>
            <a:ext cx="0" cy="360363"/>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99FB-1E47-400E-9C94-EC08CAD8C1C9}" type="slidenum">
              <a:rPr kumimoji="0" lang="en-US" altLang="zh-CN" sz="2600" smtClean="0">
                <a:solidFill>
                  <a:schemeClr val="bg1"/>
                </a:solidFill>
              </a:rPr>
            </a:fld>
            <a:endParaRPr kumimoji="0" lang="en-US" altLang="zh-CN" sz="2600" smtClean="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61444" name="Rectangle 3"/>
          <p:cNvSpPr>
            <a:spLocks noGrp="1" noChangeArrowheads="1"/>
          </p:cNvSpPr>
          <p:nvPr>
            <p:ph type="body" idx="1"/>
          </p:nvPr>
        </p:nvSpPr>
        <p:spPr>
          <a:xfrm>
            <a:off x="762000" y="170815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8. Spiral model(</a:t>
            </a:r>
            <a:r>
              <a:rPr lang="zh-CN" altLang="en-US" b="1" dirty="0" smtClean="0">
                <a:solidFill>
                  <a:schemeClr val="bg2"/>
                </a:solidFill>
                <a:sym typeface="Wingdings 2" panose="05020102010507070707" pitchFamily="18" charset="2"/>
              </a:rPr>
              <a:t>螺旋模型</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boehm</a:t>
            </a:r>
            <a:r>
              <a:rPr lang="en-US" altLang="zh-CN" sz="2400" b="1" dirty="0" smtClean="0">
                <a:solidFill>
                  <a:schemeClr val="bg2"/>
                </a:solidFill>
                <a:sym typeface="Wingdings 2" panose="05020102010507070707" pitchFamily="18" charset="2"/>
              </a:rPr>
              <a:t> (1998) )</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explaining</a:t>
            </a:r>
            <a:r>
              <a:rPr lang="en-US" altLang="zh-CN" sz="2400" b="1" dirty="0" smtClean="0">
                <a:solidFill>
                  <a:schemeClr val="bg2"/>
                </a:solidFill>
                <a:sym typeface="Wingdings 2" panose="05020102010507070707" pitchFamily="18" charset="2"/>
              </a:rPr>
              <a:t>: combine development activities with</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risk management to minimize and control risk</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（此法将</a:t>
            </a:r>
            <a:r>
              <a:rPr lang="zh-CN" altLang="en-US" sz="2400" b="1" u="sng" dirty="0" smtClean="0">
                <a:solidFill>
                  <a:schemeClr val="bg2"/>
                </a:solidFill>
                <a:sym typeface="Wingdings 2" panose="05020102010507070707" pitchFamily="18" charset="2"/>
              </a:rPr>
              <a:t>开发活动与风险管理结合</a:t>
            </a:r>
            <a:r>
              <a:rPr lang="zh-CN" altLang="en-US" sz="2400" b="1" dirty="0" smtClean="0">
                <a:solidFill>
                  <a:schemeClr val="bg2"/>
                </a:solidFill>
                <a:sym typeface="Wingdings 2" panose="05020102010507070707" pitchFamily="18" charset="2"/>
              </a:rPr>
              <a:t>起来</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以降低和控制风险）</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（该模型的适用范围：较大型软件工程项目）</a:t>
            </a:r>
            <a:endParaRPr lang="zh-CN" altLang="en-US"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spiral model</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four tasks</a:t>
            </a:r>
            <a:r>
              <a:rPr lang="en-US" altLang="zh-CN" sz="2400" b="1" dirty="0" smtClean="0">
                <a:solidFill>
                  <a:schemeClr val="bg2"/>
                </a:solidFill>
                <a:sym typeface="Wingdings 2" panose="05020102010507070707" pitchFamily="18" charset="2"/>
              </a:rPr>
              <a:t>: plan(</a:t>
            </a:r>
            <a:r>
              <a:rPr lang="zh-CN" altLang="en-US" sz="2400" b="1" dirty="0" smtClean="0">
                <a:solidFill>
                  <a:schemeClr val="bg2"/>
                </a:solidFill>
                <a:sym typeface="Wingdings 2" panose="05020102010507070707" pitchFamily="18" charset="2"/>
              </a:rPr>
              <a:t>计划</a:t>
            </a:r>
            <a:r>
              <a:rPr lang="en-US" altLang="zh-CN" sz="2400" b="1" dirty="0" smtClean="0">
                <a:solidFill>
                  <a:schemeClr val="bg2"/>
                </a:solidFill>
                <a:sym typeface="Wingdings 2" panose="05020102010507070707" pitchFamily="18" charset="2"/>
              </a:rPr>
              <a:t>),  goals/alternatives(</a:t>
            </a:r>
            <a:r>
              <a:rPr lang="zh-CN" altLang="en-US" sz="2400" b="1" dirty="0" smtClean="0">
                <a:solidFill>
                  <a:schemeClr val="bg2"/>
                </a:solidFill>
                <a:sym typeface="Wingdings 2" panose="05020102010507070707" pitchFamily="18" charset="2"/>
              </a:rPr>
              <a:t>目标</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可选</a:t>
            </a:r>
            <a:endParaRPr lang="zh-CN" altLang="en-US"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                          方案</a:t>
            </a:r>
            <a:r>
              <a:rPr lang="en-US" altLang="zh-CN" sz="2400" b="1" dirty="0" smtClean="0">
                <a:solidFill>
                  <a:schemeClr val="bg2"/>
                </a:solidFill>
                <a:sym typeface="Wingdings 2" panose="05020102010507070707" pitchFamily="18" charset="2"/>
              </a:rPr>
              <a:t>),  risk evaluating(</a:t>
            </a:r>
            <a:r>
              <a:rPr lang="zh-CN" altLang="en-US" sz="2400" b="1" dirty="0" smtClean="0">
                <a:solidFill>
                  <a:schemeClr val="bg2"/>
                </a:solidFill>
                <a:sym typeface="Wingdings 2" panose="05020102010507070707" pitchFamily="18" charset="2"/>
              </a:rPr>
              <a:t>风险评估</a:t>
            </a:r>
            <a:r>
              <a:rPr lang="en-US" altLang="zh-CN" sz="2400" b="1" dirty="0" smtClean="0">
                <a:solidFill>
                  <a:schemeClr val="bg2"/>
                </a:solidFill>
                <a:sym typeface="Wingdings 2" panose="05020102010507070707" pitchFamily="18" charset="2"/>
              </a:rPr>
              <a:t>), develop </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and test(</a:t>
            </a:r>
            <a:r>
              <a:rPr lang="zh-CN" altLang="en-US" sz="2400" b="1" dirty="0" smtClean="0">
                <a:solidFill>
                  <a:schemeClr val="bg2"/>
                </a:solidFill>
                <a:sym typeface="Wingdings 2" panose="05020102010507070707" pitchFamily="18" charset="2"/>
              </a:rPr>
              <a:t>开发和测试</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four iterations</a:t>
            </a:r>
            <a:r>
              <a:rPr lang="en-US" altLang="zh-CN" sz="2400" b="1" dirty="0" smtClean="0">
                <a:solidFill>
                  <a:schemeClr val="bg2"/>
                </a:solidFill>
                <a:sym typeface="Wingdings 2" panose="05020102010507070707" pitchFamily="18" charset="2"/>
              </a:rPr>
              <a:t>: operating conception(</a:t>
            </a:r>
            <a:r>
              <a:rPr lang="zh-CN" altLang="en-US" sz="2400" b="1" dirty="0" smtClean="0">
                <a:solidFill>
                  <a:schemeClr val="bg2"/>
                </a:solidFill>
                <a:sym typeface="Wingdings 2" panose="05020102010507070707" pitchFamily="18" charset="2"/>
              </a:rPr>
              <a:t>操作概念</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en-US" altLang="zh-CN" sz="2400" b="1" dirty="0" smtClean="0">
                <a:solidFill>
                  <a:schemeClr val="bg2"/>
                </a:solidFill>
                <a:sym typeface="Wingdings 2" panose="05020102010507070707" pitchFamily="18" charset="2"/>
              </a:rPr>
              <a:t>                           requirement(</a:t>
            </a:r>
            <a:r>
              <a:rPr lang="zh-CN" altLang="en-US" sz="2400" b="1" dirty="0" smtClean="0">
                <a:solidFill>
                  <a:schemeClr val="bg2"/>
                </a:solidFill>
                <a:sym typeface="Wingdings 2" panose="05020102010507070707" pitchFamily="18" charset="2"/>
              </a:rPr>
              <a:t>软件需求</a:t>
            </a:r>
            <a:r>
              <a:rPr lang="en-US" altLang="zh-CN" sz="2400" b="1" dirty="0" smtClean="0">
                <a:solidFill>
                  <a:schemeClr val="bg2"/>
                </a:solidFill>
                <a:sym typeface="Wingdings 2" panose="05020102010507070707" pitchFamily="18" charset="2"/>
              </a:rPr>
              <a:t>),  designing(</a:t>
            </a:r>
            <a:r>
              <a:rPr lang="zh-CN" altLang="en-US" sz="2400" b="1" dirty="0" smtClean="0">
                <a:solidFill>
                  <a:schemeClr val="bg2"/>
                </a:solidFill>
                <a:sym typeface="Wingdings 2" panose="05020102010507070707" pitchFamily="18" charset="2"/>
              </a:rPr>
              <a:t>软件设</a:t>
            </a:r>
            <a:endParaRPr lang="zh-CN" altLang="en-US"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                           计</a:t>
            </a:r>
            <a:r>
              <a:rPr lang="en-US" altLang="zh-CN" sz="2400" b="1" dirty="0" smtClean="0">
                <a:solidFill>
                  <a:schemeClr val="bg2"/>
                </a:solidFill>
                <a:sym typeface="Wingdings 2" panose="05020102010507070707" pitchFamily="18" charset="2"/>
              </a:rPr>
              <a:t>),  implementation(</a:t>
            </a:r>
            <a:r>
              <a:rPr lang="zh-CN" altLang="en-US" sz="2400" b="1" dirty="0" smtClean="0">
                <a:solidFill>
                  <a:schemeClr val="bg2"/>
                </a:solidFill>
                <a:sym typeface="Wingdings 2" panose="05020102010507070707" pitchFamily="18" charset="2"/>
              </a:rPr>
              <a:t>系统实现与部署运行</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BF589D-A95D-4BB3-8905-F37CE46170A7}" type="slidenum">
              <a:rPr kumimoji="0" lang="en-US" altLang="zh-CN" sz="2600" smtClean="0">
                <a:solidFill>
                  <a:schemeClr val="bg1"/>
                </a:solidFill>
              </a:rPr>
            </a:fld>
            <a:endParaRPr kumimoji="0" lang="en-US" altLang="zh-CN" sz="2600" smtClean="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63492"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sz="2400" b="1" dirty="0" smtClean="0"/>
              <a:t>   C: </a:t>
            </a:r>
            <a:r>
              <a:rPr lang="en-US" altLang="zh-CN" sz="2400" b="1" dirty="0" smtClean="0">
                <a:latin typeface="Times New Roman" panose="02020603050405020304" pitchFamily="18" charset="0"/>
              </a:rPr>
              <a:t>“</a:t>
            </a:r>
            <a:r>
              <a:rPr lang="en-US" altLang="zh-CN" sz="2400" b="1" dirty="0" smtClean="0"/>
              <a:t>risk analysis</a:t>
            </a:r>
            <a:r>
              <a:rPr lang="en-US" altLang="zh-CN" sz="2400" b="1" dirty="0" smtClean="0">
                <a:latin typeface="Times New Roman" panose="02020603050405020304" pitchFamily="18" charset="0"/>
              </a:rPr>
              <a:t>”</a:t>
            </a:r>
            <a:r>
              <a:rPr lang="en-US" altLang="zh-CN" sz="2400" b="1" dirty="0" smtClean="0"/>
              <a:t> and </a:t>
            </a:r>
            <a:r>
              <a:rPr lang="en-US" altLang="zh-CN" sz="2400" b="1" dirty="0" smtClean="0">
                <a:latin typeface="Times New Roman" panose="02020603050405020304" pitchFamily="18" charset="0"/>
              </a:rPr>
              <a:t>“</a:t>
            </a:r>
            <a:r>
              <a:rPr lang="en-US" altLang="zh-CN" sz="2400" b="1" dirty="0" smtClean="0"/>
              <a:t>prototyping</a:t>
            </a:r>
            <a:r>
              <a:rPr lang="en-US" altLang="zh-CN" sz="2400" b="1" dirty="0" smtClean="0">
                <a:latin typeface="Times New Roman" panose="02020603050405020304" pitchFamily="18" charset="0"/>
              </a:rPr>
              <a:t>”</a:t>
            </a:r>
            <a:r>
              <a:rPr lang="en-US" altLang="zh-CN" sz="2400" b="1" dirty="0" smtClean="0"/>
              <a:t> (in every cycle)</a:t>
            </a:r>
            <a:endParaRPr lang="en-US" altLang="zh-CN" sz="2400" b="1" dirty="0" smtClean="0"/>
          </a:p>
          <a:p>
            <a:pPr eaLnBrk="1" hangingPunct="1">
              <a:buFontTx/>
              <a:buNone/>
            </a:pPr>
            <a:r>
              <a:rPr lang="en-US" altLang="zh-CN" sz="2400" b="1" dirty="0" smtClean="0"/>
              <a:t>   D: note: the first iteration is:</a:t>
            </a:r>
            <a:endParaRPr lang="en-US" altLang="zh-CN" sz="2400" b="1" dirty="0" smtClean="0"/>
          </a:p>
          <a:p>
            <a:pPr eaLnBrk="1" hangingPunct="1">
              <a:buFontTx/>
              <a:buNone/>
            </a:pPr>
            <a:r>
              <a:rPr lang="en-US" altLang="zh-CN" sz="2400" b="1" dirty="0" smtClean="0"/>
              <a:t>        nominal plan     normal plan (</a:t>
            </a:r>
            <a:r>
              <a:rPr lang="en-US" altLang="zh-CN" sz="2400" b="1" dirty="0" smtClean="0">
                <a:solidFill>
                  <a:srgbClr val="0000FF"/>
                </a:solidFill>
              </a:rPr>
              <a:t>concept of operation</a:t>
            </a:r>
            <a:r>
              <a:rPr lang="en-US" altLang="zh-CN" sz="2400" b="1" dirty="0" smtClean="0"/>
              <a:t>)</a:t>
            </a:r>
            <a:endParaRPr lang="en-US" altLang="zh-CN" sz="2400" b="1" dirty="0" smtClean="0"/>
          </a:p>
          <a:p>
            <a:pPr eaLnBrk="1" hangingPunct="1">
              <a:buFontTx/>
              <a:buNone/>
            </a:pPr>
            <a:r>
              <a:rPr lang="en-US" altLang="zh-CN" sz="2400" b="1" dirty="0" smtClean="0"/>
              <a:t>       </a:t>
            </a:r>
            <a:r>
              <a:rPr lang="zh-CN" altLang="en-US" sz="2400" b="1" dirty="0" smtClean="0"/>
              <a:t>（简要设想）      （正式计划</a:t>
            </a:r>
            <a:r>
              <a:rPr lang="en-US" altLang="zh-CN" sz="2400" b="1" dirty="0" smtClean="0"/>
              <a:t>/</a:t>
            </a:r>
            <a:r>
              <a:rPr lang="zh-CN" altLang="en-US" sz="2400" b="1" dirty="0" smtClean="0">
                <a:solidFill>
                  <a:srgbClr val="0000FF"/>
                </a:solidFill>
              </a:rPr>
              <a:t>操作概念</a:t>
            </a:r>
            <a:r>
              <a:rPr lang="en-US" altLang="zh-CN" sz="2400" b="1" dirty="0" smtClean="0"/>
              <a:t>/</a:t>
            </a:r>
            <a:r>
              <a:rPr lang="zh-CN" altLang="en-US" sz="2400" b="1" dirty="0" smtClean="0"/>
              <a:t>行业名词）</a:t>
            </a:r>
            <a:endParaRPr lang="zh-CN" altLang="en-US" sz="2400" b="1" dirty="0" smtClean="0"/>
          </a:p>
          <a:p>
            <a:pPr eaLnBrk="1" hangingPunct="1">
              <a:buFontTx/>
              <a:buNone/>
            </a:pPr>
            <a:r>
              <a:rPr lang="zh-CN" altLang="en-US" sz="2400" b="1" dirty="0" smtClean="0"/>
              <a:t>      操作概念</a:t>
            </a:r>
            <a:r>
              <a:rPr lang="en-US" altLang="zh-CN" sz="2400" b="1" dirty="0" smtClean="0"/>
              <a:t>: </a:t>
            </a:r>
            <a:r>
              <a:rPr lang="zh-CN" altLang="en-US" sz="2400" b="1" dirty="0" smtClean="0"/>
              <a:t>结合业务模型，总结出若干基本的软件操作或</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流程</a:t>
            </a:r>
            <a:r>
              <a:rPr lang="en-US" altLang="zh-CN" sz="2400" b="1" dirty="0" smtClean="0"/>
              <a:t>, </a:t>
            </a:r>
            <a:r>
              <a:rPr lang="zh-CN" altLang="en-US" sz="2400" b="1" dirty="0" smtClean="0"/>
              <a:t>涉及角色，动作，制约关系等等</a:t>
            </a:r>
            <a:r>
              <a:rPr lang="en-US" altLang="zh-CN" sz="2400" b="1" dirty="0" smtClean="0"/>
              <a:t>----</a:t>
            </a:r>
            <a:r>
              <a:rPr lang="zh-CN" altLang="en-US" sz="2400" b="1" dirty="0" smtClean="0"/>
              <a:t>构成</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早期领域模型（下页图）</a:t>
            </a:r>
            <a:endParaRPr lang="zh-CN" altLang="en-US" sz="2400" b="1" dirty="0" smtClean="0"/>
          </a:p>
          <a:p>
            <a:pPr eaLnBrk="1" hangingPunct="1">
              <a:buFontTx/>
              <a:buNone/>
            </a:pPr>
            <a:r>
              <a:rPr lang="zh-CN" altLang="en-US" sz="2400" b="1" dirty="0" smtClean="0"/>
              <a:t>      大型系统：很多时候一开始是类似领域模型的文档集合。</a:t>
            </a:r>
            <a:endParaRPr lang="zh-CN" altLang="en-US" sz="2400" b="1" dirty="0" smtClean="0"/>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conclusion: </a:t>
            </a:r>
            <a:endParaRPr lang="en-US" altLang="zh-CN" sz="2400" b="1" dirty="0" smtClean="0"/>
          </a:p>
          <a:p>
            <a:pPr eaLnBrk="1" hangingPunct="1">
              <a:buFontTx/>
              <a:buNone/>
            </a:pPr>
            <a:r>
              <a:rPr lang="en-US" altLang="zh-CN" sz="2400" b="1" dirty="0" smtClean="0"/>
              <a:t>   A: developing task----a collection of process models</a:t>
            </a:r>
            <a:endParaRPr lang="en-US" altLang="zh-CN" sz="2400" b="1" dirty="0" smtClean="0"/>
          </a:p>
          <a:p>
            <a:pPr eaLnBrk="1" hangingPunct="1">
              <a:buFontTx/>
              <a:buNone/>
            </a:pPr>
            <a:r>
              <a:rPr lang="en-US" altLang="zh-CN" sz="2400" b="1" dirty="0" smtClean="0"/>
              <a:t>   B: activities is relatively independent (they don</a:t>
            </a:r>
            <a:r>
              <a:rPr lang="en-US" altLang="zh-CN" sz="2400" b="1" dirty="0" smtClean="0">
                <a:latin typeface="Times New Roman" panose="02020603050405020304" pitchFamily="18" charset="0"/>
              </a:rPr>
              <a:t>’</a:t>
            </a:r>
            <a:r>
              <a:rPr lang="en-US" altLang="zh-CN" sz="2400" b="1" dirty="0" smtClean="0"/>
              <a:t>t rely</a:t>
            </a:r>
            <a:endParaRPr lang="en-US" altLang="zh-CN" sz="2400" b="1" dirty="0" smtClean="0"/>
          </a:p>
          <a:p>
            <a:pPr eaLnBrk="1" hangingPunct="1">
              <a:buFontTx/>
              <a:buNone/>
            </a:pPr>
            <a:r>
              <a:rPr lang="en-US" altLang="zh-CN" sz="2400" b="1" dirty="0" smtClean="0"/>
              <a:t>        on a particular model)</a:t>
            </a:r>
            <a:endParaRPr lang="en-US" altLang="zh-CN" sz="2400" b="1" dirty="0" smtClean="0"/>
          </a:p>
        </p:txBody>
      </p:sp>
      <p:sp>
        <p:nvSpPr>
          <p:cNvPr id="63493" name="Line 4"/>
          <p:cNvSpPr>
            <a:spLocks noChangeShapeType="1"/>
          </p:cNvSpPr>
          <p:nvPr/>
        </p:nvSpPr>
        <p:spPr bwMode="auto">
          <a:xfrm>
            <a:off x="3429000" y="2852936"/>
            <a:ext cx="381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B500C-EE84-420B-827B-24BCEA45DACE}" type="slidenum">
              <a:rPr kumimoji="0" lang="en-US" altLang="zh-CN" sz="2600" smtClean="0">
                <a:solidFill>
                  <a:schemeClr val="bg1"/>
                </a:solidFill>
              </a:rPr>
            </a:fld>
            <a:endParaRPr kumimoji="0" lang="en-US" altLang="zh-CN" sz="2600" smtClean="0">
              <a:solidFill>
                <a:schemeClr val="bg1"/>
              </a:solidFill>
            </a:endParaRPr>
          </a:p>
        </p:txBody>
      </p:sp>
      <p:sp>
        <p:nvSpPr>
          <p:cNvPr id="65539" name="Rectangle 4"/>
          <p:cNvSpPr>
            <a:spLocks noChangeArrowheads="1"/>
          </p:cNvSpPr>
          <p:nvPr/>
        </p:nvSpPr>
        <p:spPr bwMode="auto">
          <a:xfrm>
            <a:off x="152400" y="0"/>
            <a:ext cx="92202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40" name="Text Box 6"/>
          <p:cNvSpPr txBox="1">
            <a:spLocks noChangeArrowheads="1"/>
          </p:cNvSpPr>
          <p:nvPr/>
        </p:nvSpPr>
        <p:spPr bwMode="auto">
          <a:xfrm>
            <a:off x="5715000" y="762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b="1">
                <a:latin typeface="Times New Roman" panose="02020603050405020304" pitchFamily="18" charset="0"/>
              </a:rPr>
              <a:t>PART ONE – The Process</a:t>
            </a:r>
            <a:endParaRPr lang="en-US" altLang="zh-CN" sz="2000" b="1">
              <a:latin typeface="Times New Roman" panose="02020603050405020304" pitchFamily="18" charset="0"/>
            </a:endParaRPr>
          </a:p>
        </p:txBody>
      </p:sp>
      <p:sp>
        <p:nvSpPr>
          <p:cNvPr id="118791" name="AutoShape 7" descr="白色大理石"/>
          <p:cNvSpPr>
            <a:spLocks noChangeArrowheads="1"/>
          </p:cNvSpPr>
          <p:nvPr/>
        </p:nvSpPr>
        <p:spPr bwMode="auto">
          <a:xfrm flipH="1">
            <a:off x="381000" y="6019800"/>
            <a:ext cx="2286000" cy="685800"/>
          </a:xfrm>
          <a:prstGeom prst="cube">
            <a:avLst>
              <a:gd name="adj" fmla="val 12704"/>
            </a:avLst>
          </a:prstGeom>
          <a:blipFill dpi="0" rotWithShape="0">
            <a:blip r:embed="rId1"/>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tx2"/>
                </a:solidFill>
              </a:rPr>
              <a:t>Spiral </a:t>
            </a:r>
            <a:r>
              <a:rPr lang="en-US" altLang="zh-CN" sz="2400" b="1"/>
              <a:t>Model</a:t>
            </a:r>
            <a:endParaRPr lang="en-US" altLang="zh-CN" sz="2400" b="1"/>
          </a:p>
        </p:txBody>
      </p:sp>
      <p:sp>
        <p:nvSpPr>
          <p:cNvPr id="118792" name="Line 8"/>
          <p:cNvSpPr>
            <a:spLocks noChangeShapeType="1"/>
          </p:cNvSpPr>
          <p:nvPr/>
        </p:nvSpPr>
        <p:spPr bwMode="auto">
          <a:xfrm>
            <a:off x="846138" y="3117850"/>
            <a:ext cx="8194675"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p:nvPr/>
        </p:nvGrpSpPr>
        <p:grpSpPr bwMode="auto">
          <a:xfrm>
            <a:off x="76200" y="2803525"/>
            <a:ext cx="2073275" cy="646113"/>
            <a:chOff x="48" y="1595"/>
            <a:chExt cx="1306" cy="407"/>
          </a:xfrm>
        </p:grpSpPr>
        <p:sp>
          <p:nvSpPr>
            <p:cNvPr id="65599" name="Text Box 10"/>
            <p:cNvSpPr txBox="1">
              <a:spLocks noChangeArrowheads="1"/>
            </p:cNvSpPr>
            <p:nvPr/>
          </p:nvSpPr>
          <p:spPr bwMode="auto">
            <a:xfrm>
              <a:off x="48" y="167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Review</a:t>
              </a:r>
              <a:endParaRPr lang="en-US" altLang="zh-CN" sz="1800" b="1">
                <a:latin typeface="Times New Roman" panose="02020603050405020304" pitchFamily="18" charset="0"/>
              </a:endParaRPr>
            </a:p>
          </p:txBody>
        </p:sp>
        <p:sp>
          <p:nvSpPr>
            <p:cNvPr id="65600" name="Text Box 11"/>
            <p:cNvSpPr txBox="1">
              <a:spLocks noChangeArrowheads="1"/>
            </p:cNvSpPr>
            <p:nvPr/>
          </p:nvSpPr>
          <p:spPr bwMode="auto">
            <a:xfrm>
              <a:off x="442" y="159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Commitment</a:t>
              </a:r>
              <a:endParaRPr lang="en-US" altLang="zh-CN" sz="1600" b="1">
                <a:latin typeface="Times New Roman" panose="02020603050405020304" pitchFamily="18" charset="0"/>
              </a:endParaRPr>
            </a:p>
          </p:txBody>
        </p:sp>
        <p:sp>
          <p:nvSpPr>
            <p:cNvPr id="65601" name="Text Box 12"/>
            <p:cNvSpPr txBox="1">
              <a:spLocks noChangeArrowheads="1"/>
            </p:cNvSpPr>
            <p:nvPr/>
          </p:nvSpPr>
          <p:spPr bwMode="auto">
            <a:xfrm>
              <a:off x="510" y="179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Partition</a:t>
              </a:r>
              <a:endParaRPr lang="en-US" altLang="zh-CN" sz="1600" b="1">
                <a:latin typeface="Times New Roman" panose="02020603050405020304" pitchFamily="18" charset="0"/>
              </a:endParaRPr>
            </a:p>
          </p:txBody>
        </p:sp>
      </p:grpSp>
      <p:sp>
        <p:nvSpPr>
          <p:cNvPr id="118797" name="Line 13"/>
          <p:cNvSpPr>
            <a:spLocks noChangeShapeType="1"/>
          </p:cNvSpPr>
          <p:nvPr/>
        </p:nvSpPr>
        <p:spPr bwMode="auto">
          <a:xfrm flipH="1" flipV="1">
            <a:off x="3733800" y="228600"/>
            <a:ext cx="33338" cy="6629400"/>
          </a:xfrm>
          <a:prstGeom prst="line">
            <a:avLst/>
          </a:prstGeom>
          <a:noFill/>
          <a:ln w="317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Text Box 14"/>
          <p:cNvSpPr txBox="1">
            <a:spLocks noChangeArrowheads="1"/>
          </p:cNvSpPr>
          <p:nvPr/>
        </p:nvSpPr>
        <p:spPr bwMode="auto">
          <a:xfrm>
            <a:off x="3771900" y="2393950"/>
            <a:ext cx="609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endParaRPr lang="en-US" altLang="zh-CN" sz="1600" b="1">
              <a:latin typeface="Times New Roman" panose="02020603050405020304" pitchFamily="18" charset="0"/>
            </a:endParaRPr>
          </a:p>
        </p:txBody>
      </p:sp>
      <p:sp>
        <p:nvSpPr>
          <p:cNvPr id="118799" name="Text Box 15"/>
          <p:cNvSpPr txBox="1">
            <a:spLocks noChangeArrowheads="1"/>
          </p:cNvSpPr>
          <p:nvPr/>
        </p:nvSpPr>
        <p:spPr bwMode="auto">
          <a:xfrm>
            <a:off x="4419600" y="266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18800" name="Text Box 16"/>
          <p:cNvSpPr txBox="1">
            <a:spLocks noChangeArrowheads="1"/>
          </p:cNvSpPr>
          <p:nvPr/>
        </p:nvSpPr>
        <p:spPr bwMode="auto">
          <a:xfrm>
            <a:off x="5867400" y="3081338"/>
            <a:ext cx="3124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Simulations, models, benchmarks</a:t>
            </a:r>
            <a:endParaRPr lang="en-US" altLang="zh-CN" sz="1600" b="1">
              <a:latin typeface="Times New Roman" panose="02020603050405020304" pitchFamily="18" charset="0"/>
            </a:endParaRPr>
          </a:p>
        </p:txBody>
      </p:sp>
      <p:sp>
        <p:nvSpPr>
          <p:cNvPr id="118801" name="Text Box 17"/>
          <p:cNvSpPr txBox="1">
            <a:spLocks noChangeArrowheads="1"/>
          </p:cNvSpPr>
          <p:nvPr/>
        </p:nvSpPr>
        <p:spPr bwMode="auto">
          <a:xfrm>
            <a:off x="2438400" y="3117850"/>
            <a:ext cx="1371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en-US" altLang="zh-CN" sz="1600" b="1">
                <a:latin typeface="Times New Roman" panose="02020603050405020304" pitchFamily="18" charset="0"/>
              </a:rPr>
              <a:t>Requirements plan, life-cycle plan</a:t>
            </a:r>
            <a:endParaRPr lang="en-US" altLang="zh-CN" sz="1600" b="1">
              <a:latin typeface="Times New Roman" panose="02020603050405020304" pitchFamily="18" charset="0"/>
            </a:endParaRPr>
          </a:p>
        </p:txBody>
      </p:sp>
      <p:sp>
        <p:nvSpPr>
          <p:cNvPr id="118802" name="Line 18"/>
          <p:cNvSpPr>
            <a:spLocks noChangeShapeType="1"/>
          </p:cNvSpPr>
          <p:nvPr/>
        </p:nvSpPr>
        <p:spPr bwMode="auto">
          <a:xfrm>
            <a:off x="4379913" y="2322513"/>
            <a:ext cx="0" cy="795337"/>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Text Box 19"/>
          <p:cNvSpPr txBox="1">
            <a:spLocks noChangeArrowheads="1"/>
          </p:cNvSpPr>
          <p:nvPr/>
        </p:nvSpPr>
        <p:spPr bwMode="auto">
          <a:xfrm>
            <a:off x="3886200" y="334645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1600" b="1">
                <a:latin typeface="Times New Roman" panose="02020603050405020304" pitchFamily="18" charset="0"/>
              </a:rPr>
              <a:t>Concept of operation</a:t>
            </a:r>
            <a:endParaRPr lang="en-US" altLang="zh-CN" sz="1600" b="1">
              <a:latin typeface="Times New Roman" panose="02020603050405020304" pitchFamily="18" charset="0"/>
            </a:endParaRPr>
          </a:p>
        </p:txBody>
      </p:sp>
      <p:sp>
        <p:nvSpPr>
          <p:cNvPr id="118804" name="Line 20"/>
          <p:cNvSpPr>
            <a:spLocks noChangeShapeType="1"/>
          </p:cNvSpPr>
          <p:nvPr/>
        </p:nvSpPr>
        <p:spPr bwMode="auto">
          <a:xfrm>
            <a:off x="3767138" y="3117850"/>
            <a:ext cx="5029200" cy="457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Text Box 21"/>
          <p:cNvSpPr txBox="1">
            <a:spLocks noChangeArrowheads="1"/>
          </p:cNvSpPr>
          <p:nvPr/>
        </p:nvSpPr>
        <p:spPr bwMode="auto">
          <a:xfrm>
            <a:off x="5524500" y="269557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118806" name="Text Box 22"/>
          <p:cNvSpPr txBox="1">
            <a:spLocks noChangeArrowheads="1"/>
          </p:cNvSpPr>
          <p:nvPr/>
        </p:nvSpPr>
        <p:spPr bwMode="auto">
          <a:xfrm>
            <a:off x="4876800" y="19478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endParaRPr lang="en-US" altLang="zh-CN" sz="1600" b="1">
              <a:latin typeface="Times New Roman" panose="02020603050405020304" pitchFamily="18" charset="0"/>
            </a:endParaRPr>
          </a:p>
        </p:txBody>
      </p:sp>
      <p:sp>
        <p:nvSpPr>
          <p:cNvPr id="118807" name="Freeform 23"/>
          <p:cNvSpPr/>
          <p:nvPr/>
        </p:nvSpPr>
        <p:spPr bwMode="auto">
          <a:xfrm>
            <a:off x="2374900" y="3128963"/>
            <a:ext cx="1371600" cy="914400"/>
          </a:xfrm>
          <a:custGeom>
            <a:avLst/>
            <a:gdLst>
              <a:gd name="T0" fmla="*/ 0 w 864"/>
              <a:gd name="T1" fmla="*/ 0 h 576"/>
              <a:gd name="T2" fmla="*/ 2147483646 w 864"/>
              <a:gd name="T3" fmla="*/ 2147483646 h 576"/>
              <a:gd name="T4" fmla="*/ 2147483646 w 864"/>
              <a:gd name="T5" fmla="*/ 2147483646 h 576"/>
              <a:gd name="T6" fmla="*/ 2147483646 w 864"/>
              <a:gd name="T7" fmla="*/ 2147483646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8" name="Freeform 24"/>
          <p:cNvSpPr/>
          <p:nvPr/>
        </p:nvSpPr>
        <p:spPr bwMode="auto">
          <a:xfrm>
            <a:off x="3733800" y="1709738"/>
            <a:ext cx="2895600" cy="1403350"/>
          </a:xfrm>
          <a:custGeom>
            <a:avLst/>
            <a:gdLst>
              <a:gd name="T0" fmla="*/ 0 w 1888"/>
              <a:gd name="T1" fmla="*/ 2147483646 h 872"/>
              <a:gd name="T2" fmla="*/ 2147483646 w 1888"/>
              <a:gd name="T3" fmla="*/ 2147483646 h 872"/>
              <a:gd name="T4" fmla="*/ 2147483646 w 1888"/>
              <a:gd name="T5" fmla="*/ 2147483646 h 872"/>
              <a:gd name="T6" fmla="*/ 2147483646 w 1888"/>
              <a:gd name="T7" fmla="*/ 2147483646 h 872"/>
              <a:gd name="T8" fmla="*/ 2147483646 w 1888"/>
              <a:gd name="T9" fmla="*/ 2147483646 h 872"/>
              <a:gd name="T10" fmla="*/ 2147483646 w 1888"/>
              <a:gd name="T11" fmla="*/ 2147483646 h 872"/>
              <a:gd name="T12" fmla="*/ 2147483646 w 1888"/>
              <a:gd name="T13" fmla="*/ 2147483646 h 872"/>
              <a:gd name="T14" fmla="*/ 0 60000 65536"/>
              <a:gd name="T15" fmla="*/ 0 60000 65536"/>
              <a:gd name="T16" fmla="*/ 0 60000 65536"/>
              <a:gd name="T17" fmla="*/ 0 60000 65536"/>
              <a:gd name="T18" fmla="*/ 0 60000 65536"/>
              <a:gd name="T19" fmla="*/ 0 60000 65536"/>
              <a:gd name="T20" fmla="*/ 0 60000 65536"/>
              <a:gd name="T21" fmla="*/ 0 w 1888"/>
              <a:gd name="T22" fmla="*/ 0 h 872"/>
              <a:gd name="T23" fmla="*/ 1888 w 1888"/>
              <a:gd name="T24" fmla="*/ 872 h 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9" name="Text Box 25"/>
          <p:cNvSpPr txBox="1">
            <a:spLocks noChangeArrowheads="1"/>
          </p:cNvSpPr>
          <p:nvPr/>
        </p:nvSpPr>
        <p:spPr bwMode="auto">
          <a:xfrm>
            <a:off x="4951413" y="3686175"/>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lang="en-US" altLang="zh-CN" sz="1600" b="1">
                <a:latin typeface="Times New Roman" panose="02020603050405020304" pitchFamily="18" charset="0"/>
              </a:rPr>
              <a:t>Software requirements</a:t>
            </a:r>
            <a:endParaRPr lang="en-US" altLang="zh-CN" sz="1600" b="1">
              <a:latin typeface="Times New Roman" panose="02020603050405020304" pitchFamily="18" charset="0"/>
            </a:endParaRPr>
          </a:p>
        </p:txBody>
      </p:sp>
      <p:sp>
        <p:nvSpPr>
          <p:cNvPr id="118810" name="Text Box 26"/>
          <p:cNvSpPr txBox="1">
            <a:spLocks noChangeArrowheads="1"/>
          </p:cNvSpPr>
          <p:nvPr/>
        </p:nvSpPr>
        <p:spPr bwMode="auto">
          <a:xfrm>
            <a:off x="3886200" y="4184650"/>
            <a:ext cx="137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Requirements validation</a:t>
            </a:r>
            <a:endParaRPr lang="en-US" altLang="zh-CN" sz="1600" b="1">
              <a:latin typeface="Times New Roman" panose="02020603050405020304" pitchFamily="18" charset="0"/>
            </a:endParaRPr>
          </a:p>
        </p:txBody>
      </p:sp>
      <p:sp>
        <p:nvSpPr>
          <p:cNvPr id="118811" name="Arc 27"/>
          <p:cNvSpPr/>
          <p:nvPr/>
        </p:nvSpPr>
        <p:spPr bwMode="auto">
          <a:xfrm rot="-5400000" flipH="1" flipV="1">
            <a:off x="4402932" y="2612231"/>
            <a:ext cx="1522412" cy="2854325"/>
          </a:xfrm>
          <a:custGeom>
            <a:avLst/>
            <a:gdLst>
              <a:gd name="T0" fmla="*/ 0 w 21597"/>
              <a:gd name="T1" fmla="*/ 0 h 21600"/>
              <a:gd name="T2" fmla="*/ 2147483646 w 21597"/>
              <a:gd name="T3" fmla="*/ 2147483646 h 21600"/>
              <a:gd name="T4" fmla="*/ 0 w 21597"/>
              <a:gd name="T5" fmla="*/ 214748364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2" name="Text Box 28"/>
          <p:cNvSpPr txBox="1">
            <a:spLocks noChangeArrowheads="1"/>
          </p:cNvSpPr>
          <p:nvPr/>
        </p:nvSpPr>
        <p:spPr bwMode="auto">
          <a:xfrm>
            <a:off x="2819400" y="4010025"/>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Develop-ment plan</a:t>
            </a:r>
            <a:endParaRPr lang="en-US" altLang="zh-CN" sz="1600" b="1">
              <a:latin typeface="Times New Roman" panose="02020603050405020304" pitchFamily="18" charset="0"/>
            </a:endParaRPr>
          </a:p>
        </p:txBody>
      </p:sp>
      <p:sp>
        <p:nvSpPr>
          <p:cNvPr id="118813" name="Arc 29"/>
          <p:cNvSpPr/>
          <p:nvPr/>
        </p:nvSpPr>
        <p:spPr bwMode="auto">
          <a:xfrm flipH="1" flipV="1">
            <a:off x="2244725" y="3114675"/>
            <a:ext cx="1524000" cy="1695450"/>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4" name="Arc 30"/>
          <p:cNvSpPr/>
          <p:nvPr/>
        </p:nvSpPr>
        <p:spPr bwMode="auto">
          <a:xfrm flipV="1">
            <a:off x="3775075" y="3084513"/>
            <a:ext cx="1770063" cy="9540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5" name="Arc 31"/>
          <p:cNvSpPr/>
          <p:nvPr/>
        </p:nvSpPr>
        <p:spPr bwMode="auto">
          <a:xfrm>
            <a:off x="3775075" y="2255838"/>
            <a:ext cx="1752600" cy="838200"/>
          </a:xfrm>
          <a:custGeom>
            <a:avLst/>
            <a:gdLst>
              <a:gd name="T0" fmla="*/ 0 w 24830"/>
              <a:gd name="T1" fmla="*/ 2147483646 h 21600"/>
              <a:gd name="T2" fmla="*/ 2147483646 w 24830"/>
              <a:gd name="T3" fmla="*/ 2147483646 h 21600"/>
              <a:gd name="T4" fmla="*/ 2147483646 w 24830"/>
              <a:gd name="T5" fmla="*/ 2147483646 h 21600"/>
              <a:gd name="T6" fmla="*/ 0 60000 65536"/>
              <a:gd name="T7" fmla="*/ 0 60000 65536"/>
              <a:gd name="T8" fmla="*/ 0 60000 65536"/>
              <a:gd name="T9" fmla="*/ 0 w 24830"/>
              <a:gd name="T10" fmla="*/ 0 h 21600"/>
              <a:gd name="T11" fmla="*/ 24830 w 24830"/>
              <a:gd name="T12" fmla="*/ 21600 h 21600"/>
            </a:gdLst>
            <a:ahLst/>
            <a:cxnLst>
              <a:cxn ang="T6">
                <a:pos x="T0" y="T1"/>
              </a:cxn>
              <a:cxn ang="T7">
                <a:pos x="T2" y="T3"/>
              </a:cxn>
              <a:cxn ang="T8">
                <a:pos x="T4" y="T5"/>
              </a:cxn>
            </a:cxnLst>
            <a:rect l="T9" t="T10" r="T11" b="T12"/>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lnTo>
                  <a:pt x="-1" y="242"/>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6" name="Arc 32"/>
          <p:cNvSpPr/>
          <p:nvPr/>
        </p:nvSpPr>
        <p:spPr bwMode="auto">
          <a:xfrm flipH="1">
            <a:off x="2667000" y="2252663"/>
            <a:ext cx="1443038" cy="874712"/>
          </a:xfrm>
          <a:custGeom>
            <a:avLst/>
            <a:gdLst>
              <a:gd name="T0" fmla="*/ 2147483646 w 21600"/>
              <a:gd name="T1" fmla="*/ 0 h 20963"/>
              <a:gd name="T2" fmla="*/ 2147483646 w 21600"/>
              <a:gd name="T3" fmla="*/ 2147483646 h 20963"/>
              <a:gd name="T4" fmla="*/ 0 w 21600"/>
              <a:gd name="T5" fmla="*/ 2147483646 h 20963"/>
              <a:gd name="T6" fmla="*/ 0 60000 65536"/>
              <a:gd name="T7" fmla="*/ 0 60000 65536"/>
              <a:gd name="T8" fmla="*/ 0 60000 65536"/>
              <a:gd name="T9" fmla="*/ 0 w 21600"/>
              <a:gd name="T10" fmla="*/ 0 h 20963"/>
              <a:gd name="T11" fmla="*/ 21600 w 21600"/>
              <a:gd name="T12" fmla="*/ 20963 h 20963"/>
            </a:gdLst>
            <a:ahLst/>
            <a:cxnLst>
              <a:cxn ang="T6">
                <a:pos x="T0" y="T1"/>
              </a:cxn>
              <a:cxn ang="T7">
                <a:pos x="T2" y="T3"/>
              </a:cxn>
              <a:cxn ang="T8">
                <a:pos x="T4" y="T5"/>
              </a:cxn>
            </a:cxnLst>
            <a:rect l="T9" t="T10" r="T11" b="T12"/>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lnTo>
                  <a:pt x="5206" y="-1"/>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7" name="Arc 33"/>
          <p:cNvSpPr/>
          <p:nvPr/>
        </p:nvSpPr>
        <p:spPr bwMode="auto">
          <a:xfrm rot="5400000" flipH="1" flipV="1">
            <a:off x="2610644" y="1548607"/>
            <a:ext cx="1333500" cy="1827212"/>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Text Box 34"/>
          <p:cNvSpPr txBox="1">
            <a:spLocks noChangeArrowheads="1"/>
          </p:cNvSpPr>
          <p:nvPr/>
        </p:nvSpPr>
        <p:spPr bwMode="auto">
          <a:xfrm>
            <a:off x="5943600" y="16430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endParaRPr lang="en-US" altLang="zh-CN" sz="1600" b="1">
              <a:latin typeface="Times New Roman" panose="02020603050405020304" pitchFamily="18" charset="0"/>
            </a:endParaRPr>
          </a:p>
        </p:txBody>
      </p:sp>
      <p:sp>
        <p:nvSpPr>
          <p:cNvPr id="118819" name="Text Box 35"/>
          <p:cNvSpPr txBox="1">
            <a:spLocks noChangeArrowheads="1"/>
          </p:cNvSpPr>
          <p:nvPr/>
        </p:nvSpPr>
        <p:spPr bwMode="auto">
          <a:xfrm>
            <a:off x="6629400" y="27098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18820" name="Arc 36"/>
          <p:cNvSpPr/>
          <p:nvPr/>
        </p:nvSpPr>
        <p:spPr bwMode="auto">
          <a:xfrm rot="5400000" flipH="1" flipV="1">
            <a:off x="2439194" y="1280319"/>
            <a:ext cx="1636712" cy="2057400"/>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1" name="Arc 37"/>
          <p:cNvSpPr/>
          <p:nvPr/>
        </p:nvSpPr>
        <p:spPr bwMode="auto">
          <a:xfrm>
            <a:off x="3775075" y="1344613"/>
            <a:ext cx="3922713" cy="1752600"/>
          </a:xfrm>
          <a:custGeom>
            <a:avLst/>
            <a:gdLst>
              <a:gd name="T0" fmla="*/ 0 w 30330"/>
              <a:gd name="T1" fmla="*/ 2147483646 h 21600"/>
              <a:gd name="T2" fmla="*/ 2147483646 w 30330"/>
              <a:gd name="T3" fmla="*/ 2147483646 h 21600"/>
              <a:gd name="T4" fmla="*/ 2147483646 w 30330"/>
              <a:gd name="T5" fmla="*/ 2147483646 h 21600"/>
              <a:gd name="T6" fmla="*/ 0 60000 65536"/>
              <a:gd name="T7" fmla="*/ 0 60000 65536"/>
              <a:gd name="T8" fmla="*/ 0 60000 65536"/>
              <a:gd name="T9" fmla="*/ 0 w 30330"/>
              <a:gd name="T10" fmla="*/ 0 h 21600"/>
              <a:gd name="T11" fmla="*/ 30330 w 30330"/>
              <a:gd name="T12" fmla="*/ 21600 h 21600"/>
            </a:gdLst>
            <a:ahLst/>
            <a:cxnLst>
              <a:cxn ang="T6">
                <a:pos x="T0" y="T1"/>
              </a:cxn>
              <a:cxn ang="T7">
                <a:pos x="T2" y="T3"/>
              </a:cxn>
              <a:cxn ang="T8">
                <a:pos x="T4" y="T5"/>
              </a:cxn>
            </a:cxnLst>
            <a:rect l="T9" t="T10" r="T11" b="T12"/>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lnTo>
                  <a:pt x="-1" y="1842"/>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2" name="Text Box 38"/>
          <p:cNvSpPr txBox="1">
            <a:spLocks noChangeArrowheads="1"/>
          </p:cNvSpPr>
          <p:nvPr/>
        </p:nvSpPr>
        <p:spPr bwMode="auto">
          <a:xfrm>
            <a:off x="6430963" y="3814763"/>
            <a:ext cx="914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Software product design</a:t>
            </a:r>
            <a:endParaRPr lang="en-US" altLang="zh-CN" sz="1600" b="1">
              <a:latin typeface="Times New Roman" panose="02020603050405020304" pitchFamily="18" charset="0"/>
            </a:endParaRPr>
          </a:p>
        </p:txBody>
      </p:sp>
      <p:sp>
        <p:nvSpPr>
          <p:cNvPr id="118823" name="Text Box 39"/>
          <p:cNvSpPr txBox="1">
            <a:spLocks noChangeArrowheads="1"/>
          </p:cNvSpPr>
          <p:nvPr/>
        </p:nvSpPr>
        <p:spPr bwMode="auto">
          <a:xfrm>
            <a:off x="3962400" y="48371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Design validation and verification</a:t>
            </a:r>
            <a:endParaRPr lang="en-US" altLang="zh-CN" sz="1600" b="1">
              <a:latin typeface="Times New Roman" panose="02020603050405020304" pitchFamily="18" charset="0"/>
            </a:endParaRPr>
          </a:p>
        </p:txBody>
      </p:sp>
      <p:sp>
        <p:nvSpPr>
          <p:cNvPr id="118824" name="Arc 40"/>
          <p:cNvSpPr/>
          <p:nvPr/>
        </p:nvSpPr>
        <p:spPr bwMode="auto">
          <a:xfrm flipV="1">
            <a:off x="3784600" y="3395663"/>
            <a:ext cx="3911600" cy="21336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5" name="Text Box 41"/>
          <p:cNvSpPr txBox="1">
            <a:spLocks noChangeArrowheads="1"/>
          </p:cNvSpPr>
          <p:nvPr/>
        </p:nvSpPr>
        <p:spPr bwMode="auto">
          <a:xfrm>
            <a:off x="2590800" y="4767263"/>
            <a:ext cx="1143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600" b="1">
                <a:latin typeface="Times New Roman" panose="02020603050405020304" pitchFamily="18" charset="0"/>
              </a:rPr>
              <a:t>Integration and test plan</a:t>
            </a:r>
            <a:endParaRPr lang="en-US" altLang="zh-CN" sz="1600" b="1">
              <a:latin typeface="Times New Roman" panose="02020603050405020304" pitchFamily="18" charset="0"/>
            </a:endParaRPr>
          </a:p>
        </p:txBody>
      </p:sp>
      <p:sp>
        <p:nvSpPr>
          <p:cNvPr id="118826" name="Arc 42"/>
          <p:cNvSpPr/>
          <p:nvPr/>
        </p:nvSpPr>
        <p:spPr bwMode="auto">
          <a:xfrm flipH="1" flipV="1">
            <a:off x="2093913" y="3124200"/>
            <a:ext cx="1676400" cy="2403475"/>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7" name="Arc 43"/>
          <p:cNvSpPr/>
          <p:nvPr/>
        </p:nvSpPr>
        <p:spPr bwMode="auto">
          <a:xfrm rot="5400000" flipH="1" flipV="1">
            <a:off x="2168525" y="1163638"/>
            <a:ext cx="1908175" cy="2057400"/>
          </a:xfrm>
          <a:custGeom>
            <a:avLst/>
            <a:gdLst>
              <a:gd name="T0" fmla="*/ 0 w 21256"/>
              <a:gd name="T1" fmla="*/ 0 h 21600"/>
              <a:gd name="T2" fmla="*/ 2147483646 w 21256"/>
              <a:gd name="T3" fmla="*/ 2147483646 h 21600"/>
              <a:gd name="T4" fmla="*/ 0 w 21256"/>
              <a:gd name="T5" fmla="*/ 2147483646 h 21600"/>
              <a:gd name="T6" fmla="*/ 0 60000 65536"/>
              <a:gd name="T7" fmla="*/ 0 60000 65536"/>
              <a:gd name="T8" fmla="*/ 0 60000 65536"/>
              <a:gd name="T9" fmla="*/ 0 w 21256"/>
              <a:gd name="T10" fmla="*/ 0 h 21600"/>
              <a:gd name="T11" fmla="*/ 21256 w 21256"/>
              <a:gd name="T12" fmla="*/ 21600 h 21600"/>
            </a:gdLst>
            <a:ahLst/>
            <a:cxnLst>
              <a:cxn ang="T6">
                <a:pos x="T0" y="T1"/>
              </a:cxn>
              <a:cxn ang="T7">
                <a:pos x="T2" y="T3"/>
              </a:cxn>
              <a:cxn ang="T8">
                <a:pos x="T4" y="T5"/>
              </a:cxn>
            </a:cxnLst>
            <a:rect l="T9" t="T10" r="T11" b="T12"/>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lnTo>
                  <a:pt x="-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8" name="Text Box 44"/>
          <p:cNvSpPr txBox="1">
            <a:spLocks noChangeArrowheads="1"/>
          </p:cNvSpPr>
          <p:nvPr/>
        </p:nvSpPr>
        <p:spPr bwMode="auto">
          <a:xfrm>
            <a:off x="6858000" y="14144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endParaRPr lang="en-US" altLang="zh-CN" sz="1600" b="1">
              <a:latin typeface="Times New Roman" panose="02020603050405020304" pitchFamily="18" charset="0"/>
            </a:endParaRPr>
          </a:p>
        </p:txBody>
      </p:sp>
      <p:sp>
        <p:nvSpPr>
          <p:cNvPr id="118829" name="Text Box 45"/>
          <p:cNvSpPr txBox="1">
            <a:spLocks noChangeArrowheads="1"/>
          </p:cNvSpPr>
          <p:nvPr/>
        </p:nvSpPr>
        <p:spPr bwMode="auto">
          <a:xfrm>
            <a:off x="7620000" y="2633663"/>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Operational prototype</a:t>
            </a:r>
            <a:endParaRPr lang="en-US" altLang="zh-CN" sz="1600" b="1">
              <a:latin typeface="Times New Roman" panose="02020603050405020304" pitchFamily="18" charset="0"/>
            </a:endParaRPr>
          </a:p>
        </p:txBody>
      </p:sp>
      <p:sp>
        <p:nvSpPr>
          <p:cNvPr id="118830" name="Arc 46"/>
          <p:cNvSpPr/>
          <p:nvPr/>
        </p:nvSpPr>
        <p:spPr bwMode="auto">
          <a:xfrm>
            <a:off x="3778250" y="1076325"/>
            <a:ext cx="5087938" cy="2036763"/>
          </a:xfrm>
          <a:custGeom>
            <a:avLst/>
            <a:gdLst>
              <a:gd name="T0" fmla="*/ 0 w 29618"/>
              <a:gd name="T1" fmla="*/ 2147483646 h 21600"/>
              <a:gd name="T2" fmla="*/ 2147483646 w 29618"/>
              <a:gd name="T3" fmla="*/ 2147483646 h 21600"/>
              <a:gd name="T4" fmla="*/ 2147483646 w 29618"/>
              <a:gd name="T5" fmla="*/ 2147483646 h 21600"/>
              <a:gd name="T6" fmla="*/ 0 60000 65536"/>
              <a:gd name="T7" fmla="*/ 0 60000 65536"/>
              <a:gd name="T8" fmla="*/ 0 60000 65536"/>
              <a:gd name="T9" fmla="*/ 0 w 29618"/>
              <a:gd name="T10" fmla="*/ 0 h 21600"/>
              <a:gd name="T11" fmla="*/ 29618 w 29618"/>
              <a:gd name="T12" fmla="*/ 21600 h 21600"/>
            </a:gdLst>
            <a:ahLst/>
            <a:cxnLst>
              <a:cxn ang="T6">
                <a:pos x="T0" y="T1"/>
              </a:cxn>
              <a:cxn ang="T7">
                <a:pos x="T2" y="T3"/>
              </a:cxn>
              <a:cxn ang="T8">
                <a:pos x="T4" y="T5"/>
              </a:cxn>
            </a:cxnLst>
            <a:rect l="T9" t="T10" r="T11" b="T12"/>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lnTo>
                  <a:pt x="0" y="1543"/>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1" name="Line 47"/>
          <p:cNvSpPr>
            <a:spLocks noChangeShapeType="1"/>
          </p:cNvSpPr>
          <p:nvPr/>
        </p:nvSpPr>
        <p:spPr bwMode="auto">
          <a:xfrm flipV="1">
            <a:off x="5253038" y="1795463"/>
            <a:ext cx="2789237" cy="838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Text Box 48"/>
          <p:cNvSpPr txBox="1">
            <a:spLocks noChangeArrowheads="1"/>
          </p:cNvSpPr>
          <p:nvPr/>
        </p:nvSpPr>
        <p:spPr bwMode="auto">
          <a:xfrm>
            <a:off x="7772400" y="3624263"/>
            <a:ext cx="83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Detailed design</a:t>
            </a:r>
            <a:endParaRPr lang="en-US" altLang="zh-CN" sz="1600" b="1">
              <a:latin typeface="Times New Roman" panose="02020603050405020304" pitchFamily="18" charset="0"/>
            </a:endParaRPr>
          </a:p>
        </p:txBody>
      </p:sp>
      <p:sp>
        <p:nvSpPr>
          <p:cNvPr id="118833" name="Text Box 49"/>
          <p:cNvSpPr txBox="1">
            <a:spLocks noChangeArrowheads="1"/>
          </p:cNvSpPr>
          <p:nvPr/>
        </p:nvSpPr>
        <p:spPr bwMode="auto">
          <a:xfrm>
            <a:off x="7377113" y="431006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Unit test</a:t>
            </a:r>
            <a:endParaRPr lang="en-US" altLang="zh-CN" sz="1600" b="1">
              <a:latin typeface="Times New Roman" panose="02020603050405020304" pitchFamily="18" charset="0"/>
            </a:endParaRPr>
          </a:p>
        </p:txBody>
      </p:sp>
      <p:sp>
        <p:nvSpPr>
          <p:cNvPr id="118834" name="Text Box 50"/>
          <p:cNvSpPr txBox="1">
            <a:spLocks noChangeArrowheads="1"/>
          </p:cNvSpPr>
          <p:nvPr/>
        </p:nvSpPr>
        <p:spPr bwMode="auto">
          <a:xfrm>
            <a:off x="7812088" y="41941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Code</a:t>
            </a:r>
            <a:endParaRPr lang="en-US" altLang="zh-CN" sz="1600" b="1">
              <a:latin typeface="Times New Roman" panose="02020603050405020304" pitchFamily="18" charset="0"/>
            </a:endParaRPr>
          </a:p>
        </p:txBody>
      </p:sp>
      <p:sp>
        <p:nvSpPr>
          <p:cNvPr id="118835" name="Text Box 51"/>
          <p:cNvSpPr txBox="1">
            <a:spLocks noChangeArrowheads="1"/>
          </p:cNvSpPr>
          <p:nvPr/>
        </p:nvSpPr>
        <p:spPr bwMode="auto">
          <a:xfrm>
            <a:off x="6365875" y="4959350"/>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Integration and test</a:t>
            </a:r>
            <a:endParaRPr lang="en-US" altLang="zh-CN" sz="1600" b="1">
              <a:latin typeface="Times New Roman" panose="02020603050405020304" pitchFamily="18" charset="0"/>
            </a:endParaRPr>
          </a:p>
        </p:txBody>
      </p:sp>
      <p:sp>
        <p:nvSpPr>
          <p:cNvPr id="118836" name="Text Box 52"/>
          <p:cNvSpPr txBox="1">
            <a:spLocks noChangeArrowheads="1"/>
          </p:cNvSpPr>
          <p:nvPr/>
        </p:nvSpPr>
        <p:spPr bwMode="auto">
          <a:xfrm>
            <a:off x="5292725" y="5376863"/>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Acceptance test</a:t>
            </a:r>
            <a:endParaRPr lang="en-US" altLang="zh-CN" sz="1600" b="1">
              <a:latin typeface="Times New Roman" panose="02020603050405020304" pitchFamily="18" charset="0"/>
            </a:endParaRPr>
          </a:p>
        </p:txBody>
      </p:sp>
      <p:sp>
        <p:nvSpPr>
          <p:cNvPr id="118837" name="Text Box 53"/>
          <p:cNvSpPr txBox="1">
            <a:spLocks noChangeArrowheads="1"/>
          </p:cNvSpPr>
          <p:nvPr/>
        </p:nvSpPr>
        <p:spPr bwMode="auto">
          <a:xfrm>
            <a:off x="3795713" y="5646738"/>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Implementation</a:t>
            </a:r>
            <a:endParaRPr lang="en-US" altLang="zh-CN" sz="1600" b="1">
              <a:latin typeface="Times New Roman" panose="02020603050405020304" pitchFamily="18" charset="0"/>
            </a:endParaRPr>
          </a:p>
        </p:txBody>
      </p:sp>
      <p:sp>
        <p:nvSpPr>
          <p:cNvPr id="118838" name="Arc 54"/>
          <p:cNvSpPr/>
          <p:nvPr/>
        </p:nvSpPr>
        <p:spPr bwMode="auto">
          <a:xfrm flipV="1">
            <a:off x="3775075" y="3090863"/>
            <a:ext cx="5089525" cy="30480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9" name="Line 55"/>
          <p:cNvSpPr>
            <a:spLocks noChangeShapeType="1"/>
          </p:cNvSpPr>
          <p:nvPr/>
        </p:nvSpPr>
        <p:spPr bwMode="auto">
          <a:xfrm>
            <a:off x="7467600" y="4081463"/>
            <a:ext cx="1143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0" name="Line 56"/>
          <p:cNvSpPr>
            <a:spLocks noChangeShapeType="1"/>
          </p:cNvSpPr>
          <p:nvPr/>
        </p:nvSpPr>
        <p:spPr bwMode="auto">
          <a:xfrm>
            <a:off x="7848600" y="4081463"/>
            <a:ext cx="0" cy="838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1" name="Line 57"/>
          <p:cNvSpPr>
            <a:spLocks noChangeShapeType="1"/>
          </p:cNvSpPr>
          <p:nvPr/>
        </p:nvSpPr>
        <p:spPr bwMode="auto">
          <a:xfrm>
            <a:off x="7391400" y="4271963"/>
            <a:ext cx="0" cy="949325"/>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2" name="Line 58"/>
          <p:cNvSpPr>
            <a:spLocks noChangeShapeType="1"/>
          </p:cNvSpPr>
          <p:nvPr/>
        </p:nvSpPr>
        <p:spPr bwMode="auto">
          <a:xfrm>
            <a:off x="6324600" y="5067300"/>
            <a:ext cx="0" cy="6858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59"/>
          <p:cNvSpPr>
            <a:spLocks noChangeShapeType="1"/>
          </p:cNvSpPr>
          <p:nvPr/>
        </p:nvSpPr>
        <p:spPr bwMode="auto">
          <a:xfrm>
            <a:off x="5257800" y="5376863"/>
            <a:ext cx="0" cy="6096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60"/>
          <p:cNvSpPr txBox="1">
            <a:spLocks noChangeArrowheads="1"/>
          </p:cNvSpPr>
          <p:nvPr/>
        </p:nvSpPr>
        <p:spPr bwMode="auto">
          <a:xfrm>
            <a:off x="914400" y="5453063"/>
            <a:ext cx="2057400" cy="376237"/>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t>Plan next phases</a:t>
            </a:r>
            <a:endParaRPr lang="en-US" altLang="zh-CN" sz="1800" b="1"/>
          </a:p>
        </p:txBody>
      </p:sp>
      <p:sp>
        <p:nvSpPr>
          <p:cNvPr id="118845" name="Text Box 61"/>
          <p:cNvSpPr txBox="1">
            <a:spLocks noChangeArrowheads="1"/>
          </p:cNvSpPr>
          <p:nvPr/>
        </p:nvSpPr>
        <p:spPr bwMode="auto">
          <a:xfrm>
            <a:off x="7086600" y="5638800"/>
            <a:ext cx="2057400" cy="650875"/>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Develop, verify next-level product</a:t>
            </a:r>
            <a:endParaRPr lang="en-US" altLang="zh-CN" sz="1800" b="1"/>
          </a:p>
        </p:txBody>
      </p:sp>
      <p:sp>
        <p:nvSpPr>
          <p:cNvPr id="118846" name="Text Box 62"/>
          <p:cNvSpPr txBox="1">
            <a:spLocks noChangeArrowheads="1"/>
          </p:cNvSpPr>
          <p:nvPr/>
        </p:nvSpPr>
        <p:spPr bwMode="auto">
          <a:xfrm>
            <a:off x="685800" y="838200"/>
            <a:ext cx="1371600" cy="1200150"/>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Determine objectives, alternatives, constrains</a:t>
            </a:r>
            <a:endParaRPr lang="en-US" altLang="zh-CN" sz="1800" b="1"/>
          </a:p>
        </p:txBody>
      </p:sp>
      <p:sp>
        <p:nvSpPr>
          <p:cNvPr id="118847" name="Text Box 63"/>
          <p:cNvSpPr txBox="1">
            <a:spLocks noChangeArrowheads="1"/>
          </p:cNvSpPr>
          <p:nvPr/>
        </p:nvSpPr>
        <p:spPr bwMode="auto">
          <a:xfrm>
            <a:off x="6629400" y="533400"/>
            <a:ext cx="2667000" cy="650875"/>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Evaluate alternatives, identify, resolve risks</a:t>
            </a:r>
            <a:endParaRPr lang="en-US" altLang="zh-CN" sz="1800" b="1"/>
          </a:p>
        </p:txBody>
      </p:sp>
      <p:sp>
        <p:nvSpPr>
          <p:cNvPr id="118848" name="Text Box 64"/>
          <p:cNvSpPr txBox="1">
            <a:spLocks noChangeArrowheads="1"/>
          </p:cNvSpPr>
          <p:nvPr/>
        </p:nvSpPr>
        <p:spPr bwMode="auto">
          <a:xfrm>
            <a:off x="2017713" y="357188"/>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1600" b="1">
                <a:latin typeface="Times New Roman" panose="02020603050405020304" pitchFamily="18" charset="0"/>
              </a:rPr>
              <a:t>Cumulative cost</a:t>
            </a:r>
            <a:endParaRPr lang="en-US" altLang="zh-CN" sz="1800" b="1">
              <a:latin typeface="Times New Roman" panose="02020603050405020304" pitchFamily="18" charset="0"/>
            </a:endParaRPr>
          </a:p>
        </p:txBody>
      </p:sp>
      <p:sp>
        <p:nvSpPr>
          <p:cNvPr id="118849" name="Text Box 65"/>
          <p:cNvSpPr txBox="1">
            <a:spLocks noChangeArrowheads="1"/>
          </p:cNvSpPr>
          <p:nvPr/>
        </p:nvSpPr>
        <p:spPr bwMode="auto">
          <a:xfrm>
            <a:off x="3810000" y="5413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Progress through steps</a:t>
            </a:r>
            <a:endParaRPr lang="en-US" altLang="zh-CN" sz="1800" b="1">
              <a:latin typeface="Times New Roman" panose="02020603050405020304" pitchFamily="18" charset="0"/>
            </a:endParaRPr>
          </a:p>
        </p:txBody>
      </p:sp>
      <p:sp>
        <p:nvSpPr>
          <p:cNvPr id="118850" name="Arc 66"/>
          <p:cNvSpPr/>
          <p:nvPr/>
        </p:nvSpPr>
        <p:spPr bwMode="auto">
          <a:xfrm flipH="1">
            <a:off x="3232150" y="868363"/>
            <a:ext cx="1108075" cy="469900"/>
          </a:xfrm>
          <a:custGeom>
            <a:avLst/>
            <a:gdLst>
              <a:gd name="T0" fmla="*/ 2147483646 w 21016"/>
              <a:gd name="T1" fmla="*/ 0 h 21545"/>
              <a:gd name="T2" fmla="*/ 2147483646 w 21016"/>
              <a:gd name="T3" fmla="*/ 2147483646 h 21545"/>
              <a:gd name="T4" fmla="*/ 0 w 21016"/>
              <a:gd name="T5" fmla="*/ 2147483646 h 21545"/>
              <a:gd name="T6" fmla="*/ 0 60000 65536"/>
              <a:gd name="T7" fmla="*/ 0 60000 65536"/>
              <a:gd name="T8" fmla="*/ 0 60000 65536"/>
              <a:gd name="T9" fmla="*/ 0 w 21016"/>
              <a:gd name="T10" fmla="*/ 0 h 21545"/>
              <a:gd name="T11" fmla="*/ 21016 w 21016"/>
              <a:gd name="T12" fmla="*/ 21545 h 21545"/>
            </a:gdLst>
            <a:ahLst/>
            <a:cxnLst>
              <a:cxn ang="T6">
                <a:pos x="T0" y="T1"/>
              </a:cxn>
              <a:cxn ang="T7">
                <a:pos x="T2" y="T3"/>
              </a:cxn>
              <a:cxn ang="T8">
                <a:pos x="T4" y="T5"/>
              </a:cxn>
            </a:cxnLst>
            <a:rect l="T9" t="T10" r="T11" b="T12"/>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lnTo>
                  <a:pt x="1540" y="0"/>
                </a:lnTo>
                <a:close/>
              </a:path>
            </a:pathLst>
          </a:custGeom>
          <a:noFill/>
          <a:ln w="31750">
            <a:solidFill>
              <a:schemeClr val="tx1"/>
            </a:solidFill>
            <a:round/>
            <a:headEnd type="arrow"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51" name="Text Box 67"/>
          <p:cNvSpPr txBox="1">
            <a:spLocks noChangeArrowheads="1"/>
          </p:cNvSpPr>
          <p:nvPr/>
        </p:nvSpPr>
        <p:spPr bwMode="auto">
          <a:xfrm>
            <a:off x="4267200" y="63230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Not yet widely used.</a:t>
            </a:r>
            <a:endParaRPr lang="en-US" altLang="zh-CN"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p:cTn id="7" dur="500" fill="hold"/>
                                        <p:tgtEl>
                                          <p:spTgt spid="118791"/>
                                        </p:tgtEl>
                                        <p:attrNameLst>
                                          <p:attrName>ppt_x</p:attrName>
                                        </p:attrNameLst>
                                      </p:cBhvr>
                                      <p:tavLst>
                                        <p:tav tm="0">
                                          <p:val>
                                            <p:strVal val="#ppt_x"/>
                                          </p:val>
                                        </p:tav>
                                        <p:tav tm="100000">
                                          <p:val>
                                            <p:strVal val="#ppt_x"/>
                                          </p:val>
                                        </p:tav>
                                      </p:tavLst>
                                    </p:anim>
                                    <p:anim calcmode="lin" valueType="num">
                                      <p:cBhvr>
                                        <p:cTn id="8" dur="500" fill="hold"/>
                                        <p:tgtEl>
                                          <p:spTgt spid="118791"/>
                                        </p:tgtEl>
                                        <p:attrNameLst>
                                          <p:attrName>ppt_y</p:attrName>
                                        </p:attrNameLst>
                                      </p:cBhvr>
                                      <p:tavLst>
                                        <p:tav tm="0">
                                          <p:val>
                                            <p:strVal val="#ppt_y-#ppt_h/2"/>
                                          </p:val>
                                        </p:tav>
                                        <p:tav tm="100000">
                                          <p:val>
                                            <p:strVal val="#ppt_y"/>
                                          </p:val>
                                        </p:tav>
                                      </p:tavLst>
                                    </p:anim>
                                    <p:anim calcmode="lin" valueType="num">
                                      <p:cBhvr>
                                        <p:cTn id="9" dur="500" fill="hold"/>
                                        <p:tgtEl>
                                          <p:spTgt spid="118791"/>
                                        </p:tgtEl>
                                        <p:attrNameLst>
                                          <p:attrName>ppt_w</p:attrName>
                                        </p:attrNameLst>
                                      </p:cBhvr>
                                      <p:tavLst>
                                        <p:tav tm="0">
                                          <p:val>
                                            <p:strVal val="#ppt_w"/>
                                          </p:val>
                                        </p:tav>
                                        <p:tav tm="100000">
                                          <p:val>
                                            <p:strVal val="#ppt_w"/>
                                          </p:val>
                                        </p:tav>
                                      </p:tavLst>
                                    </p:anim>
                                    <p:anim calcmode="lin" valueType="num">
                                      <p:cBhvr>
                                        <p:cTn id="10" dur="500" fill="hold"/>
                                        <p:tgtEl>
                                          <p:spTgt spid="11879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wipe(left)">
                                      <p:cBhvr>
                                        <p:cTn id="15" dur="500"/>
                                        <p:tgtEl>
                                          <p:spTgt spid="118792"/>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797"/>
                                        </p:tgtEl>
                                        <p:attrNameLst>
                                          <p:attrName>style.visibility</p:attrName>
                                        </p:attrNameLst>
                                      </p:cBhvr>
                                      <p:to>
                                        <p:strVal val="visible"/>
                                      </p:to>
                                    </p:set>
                                    <p:animEffect transition="in" filter="wipe(down)">
                                      <p:cBhvr>
                                        <p:cTn id="24" dur="500"/>
                                        <p:tgtEl>
                                          <p:spTgt spid="118797"/>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848"/>
                                        </p:tgtEl>
                                        <p:attrNameLst>
                                          <p:attrName>style.visibility</p:attrName>
                                        </p:attrNameLst>
                                      </p:cBhvr>
                                      <p:to>
                                        <p:strVal val="visible"/>
                                      </p:to>
                                    </p:set>
                                    <p:animEffect transition="in" filter="wipe(left)">
                                      <p:cBhvr>
                                        <p:cTn id="28" dur="500"/>
                                        <p:tgtEl>
                                          <p:spTgt spid="118848"/>
                                        </p:tgtEl>
                                      </p:cBhvr>
                                    </p:animEffect>
                                  </p:childTnLst>
                                  <p:subTnLst>
                                    <p:audio>
                                      <p:cMediaNode>
                                        <p:cTn display="0" masterRel="sameClick">
                                          <p:stCondLst>
                                            <p:cond evt="begin" delay="0">
                                              <p:tn val="26"/>
                                            </p:cond>
                                          </p:stCondLst>
                                          <p:endCondLst>
                                            <p:cond evt="onStopAudio" delay="0">
                                              <p:tgtEl>
                                                <p:sldTgt/>
                                              </p:tgtEl>
                                            </p:cond>
                                          </p:endCondLst>
                                        </p:cTn>
                                        <p:tgtEl>
                                          <p:sndTgt r:embed="rId3" name="TYPE.WAV"/>
                                        </p:tgtEl>
                                      </p:cMediaNode>
                                    </p:audio>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50"/>
                                        </p:tgtEl>
                                        <p:attrNameLst>
                                          <p:attrName>style.visibility</p:attrName>
                                        </p:attrNameLst>
                                      </p:cBhvr>
                                      <p:to>
                                        <p:strVal val="visible"/>
                                      </p:to>
                                    </p:set>
                                    <p:animEffect transition="in" filter="wipe(left)">
                                      <p:cBhvr>
                                        <p:cTn id="33" dur="500"/>
                                        <p:tgtEl>
                                          <p:spTgt spid="118850"/>
                                        </p:tgtEl>
                                      </p:cBhvr>
                                    </p:animEffec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8849"/>
                                        </p:tgtEl>
                                        <p:attrNameLst>
                                          <p:attrName>style.visibility</p:attrName>
                                        </p:attrNameLst>
                                      </p:cBhvr>
                                      <p:to>
                                        <p:strVal val="visible"/>
                                      </p:to>
                                    </p:set>
                                    <p:animEffect transition="in" filter="wipe(left)">
                                      <p:cBhvr>
                                        <p:cTn id="37" dur="500"/>
                                        <p:tgtEl>
                                          <p:spTgt spid="118849"/>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846"/>
                                        </p:tgtEl>
                                        <p:attrNameLst>
                                          <p:attrName>style.visibility</p:attrName>
                                        </p:attrNameLst>
                                      </p:cBhvr>
                                      <p:to>
                                        <p:strVal val="visible"/>
                                      </p:to>
                                    </p:set>
                                    <p:animEffect transition="in" filter="box(out)">
                                      <p:cBhvr>
                                        <p:cTn id="42" dur="500"/>
                                        <p:tgtEl>
                                          <p:spTgt spid="118846"/>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par>
                          <p:cTn id="43" fill="hold">
                            <p:stCondLst>
                              <p:cond delay="500"/>
                            </p:stCondLst>
                            <p:childTnLst>
                              <p:par>
                                <p:cTn id="44" presetID="18" presetClass="entr" presetSubtype="3" fill="hold" grpId="0" nodeType="afterEffect">
                                  <p:stCondLst>
                                    <p:cond delay="0"/>
                                  </p:stCondLst>
                                  <p:childTnLst>
                                    <p:set>
                                      <p:cBhvr>
                                        <p:cTn id="45" dur="1" fill="hold">
                                          <p:stCondLst>
                                            <p:cond delay="0"/>
                                          </p:stCondLst>
                                        </p:cTn>
                                        <p:tgtEl>
                                          <p:spTgt spid="118816"/>
                                        </p:tgtEl>
                                        <p:attrNameLst>
                                          <p:attrName>style.visibility</p:attrName>
                                        </p:attrNameLst>
                                      </p:cBhvr>
                                      <p:to>
                                        <p:strVal val="visible"/>
                                      </p:to>
                                    </p:set>
                                    <p:animEffect transition="in" filter="strips(upRight)">
                                      <p:cBhvr>
                                        <p:cTn id="46" dur="500"/>
                                        <p:tgtEl>
                                          <p:spTgt spid="11881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8847"/>
                                        </p:tgtEl>
                                        <p:attrNameLst>
                                          <p:attrName>style.visibility</p:attrName>
                                        </p:attrNameLst>
                                      </p:cBhvr>
                                      <p:to>
                                        <p:strVal val="visible"/>
                                      </p:to>
                                    </p:set>
                                    <p:animEffect transition="in" filter="box(out)">
                                      <p:cBhvr>
                                        <p:cTn id="51" dur="500"/>
                                        <p:tgtEl>
                                          <p:spTgt spid="118847"/>
                                        </p:tgtEl>
                                      </p:cBhvr>
                                    </p:animEffect>
                                  </p:childTnLst>
                                  <p:subTnLst>
                                    <p:audio>
                                      <p:cMediaNode>
                                        <p:cTn display="0" masterRel="sameClick">
                                          <p:stCondLst>
                                            <p:cond evt="begin" delay="0">
                                              <p:tn val="49"/>
                                            </p:cond>
                                          </p:stCondLst>
                                          <p:endCondLst>
                                            <p:cond evt="onStopAudio" delay="0">
                                              <p:tgtEl>
                                                <p:sldTgt/>
                                              </p:tgtEl>
                                            </p:cond>
                                          </p:endCondLst>
                                        </p:cTn>
                                        <p:tgtEl>
                                          <p:sndTgt r:embed="rId4" name="CAMERA.WAV"/>
                                        </p:tgtEl>
                                      </p:cMediaNode>
                                    </p:audio>
                                  </p:subTnLst>
                                </p:cTn>
                              </p:par>
                            </p:childTnLst>
                          </p:cTn>
                        </p:par>
                        <p:par>
                          <p:cTn id="52" fill="hold">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18815"/>
                                        </p:tgtEl>
                                        <p:attrNameLst>
                                          <p:attrName>style.visibility</p:attrName>
                                        </p:attrNameLst>
                                      </p:cBhvr>
                                      <p:to>
                                        <p:strVal val="visible"/>
                                      </p:to>
                                    </p:set>
                                    <p:animEffect transition="in" filter="strips(downRight)">
                                      <p:cBhvr>
                                        <p:cTn id="55" dur="500"/>
                                        <p:tgtEl>
                                          <p:spTgt spid="118815"/>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wipe(left)">
                                      <p:cBhvr>
                                        <p:cTn id="59" dur="500"/>
                                        <p:tgtEl>
                                          <p:spTgt spid="118798"/>
                                        </p:tgtEl>
                                      </p:cBhvr>
                                    </p:animEffect>
                                  </p:childTnLst>
                                  <p:subTnLst>
                                    <p:audio>
                                      <p:cMediaNode>
                                        <p:cTn display="0" masterRel="sameClick">
                                          <p:stCondLst>
                                            <p:cond evt="begin" delay="0">
                                              <p:tn val="57"/>
                                            </p:cond>
                                          </p:stCondLst>
                                          <p:endCondLst>
                                            <p:cond evt="onStopAudio" delay="0">
                                              <p:tgtEl>
                                                <p:sldTgt/>
                                              </p:tgtEl>
                                            </p:cond>
                                          </p:endCondLst>
                                        </p:cTn>
                                        <p:tgtEl>
                                          <p:sndTgt r:embed="rId3" name="TYPE.WAV"/>
                                        </p:tgtEl>
                                      </p:cMediaNode>
                                    </p:audio>
                                  </p:subTnLst>
                                </p:cTn>
                              </p:par>
                            </p:childTnLst>
                          </p:cTn>
                        </p:par>
                        <p:par>
                          <p:cTn id="60" fill="hold">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18802"/>
                                        </p:tgtEl>
                                        <p:attrNameLst>
                                          <p:attrName>style.visibility</p:attrName>
                                        </p:attrNameLst>
                                      </p:cBhvr>
                                      <p:to>
                                        <p:strVal val="visible"/>
                                      </p:to>
                                    </p:set>
                                    <p:animEffect transition="in" filter="wipe(up)">
                                      <p:cBhvr>
                                        <p:cTn id="63" dur="500"/>
                                        <p:tgtEl>
                                          <p:spTgt spid="118802"/>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18799"/>
                                        </p:tgtEl>
                                        <p:attrNameLst>
                                          <p:attrName>style.visibility</p:attrName>
                                        </p:attrNameLst>
                                      </p:cBhvr>
                                      <p:to>
                                        <p:strVal val="visible"/>
                                      </p:to>
                                    </p:set>
                                    <p:animEffect transition="in" filter="wipe(left)">
                                      <p:cBhvr>
                                        <p:cTn id="67" dur="500"/>
                                        <p:tgtEl>
                                          <p:spTgt spid="118799"/>
                                        </p:tgtEl>
                                      </p:cBhvr>
                                    </p:animEffect>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strips(downRight)">
                                      <p:cBhvr>
                                        <p:cTn id="72" dur="500"/>
                                        <p:tgtEl>
                                          <p:spTgt spid="118804"/>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18800"/>
                                        </p:tgtEl>
                                        <p:attrNameLst>
                                          <p:attrName>style.visibility</p:attrName>
                                        </p:attrNameLst>
                                      </p:cBhvr>
                                      <p:to>
                                        <p:strVal val="visible"/>
                                      </p:to>
                                    </p:set>
                                    <p:animEffect transition="in" filter="wipe(left)">
                                      <p:cBhvr>
                                        <p:cTn id="76" dur="500"/>
                                        <p:tgtEl>
                                          <p:spTgt spid="118800"/>
                                        </p:tgtEl>
                                      </p:cBhvr>
                                    </p:animEffect>
                                  </p:childTnLst>
                                  <p:subTnLst>
                                    <p:audio>
                                      <p:cMediaNode>
                                        <p:cTn display="0" masterRel="sameClick">
                                          <p:stCondLst>
                                            <p:cond evt="begin" delay="0">
                                              <p:tn val="74"/>
                                            </p:cond>
                                          </p:stCondLst>
                                          <p:endCondLst>
                                            <p:cond evt="onStopAudio" delay="0">
                                              <p:tgtEl>
                                                <p:sldTgt/>
                                              </p:tgtEl>
                                            </p:cond>
                                          </p:endCondLst>
                                        </p:cTn>
                                        <p:tgtEl>
                                          <p:sndTgt r:embed="rId3" name="TYPE.WAV"/>
                                        </p:tgtEl>
                                      </p:cMediaNode>
                                    </p:audio>
                                  </p:subTnLst>
                                </p:cTn>
                              </p:par>
                            </p:childTnLst>
                          </p:cTn>
                        </p:par>
                      </p:childTnLst>
                    </p:cTn>
                  </p:par>
                  <p:par>
                    <p:cTn id="77" fill="hold">
                      <p:stCondLst>
                        <p:cond delay="indefinite"/>
                      </p:stCondLst>
                      <p:childTnLst>
                        <p:par>
                          <p:cTn id="78" fill="hold">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118845"/>
                                        </p:tgtEl>
                                        <p:attrNameLst>
                                          <p:attrName>style.visibility</p:attrName>
                                        </p:attrNameLst>
                                      </p:cBhvr>
                                      <p:to>
                                        <p:strVal val="visible"/>
                                      </p:to>
                                    </p:set>
                                    <p:animEffect transition="in" filter="box(out)">
                                      <p:cBhvr>
                                        <p:cTn id="81" dur="500"/>
                                        <p:tgtEl>
                                          <p:spTgt spid="118845"/>
                                        </p:tgtEl>
                                      </p:cBhvr>
                                    </p:animEffect>
                                  </p:childTnLst>
                                  <p:subTnLst>
                                    <p:audio>
                                      <p:cMediaNode>
                                        <p:cTn display="0" masterRel="sameClick">
                                          <p:stCondLst>
                                            <p:cond evt="begin" delay="0">
                                              <p:tn val="79"/>
                                            </p:cond>
                                          </p:stCondLst>
                                          <p:endCondLst>
                                            <p:cond evt="onStopAudio" delay="0">
                                              <p:tgtEl>
                                                <p:sldTgt/>
                                              </p:tgtEl>
                                            </p:cond>
                                          </p:endCondLst>
                                        </p:cTn>
                                        <p:tgtEl>
                                          <p:sndTgt r:embed="rId4" name="CAMERA.WAV"/>
                                        </p:tgtEl>
                                      </p:cMediaNode>
                                    </p:audio>
                                  </p:subTnLst>
                                </p:cTn>
                              </p:par>
                            </p:childTnLst>
                          </p:cTn>
                        </p:par>
                        <p:par>
                          <p:cTn id="82" fill="hold">
                            <p:stCondLst>
                              <p:cond delay="500"/>
                            </p:stCondLst>
                            <p:childTnLst>
                              <p:par>
                                <p:cTn id="83" presetID="18" presetClass="entr" presetSubtype="12" fill="hold" grpId="0" nodeType="afterEffect">
                                  <p:stCondLst>
                                    <p:cond delay="0"/>
                                  </p:stCondLst>
                                  <p:childTnLst>
                                    <p:set>
                                      <p:cBhvr>
                                        <p:cTn id="84" dur="1" fill="hold">
                                          <p:stCondLst>
                                            <p:cond delay="0"/>
                                          </p:stCondLst>
                                        </p:cTn>
                                        <p:tgtEl>
                                          <p:spTgt spid="118814"/>
                                        </p:tgtEl>
                                        <p:attrNameLst>
                                          <p:attrName>style.visibility</p:attrName>
                                        </p:attrNameLst>
                                      </p:cBhvr>
                                      <p:to>
                                        <p:strVal val="visible"/>
                                      </p:to>
                                    </p:set>
                                    <p:animEffect transition="in" filter="strips(downLeft)">
                                      <p:cBhvr>
                                        <p:cTn id="85" dur="500"/>
                                        <p:tgtEl>
                                          <p:spTgt spid="118814"/>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8803"/>
                                        </p:tgtEl>
                                        <p:attrNameLst>
                                          <p:attrName>style.visibility</p:attrName>
                                        </p:attrNameLst>
                                      </p:cBhvr>
                                      <p:to>
                                        <p:strVal val="visible"/>
                                      </p:to>
                                    </p:set>
                                    <p:animEffect transition="in" filter="wipe(left)">
                                      <p:cBhvr>
                                        <p:cTn id="89" dur="500"/>
                                        <p:tgtEl>
                                          <p:spTgt spid="118803"/>
                                        </p:tgtEl>
                                      </p:cBhvr>
                                    </p:animEffect>
                                  </p:childTnLst>
                                  <p:subTnLst>
                                    <p:audio>
                                      <p:cMediaNode>
                                        <p:cTn display="0" masterRel="sameClick">
                                          <p:stCondLst>
                                            <p:cond evt="begin" delay="0">
                                              <p:tn val="87"/>
                                            </p:cond>
                                          </p:stCondLst>
                                          <p:endCondLst>
                                            <p:cond evt="onStopAudio" delay="0">
                                              <p:tgtEl>
                                                <p:sldTgt/>
                                              </p:tgtEl>
                                            </p:cond>
                                          </p:endCondLst>
                                        </p:cTn>
                                        <p:tgtEl>
                                          <p:sndTgt r:embed="rId3" name="TYPE.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8844"/>
                                        </p:tgtEl>
                                        <p:attrNameLst>
                                          <p:attrName>style.visibility</p:attrName>
                                        </p:attrNameLst>
                                      </p:cBhvr>
                                      <p:to>
                                        <p:strVal val="visible"/>
                                      </p:to>
                                    </p:set>
                                    <p:animEffect transition="in" filter="box(out)">
                                      <p:cBhvr>
                                        <p:cTn id="94" dur="500"/>
                                        <p:tgtEl>
                                          <p:spTgt spid="118844"/>
                                        </p:tgtEl>
                                      </p:cBhvr>
                                    </p:animEffect>
                                  </p:childTnLst>
                                  <p:subTnLst>
                                    <p:audio>
                                      <p:cMediaNode>
                                        <p:cTn display="0" masterRel="sameClick">
                                          <p:stCondLst>
                                            <p:cond evt="begin" delay="0">
                                              <p:tn val="92"/>
                                            </p:cond>
                                          </p:stCondLst>
                                          <p:endCondLst>
                                            <p:cond evt="onStopAudio" delay="0">
                                              <p:tgtEl>
                                                <p:sldTgt/>
                                              </p:tgtEl>
                                            </p:cond>
                                          </p:endCondLst>
                                        </p:cTn>
                                        <p:tgtEl>
                                          <p:sndTgt r:embed="rId4" name="CAMERA.WAV"/>
                                        </p:tgtEl>
                                      </p:cMediaNode>
                                    </p:audio>
                                  </p:subTnLst>
                                </p:cTn>
                              </p:par>
                            </p:childTnLst>
                          </p:cTn>
                        </p:par>
                        <p:par>
                          <p:cTn id="95" fill="hold">
                            <p:stCondLst>
                              <p:cond delay="500"/>
                            </p:stCondLst>
                            <p:childTnLst>
                              <p:par>
                                <p:cTn id="96" presetID="18" presetClass="entr" presetSubtype="9" fill="hold" grpId="0" nodeType="afterEffect">
                                  <p:stCondLst>
                                    <p:cond delay="0"/>
                                  </p:stCondLst>
                                  <p:childTnLst>
                                    <p:set>
                                      <p:cBhvr>
                                        <p:cTn id="97" dur="1" fill="hold">
                                          <p:stCondLst>
                                            <p:cond delay="0"/>
                                          </p:stCondLst>
                                        </p:cTn>
                                        <p:tgtEl>
                                          <p:spTgt spid="118807"/>
                                        </p:tgtEl>
                                        <p:attrNameLst>
                                          <p:attrName>style.visibility</p:attrName>
                                        </p:attrNameLst>
                                      </p:cBhvr>
                                      <p:to>
                                        <p:strVal val="visible"/>
                                      </p:to>
                                    </p:set>
                                    <p:animEffect transition="in" filter="strips(upLeft)">
                                      <p:cBhvr>
                                        <p:cTn id="98" dur="500"/>
                                        <p:tgtEl>
                                          <p:spTgt spid="118807"/>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18801"/>
                                        </p:tgtEl>
                                        <p:attrNameLst>
                                          <p:attrName>style.visibility</p:attrName>
                                        </p:attrNameLst>
                                      </p:cBhvr>
                                      <p:to>
                                        <p:strVal val="visible"/>
                                      </p:to>
                                    </p:set>
                                    <p:animEffect transition="in" filter="wipe(left)">
                                      <p:cBhvr>
                                        <p:cTn id="102" dur="500"/>
                                        <p:tgtEl>
                                          <p:spTgt spid="118801"/>
                                        </p:tgtEl>
                                      </p:cBhvr>
                                    </p:animEffect>
                                  </p:childTnLst>
                                  <p:subTnLst>
                                    <p:audio>
                                      <p:cMediaNode>
                                        <p:cTn display="0" masterRel="sameClick">
                                          <p:stCondLst>
                                            <p:cond evt="begin" delay="0">
                                              <p:tn val="100"/>
                                            </p:cond>
                                          </p:stCondLst>
                                          <p:endCondLst>
                                            <p:cond evt="onStopAudio" delay="0">
                                              <p:tgtEl>
                                                <p:sldTgt/>
                                              </p:tgtEl>
                                            </p:cond>
                                          </p:endCondLst>
                                        </p:cTn>
                                        <p:tgtEl>
                                          <p:sndTgt r:embed="rId3" name="TYPE.WAV"/>
                                        </p:tgtEl>
                                      </p:cMediaNode>
                                    </p:audio>
                                  </p:subTnLst>
                                </p:cTn>
                              </p:par>
                            </p:childTnLst>
                          </p:cTn>
                        </p:par>
                      </p:childTnLst>
                    </p:cTn>
                  </p:par>
                  <p:par>
                    <p:cTn id="103" fill="hold">
                      <p:stCondLst>
                        <p:cond delay="indefinite"/>
                      </p:stCondLst>
                      <p:childTnLst>
                        <p:par>
                          <p:cTn id="104" fill="hold">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118817"/>
                                        </p:tgtEl>
                                        <p:attrNameLst>
                                          <p:attrName>style.visibility</p:attrName>
                                        </p:attrNameLst>
                                      </p:cBhvr>
                                      <p:to>
                                        <p:strVal val="visible"/>
                                      </p:to>
                                    </p:set>
                                    <p:animEffect transition="in" filter="strips(upRight)">
                                      <p:cBhvr>
                                        <p:cTn id="107" dur="500"/>
                                        <p:tgtEl>
                                          <p:spTgt spid="118817"/>
                                        </p:tgtEl>
                                      </p:cBhvr>
                                    </p:animEffect>
                                  </p:childTnLst>
                                  <p:subTnLst>
                                    <p:audio>
                                      <p:cMediaNode>
                                        <p:cTn display="0" masterRel="sameClick">
                                          <p:stCondLst>
                                            <p:cond evt="begin" delay="0">
                                              <p:tn val="105"/>
                                            </p:cond>
                                          </p:stCondLst>
                                          <p:endCondLst>
                                            <p:cond evt="onStopAudio" delay="0">
                                              <p:tgtEl>
                                                <p:sldTgt/>
                                              </p:tgtEl>
                                            </p:cond>
                                          </p:endCondLst>
                                        </p:cTn>
                                        <p:tgtEl>
                                          <p:sndTgt r:embed="rId3" name="TYPE.WAV"/>
                                        </p:tgtEl>
                                      </p:cMediaNode>
                                    </p:audio>
                                  </p:subTnLst>
                                </p:cTn>
                              </p:par>
                            </p:childTnLst>
                          </p:cTn>
                        </p:par>
                      </p:childTnLst>
                    </p:cTn>
                  </p:par>
                  <p:par>
                    <p:cTn id="108" fill="hold">
                      <p:stCondLst>
                        <p:cond delay="indefinite"/>
                      </p:stCondLst>
                      <p:childTnLst>
                        <p:par>
                          <p:cTn id="109" fill="hold">
                            <p:stCondLst>
                              <p:cond delay="0"/>
                            </p:stCondLst>
                            <p:childTnLst>
                              <p:par>
                                <p:cTn id="110" presetID="18" presetClass="entr" presetSubtype="6" fill="hold" grpId="0" nodeType="clickEffect">
                                  <p:stCondLst>
                                    <p:cond delay="0"/>
                                  </p:stCondLst>
                                  <p:childTnLst>
                                    <p:set>
                                      <p:cBhvr>
                                        <p:cTn id="111" dur="1" fill="hold">
                                          <p:stCondLst>
                                            <p:cond delay="0"/>
                                          </p:stCondLst>
                                        </p:cTn>
                                        <p:tgtEl>
                                          <p:spTgt spid="118808"/>
                                        </p:tgtEl>
                                        <p:attrNameLst>
                                          <p:attrName>style.visibility</p:attrName>
                                        </p:attrNameLst>
                                      </p:cBhvr>
                                      <p:to>
                                        <p:strVal val="visible"/>
                                      </p:to>
                                    </p:set>
                                    <p:animEffect transition="in" filter="strips(downRight)">
                                      <p:cBhvr>
                                        <p:cTn id="112" dur="500"/>
                                        <p:tgtEl>
                                          <p:spTgt spid="118808"/>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18806"/>
                                        </p:tgtEl>
                                        <p:attrNameLst>
                                          <p:attrName>style.visibility</p:attrName>
                                        </p:attrNameLst>
                                      </p:cBhvr>
                                      <p:to>
                                        <p:strVal val="visible"/>
                                      </p:to>
                                    </p:set>
                                    <p:animEffect transition="in" filter="wipe(left)">
                                      <p:cBhvr>
                                        <p:cTn id="116" dur="500"/>
                                        <p:tgtEl>
                                          <p:spTgt spid="118806"/>
                                        </p:tgtEl>
                                      </p:cBhvr>
                                    </p:animEffect>
                                  </p:childTnLst>
                                  <p:subTnLst>
                                    <p:audio>
                                      <p:cMediaNode>
                                        <p:cTn display="0" masterRel="sameClick">
                                          <p:stCondLst>
                                            <p:cond evt="begin" delay="0">
                                              <p:tn val="114"/>
                                            </p:cond>
                                          </p:stCondLst>
                                          <p:endCondLst>
                                            <p:cond evt="onStopAudio" delay="0">
                                              <p:tgtEl>
                                                <p:sldTgt/>
                                              </p:tgtEl>
                                            </p:cond>
                                          </p:endCondLst>
                                        </p:cTn>
                                        <p:tgtEl>
                                          <p:sndTgt r:embed="rId3" name="TYPE.WAV"/>
                                        </p:tgtEl>
                                      </p:cMediaNode>
                                    </p:audio>
                                  </p:sub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118805"/>
                                        </p:tgtEl>
                                        <p:attrNameLst>
                                          <p:attrName>style.visibility</p:attrName>
                                        </p:attrNameLst>
                                      </p:cBhvr>
                                      <p:to>
                                        <p:strVal val="visible"/>
                                      </p:to>
                                    </p:set>
                                    <p:animEffect transition="in" filter="wipe(left)">
                                      <p:cBhvr>
                                        <p:cTn id="120" dur="500"/>
                                        <p:tgtEl>
                                          <p:spTgt spid="118805"/>
                                        </p:tgtEl>
                                      </p:cBhvr>
                                    </p:animEffect>
                                  </p:childTnLst>
                                  <p:subTnLst>
                                    <p:audio>
                                      <p:cMediaNode>
                                        <p:cTn display="0" masterRel="sameClick">
                                          <p:stCondLst>
                                            <p:cond evt="begin" delay="0">
                                              <p:tn val="118"/>
                                            </p:cond>
                                          </p:stCondLst>
                                          <p:endCondLst>
                                            <p:cond evt="onStopAudio" delay="0">
                                              <p:tgtEl>
                                                <p:sldTgt/>
                                              </p:tgtEl>
                                            </p:cond>
                                          </p:endCondLst>
                                        </p:cTn>
                                        <p:tgtEl>
                                          <p:sndTgt r:embed="rId3" name="TYPE.WAV"/>
                                        </p:tgtEl>
                                      </p:cMediaNode>
                                    </p:audio>
                                  </p:sub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18811"/>
                                        </p:tgtEl>
                                        <p:attrNameLst>
                                          <p:attrName>style.visibility</p:attrName>
                                        </p:attrNameLst>
                                      </p:cBhvr>
                                      <p:to>
                                        <p:strVal val="visible"/>
                                      </p:to>
                                    </p:set>
                                    <p:animEffect transition="in" filter="strips(downLeft)">
                                      <p:cBhvr>
                                        <p:cTn id="125" dur="500"/>
                                        <p:tgtEl>
                                          <p:spTgt spid="118811"/>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18809"/>
                                        </p:tgtEl>
                                        <p:attrNameLst>
                                          <p:attrName>style.visibility</p:attrName>
                                        </p:attrNameLst>
                                      </p:cBhvr>
                                      <p:to>
                                        <p:strVal val="visible"/>
                                      </p:to>
                                    </p:set>
                                    <p:animEffect transition="in" filter="wipe(left)">
                                      <p:cBhvr>
                                        <p:cTn id="129" dur="500"/>
                                        <p:tgtEl>
                                          <p:spTgt spid="118809"/>
                                        </p:tgtEl>
                                      </p:cBhvr>
                                    </p:animEffect>
                                  </p:childTnLst>
                                  <p:subTnLst>
                                    <p:audio>
                                      <p:cMediaNode>
                                        <p:cTn display="0" masterRel="sameClick">
                                          <p:stCondLst>
                                            <p:cond evt="begin" delay="0">
                                              <p:tn val="127"/>
                                            </p:cond>
                                          </p:stCondLst>
                                          <p:endCondLst>
                                            <p:cond evt="onStopAudio" delay="0">
                                              <p:tgtEl>
                                                <p:sldTgt/>
                                              </p:tgtEl>
                                            </p:cond>
                                          </p:endCondLst>
                                        </p:cTn>
                                        <p:tgtEl>
                                          <p:sndTgt r:embed="rId3" name="TYPE.WAV"/>
                                        </p:tgtEl>
                                      </p:cMediaNode>
                                    </p:audio>
                                  </p:subTnLst>
                                </p:cTn>
                              </p:par>
                            </p:childTnLst>
                          </p:cTn>
                        </p:par>
                        <p:par>
                          <p:cTn id="130" fill="hold">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118810"/>
                                        </p:tgtEl>
                                        <p:attrNameLst>
                                          <p:attrName>style.visibility</p:attrName>
                                        </p:attrNameLst>
                                      </p:cBhvr>
                                      <p:to>
                                        <p:strVal val="visible"/>
                                      </p:to>
                                    </p:set>
                                    <p:animEffect transition="in" filter="wipe(left)">
                                      <p:cBhvr>
                                        <p:cTn id="133" dur="500"/>
                                        <p:tgtEl>
                                          <p:spTgt spid="118810"/>
                                        </p:tgtEl>
                                      </p:cBhvr>
                                    </p:animEffect>
                                  </p:childTnLst>
                                  <p:subTnLst>
                                    <p:audio>
                                      <p:cMediaNode>
                                        <p:cTn display="0" masterRel="sameClick">
                                          <p:stCondLst>
                                            <p:cond evt="begin" delay="0">
                                              <p:tn val="131"/>
                                            </p:cond>
                                          </p:stCondLst>
                                          <p:endCondLst>
                                            <p:cond evt="onStopAudio" delay="0">
                                              <p:tgtEl>
                                                <p:sldTgt/>
                                              </p:tgtEl>
                                            </p:cond>
                                          </p:endCondLst>
                                        </p:cTn>
                                        <p:tgtEl>
                                          <p:sndTgt r:embed="rId3" name="TYPE.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118813"/>
                                        </p:tgtEl>
                                        <p:attrNameLst>
                                          <p:attrName>style.visibility</p:attrName>
                                        </p:attrNameLst>
                                      </p:cBhvr>
                                      <p:to>
                                        <p:strVal val="visible"/>
                                      </p:to>
                                    </p:set>
                                    <p:animEffect transition="in" filter="strips(upLeft)">
                                      <p:cBhvr>
                                        <p:cTn id="138" dur="500"/>
                                        <p:tgtEl>
                                          <p:spTgt spid="118813"/>
                                        </p:tgtEl>
                                      </p:cBhvr>
                                    </p:animEffect>
                                  </p:childTnLst>
                                </p:cTn>
                              </p:par>
                            </p:childTnLst>
                          </p:cTn>
                        </p:par>
                        <p:par>
                          <p:cTn id="139" fill="hold">
                            <p:stCondLst>
                              <p:cond delay="500"/>
                            </p:stCondLst>
                            <p:childTnLst>
                              <p:par>
                                <p:cTn id="140" presetID="4" presetClass="entr" presetSubtype="32" fill="hold" grpId="0" nodeType="afterEffect">
                                  <p:stCondLst>
                                    <p:cond delay="0"/>
                                  </p:stCondLst>
                                  <p:childTnLst>
                                    <p:set>
                                      <p:cBhvr>
                                        <p:cTn id="141" dur="1" fill="hold">
                                          <p:stCondLst>
                                            <p:cond delay="0"/>
                                          </p:stCondLst>
                                        </p:cTn>
                                        <p:tgtEl>
                                          <p:spTgt spid="118812"/>
                                        </p:tgtEl>
                                        <p:attrNameLst>
                                          <p:attrName>style.visibility</p:attrName>
                                        </p:attrNameLst>
                                      </p:cBhvr>
                                      <p:to>
                                        <p:strVal val="visible"/>
                                      </p:to>
                                    </p:set>
                                    <p:animEffect transition="in" filter="box(out)">
                                      <p:cBhvr>
                                        <p:cTn id="142" dur="500"/>
                                        <p:tgtEl>
                                          <p:spTgt spid="118812"/>
                                        </p:tgtEl>
                                      </p:cBhvr>
                                    </p:animEffect>
                                  </p:childTnLst>
                                  <p:subTnLst>
                                    <p:audio>
                                      <p:cMediaNode>
                                        <p:cTn display="0" masterRel="sameClick">
                                          <p:stCondLst>
                                            <p:cond evt="begin" delay="0">
                                              <p:tn val="140"/>
                                            </p:cond>
                                          </p:stCondLst>
                                          <p:endCondLst>
                                            <p:cond evt="onStopAudio" delay="0">
                                              <p:tgtEl>
                                                <p:sldTgt/>
                                              </p:tgtEl>
                                            </p:cond>
                                          </p:endCondLst>
                                        </p:cTn>
                                        <p:tgtEl>
                                          <p:sndTgt r:embed="rId3" name="TYPE.WAV"/>
                                        </p:tgtEl>
                                      </p:cMediaNode>
                                    </p:audio>
                                  </p:subTnLst>
                                </p:cTn>
                              </p:par>
                            </p:childTnLst>
                          </p:cTn>
                        </p:par>
                      </p:childTnLst>
                    </p:cTn>
                  </p:par>
                  <p:par>
                    <p:cTn id="143" fill="hold">
                      <p:stCondLst>
                        <p:cond delay="indefinite"/>
                      </p:stCondLst>
                      <p:childTnLst>
                        <p:par>
                          <p:cTn id="144" fill="hold">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118820"/>
                                        </p:tgtEl>
                                        <p:attrNameLst>
                                          <p:attrName>style.visibility</p:attrName>
                                        </p:attrNameLst>
                                      </p:cBhvr>
                                      <p:to>
                                        <p:strVal val="visible"/>
                                      </p:to>
                                    </p:set>
                                    <p:animEffect transition="in" filter="strips(upRight)">
                                      <p:cBhvr>
                                        <p:cTn id="147" dur="500"/>
                                        <p:tgtEl>
                                          <p:spTgt spid="118820"/>
                                        </p:tgtEl>
                                      </p:cBhvr>
                                    </p:animEffect>
                                  </p:childTnLst>
                                  <p:subTnLst>
                                    <p:audio>
                                      <p:cMediaNode>
                                        <p:cTn display="0" masterRel="sameClick">
                                          <p:stCondLst>
                                            <p:cond evt="begin" delay="0">
                                              <p:tn val="145"/>
                                            </p:cond>
                                          </p:stCondLst>
                                          <p:endCondLst>
                                            <p:cond evt="onStopAudio" delay="0">
                                              <p:tgtEl>
                                                <p:sldTgt/>
                                              </p:tgtEl>
                                            </p:cond>
                                          </p:endCondLst>
                                        </p:cTn>
                                        <p:tgtEl>
                                          <p:sndTgt r:embed="rId3" name="TYPE.WAV"/>
                                        </p:tgtEl>
                                      </p:cMediaNode>
                                    </p:audio>
                                  </p:subTnLst>
                                </p:cTn>
                              </p:par>
                            </p:childTnLst>
                          </p:cTn>
                        </p:par>
                      </p:childTnLst>
                    </p:cTn>
                  </p:par>
                  <p:par>
                    <p:cTn id="148" fill="hold">
                      <p:stCondLst>
                        <p:cond delay="indefinite"/>
                      </p:stCondLst>
                      <p:childTnLst>
                        <p:par>
                          <p:cTn id="149" fill="hold">
                            <p:stCondLst>
                              <p:cond delay="0"/>
                            </p:stCondLst>
                            <p:childTnLst>
                              <p:par>
                                <p:cTn id="150" presetID="18" presetClass="entr" presetSubtype="6" fill="hold" grpId="0" nodeType="clickEffect">
                                  <p:stCondLst>
                                    <p:cond delay="0"/>
                                  </p:stCondLst>
                                  <p:childTnLst>
                                    <p:set>
                                      <p:cBhvr>
                                        <p:cTn id="151" dur="1" fill="hold">
                                          <p:stCondLst>
                                            <p:cond delay="0"/>
                                          </p:stCondLst>
                                        </p:cTn>
                                        <p:tgtEl>
                                          <p:spTgt spid="118821"/>
                                        </p:tgtEl>
                                        <p:attrNameLst>
                                          <p:attrName>style.visibility</p:attrName>
                                        </p:attrNameLst>
                                      </p:cBhvr>
                                      <p:to>
                                        <p:strVal val="visible"/>
                                      </p:to>
                                    </p:set>
                                    <p:animEffect transition="in" filter="strips(downRight)">
                                      <p:cBhvr>
                                        <p:cTn id="152" dur="500"/>
                                        <p:tgtEl>
                                          <p:spTgt spid="118821"/>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18818"/>
                                        </p:tgtEl>
                                        <p:attrNameLst>
                                          <p:attrName>style.visibility</p:attrName>
                                        </p:attrNameLst>
                                      </p:cBhvr>
                                      <p:to>
                                        <p:strVal val="visible"/>
                                      </p:to>
                                    </p:set>
                                    <p:animEffect transition="in" filter="wipe(left)">
                                      <p:cBhvr>
                                        <p:cTn id="156" dur="500"/>
                                        <p:tgtEl>
                                          <p:spTgt spid="118818"/>
                                        </p:tgtEl>
                                      </p:cBhvr>
                                    </p:animEffect>
                                  </p:childTnLst>
                                  <p:subTnLst>
                                    <p:audio>
                                      <p:cMediaNode>
                                        <p:cTn display="0" masterRel="sameClick">
                                          <p:stCondLst>
                                            <p:cond evt="begin" delay="0">
                                              <p:tn val="154"/>
                                            </p:cond>
                                          </p:stCondLst>
                                          <p:endCondLst>
                                            <p:cond evt="onStopAudio" delay="0">
                                              <p:tgtEl>
                                                <p:sldTgt/>
                                              </p:tgtEl>
                                            </p:cond>
                                          </p:endCondLst>
                                        </p:cTn>
                                        <p:tgtEl>
                                          <p:sndTgt r:embed="rId3" name="TYPE.WAV"/>
                                        </p:tgtEl>
                                      </p:cMediaNode>
                                    </p:audio>
                                  </p:subTnLst>
                                </p:cTn>
                              </p:par>
                            </p:childTnLst>
                          </p:cTn>
                        </p:par>
                        <p:par>
                          <p:cTn id="157" fill="hold">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118819"/>
                                        </p:tgtEl>
                                        <p:attrNameLst>
                                          <p:attrName>style.visibility</p:attrName>
                                        </p:attrNameLst>
                                      </p:cBhvr>
                                      <p:to>
                                        <p:strVal val="visible"/>
                                      </p:to>
                                    </p:set>
                                    <p:animEffect transition="in" filter="wipe(left)">
                                      <p:cBhvr>
                                        <p:cTn id="160" dur="500"/>
                                        <p:tgtEl>
                                          <p:spTgt spid="118819"/>
                                        </p:tgtEl>
                                      </p:cBhvr>
                                    </p:animEffect>
                                  </p:childTnLst>
                                  <p:subTnLst>
                                    <p:audio>
                                      <p:cMediaNode>
                                        <p:cTn display="0" masterRel="sameClick">
                                          <p:stCondLst>
                                            <p:cond evt="begin" delay="0">
                                              <p:tn val="158"/>
                                            </p:cond>
                                          </p:stCondLst>
                                          <p:endCondLst>
                                            <p:cond evt="onStopAudio" delay="0">
                                              <p:tgtEl>
                                                <p:sldTgt/>
                                              </p:tgtEl>
                                            </p:cond>
                                          </p:endCondLst>
                                        </p:cTn>
                                        <p:tgtEl>
                                          <p:sndTgt r:embed="rId3" name="TYPE.WAV"/>
                                        </p:tgtEl>
                                      </p:cMediaNode>
                                    </p:audio>
                                  </p:subTnLst>
                                </p:cTn>
                              </p:par>
                            </p:childTnLst>
                          </p:cTn>
                        </p:par>
                      </p:childTnLst>
                    </p:cTn>
                  </p:par>
                  <p:par>
                    <p:cTn id="161" fill="hold">
                      <p:stCondLst>
                        <p:cond delay="indefinite"/>
                      </p:stCondLst>
                      <p:childTnLst>
                        <p:par>
                          <p:cTn id="162" fill="hold">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118824"/>
                                        </p:tgtEl>
                                        <p:attrNameLst>
                                          <p:attrName>style.visibility</p:attrName>
                                        </p:attrNameLst>
                                      </p:cBhvr>
                                      <p:to>
                                        <p:strVal val="visible"/>
                                      </p:to>
                                    </p:set>
                                    <p:animEffect transition="in" filter="strips(downLeft)">
                                      <p:cBhvr>
                                        <p:cTn id="165" dur="500"/>
                                        <p:tgtEl>
                                          <p:spTgt spid="118824"/>
                                        </p:tgtEl>
                                      </p:cBhvr>
                                    </p:animEffect>
                                  </p:childTnLst>
                                </p:cTn>
                              </p:par>
                            </p:childTnLst>
                          </p:cTn>
                        </p:par>
                        <p:par>
                          <p:cTn id="166" fill="hold">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118822"/>
                                        </p:tgtEl>
                                        <p:attrNameLst>
                                          <p:attrName>style.visibility</p:attrName>
                                        </p:attrNameLst>
                                      </p:cBhvr>
                                      <p:to>
                                        <p:strVal val="visible"/>
                                      </p:to>
                                    </p:set>
                                    <p:animEffect transition="in" filter="wipe(left)">
                                      <p:cBhvr>
                                        <p:cTn id="169" dur="500"/>
                                        <p:tgtEl>
                                          <p:spTgt spid="118822"/>
                                        </p:tgtEl>
                                      </p:cBhvr>
                                    </p:animEffect>
                                  </p:childTnLst>
                                  <p:subTnLst>
                                    <p:audio>
                                      <p:cMediaNode>
                                        <p:cTn display="0" masterRel="sameClick">
                                          <p:stCondLst>
                                            <p:cond evt="begin" delay="0">
                                              <p:tn val="167"/>
                                            </p:cond>
                                          </p:stCondLst>
                                          <p:endCondLst>
                                            <p:cond evt="onStopAudio" delay="0">
                                              <p:tgtEl>
                                                <p:sldTgt/>
                                              </p:tgtEl>
                                            </p:cond>
                                          </p:endCondLst>
                                        </p:cTn>
                                        <p:tgtEl>
                                          <p:sndTgt r:embed="rId3" name="TYPE.WAV"/>
                                        </p:tgtEl>
                                      </p:cMediaNode>
                                    </p:audio>
                                  </p:subTnLst>
                                </p:cTn>
                              </p:par>
                            </p:childTnLst>
                          </p:cTn>
                        </p:par>
                        <p:par>
                          <p:cTn id="170" fill="hold">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18823"/>
                                        </p:tgtEl>
                                        <p:attrNameLst>
                                          <p:attrName>style.visibility</p:attrName>
                                        </p:attrNameLst>
                                      </p:cBhvr>
                                      <p:to>
                                        <p:strVal val="visible"/>
                                      </p:to>
                                    </p:set>
                                    <p:animEffect transition="in" filter="wipe(left)">
                                      <p:cBhvr>
                                        <p:cTn id="173" dur="500"/>
                                        <p:tgtEl>
                                          <p:spTgt spid="118823"/>
                                        </p:tgtEl>
                                      </p:cBhvr>
                                    </p:animEffect>
                                  </p:childTnLst>
                                  <p:subTnLst>
                                    <p:audio>
                                      <p:cMediaNode>
                                        <p:cTn display="0" masterRel="sameClick">
                                          <p:stCondLst>
                                            <p:cond evt="begin" delay="0">
                                              <p:tn val="171"/>
                                            </p:cond>
                                          </p:stCondLst>
                                          <p:endCondLst>
                                            <p:cond evt="onStopAudio" delay="0">
                                              <p:tgtEl>
                                                <p:sldTgt/>
                                              </p:tgtEl>
                                            </p:cond>
                                          </p:endCondLst>
                                        </p:cTn>
                                        <p:tgtEl>
                                          <p:sndTgt r:embed="rId3" name="TYPE.WAV"/>
                                        </p:tgtEl>
                                      </p:cMediaNode>
                                    </p:audio>
                                  </p:subTnLst>
                                </p:cTn>
                              </p:par>
                            </p:childTnLst>
                          </p:cTn>
                        </p:par>
                      </p:childTnLst>
                    </p:cTn>
                  </p:par>
                  <p:par>
                    <p:cTn id="174" fill="hold">
                      <p:stCondLst>
                        <p:cond delay="indefinite"/>
                      </p:stCondLst>
                      <p:childTnLst>
                        <p:par>
                          <p:cTn id="175" fill="hold">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118826"/>
                                        </p:tgtEl>
                                        <p:attrNameLst>
                                          <p:attrName>style.visibility</p:attrName>
                                        </p:attrNameLst>
                                      </p:cBhvr>
                                      <p:to>
                                        <p:strVal val="visible"/>
                                      </p:to>
                                    </p:set>
                                    <p:animEffect transition="in" filter="strips(upLeft)">
                                      <p:cBhvr>
                                        <p:cTn id="178" dur="500"/>
                                        <p:tgtEl>
                                          <p:spTgt spid="118826"/>
                                        </p:tgtEl>
                                      </p:cBhvr>
                                    </p:animEffec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18825"/>
                                        </p:tgtEl>
                                        <p:attrNameLst>
                                          <p:attrName>style.visibility</p:attrName>
                                        </p:attrNameLst>
                                      </p:cBhvr>
                                      <p:to>
                                        <p:strVal val="visible"/>
                                      </p:to>
                                    </p:set>
                                    <p:animEffect transition="in" filter="wipe(left)">
                                      <p:cBhvr>
                                        <p:cTn id="182" dur="500"/>
                                        <p:tgtEl>
                                          <p:spTgt spid="118825"/>
                                        </p:tgtEl>
                                      </p:cBhvr>
                                    </p:animEffect>
                                  </p:childTnLst>
                                  <p:subTnLst>
                                    <p:audio>
                                      <p:cMediaNode>
                                        <p:cTn display="0" masterRel="sameClick">
                                          <p:stCondLst>
                                            <p:cond evt="begin" delay="0">
                                              <p:tn val="180"/>
                                            </p:cond>
                                          </p:stCondLst>
                                          <p:endCondLst>
                                            <p:cond evt="onStopAudio" delay="0">
                                              <p:tgtEl>
                                                <p:sldTgt/>
                                              </p:tgtEl>
                                            </p:cond>
                                          </p:endCondLst>
                                        </p:cTn>
                                        <p:tgtEl>
                                          <p:sndTgt r:embed="rId3" name="TYPE.WAV"/>
                                        </p:tgtEl>
                                      </p:cMediaNode>
                                    </p:audio>
                                  </p:subTnLst>
                                </p:cTn>
                              </p:par>
                            </p:childTnLst>
                          </p:cTn>
                        </p:par>
                      </p:childTnLst>
                    </p:cTn>
                  </p:par>
                  <p:par>
                    <p:cTn id="183" fill="hold">
                      <p:stCondLst>
                        <p:cond delay="indefinite"/>
                      </p:stCondLst>
                      <p:childTnLst>
                        <p:par>
                          <p:cTn id="184" fill="hold">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118827"/>
                                        </p:tgtEl>
                                        <p:attrNameLst>
                                          <p:attrName>style.visibility</p:attrName>
                                        </p:attrNameLst>
                                      </p:cBhvr>
                                      <p:to>
                                        <p:strVal val="visible"/>
                                      </p:to>
                                    </p:set>
                                    <p:animEffect transition="in" filter="strips(upRight)">
                                      <p:cBhvr>
                                        <p:cTn id="187" dur="500"/>
                                        <p:tgtEl>
                                          <p:spTgt spid="118827"/>
                                        </p:tgtEl>
                                      </p:cBhvr>
                                    </p:animEffect>
                                  </p:childTnLst>
                                  <p:subTnLst>
                                    <p:audio>
                                      <p:cMediaNode>
                                        <p:cTn display="0" masterRel="sameClick">
                                          <p:stCondLst>
                                            <p:cond evt="begin" delay="0">
                                              <p:tn val="185"/>
                                            </p:cond>
                                          </p:stCondLst>
                                          <p:endCondLst>
                                            <p:cond evt="onStopAudio" delay="0">
                                              <p:tgtEl>
                                                <p:sldTgt/>
                                              </p:tgtEl>
                                            </p:cond>
                                          </p:endCondLst>
                                        </p:cTn>
                                        <p:tgtEl>
                                          <p:sndTgt r:embed="rId3" name="TYPE.WAV"/>
                                        </p:tgtEl>
                                      </p:cMediaNode>
                                    </p:audio>
                                  </p:subTnLst>
                                </p:cTn>
                              </p:par>
                            </p:childTnLst>
                          </p:cTn>
                        </p:par>
                      </p:childTnLst>
                    </p:cTn>
                  </p:par>
                  <p:par>
                    <p:cTn id="188" fill="hold">
                      <p:stCondLst>
                        <p:cond delay="indefinite"/>
                      </p:stCondLst>
                      <p:childTnLst>
                        <p:par>
                          <p:cTn id="189" fill="hold">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18830"/>
                                        </p:tgtEl>
                                        <p:attrNameLst>
                                          <p:attrName>style.visibility</p:attrName>
                                        </p:attrNameLst>
                                      </p:cBhvr>
                                      <p:to>
                                        <p:strVal val="visible"/>
                                      </p:to>
                                    </p:set>
                                    <p:animEffect transition="in" filter="strips(downRight)">
                                      <p:cBhvr>
                                        <p:cTn id="192" dur="500"/>
                                        <p:tgtEl>
                                          <p:spTgt spid="118830"/>
                                        </p:tgtEl>
                                      </p:cBhvr>
                                    </p:animEffect>
                                  </p:childTnLst>
                                </p:cTn>
                              </p:par>
                            </p:childTnLst>
                          </p:cTn>
                        </p:par>
                        <p:par>
                          <p:cTn id="193" fill="hold">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118828"/>
                                        </p:tgtEl>
                                        <p:attrNameLst>
                                          <p:attrName>style.visibility</p:attrName>
                                        </p:attrNameLst>
                                      </p:cBhvr>
                                      <p:to>
                                        <p:strVal val="visible"/>
                                      </p:to>
                                    </p:set>
                                    <p:animEffect transition="in" filter="wipe(left)">
                                      <p:cBhvr>
                                        <p:cTn id="196" dur="500"/>
                                        <p:tgtEl>
                                          <p:spTgt spid="118828"/>
                                        </p:tgtEl>
                                      </p:cBhvr>
                                    </p:animEffect>
                                  </p:childTnLst>
                                  <p:subTnLst>
                                    <p:audio>
                                      <p:cMediaNode>
                                        <p:cTn display="0" masterRel="sameClick">
                                          <p:stCondLst>
                                            <p:cond evt="begin" delay="0">
                                              <p:tn val="194"/>
                                            </p:cond>
                                          </p:stCondLst>
                                          <p:endCondLst>
                                            <p:cond evt="onStopAudio" delay="0">
                                              <p:tgtEl>
                                                <p:sldTgt/>
                                              </p:tgtEl>
                                            </p:cond>
                                          </p:endCondLst>
                                        </p:cTn>
                                        <p:tgtEl>
                                          <p:sndTgt r:embed="rId3" name="TYPE.WAV"/>
                                        </p:tgtEl>
                                      </p:cMediaNode>
                                    </p:audio>
                                  </p:subTnLst>
                                </p:cTn>
                              </p:par>
                            </p:childTnLst>
                          </p:cTn>
                        </p:par>
                        <p:par>
                          <p:cTn id="197" fill="hold">
                            <p:stCondLst>
                              <p:cond delay="1000"/>
                            </p:stCondLst>
                            <p:childTnLst>
                              <p:par>
                                <p:cTn id="198" presetID="18" presetClass="entr" presetSubtype="3" fill="hold" grpId="0" nodeType="afterEffect">
                                  <p:stCondLst>
                                    <p:cond delay="0"/>
                                  </p:stCondLst>
                                  <p:childTnLst>
                                    <p:set>
                                      <p:cBhvr>
                                        <p:cTn id="199" dur="1" fill="hold">
                                          <p:stCondLst>
                                            <p:cond delay="0"/>
                                          </p:stCondLst>
                                        </p:cTn>
                                        <p:tgtEl>
                                          <p:spTgt spid="118831"/>
                                        </p:tgtEl>
                                        <p:attrNameLst>
                                          <p:attrName>style.visibility</p:attrName>
                                        </p:attrNameLst>
                                      </p:cBhvr>
                                      <p:to>
                                        <p:strVal val="visible"/>
                                      </p:to>
                                    </p:set>
                                    <p:animEffect transition="in" filter="strips(upRight)">
                                      <p:cBhvr>
                                        <p:cTn id="200" dur="500"/>
                                        <p:tgtEl>
                                          <p:spTgt spid="118831"/>
                                        </p:tgtEl>
                                      </p:cBhvr>
                                    </p:animEffect>
                                  </p:childTnLst>
                                </p:cTn>
                              </p:par>
                            </p:childTnLst>
                          </p:cTn>
                        </p:par>
                        <p:par>
                          <p:cTn id="201" fill="hold">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118829"/>
                                        </p:tgtEl>
                                        <p:attrNameLst>
                                          <p:attrName>style.visibility</p:attrName>
                                        </p:attrNameLst>
                                      </p:cBhvr>
                                      <p:to>
                                        <p:strVal val="visible"/>
                                      </p:to>
                                    </p:set>
                                    <p:animEffect transition="in" filter="wipe(left)">
                                      <p:cBhvr>
                                        <p:cTn id="204" dur="500"/>
                                        <p:tgtEl>
                                          <p:spTgt spid="118829"/>
                                        </p:tgtEl>
                                      </p:cBhvr>
                                    </p:animEffect>
                                  </p:childTnLst>
                                  <p:subTnLst>
                                    <p:audio>
                                      <p:cMediaNode>
                                        <p:cTn display="0" masterRel="sameClick">
                                          <p:stCondLst>
                                            <p:cond evt="begin" delay="0">
                                              <p:tn val="202"/>
                                            </p:cond>
                                          </p:stCondLst>
                                          <p:endCondLst>
                                            <p:cond evt="onStopAudio" delay="0">
                                              <p:tgtEl>
                                                <p:sldTgt/>
                                              </p:tgtEl>
                                            </p:cond>
                                          </p:endCondLst>
                                        </p:cTn>
                                        <p:tgtEl>
                                          <p:sndTgt r:embed="rId3" name="TYPE.WAV"/>
                                        </p:tgtEl>
                                      </p:cMediaNode>
                                    </p:audio>
                                  </p:subTnLst>
                                </p:cTn>
                              </p:par>
                            </p:childTnLst>
                          </p:cTn>
                        </p:par>
                      </p:childTnLst>
                    </p:cTn>
                  </p:par>
                  <p:par>
                    <p:cTn id="205" fill="hold">
                      <p:stCondLst>
                        <p:cond delay="indefinite"/>
                      </p:stCondLst>
                      <p:childTnLst>
                        <p:par>
                          <p:cTn id="206" fill="hold">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118838"/>
                                        </p:tgtEl>
                                        <p:attrNameLst>
                                          <p:attrName>style.visibility</p:attrName>
                                        </p:attrNameLst>
                                      </p:cBhvr>
                                      <p:to>
                                        <p:strVal val="visible"/>
                                      </p:to>
                                    </p:set>
                                    <p:animEffect transition="in" filter="strips(downLeft)">
                                      <p:cBhvr>
                                        <p:cTn id="209" dur="500"/>
                                        <p:tgtEl>
                                          <p:spTgt spid="118838"/>
                                        </p:tgtEl>
                                      </p:cBhvr>
                                    </p:animEffect>
                                  </p:childTnLst>
                                </p:cTn>
                              </p:par>
                            </p:childTnLst>
                          </p:cTn>
                        </p:par>
                        <p:par>
                          <p:cTn id="210" fill="hold">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118832"/>
                                        </p:tgtEl>
                                        <p:attrNameLst>
                                          <p:attrName>style.visibility</p:attrName>
                                        </p:attrNameLst>
                                      </p:cBhvr>
                                      <p:to>
                                        <p:strVal val="visible"/>
                                      </p:to>
                                    </p:set>
                                    <p:animEffect transition="in" filter="wipe(left)">
                                      <p:cBhvr>
                                        <p:cTn id="213" dur="500"/>
                                        <p:tgtEl>
                                          <p:spTgt spid="118832"/>
                                        </p:tgtEl>
                                      </p:cBhvr>
                                    </p:animEffect>
                                  </p:childTnLst>
                                  <p:subTnLst>
                                    <p:audio>
                                      <p:cMediaNode>
                                        <p:cTn display="0" masterRel="sameClick">
                                          <p:stCondLst>
                                            <p:cond evt="begin" delay="0">
                                              <p:tn val="211"/>
                                            </p:cond>
                                          </p:stCondLst>
                                          <p:endCondLst>
                                            <p:cond evt="onStopAudio" delay="0">
                                              <p:tgtEl>
                                                <p:sldTgt/>
                                              </p:tgtEl>
                                            </p:cond>
                                          </p:endCondLst>
                                        </p:cTn>
                                        <p:tgtEl>
                                          <p:sndTgt r:embed="rId3" name="TYPE.WAV"/>
                                        </p:tgtEl>
                                      </p:cMediaNode>
                                    </p:audio>
                                  </p:subTnLst>
                                </p:cTn>
                              </p:par>
                            </p:childTnLst>
                          </p:cTn>
                        </p:par>
                        <p:par>
                          <p:cTn id="214" fill="hold">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118839"/>
                                        </p:tgtEl>
                                        <p:attrNameLst>
                                          <p:attrName>style.visibility</p:attrName>
                                        </p:attrNameLst>
                                      </p:cBhvr>
                                      <p:to>
                                        <p:strVal val="visible"/>
                                      </p:to>
                                    </p:set>
                                    <p:animEffect transition="in" filter="wipe(left)">
                                      <p:cBhvr>
                                        <p:cTn id="217" dur="500"/>
                                        <p:tgtEl>
                                          <p:spTgt spid="118839"/>
                                        </p:tgtEl>
                                      </p:cBhvr>
                                    </p:animEffect>
                                  </p:childTnLst>
                                </p:cTn>
                              </p:par>
                            </p:childTnLst>
                          </p:cTn>
                        </p:par>
                        <p:par>
                          <p:cTn id="218" fill="hold">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118834"/>
                                        </p:tgtEl>
                                        <p:attrNameLst>
                                          <p:attrName>style.visibility</p:attrName>
                                        </p:attrNameLst>
                                      </p:cBhvr>
                                      <p:to>
                                        <p:strVal val="visible"/>
                                      </p:to>
                                    </p:set>
                                    <p:animEffect transition="in" filter="wipe(left)">
                                      <p:cBhvr>
                                        <p:cTn id="221" dur="500"/>
                                        <p:tgtEl>
                                          <p:spTgt spid="118834"/>
                                        </p:tgtEl>
                                      </p:cBhvr>
                                    </p:animEffect>
                                  </p:childTnLst>
                                  <p:subTnLst>
                                    <p:audio>
                                      <p:cMediaNode>
                                        <p:cTn display="0" masterRel="sameClick">
                                          <p:stCondLst>
                                            <p:cond evt="begin" delay="0">
                                              <p:tn val="219"/>
                                            </p:cond>
                                          </p:stCondLst>
                                          <p:endCondLst>
                                            <p:cond evt="onStopAudio" delay="0">
                                              <p:tgtEl>
                                                <p:sldTgt/>
                                              </p:tgtEl>
                                            </p:cond>
                                          </p:endCondLst>
                                        </p:cTn>
                                        <p:tgtEl>
                                          <p:sndTgt r:embed="rId3" name="TYPE.WAV"/>
                                        </p:tgtEl>
                                      </p:cMediaNode>
                                    </p:audio>
                                  </p:subTnLst>
                                </p:cTn>
                              </p:par>
                            </p:childTnLst>
                          </p:cTn>
                        </p:par>
                        <p:par>
                          <p:cTn id="222" fill="hold">
                            <p:stCondLst>
                              <p:cond delay="2000"/>
                            </p:stCondLst>
                            <p:childTnLst>
                              <p:par>
                                <p:cTn id="223" presetID="22" presetClass="entr" presetSubtype="1" fill="hold" grpId="0" nodeType="afterEffect">
                                  <p:stCondLst>
                                    <p:cond delay="0"/>
                                  </p:stCondLst>
                                  <p:childTnLst>
                                    <p:set>
                                      <p:cBhvr>
                                        <p:cTn id="224" dur="1" fill="hold">
                                          <p:stCondLst>
                                            <p:cond delay="0"/>
                                          </p:stCondLst>
                                        </p:cTn>
                                        <p:tgtEl>
                                          <p:spTgt spid="118840"/>
                                        </p:tgtEl>
                                        <p:attrNameLst>
                                          <p:attrName>style.visibility</p:attrName>
                                        </p:attrNameLst>
                                      </p:cBhvr>
                                      <p:to>
                                        <p:strVal val="visible"/>
                                      </p:to>
                                    </p:set>
                                    <p:animEffect transition="in" filter="wipe(up)">
                                      <p:cBhvr>
                                        <p:cTn id="225" dur="500"/>
                                        <p:tgtEl>
                                          <p:spTgt spid="118840"/>
                                        </p:tgtEl>
                                      </p:cBhvr>
                                    </p:animEffect>
                                  </p:childTnLst>
                                </p:cTn>
                              </p:par>
                            </p:childTnLst>
                          </p:cTn>
                        </p:par>
                        <p:par>
                          <p:cTn id="226" fill="hold">
                            <p:stCondLst>
                              <p:cond delay="2500"/>
                            </p:stCondLst>
                            <p:childTnLst>
                              <p:par>
                                <p:cTn id="227" presetID="22" presetClass="entr" presetSubtype="8" fill="hold" grpId="0" nodeType="afterEffect">
                                  <p:stCondLst>
                                    <p:cond delay="0"/>
                                  </p:stCondLst>
                                  <p:childTnLst>
                                    <p:set>
                                      <p:cBhvr>
                                        <p:cTn id="228" dur="1" fill="hold">
                                          <p:stCondLst>
                                            <p:cond delay="0"/>
                                          </p:stCondLst>
                                        </p:cTn>
                                        <p:tgtEl>
                                          <p:spTgt spid="118833"/>
                                        </p:tgtEl>
                                        <p:attrNameLst>
                                          <p:attrName>style.visibility</p:attrName>
                                        </p:attrNameLst>
                                      </p:cBhvr>
                                      <p:to>
                                        <p:strVal val="visible"/>
                                      </p:to>
                                    </p:set>
                                    <p:animEffect transition="in" filter="wipe(left)">
                                      <p:cBhvr>
                                        <p:cTn id="229" dur="500"/>
                                        <p:tgtEl>
                                          <p:spTgt spid="118833"/>
                                        </p:tgtEl>
                                      </p:cBhvr>
                                    </p:animEffect>
                                  </p:childTnLst>
                                  <p:subTnLst>
                                    <p:audio>
                                      <p:cMediaNode>
                                        <p:cTn display="0" masterRel="sameClick">
                                          <p:stCondLst>
                                            <p:cond evt="begin" delay="0">
                                              <p:tn val="227"/>
                                            </p:cond>
                                          </p:stCondLst>
                                          <p:endCondLst>
                                            <p:cond evt="onStopAudio" delay="0">
                                              <p:tgtEl>
                                                <p:sldTgt/>
                                              </p:tgtEl>
                                            </p:cond>
                                          </p:endCondLst>
                                        </p:cTn>
                                        <p:tgtEl>
                                          <p:sndTgt r:embed="rId3" name="TYPE.WAV"/>
                                        </p:tgtEl>
                                      </p:cMediaNode>
                                    </p:audio>
                                  </p:subTnLst>
                                </p:cTn>
                              </p:par>
                            </p:childTnLst>
                          </p:cTn>
                        </p:par>
                        <p:par>
                          <p:cTn id="230" fill="hold">
                            <p:stCondLst>
                              <p:cond delay="3000"/>
                            </p:stCondLst>
                            <p:childTnLst>
                              <p:par>
                                <p:cTn id="231" presetID="22" presetClass="entr" presetSubtype="1" fill="hold" grpId="0" nodeType="afterEffect">
                                  <p:stCondLst>
                                    <p:cond delay="0"/>
                                  </p:stCondLst>
                                  <p:childTnLst>
                                    <p:set>
                                      <p:cBhvr>
                                        <p:cTn id="232" dur="1" fill="hold">
                                          <p:stCondLst>
                                            <p:cond delay="0"/>
                                          </p:stCondLst>
                                        </p:cTn>
                                        <p:tgtEl>
                                          <p:spTgt spid="118841"/>
                                        </p:tgtEl>
                                        <p:attrNameLst>
                                          <p:attrName>style.visibility</p:attrName>
                                        </p:attrNameLst>
                                      </p:cBhvr>
                                      <p:to>
                                        <p:strVal val="visible"/>
                                      </p:to>
                                    </p:set>
                                    <p:animEffect transition="in" filter="wipe(up)">
                                      <p:cBhvr>
                                        <p:cTn id="233" dur="500"/>
                                        <p:tgtEl>
                                          <p:spTgt spid="118841"/>
                                        </p:tgtEl>
                                      </p:cBhvr>
                                    </p:animEffect>
                                  </p:childTnLst>
                                </p:cTn>
                              </p:par>
                            </p:childTnLst>
                          </p:cTn>
                        </p:par>
                        <p:par>
                          <p:cTn id="234" fill="hold">
                            <p:stCondLst>
                              <p:cond delay="3500"/>
                            </p:stCondLst>
                            <p:childTnLst>
                              <p:par>
                                <p:cTn id="235" presetID="22" presetClass="entr" presetSubtype="8" fill="hold" grpId="0" nodeType="afterEffect">
                                  <p:stCondLst>
                                    <p:cond delay="0"/>
                                  </p:stCondLst>
                                  <p:childTnLst>
                                    <p:set>
                                      <p:cBhvr>
                                        <p:cTn id="236" dur="1" fill="hold">
                                          <p:stCondLst>
                                            <p:cond delay="0"/>
                                          </p:stCondLst>
                                        </p:cTn>
                                        <p:tgtEl>
                                          <p:spTgt spid="118835"/>
                                        </p:tgtEl>
                                        <p:attrNameLst>
                                          <p:attrName>style.visibility</p:attrName>
                                        </p:attrNameLst>
                                      </p:cBhvr>
                                      <p:to>
                                        <p:strVal val="visible"/>
                                      </p:to>
                                    </p:set>
                                    <p:animEffect transition="in" filter="wipe(left)">
                                      <p:cBhvr>
                                        <p:cTn id="237" dur="500"/>
                                        <p:tgtEl>
                                          <p:spTgt spid="118835"/>
                                        </p:tgtEl>
                                      </p:cBhvr>
                                    </p:animEffect>
                                  </p:childTnLst>
                                  <p:subTnLst>
                                    <p:audio>
                                      <p:cMediaNode>
                                        <p:cTn display="0" masterRel="sameClick">
                                          <p:stCondLst>
                                            <p:cond evt="begin" delay="0">
                                              <p:tn val="235"/>
                                            </p:cond>
                                          </p:stCondLst>
                                          <p:endCondLst>
                                            <p:cond evt="onStopAudio" delay="0">
                                              <p:tgtEl>
                                                <p:sldTgt/>
                                              </p:tgtEl>
                                            </p:cond>
                                          </p:endCondLst>
                                        </p:cTn>
                                        <p:tgtEl>
                                          <p:sndTgt r:embed="rId3" name="TYPE.WAV"/>
                                        </p:tgtEl>
                                      </p:cMediaNode>
                                    </p:audio>
                                  </p:subTnLst>
                                </p:cTn>
                              </p:par>
                            </p:childTnLst>
                          </p:cTn>
                        </p:par>
                        <p:par>
                          <p:cTn id="238" fill="hold">
                            <p:stCondLst>
                              <p:cond delay="4000"/>
                            </p:stCondLst>
                            <p:childTnLst>
                              <p:par>
                                <p:cTn id="239" presetID="22" presetClass="entr" presetSubtype="1" fill="hold" grpId="0" nodeType="afterEffect">
                                  <p:stCondLst>
                                    <p:cond delay="0"/>
                                  </p:stCondLst>
                                  <p:childTnLst>
                                    <p:set>
                                      <p:cBhvr>
                                        <p:cTn id="240" dur="1" fill="hold">
                                          <p:stCondLst>
                                            <p:cond delay="0"/>
                                          </p:stCondLst>
                                        </p:cTn>
                                        <p:tgtEl>
                                          <p:spTgt spid="118842"/>
                                        </p:tgtEl>
                                        <p:attrNameLst>
                                          <p:attrName>style.visibility</p:attrName>
                                        </p:attrNameLst>
                                      </p:cBhvr>
                                      <p:to>
                                        <p:strVal val="visible"/>
                                      </p:to>
                                    </p:set>
                                    <p:animEffect transition="in" filter="wipe(up)">
                                      <p:cBhvr>
                                        <p:cTn id="241" dur="500"/>
                                        <p:tgtEl>
                                          <p:spTgt spid="118842"/>
                                        </p:tgtEl>
                                      </p:cBhvr>
                                    </p:animEffect>
                                  </p:childTnLst>
                                </p:cTn>
                              </p:par>
                            </p:childTnLst>
                          </p:cTn>
                        </p:par>
                        <p:par>
                          <p:cTn id="242" fill="hold">
                            <p:stCondLst>
                              <p:cond delay="4500"/>
                            </p:stCondLst>
                            <p:childTnLst>
                              <p:par>
                                <p:cTn id="243" presetID="22" presetClass="entr" presetSubtype="8" fill="hold" grpId="0" nodeType="afterEffect">
                                  <p:stCondLst>
                                    <p:cond delay="0"/>
                                  </p:stCondLst>
                                  <p:childTnLst>
                                    <p:set>
                                      <p:cBhvr>
                                        <p:cTn id="244" dur="1" fill="hold">
                                          <p:stCondLst>
                                            <p:cond delay="0"/>
                                          </p:stCondLst>
                                        </p:cTn>
                                        <p:tgtEl>
                                          <p:spTgt spid="118836"/>
                                        </p:tgtEl>
                                        <p:attrNameLst>
                                          <p:attrName>style.visibility</p:attrName>
                                        </p:attrNameLst>
                                      </p:cBhvr>
                                      <p:to>
                                        <p:strVal val="visible"/>
                                      </p:to>
                                    </p:set>
                                    <p:animEffect transition="in" filter="wipe(left)">
                                      <p:cBhvr>
                                        <p:cTn id="245" dur="500"/>
                                        <p:tgtEl>
                                          <p:spTgt spid="118836"/>
                                        </p:tgtEl>
                                      </p:cBhvr>
                                    </p:animEffect>
                                  </p:childTnLst>
                                  <p:subTnLst>
                                    <p:audio>
                                      <p:cMediaNode>
                                        <p:cTn display="0" masterRel="sameClick">
                                          <p:stCondLst>
                                            <p:cond evt="begin" delay="0">
                                              <p:tn val="243"/>
                                            </p:cond>
                                          </p:stCondLst>
                                          <p:endCondLst>
                                            <p:cond evt="onStopAudio" delay="0">
                                              <p:tgtEl>
                                                <p:sldTgt/>
                                              </p:tgtEl>
                                            </p:cond>
                                          </p:endCondLst>
                                        </p:cTn>
                                        <p:tgtEl>
                                          <p:sndTgt r:embed="rId3" name="TYPE.WAV"/>
                                        </p:tgtEl>
                                      </p:cMediaNode>
                                    </p:audio>
                                  </p:subTnLst>
                                </p:cTn>
                              </p:par>
                            </p:childTnLst>
                          </p:cTn>
                        </p:par>
                        <p:par>
                          <p:cTn id="246" fill="hold">
                            <p:stCondLst>
                              <p:cond delay="5000"/>
                            </p:stCondLst>
                            <p:childTnLst>
                              <p:par>
                                <p:cTn id="247" presetID="22" presetClass="entr" presetSubtype="1" fill="hold" grpId="0" nodeType="afterEffect">
                                  <p:stCondLst>
                                    <p:cond delay="0"/>
                                  </p:stCondLst>
                                  <p:childTnLst>
                                    <p:set>
                                      <p:cBhvr>
                                        <p:cTn id="248" dur="1" fill="hold">
                                          <p:stCondLst>
                                            <p:cond delay="0"/>
                                          </p:stCondLst>
                                        </p:cTn>
                                        <p:tgtEl>
                                          <p:spTgt spid="118843"/>
                                        </p:tgtEl>
                                        <p:attrNameLst>
                                          <p:attrName>style.visibility</p:attrName>
                                        </p:attrNameLst>
                                      </p:cBhvr>
                                      <p:to>
                                        <p:strVal val="visible"/>
                                      </p:to>
                                    </p:set>
                                    <p:animEffect transition="in" filter="wipe(up)">
                                      <p:cBhvr>
                                        <p:cTn id="249" dur="500"/>
                                        <p:tgtEl>
                                          <p:spTgt spid="118843"/>
                                        </p:tgtEl>
                                      </p:cBhvr>
                                    </p:animEffect>
                                  </p:childTnLst>
                                </p:cTn>
                              </p:par>
                            </p:childTnLst>
                          </p:cTn>
                        </p:par>
                        <p:par>
                          <p:cTn id="250" fill="hold">
                            <p:stCondLst>
                              <p:cond delay="5500"/>
                            </p:stCondLst>
                            <p:childTnLst>
                              <p:par>
                                <p:cTn id="251" presetID="22" presetClass="entr" presetSubtype="8" fill="hold" grpId="0" nodeType="afterEffect">
                                  <p:stCondLst>
                                    <p:cond delay="0"/>
                                  </p:stCondLst>
                                  <p:childTnLst>
                                    <p:set>
                                      <p:cBhvr>
                                        <p:cTn id="252" dur="1" fill="hold">
                                          <p:stCondLst>
                                            <p:cond delay="0"/>
                                          </p:stCondLst>
                                        </p:cTn>
                                        <p:tgtEl>
                                          <p:spTgt spid="118837"/>
                                        </p:tgtEl>
                                        <p:attrNameLst>
                                          <p:attrName>style.visibility</p:attrName>
                                        </p:attrNameLst>
                                      </p:cBhvr>
                                      <p:to>
                                        <p:strVal val="visible"/>
                                      </p:to>
                                    </p:set>
                                    <p:animEffect transition="in" filter="wipe(left)">
                                      <p:cBhvr>
                                        <p:cTn id="253" dur="500"/>
                                        <p:tgtEl>
                                          <p:spTgt spid="118837"/>
                                        </p:tgtEl>
                                      </p:cBhvr>
                                    </p:animEffect>
                                  </p:childTnLst>
                                  <p:subTnLst>
                                    <p:audio>
                                      <p:cMediaNode>
                                        <p:cTn display="0" masterRel="sameClick">
                                          <p:stCondLst>
                                            <p:cond evt="begin" delay="0">
                                              <p:tn val="251"/>
                                            </p:cond>
                                          </p:stCondLst>
                                          <p:endCondLst>
                                            <p:cond evt="onStopAudio" delay="0">
                                              <p:tgtEl>
                                                <p:sldTgt/>
                                              </p:tgtEl>
                                            </p:cond>
                                          </p:endCondLst>
                                        </p:cTn>
                                        <p:tgtEl>
                                          <p:sndTgt r:embed="rId3" name="TYPE.WAV"/>
                                        </p:tgtEl>
                                      </p:cMediaNode>
                                    </p:audio>
                                  </p:sub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8851"/>
                                        </p:tgtEl>
                                        <p:attrNameLst>
                                          <p:attrName>style.visibility</p:attrName>
                                        </p:attrNameLst>
                                      </p:cBhvr>
                                      <p:to>
                                        <p:strVal val="visible"/>
                                      </p:to>
                                    </p:set>
                                    <p:animEffect transition="in" filter="wipe(left)">
                                      <p:cBhvr>
                                        <p:cTn id="258" dur="500"/>
                                        <p:tgtEl>
                                          <p:spTgt spid="118851"/>
                                        </p:tgtEl>
                                      </p:cBhvr>
                                    </p:animEffect>
                                  </p:childTnLst>
                                  <p:subTnLst>
                                    <p:audio>
                                      <p:cMediaNode>
                                        <p:cTn display="0" masterRel="sameClick">
                                          <p:stCondLst>
                                            <p:cond evt="begin" delay="0">
                                              <p:tn val="256"/>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nimBg="1"/>
      <p:bldP spid="118797" grpId="0" animBg="1"/>
      <p:bldP spid="118798" grpId="0" autoUpdateAnimBg="0"/>
      <p:bldP spid="118799" grpId="0" autoUpdateAnimBg="0"/>
      <p:bldP spid="118800" grpId="0" autoUpdateAnimBg="0"/>
      <p:bldP spid="118801" grpId="0" autoUpdateAnimBg="0"/>
      <p:bldP spid="118802" grpId="0" animBg="1"/>
      <p:bldP spid="118803" grpId="0" autoUpdateAnimBg="0"/>
      <p:bldP spid="118804" grpId="0" animBg="1"/>
      <p:bldP spid="118805" grpId="0" autoUpdateAnimBg="0"/>
      <p:bldP spid="118806" grpId="0" autoUpdateAnimBg="0"/>
      <p:bldP spid="118807" grpId="0" animBg="1"/>
      <p:bldP spid="118808" grpId="0" animBg="1"/>
      <p:bldP spid="118809" grpId="0" autoUpdateAnimBg="0"/>
      <p:bldP spid="118810" grpId="0" autoUpdateAnimBg="0"/>
      <p:bldP spid="118811" grpId="0" animBg="1"/>
      <p:bldP spid="118812" grpId="0" autoUpdateAnimBg="0"/>
      <p:bldP spid="118813" grpId="0" animBg="1"/>
      <p:bldP spid="118814" grpId="0" animBg="1"/>
      <p:bldP spid="118815" grpId="0" animBg="1"/>
      <p:bldP spid="118816" grpId="0" animBg="1"/>
      <p:bldP spid="118817" grpId="0" animBg="1"/>
      <p:bldP spid="118818" grpId="0" autoUpdateAnimBg="0"/>
      <p:bldP spid="118819" grpId="0" autoUpdateAnimBg="0"/>
      <p:bldP spid="118820" grpId="0" animBg="1"/>
      <p:bldP spid="118821" grpId="0" animBg="1"/>
      <p:bldP spid="118822" grpId="0" autoUpdateAnimBg="0"/>
      <p:bldP spid="118823" grpId="0" autoUpdateAnimBg="0"/>
      <p:bldP spid="118824" grpId="0" animBg="1"/>
      <p:bldP spid="118825" grpId="0" autoUpdateAnimBg="0"/>
      <p:bldP spid="118826" grpId="0" animBg="1"/>
      <p:bldP spid="118827" grpId="0" animBg="1"/>
      <p:bldP spid="118828" grpId="0" autoUpdateAnimBg="0"/>
      <p:bldP spid="118829" grpId="0" autoUpdateAnimBg="0"/>
      <p:bldP spid="118830" grpId="0" animBg="1"/>
      <p:bldP spid="118831" grpId="0" animBg="1"/>
      <p:bldP spid="118832" grpId="0" autoUpdateAnimBg="0"/>
      <p:bldP spid="118833" grpId="0" autoUpdateAnimBg="0"/>
      <p:bldP spid="118834" grpId="0" autoUpdateAnimBg="0"/>
      <p:bldP spid="118835" grpId="0" autoUpdateAnimBg="0"/>
      <p:bldP spid="118836" grpId="0" autoUpdateAnimBg="0"/>
      <p:bldP spid="118837" grpId="0" autoUpdateAnimBg="0"/>
      <p:bldP spid="118838" grpId="0" animBg="1"/>
      <p:bldP spid="118839" grpId="0" animBg="1"/>
      <p:bldP spid="118840" grpId="0" animBg="1"/>
      <p:bldP spid="118841" grpId="0" animBg="1"/>
      <p:bldP spid="118842" grpId="0" animBg="1"/>
      <p:bldP spid="118843" grpId="0" animBg="1"/>
      <p:bldP spid="118844" grpId="0" animBg="1" autoUpdateAnimBg="0"/>
      <p:bldP spid="118845" grpId="0" animBg="1" autoUpdateAnimBg="0"/>
      <p:bldP spid="118846" grpId="0" animBg="1" autoUpdateAnimBg="0"/>
      <p:bldP spid="118847" grpId="0" animBg="1" autoUpdateAnimBg="0"/>
      <p:bldP spid="118848" grpId="0" autoUpdateAnimBg="0"/>
      <p:bldP spid="118849" grpId="0" autoUpdateAnimBg="0"/>
      <p:bldP spid="118850" grpId="0" animBg="1"/>
      <p:bldP spid="1188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5EA004-EFFB-43FA-A4DC-F9C39F36F5FC}" type="slidenum">
              <a:rPr kumimoji="0" lang="en-US" altLang="zh-CN" sz="2600" smtClean="0">
                <a:solidFill>
                  <a:schemeClr val="bg1"/>
                </a:solidFill>
              </a:rPr>
            </a:fld>
            <a:endParaRPr kumimoji="0" lang="en-US" altLang="zh-CN" sz="2600" smtClean="0">
              <a:solidFill>
                <a:schemeClr val="bg1"/>
              </a:solidFill>
            </a:endParaRPr>
          </a:p>
        </p:txBody>
      </p:sp>
      <p:sp>
        <p:nvSpPr>
          <p:cNvPr id="67587"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操作概念</a:t>
            </a:r>
            <a:r>
              <a:rPr lang="en-US" altLang="zh-CN" sz="3200" smtClean="0"/>
              <a:t>/</a:t>
            </a:r>
            <a:r>
              <a:rPr lang="zh-CN" altLang="en-US" sz="3200" smtClean="0"/>
              <a:t>领域模型－简单实例</a:t>
            </a:r>
            <a:endParaRPr lang="ja-JP" altLang="en-US" sz="3200" smtClean="0"/>
          </a:p>
        </p:txBody>
      </p:sp>
      <p:sp>
        <p:nvSpPr>
          <p:cNvPr id="67588" name="Rectangle 3"/>
          <p:cNvSpPr>
            <a:spLocks noGrp="1" noChangeArrowheads="1"/>
          </p:cNvSpPr>
          <p:nvPr>
            <p:ph type="body" idx="1"/>
          </p:nvPr>
        </p:nvSpPr>
        <p:spPr>
          <a:xfrm>
            <a:off x="827088" y="1700213"/>
            <a:ext cx="8137525" cy="3719512"/>
          </a:xfrm>
        </p:spPr>
        <p:txBody>
          <a:bodyPr/>
          <a:lstStyle/>
          <a:p>
            <a:pPr eaLnBrk="1" hangingPunct="1"/>
            <a:r>
              <a:rPr lang="zh-CN" altLang="en-US" smtClean="0"/>
              <a:t>定义用例</a:t>
            </a:r>
            <a:endParaRPr lang="zh-CN" altLang="en-US" smtClean="0"/>
          </a:p>
          <a:p>
            <a:pPr lvl="1" eaLnBrk="1" hangingPunct="1"/>
            <a:r>
              <a:rPr lang="zh-CN" altLang="en-US" b="1" u="sng" smtClean="0">
                <a:solidFill>
                  <a:srgbClr val="0000FF"/>
                </a:solidFill>
              </a:rPr>
              <a:t>骰子游戏</a:t>
            </a:r>
            <a:r>
              <a:rPr lang="zh-CN" altLang="en-US" smtClean="0"/>
              <a:t>：游戏者请求掷双骰子。系统展示结果：如果骰子的总点数是</a:t>
            </a:r>
            <a:r>
              <a:rPr lang="en-US" altLang="zh-CN" smtClean="0"/>
              <a:t>7</a:t>
            </a:r>
            <a:r>
              <a:rPr lang="zh-CN" altLang="en-US" smtClean="0"/>
              <a:t>，则游戏者赢，否则游戏者输。</a:t>
            </a:r>
            <a:endParaRPr lang="zh-CN" altLang="en-US" smtClean="0"/>
          </a:p>
          <a:p>
            <a:pPr eaLnBrk="1" hangingPunct="1"/>
            <a:r>
              <a:rPr lang="zh-CN" altLang="en-US" smtClean="0"/>
              <a:t>领域模型</a:t>
            </a:r>
            <a:endParaRPr lang="zh-CN" altLang="en-US" smtClean="0"/>
          </a:p>
          <a:p>
            <a:pPr eaLnBrk="1" hangingPunct="1">
              <a:buFontTx/>
              <a:buNone/>
            </a:pPr>
            <a:r>
              <a:rPr lang="zh-CN" altLang="en-US" sz="2400" smtClean="0"/>
              <a:t>    </a:t>
            </a:r>
            <a:r>
              <a:rPr lang="en-US" altLang="zh-CN" b="1" smtClean="0"/>
              <a:t>(</a:t>
            </a:r>
            <a:r>
              <a:rPr lang="zh-CN" altLang="en-US" b="1" smtClean="0"/>
              <a:t>操作概念</a:t>
            </a:r>
            <a:r>
              <a:rPr lang="en-US" altLang="zh-CN" b="1" smtClean="0"/>
              <a:t>)</a:t>
            </a:r>
            <a:endParaRPr lang="en-US" altLang="zh-CN" b="1" smtClean="0"/>
          </a:p>
        </p:txBody>
      </p:sp>
      <p:grpSp>
        <p:nvGrpSpPr>
          <p:cNvPr id="67589" name="Group 4"/>
          <p:cNvGrpSpPr/>
          <p:nvPr/>
        </p:nvGrpSpPr>
        <p:grpSpPr bwMode="auto">
          <a:xfrm>
            <a:off x="3205163" y="3395663"/>
            <a:ext cx="5543550" cy="3128962"/>
            <a:chOff x="576" y="1414"/>
            <a:chExt cx="3744" cy="2514"/>
          </a:xfrm>
        </p:grpSpPr>
        <p:grpSp>
          <p:nvGrpSpPr>
            <p:cNvPr id="67592" name="Group 5"/>
            <p:cNvGrpSpPr/>
            <p:nvPr/>
          </p:nvGrpSpPr>
          <p:grpSpPr bwMode="auto">
            <a:xfrm>
              <a:off x="624" y="1414"/>
              <a:ext cx="1200" cy="690"/>
              <a:chOff x="672" y="1488"/>
              <a:chExt cx="1200" cy="690"/>
            </a:xfrm>
          </p:grpSpPr>
          <p:sp>
            <p:nvSpPr>
              <p:cNvPr id="67611" name="Rectangle 6"/>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12" name="Line 7"/>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613"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endParaRPr lang="en-US" altLang="zh-CN" sz="1800" b="1">
                  <a:latin typeface="Times New Roman" panose="02020603050405020304" pitchFamily="18" charset="0"/>
                </a:endParaRPr>
              </a:p>
            </p:txBody>
          </p:sp>
          <p:sp>
            <p:nvSpPr>
              <p:cNvPr id="67614"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endParaRPr lang="en-US" altLang="zh-CN" sz="1800" b="1">
                  <a:latin typeface="Times New Roman" panose="02020603050405020304" pitchFamily="18" charset="0"/>
                </a:endParaRPr>
              </a:p>
            </p:txBody>
          </p:sp>
        </p:grpSp>
        <p:grpSp>
          <p:nvGrpSpPr>
            <p:cNvPr id="67593" name="Group 10"/>
            <p:cNvGrpSpPr/>
            <p:nvPr/>
          </p:nvGrpSpPr>
          <p:grpSpPr bwMode="auto">
            <a:xfrm>
              <a:off x="3120" y="1414"/>
              <a:ext cx="1200" cy="690"/>
              <a:chOff x="672" y="1488"/>
              <a:chExt cx="1200" cy="690"/>
            </a:xfrm>
          </p:grpSpPr>
          <p:sp>
            <p:nvSpPr>
              <p:cNvPr id="67607" name="Rectangle 11"/>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8" name="Line 12"/>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endParaRPr lang="en-US" altLang="zh-CN" sz="1800" b="1">
                  <a:latin typeface="Times New Roman" panose="02020603050405020304" pitchFamily="18" charset="0"/>
                </a:endParaRPr>
              </a:p>
            </p:txBody>
          </p:sp>
          <p:sp>
            <p:nvSpPr>
              <p:cNvPr id="67610"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endParaRPr lang="en-US" altLang="zh-CN" sz="1800" b="1">
                  <a:latin typeface="Times New Roman" panose="02020603050405020304" pitchFamily="18" charset="0"/>
                </a:endParaRPr>
              </a:p>
            </p:txBody>
          </p:sp>
        </p:grpSp>
        <p:grpSp>
          <p:nvGrpSpPr>
            <p:cNvPr id="67594" name="Group 15"/>
            <p:cNvGrpSpPr/>
            <p:nvPr/>
          </p:nvGrpSpPr>
          <p:grpSpPr bwMode="auto">
            <a:xfrm>
              <a:off x="576" y="3238"/>
              <a:ext cx="1200" cy="690"/>
              <a:chOff x="672" y="1488"/>
              <a:chExt cx="1200" cy="690"/>
            </a:xfrm>
          </p:grpSpPr>
          <p:sp>
            <p:nvSpPr>
              <p:cNvPr id="67603" name="Rectangle 16"/>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4" name="Line 17"/>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endParaRPr lang="en-US" altLang="zh-CN" sz="1800" b="1">
                  <a:latin typeface="Times New Roman" panose="02020603050405020304" pitchFamily="18" charset="0"/>
                </a:endParaRPr>
              </a:p>
            </p:txBody>
          </p:sp>
          <p:sp>
            <p:nvSpPr>
              <p:cNvPr id="67606"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7595" name="Line 20"/>
            <p:cNvSpPr>
              <a:spLocks noChangeShapeType="1"/>
            </p:cNvSpPr>
            <p:nvPr/>
          </p:nvSpPr>
          <p:spPr bwMode="auto">
            <a:xfrm>
              <a:off x="1824" y="1776"/>
              <a:ext cx="1296"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596"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endParaRPr lang="en-US" altLang="zh-CN" sz="1800" b="1">
                <a:latin typeface="Times New Roman" panose="02020603050405020304" pitchFamily="18" charset="0"/>
              </a:endParaRPr>
            </a:p>
          </p:txBody>
        </p:sp>
        <p:sp>
          <p:nvSpPr>
            <p:cNvPr id="67597" name="Line 22"/>
            <p:cNvSpPr>
              <a:spLocks noChangeShapeType="1"/>
            </p:cNvSpPr>
            <p:nvPr/>
          </p:nvSpPr>
          <p:spPr bwMode="auto">
            <a:xfrm>
              <a:off x="1152" y="2112"/>
              <a:ext cx="0" cy="1152"/>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p:txBody>
        </p:sp>
        <p:sp>
          <p:nvSpPr>
            <p:cNvPr id="67599" name="Line 24"/>
            <p:cNvSpPr>
              <a:spLocks noChangeShapeType="1"/>
            </p:cNvSpPr>
            <p:nvPr/>
          </p:nvSpPr>
          <p:spPr bwMode="auto">
            <a:xfrm>
              <a:off x="1776" y="3552"/>
              <a:ext cx="1872"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Line 25"/>
            <p:cNvSpPr>
              <a:spLocks noChangeShapeType="1"/>
            </p:cNvSpPr>
            <p:nvPr/>
          </p:nvSpPr>
          <p:spPr bwMode="auto">
            <a:xfrm flipV="1">
              <a:off x="3648" y="2112"/>
              <a:ext cx="0" cy="144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7601"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endParaRPr lang="en-US" altLang="zh-CN" sz="1800" b="1">
                <a:latin typeface="Times New Roman" panose="02020603050405020304" pitchFamily="18" charset="0"/>
              </a:endParaRPr>
            </a:p>
          </p:txBody>
        </p:sp>
        <p:sp>
          <p:nvSpPr>
            <p:cNvPr id="67602"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grpSp>
      <p:sp>
        <p:nvSpPr>
          <p:cNvPr id="67590"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领域模型不是对软件对象的描述</a:t>
            </a:r>
            <a:r>
              <a:rPr lang="en-US" altLang="zh-CN" sz="2400" b="1" dirty="0"/>
              <a:t>,</a:t>
            </a:r>
            <a:r>
              <a:rPr lang="zh-CN" altLang="en-US" sz="2400" b="1" dirty="0"/>
              <a:t>而是对现实世界中的概念的表示</a:t>
            </a:r>
            <a:endParaRPr lang="zh-CN" altLang="en-US" sz="2400" b="1" dirty="0"/>
          </a:p>
        </p:txBody>
      </p:sp>
      <p:sp>
        <p:nvSpPr>
          <p:cNvPr id="67591" name="Line 29"/>
          <p:cNvSpPr>
            <a:spLocks noChangeShapeType="1"/>
          </p:cNvSpPr>
          <p:nvPr/>
        </p:nvSpPr>
        <p:spPr bwMode="auto">
          <a:xfrm flipV="1">
            <a:off x="828675" y="3500438"/>
            <a:ext cx="503238" cy="9366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37143-65D2-4558-BA56-C41EE494A486}" type="slidenum">
              <a:rPr kumimoji="0" lang="en-US" altLang="zh-CN" sz="2600" smtClean="0">
                <a:solidFill>
                  <a:schemeClr val="bg1"/>
                </a:solidFill>
              </a:rPr>
            </a:fld>
            <a:endParaRPr kumimoji="0" lang="en-US" altLang="zh-CN" sz="2600" smtClean="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6963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anose="05020102010507070707" pitchFamily="18" charset="2"/>
              </a:rPr>
              <a:t>9. Agile Methods (</a:t>
            </a:r>
            <a:r>
              <a:rPr lang="zh-CN" altLang="en-US" b="1" smtClean="0">
                <a:solidFill>
                  <a:schemeClr val="bg2"/>
                </a:solidFill>
                <a:sym typeface="Wingdings 2" panose="05020102010507070707" pitchFamily="18" charset="2"/>
              </a:rPr>
              <a:t>敏捷方法</a:t>
            </a:r>
            <a:r>
              <a:rPr lang="en-US" altLang="zh-CN" b="1" smtClean="0">
                <a:solidFill>
                  <a:schemeClr val="bg2"/>
                </a:solidFill>
                <a:sym typeface="Wingdings 2" panose="05020102010507070707" pitchFamily="18" charset="2"/>
              </a:rPr>
              <a:t>)</a:t>
            </a:r>
            <a:endParaRPr lang="en-US" altLang="zh-CN"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cause: In late 1990s, some developers resisted the rigor form in software developing, formulated their own principles in which software producing should be more flexible and more quickly.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four tenets</a:t>
            </a:r>
            <a:r>
              <a:rPr lang="en-US" altLang="zh-CN" sz="2400" b="1" smtClean="0">
                <a:solidFill>
                  <a:schemeClr val="bg2"/>
                </a:solidFill>
                <a:sym typeface="Wingdings 2" panose="05020102010507070707" pitchFamily="18" charset="2"/>
              </a:rPr>
              <a:t> in agile manifesto: (</a:t>
            </a:r>
            <a:r>
              <a:rPr lang="zh-CN" altLang="en-US" sz="2400" b="1" smtClean="0">
                <a:solidFill>
                  <a:schemeClr val="bg2"/>
                </a:solidFill>
                <a:sym typeface="Wingdings 2" panose="05020102010507070707" pitchFamily="18" charset="2"/>
              </a:rPr>
              <a:t>敏捷宣言的四条原则</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they value individuals and interactions over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processes and tools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个体和交互的价值胜过过程和工具</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（个人的卓越创意）</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they prefer to invest time in producing working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software rather than in producing comprehensive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documentation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可以工作的软件胜过面面俱到的文档</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（文档非软件）</a:t>
            </a:r>
            <a:endParaRPr lang="en-US" altLang="zh-CN" sz="2400" b="1" smtClean="0">
              <a:solidFill>
                <a:schemeClr val="bg2"/>
              </a:solidFill>
              <a:sym typeface="Wingdings 2" panose="05020102010507070707" pitchFamily="18" charset="2"/>
            </a:endParaRPr>
          </a:p>
        </p:txBody>
      </p:sp>
      <p:sp>
        <p:nvSpPr>
          <p:cNvPr id="69637" name="Comment 4"/>
          <p:cNvSpPr>
            <a:spLocks noChangeArrowheads="1"/>
          </p:cNvSpPr>
          <p:nvPr/>
        </p:nvSpPr>
        <p:spPr bwMode="auto">
          <a:xfrm>
            <a:off x="5867400" y="1743075"/>
            <a:ext cx="3200400" cy="466725"/>
          </a:xfrm>
          <a:prstGeom prst="rect">
            <a:avLst/>
          </a:prstGeom>
          <a:solidFill>
            <a:srgbClr val="FCFF91"/>
          </a:solidFill>
          <a:ln w="9525">
            <a:solidFill>
              <a:srgbClr val="000000"/>
            </a:solidFill>
            <a:miter lim="800000"/>
          </a:ln>
          <a:effectLst>
            <a:outerShdw dist="107763" dir="2700000" algn="ctr" rotWithShape="0">
              <a:srgbClr val="808080"/>
            </a:outerShdw>
          </a:effec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00"/>
                </a:solidFill>
              </a:rPr>
              <a:t>重量级方法的叛逆者</a:t>
            </a:r>
            <a:endParaRPr lang="zh-CN" altLang="en-US" sz="1600">
              <a:solidFill>
                <a:srgbClr val="000000"/>
              </a:solidFill>
            </a:endParaRPr>
          </a:p>
        </p:txBody>
      </p:sp>
      <p:sp>
        <p:nvSpPr>
          <p:cNvPr id="69638" name="AutoShape 6"/>
          <p:cNvSpPr>
            <a:spLocks noChangeArrowheads="1"/>
          </p:cNvSpPr>
          <p:nvPr/>
        </p:nvSpPr>
        <p:spPr bwMode="auto">
          <a:xfrm>
            <a:off x="5562600" y="1905000"/>
            <a:ext cx="304800" cy="228600"/>
          </a:xfrm>
          <a:prstGeom prst="rightArrow">
            <a:avLst>
              <a:gd name="adj1" fmla="val 50000"/>
              <a:gd name="adj2" fmla="val 33333"/>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8AB94F-3ED6-40D9-AE3D-CEADBC52ABE8}" type="slidenum">
              <a:rPr kumimoji="0" lang="en-US" altLang="zh-CN" sz="2600" smtClean="0">
                <a:solidFill>
                  <a:schemeClr val="bg1"/>
                </a:solidFill>
              </a:rPr>
            </a:fld>
            <a:endParaRPr kumimoji="0" lang="en-US" altLang="zh-CN" sz="2600" smtClean="0">
              <a:solidFill>
                <a:schemeClr val="bg1"/>
              </a:solidFill>
            </a:endParaRPr>
          </a:p>
        </p:txBody>
      </p:sp>
      <p:sp>
        <p:nvSpPr>
          <p:cNvPr id="716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7168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t>   C: they focus on customer collaboration rather than </a:t>
            </a:r>
            <a:endParaRPr lang="en-US" altLang="zh-CN" sz="2400" b="1" smtClean="0"/>
          </a:p>
          <a:p>
            <a:pPr eaLnBrk="1" hangingPunct="1">
              <a:buFontTx/>
              <a:buNone/>
            </a:pPr>
            <a:r>
              <a:rPr lang="en-US" altLang="zh-CN" sz="2400" b="1" smtClean="0"/>
              <a:t>        contract negotiation . </a:t>
            </a:r>
            <a:endParaRPr lang="en-US" altLang="zh-CN" sz="2400" b="1" smtClean="0"/>
          </a:p>
          <a:p>
            <a:pPr eaLnBrk="1" hangingPunct="1">
              <a:buFontTx/>
              <a:buNone/>
            </a:pPr>
            <a:r>
              <a:rPr lang="en-US" altLang="zh-CN" sz="2400" b="1" smtClean="0"/>
              <a:t>        (</a:t>
            </a:r>
            <a:r>
              <a:rPr lang="zh-CN" altLang="en-US" sz="2400" b="1" smtClean="0">
                <a:latin typeface="宋体" panose="02010600030101010101" pitchFamily="2" charset="-122"/>
              </a:rPr>
              <a:t>客户合作胜过合同谈判</a:t>
            </a:r>
            <a:r>
              <a:rPr lang="en-US" altLang="zh-CN" sz="2400" b="1" smtClean="0"/>
              <a:t>)</a:t>
            </a:r>
            <a:endParaRPr lang="en-US" altLang="zh-CN" sz="2400" b="1" smtClean="0"/>
          </a:p>
          <a:p>
            <a:pPr eaLnBrk="1" hangingPunct="1">
              <a:buFontTx/>
              <a:buNone/>
            </a:pPr>
            <a:r>
              <a:rPr lang="en-US" altLang="zh-CN" sz="2400" b="1" smtClean="0"/>
              <a:t>   D: they concentrate on responding to change rather </a:t>
            </a:r>
            <a:endParaRPr lang="en-US" altLang="zh-CN" sz="2400" b="1" smtClean="0"/>
          </a:p>
          <a:p>
            <a:pPr eaLnBrk="1" hangingPunct="1">
              <a:buFontTx/>
              <a:buNone/>
            </a:pPr>
            <a:r>
              <a:rPr lang="en-US" altLang="zh-CN" sz="2400" b="1" smtClean="0"/>
              <a:t>        than on creating a plan and then following it .</a:t>
            </a:r>
            <a:endParaRPr lang="en-US" altLang="zh-CN" sz="2400" b="1" smtClean="0"/>
          </a:p>
          <a:p>
            <a:pPr eaLnBrk="1" hangingPunct="1">
              <a:buFontTx/>
              <a:buNone/>
            </a:pPr>
            <a:r>
              <a:rPr lang="en-US" altLang="zh-CN" sz="2400" b="1" smtClean="0"/>
              <a:t>        (</a:t>
            </a:r>
            <a:r>
              <a:rPr lang="zh-CN" altLang="en-US" sz="2400" b="1" smtClean="0">
                <a:latin typeface="宋体" panose="02010600030101010101" pitchFamily="2" charset="-122"/>
              </a:rPr>
              <a:t>响应变化胜过遵循计划</a:t>
            </a:r>
            <a:r>
              <a:rPr lang="en-US" altLang="zh-CN" sz="2400" b="1" smtClean="0"/>
              <a:t>)</a:t>
            </a:r>
            <a:endParaRPr lang="en-US" altLang="zh-CN" sz="2400" b="1" smtClean="0"/>
          </a:p>
          <a:p>
            <a:pPr eaLnBrk="1" hangingPunct="1">
              <a:buFontTx/>
              <a:buNone/>
            </a:pP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说明：</a:t>
            </a:r>
            <a:r>
              <a:rPr lang="zh-CN" altLang="en-US" sz="2400" b="1" u="sng" smtClean="0">
                <a:solidFill>
                  <a:srgbClr val="0000FF"/>
                </a:solidFill>
                <a:sym typeface="Wingdings 2" panose="05020102010507070707" pitchFamily="18" charset="2"/>
              </a:rPr>
              <a:t>上述四条原则反映了敏捷方法的软件过程倾向性。</a:t>
            </a:r>
            <a:endParaRPr lang="en-US" altLang="zh-CN" sz="2400" b="1" u="sng" smtClean="0">
              <a:solidFill>
                <a:srgbClr val="0000FF"/>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强调</a:t>
            </a:r>
            <a:r>
              <a:rPr lang="en-US" altLang="zh-CN" sz="2400" b="1" smtClean="0">
                <a:solidFill>
                  <a:schemeClr val="bg2"/>
                </a:solidFill>
                <a:sym typeface="Wingdings 2" panose="05020102010507070707" pitchFamily="18" charset="2"/>
              </a:rPr>
              <a:t>: </a:t>
            </a:r>
            <a:r>
              <a:rPr lang="zh-CN" altLang="en-US" sz="2400" b="1" smtClean="0">
                <a:latin typeface="宋体" panose="02010600030101010101" pitchFamily="2" charset="-122"/>
              </a:rPr>
              <a:t>人与人之间的交互是复杂的，并且其效果从来都是</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难以预期的，但却是工作中最重要的方面</a:t>
            </a:r>
            <a:r>
              <a:rPr lang="zh-CN" altLang="en-US" sz="2400" b="1" smtClean="0"/>
              <a:t> </a:t>
            </a:r>
            <a:r>
              <a:rPr lang="en-US" altLang="zh-CN" sz="2400" b="1" smtClean="0"/>
              <a:t>.</a:t>
            </a:r>
            <a:endParaRPr lang="en-US" altLang="zh-CN" sz="2400" b="1" smtClean="0"/>
          </a:p>
          <a:p>
            <a:pPr eaLnBrk="1" hangingPunct="1">
              <a:buFontTx/>
              <a:buNone/>
            </a:pPr>
            <a:r>
              <a:rPr lang="en-US" altLang="zh-CN" sz="2400" b="1" smtClean="0"/>
              <a:t>      </a:t>
            </a:r>
            <a:r>
              <a:rPr lang="zh-CN" altLang="en-US" sz="2400" b="1" smtClean="0"/>
              <a:t>目标：尽可能早的，持续的对有价值的软件的交付</a:t>
            </a:r>
            <a:endParaRPr lang="zh-CN" altLang="en-US" sz="2400" b="1" smtClean="0"/>
          </a:p>
          <a:p>
            <a:pPr eaLnBrk="1" hangingPunct="1">
              <a:buFontTx/>
              <a:buNone/>
            </a:pPr>
            <a:r>
              <a:rPr lang="zh-CN" altLang="en-US" sz="2400" b="1" smtClean="0"/>
              <a:t>               活动，以客户满意为最终目标。</a:t>
            </a:r>
            <a:endParaRPr lang="zh-CN" altLang="en-US" sz="2400" b="1" smtClean="0"/>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AF89C2-7521-4C50-AA2B-F1F6E4BF0286}" type="slidenum">
              <a:rPr kumimoji="0" lang="en-US" altLang="zh-CN" sz="2600" smtClean="0">
                <a:solidFill>
                  <a:schemeClr val="bg1"/>
                </a:solidFill>
              </a:rPr>
            </a:fld>
            <a:endParaRPr kumimoji="0" lang="en-US" altLang="zh-CN" sz="2600" smtClean="0">
              <a:solidFill>
                <a:schemeClr val="bg1"/>
              </a:solidFill>
            </a:endParaRPr>
          </a:p>
        </p:txBody>
      </p:sp>
      <p:sp>
        <p:nvSpPr>
          <p:cNvPr id="10243"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244" name="Rectangle 3"/>
          <p:cNvSpPr>
            <a:spLocks noGrp="1" noChangeArrowheads="1"/>
          </p:cNvSpPr>
          <p:nvPr>
            <p:ph type="body" idx="1"/>
          </p:nvPr>
        </p:nvSpPr>
        <p:spPr>
          <a:xfrm>
            <a:off x="685800" y="609600"/>
            <a:ext cx="8001000" cy="2438400"/>
          </a:xfrm>
        </p:spPr>
        <p:txBody>
          <a:bodyPr/>
          <a:lstStyle/>
          <a:p>
            <a:pPr algn="ctr" eaLnBrk="1" hangingPunct="1">
              <a:spcBef>
                <a:spcPct val="50000"/>
              </a:spcBef>
              <a:buClrTx/>
              <a:buSzTx/>
              <a:buFontTx/>
              <a:buNone/>
            </a:pPr>
            <a:r>
              <a:rPr lang="zh-CN" altLang="en-US" b="1" smtClean="0">
                <a:solidFill>
                  <a:schemeClr val="bg2"/>
                </a:solidFill>
                <a:latin typeface="仿宋_GB2312" pitchFamily="49" charset="-122"/>
                <a:ea typeface="仿宋_GB2312" pitchFamily="49" charset="-122"/>
              </a:rPr>
              <a:t>假设：实际情况</a:t>
            </a:r>
            <a:r>
              <a:rPr lang="en-US" altLang="zh-CN" b="1" smtClean="0">
                <a:solidFill>
                  <a:schemeClr val="bg2"/>
                </a:solidFill>
                <a:latin typeface="仿宋_GB2312" pitchFamily="49" charset="-122"/>
                <a:ea typeface="仿宋_GB2312" pitchFamily="49" charset="-122"/>
              </a:rPr>
              <a:t>01</a:t>
            </a:r>
            <a:endParaRPr lang="en-US" altLang="zh-CN" b="1" smtClean="0">
              <a:solidFill>
                <a:schemeClr val="bg2"/>
              </a:solidFill>
              <a:latin typeface="仿宋_GB2312" pitchFamily="49" charset="-122"/>
              <a:ea typeface="仿宋_GB2312" pitchFamily="49" charset="-122"/>
            </a:endParaRPr>
          </a:p>
          <a:p>
            <a:pPr eaLnBrk="1" hangingPunct="1">
              <a:spcBef>
                <a:spcPct val="50000"/>
              </a:spcBef>
              <a:buClrTx/>
              <a:buSzTx/>
              <a:buFontTx/>
              <a:buNone/>
            </a:pPr>
            <a:r>
              <a:rPr lang="en-US" altLang="zh-CN" sz="2400" b="1" smtClean="0">
                <a:solidFill>
                  <a:schemeClr val="bg2"/>
                </a:solidFill>
                <a:latin typeface="仿宋_GB2312" pitchFamily="49" charset="-122"/>
                <a:ea typeface="仿宋_GB2312" pitchFamily="49" charset="-122"/>
              </a:rPr>
              <a:t>  </a:t>
            </a:r>
            <a:r>
              <a:rPr lang="zh-CN" altLang="en-US" sz="2400" b="1" smtClean="0">
                <a:solidFill>
                  <a:schemeClr val="bg2"/>
                </a:solidFill>
                <a:latin typeface="仿宋_GB2312" pitchFamily="49" charset="-122"/>
                <a:ea typeface="仿宋_GB2312" pitchFamily="49" charset="-122"/>
              </a:rPr>
              <a:t>一切顺利，学生</a:t>
            </a:r>
            <a:r>
              <a:rPr lang="en-US" altLang="zh-CN" sz="2400" b="1" smtClean="0">
                <a:solidFill>
                  <a:schemeClr val="bg2"/>
                </a:solidFill>
                <a:latin typeface="仿宋_GB2312" pitchFamily="49" charset="-122"/>
                <a:ea typeface="仿宋_GB2312" pitchFamily="49" charset="-122"/>
              </a:rPr>
              <a:t>S</a:t>
            </a:r>
            <a:r>
              <a:rPr lang="zh-CN" altLang="en-US" sz="2400" b="1" smtClean="0">
                <a:solidFill>
                  <a:schemeClr val="bg2"/>
                </a:solidFill>
                <a:latin typeface="仿宋_GB2312" pitchFamily="49" charset="-122"/>
                <a:ea typeface="仿宋_GB2312" pitchFamily="49" charset="-122"/>
              </a:rPr>
              <a:t>按期交付了软件，经过一两周的试用、修改、完善后，三方都比较满意，该软件在老师的朋友那里成为一个得心应手的工具</a:t>
            </a:r>
            <a:endParaRPr lang="zh-CN" altLang="en-US" sz="2400" b="1" smtClean="0">
              <a:solidFill>
                <a:schemeClr val="bg2"/>
              </a:solidFill>
              <a:latin typeface="仿宋_GB2312" pitchFamily="49" charset="-122"/>
              <a:ea typeface="仿宋_GB2312" pitchFamily="49" charset="-122"/>
            </a:endParaRPr>
          </a:p>
        </p:txBody>
      </p:sp>
      <p:sp>
        <p:nvSpPr>
          <p:cNvPr id="130053" name="AutoShape 5"/>
          <p:cNvSpPr>
            <a:spLocks noChangeArrowheads="1"/>
          </p:cNvSpPr>
          <p:nvPr/>
        </p:nvSpPr>
        <p:spPr bwMode="auto">
          <a:xfrm>
            <a:off x="4267200" y="2514600"/>
            <a:ext cx="228600" cy="1752600"/>
          </a:xfrm>
          <a:prstGeom prst="downArrow">
            <a:avLst>
              <a:gd name="adj1" fmla="val 50000"/>
              <a:gd name="adj2" fmla="val 191667"/>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0054" name="Text Box 6"/>
          <p:cNvSpPr txBox="1">
            <a:spLocks noChangeArrowheads="1"/>
          </p:cNvSpPr>
          <p:nvPr/>
        </p:nvSpPr>
        <p:spPr bwMode="auto">
          <a:xfrm>
            <a:off x="971550" y="4495800"/>
            <a:ext cx="74882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b="1" dirty="0" smtClean="0">
                <a:solidFill>
                  <a:schemeClr val="bg2"/>
                </a:solidFill>
                <a:latin typeface="Times New Roman" panose="02020603050405020304" pitchFamily="18" charset="0"/>
              </a:rPr>
              <a:t>Waterfall </a:t>
            </a:r>
            <a:r>
              <a:rPr lang="en-US" altLang="zh-CN" b="1" dirty="0">
                <a:solidFill>
                  <a:schemeClr val="bg2"/>
                </a:solidFill>
                <a:latin typeface="Times New Roman" panose="02020603050405020304" pitchFamily="18" charset="0"/>
              </a:rPr>
              <a:t>Model </a:t>
            </a:r>
            <a:endParaRPr lang="en-US" altLang="zh-CN" b="1" dirty="0">
              <a:solidFill>
                <a:schemeClr val="bg2"/>
              </a:solidFill>
              <a:latin typeface="Times New Roman" panose="02020603050405020304" pitchFamily="18" charset="0"/>
            </a:endParaRPr>
          </a:p>
          <a:p>
            <a:pPr eaLnBrk="1" hangingPunct="1">
              <a:spcBef>
                <a:spcPct val="50000"/>
              </a:spcBef>
              <a:buClrTx/>
              <a:buSzTx/>
              <a:buFontTx/>
              <a:buNone/>
            </a:pPr>
            <a:r>
              <a:rPr lang="en-US" altLang="zh-CN" b="1" dirty="0">
                <a:solidFill>
                  <a:schemeClr val="bg2"/>
                </a:solidFill>
                <a:latin typeface="Times New Roman" panose="02020603050405020304" pitchFamily="18" charset="0"/>
              </a:rPr>
              <a:t>(</a:t>
            </a:r>
            <a:r>
              <a:rPr lang="zh-CN" altLang="en-US" b="1" dirty="0">
                <a:solidFill>
                  <a:srgbClr val="0000FF"/>
                </a:solidFill>
                <a:latin typeface="Times New Roman" panose="02020603050405020304" pitchFamily="18" charset="0"/>
              </a:rPr>
              <a:t>评点：一切顺利，基本没有返工；即用自上而下展开的、瀑布似的、经典的、相对固定的过程就完成了任务</a:t>
            </a:r>
            <a:r>
              <a:rPr lang="en-US" altLang="zh-CN" b="1" dirty="0">
                <a:solidFill>
                  <a:schemeClr val="bg2"/>
                </a:solidFill>
                <a:latin typeface="Times New Roman" panose="02020603050405020304" pitchFamily="18" charset="0"/>
              </a:rPr>
              <a:t>)</a:t>
            </a:r>
            <a:endParaRPr lang="en-US" altLang="zh-CN" b="1" dirty="0">
              <a:solidFill>
                <a:schemeClr val="bg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p:cTn id="7" dur="500" fill="hold"/>
                                        <p:tgtEl>
                                          <p:spTgt spid="130053"/>
                                        </p:tgtEl>
                                        <p:attrNameLst>
                                          <p:attrName>ppt_x</p:attrName>
                                        </p:attrNameLst>
                                      </p:cBhvr>
                                      <p:tavLst>
                                        <p:tav tm="0">
                                          <p:val>
                                            <p:strVal val="#ppt_x"/>
                                          </p:val>
                                        </p:tav>
                                        <p:tav tm="100000">
                                          <p:val>
                                            <p:strVal val="#ppt_x"/>
                                          </p:val>
                                        </p:tav>
                                      </p:tavLst>
                                    </p:anim>
                                    <p:anim calcmode="lin" valueType="num">
                                      <p:cBhvr>
                                        <p:cTn id="8" dur="500" fill="hold"/>
                                        <p:tgtEl>
                                          <p:spTgt spid="130053"/>
                                        </p:tgtEl>
                                        <p:attrNameLst>
                                          <p:attrName>ppt_y</p:attrName>
                                        </p:attrNameLst>
                                      </p:cBhvr>
                                      <p:tavLst>
                                        <p:tav tm="0">
                                          <p:val>
                                            <p:strVal val="#ppt_y-#ppt_h/2"/>
                                          </p:val>
                                        </p:tav>
                                        <p:tav tm="100000">
                                          <p:val>
                                            <p:strVal val="#ppt_y"/>
                                          </p:val>
                                        </p:tav>
                                      </p:tavLst>
                                    </p:anim>
                                    <p:anim calcmode="lin" valueType="num">
                                      <p:cBhvr>
                                        <p:cTn id="9" dur="500" fill="hold"/>
                                        <p:tgtEl>
                                          <p:spTgt spid="130053"/>
                                        </p:tgtEl>
                                        <p:attrNameLst>
                                          <p:attrName>ppt_w</p:attrName>
                                        </p:attrNameLst>
                                      </p:cBhvr>
                                      <p:tavLst>
                                        <p:tav tm="0">
                                          <p:val>
                                            <p:strVal val="#ppt_w"/>
                                          </p:val>
                                        </p:tav>
                                        <p:tav tm="100000">
                                          <p:val>
                                            <p:strVal val="#ppt_w"/>
                                          </p:val>
                                        </p:tav>
                                      </p:tavLst>
                                    </p:anim>
                                    <p:anim calcmode="lin" valueType="num">
                                      <p:cBhvr>
                                        <p:cTn id="10" dur="500" fill="hold"/>
                                        <p:tgtEl>
                                          <p:spTgt spid="13005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4"/>
                                        </p:tgtEl>
                                        <p:attrNameLst>
                                          <p:attrName>style.visibility</p:attrName>
                                        </p:attrNameLst>
                                      </p:cBhvr>
                                      <p:to>
                                        <p:strVal val="visible"/>
                                      </p:to>
                                    </p:set>
                                    <p:animEffect transition="in" filter="dissolve">
                                      <p:cBhvr>
                                        <p:cTn id="15"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AD8C6-03BD-4CFB-8610-F9550F0A7891}" type="slidenum">
              <a:rPr kumimoji="0" lang="en-US" altLang="zh-CN" sz="2600" smtClean="0">
                <a:solidFill>
                  <a:schemeClr val="bg1"/>
                </a:solidFill>
              </a:rPr>
            </a:fld>
            <a:endParaRPr kumimoji="0" lang="en-US" altLang="zh-CN" sz="2600" smtClean="0">
              <a:solidFill>
                <a:schemeClr val="bg1"/>
              </a:solidFill>
            </a:endParaRPr>
          </a:p>
        </p:txBody>
      </p:sp>
      <p:sp>
        <p:nvSpPr>
          <p:cNvPr id="737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7373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Times New Roman" panose="02020603050405020304" pitchFamily="18" charset="0"/>
              </a:rPr>
              <a:t>敏捷开发过程的方法</a:t>
            </a:r>
            <a:endParaRPr lang="zh-CN" altLang="en-US" sz="2400" b="1" smtClean="0">
              <a:solidFill>
                <a:schemeClr val="bg2"/>
              </a:solidFill>
              <a:latin typeface="Times New Roman" panose="02020603050405020304" pitchFamily="18" charset="0"/>
            </a:endParaRP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A: Extreme Programming (XP) (</a:t>
            </a:r>
            <a:r>
              <a:rPr lang="zh-CN" altLang="en-US" sz="2400" b="1" smtClean="0">
                <a:solidFill>
                  <a:schemeClr val="bg2"/>
                </a:solidFill>
                <a:latin typeface="Times New Roman" panose="02020603050405020304" pitchFamily="18" charset="0"/>
              </a:rPr>
              <a:t>极限编程</a:t>
            </a:r>
            <a:r>
              <a:rPr lang="en-US" altLang="zh-CN" sz="2400" b="1" smtClean="0">
                <a:solidFill>
                  <a:schemeClr val="bg2"/>
                </a:solidFill>
                <a:latin typeface="Times New Roman" panose="02020603050405020304" pitchFamily="18" charset="0"/>
              </a:rPr>
              <a:t>)</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极限编程</a:t>
            </a:r>
            <a:r>
              <a:rPr lang="en-US" altLang="zh-CN" sz="2400" b="1" smtClean="0">
                <a:solidFill>
                  <a:srgbClr val="0000FF"/>
                </a:solidFill>
                <a:latin typeface="Times New Roman" panose="02020603050405020304" pitchFamily="18" charset="0"/>
              </a:rPr>
              <a:t>(XP)</a:t>
            </a:r>
            <a:r>
              <a:rPr lang="zh-CN" altLang="en-US" sz="2400" b="1" smtClean="0">
                <a:solidFill>
                  <a:schemeClr val="bg2"/>
                </a:solidFill>
                <a:latin typeface="Times New Roman" panose="02020603050405020304" pitchFamily="18" charset="0"/>
              </a:rPr>
              <a:t>是于</a:t>
            </a:r>
            <a:r>
              <a:rPr lang="en-US" altLang="zh-CN" sz="2400" b="1" smtClean="0">
                <a:solidFill>
                  <a:schemeClr val="bg2"/>
                </a:solidFill>
                <a:latin typeface="Times New Roman" panose="02020603050405020304" pitchFamily="18" charset="0"/>
              </a:rPr>
              <a:t>1998</a:t>
            </a:r>
            <a:r>
              <a:rPr lang="zh-CN" altLang="en-US" sz="2400" b="1" smtClean="0">
                <a:solidFill>
                  <a:schemeClr val="bg2"/>
                </a:solidFill>
                <a:latin typeface="Times New Roman" panose="02020603050405020304" pitchFamily="18" charset="0"/>
              </a:rPr>
              <a:t>年由</a:t>
            </a:r>
            <a:r>
              <a:rPr lang="en-US" altLang="zh-CN" sz="2400" b="1" smtClean="0">
                <a:solidFill>
                  <a:schemeClr val="bg2"/>
                </a:solidFill>
                <a:latin typeface="Times New Roman" panose="02020603050405020304" pitchFamily="18" charset="0"/>
              </a:rPr>
              <a:t>Smalltalk</a:t>
            </a:r>
            <a:r>
              <a:rPr lang="zh-CN" altLang="en-US" sz="2400" b="1" smtClean="0">
                <a:solidFill>
                  <a:schemeClr val="bg2"/>
                </a:solidFill>
                <a:latin typeface="Times New Roman" panose="02020603050405020304" pitchFamily="18" charset="0"/>
              </a:rPr>
              <a:t>社群中的大师级人</a:t>
            </a:r>
            <a:endParaRPr lang="zh-CN" altLang="en-US" sz="2400" b="1" smtClean="0">
              <a:solidFill>
                <a:schemeClr val="bg2"/>
              </a:solidFill>
              <a:latin typeface="Times New Roman" panose="02020603050405020304" pitchFamily="18" charset="0"/>
            </a:endParaRPr>
          </a:p>
          <a:p>
            <a:pPr eaLnBrk="1" hangingPunct="1">
              <a:buFontTx/>
              <a:buNone/>
            </a:pPr>
            <a:r>
              <a:rPr lang="zh-CN" altLang="en-US" sz="2400" b="1" smtClean="0">
                <a:solidFill>
                  <a:schemeClr val="bg2"/>
                </a:solidFill>
                <a:latin typeface="Times New Roman" panose="02020603050405020304" pitchFamily="18" charset="0"/>
              </a:rPr>
              <a:t>        物</a:t>
            </a:r>
            <a:r>
              <a:rPr lang="en-US" altLang="zh-CN" sz="2400" b="1" smtClean="0">
                <a:solidFill>
                  <a:schemeClr val="bg2"/>
                </a:solidFill>
                <a:latin typeface="Times New Roman" panose="02020603050405020304" pitchFamily="18" charset="0"/>
              </a:rPr>
              <a:t>Kent Beck</a:t>
            </a:r>
            <a:r>
              <a:rPr lang="zh-CN" altLang="en-US" sz="2400" b="1" smtClean="0">
                <a:solidFill>
                  <a:schemeClr val="bg2"/>
                </a:solidFill>
                <a:latin typeface="Times New Roman" panose="02020603050405020304" pitchFamily="18" charset="0"/>
              </a:rPr>
              <a:t>首先倡导的，</a:t>
            </a:r>
            <a:r>
              <a:rPr lang="zh-CN" altLang="en-US" sz="2400" b="1" smtClean="0">
                <a:solidFill>
                  <a:srgbClr val="0000FF"/>
                </a:solidFill>
                <a:latin typeface="Times New Roman" panose="02020603050405020304" pitchFamily="18" charset="0"/>
              </a:rPr>
              <a:t>是敏捷方法中最主要的流派</a:t>
            </a:r>
            <a:r>
              <a:rPr lang="zh-CN" altLang="en-US" sz="2400" b="1" smtClean="0">
                <a:solidFill>
                  <a:schemeClr val="bg2"/>
                </a:solidFill>
                <a:latin typeface="Times New Roman" panose="02020603050405020304" pitchFamily="18" charset="0"/>
              </a:rPr>
              <a:t>。</a:t>
            </a:r>
            <a:endParaRPr lang="zh-CN" altLang="en-US" sz="2400" b="1" smtClean="0">
              <a:solidFill>
                <a:schemeClr val="bg2"/>
              </a:solidFill>
              <a:latin typeface="Times New Roman" panose="02020603050405020304" pitchFamily="18" charset="0"/>
            </a:endParaRP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Crystal </a:t>
            </a:r>
            <a:r>
              <a:rPr lang="zh-CN" altLang="en-US" sz="2400" b="1" smtClean="0">
                <a:solidFill>
                  <a:schemeClr val="bg2"/>
                </a:solidFill>
                <a:latin typeface="Times New Roman" panose="02020603050405020304" pitchFamily="18" charset="0"/>
              </a:rPr>
              <a:t>（水晶法）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C: SCRUM</a:t>
            </a:r>
            <a:r>
              <a:rPr lang="zh-CN" altLang="en-US" sz="2400" b="1" smtClean="0">
                <a:solidFill>
                  <a:schemeClr val="bg2"/>
                </a:solidFill>
                <a:latin typeface="Times New Roman" panose="02020603050405020304" pitchFamily="18" charset="0"/>
              </a:rPr>
              <a:t>（并列争球法）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D: Adaptive Software Development(ASD) (</a:t>
            </a:r>
            <a:r>
              <a:rPr lang="zh-CN" altLang="en-US" sz="2400" b="1" smtClean="0">
                <a:solidFill>
                  <a:schemeClr val="bg2"/>
                </a:solidFill>
                <a:latin typeface="Times New Roman" panose="02020603050405020304" pitchFamily="18" charset="0"/>
              </a:rPr>
              <a:t>自适应软件开发</a:t>
            </a:r>
            <a:r>
              <a:rPr lang="en-US" altLang="zh-CN" sz="2400" b="1" smtClean="0">
                <a:solidFill>
                  <a:schemeClr val="bg2"/>
                </a:solidFill>
                <a:latin typeface="Times New Roman" panose="02020603050405020304" pitchFamily="18" charset="0"/>
              </a:rPr>
              <a:t>)</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E: Feature Driven Development(FDD) (</a:t>
            </a:r>
            <a:r>
              <a:rPr lang="zh-CN" altLang="en-US" sz="2400" b="1" smtClean="0">
                <a:solidFill>
                  <a:schemeClr val="bg2"/>
                </a:solidFill>
                <a:latin typeface="Times New Roman" panose="02020603050405020304" pitchFamily="18" charset="0"/>
              </a:rPr>
              <a:t>特征驱动软件开发</a:t>
            </a:r>
            <a:r>
              <a:rPr lang="en-US" altLang="zh-CN" sz="2400" b="1" smtClean="0">
                <a:solidFill>
                  <a:schemeClr val="bg2"/>
                </a:solidFill>
                <a:latin typeface="Times New Roman" panose="02020603050405020304" pitchFamily="18" charset="0"/>
              </a:rPr>
              <a:t>)</a:t>
            </a:r>
            <a:endParaRPr lang="en-US" altLang="zh-CN" sz="2400" b="1" smtClean="0">
              <a:solidFill>
                <a:schemeClr val="bg2"/>
              </a:solidFill>
              <a:latin typeface="Times New Roman" panose="02020603050405020304" pitchFamily="18" charset="0"/>
            </a:endParaRPr>
          </a:p>
          <a:p>
            <a:pPr eaLnBrk="1" hangingPunct="1">
              <a:buFontTx/>
              <a:buNone/>
            </a:pPr>
            <a:endParaRPr lang="en-US" altLang="zh-CN" sz="2400" b="1" smtClean="0">
              <a:solidFill>
                <a:schemeClr val="bg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A87A39-37FD-471D-95CC-EA223AF22701}" type="slidenum">
              <a:rPr kumimoji="0" lang="en-US" altLang="zh-CN" sz="2600" smtClean="0">
                <a:solidFill>
                  <a:schemeClr val="bg1"/>
                </a:solidFill>
              </a:rPr>
            </a:fld>
            <a:endParaRPr kumimoji="0" lang="en-US" altLang="zh-CN" sz="2600" smtClean="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75780"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 XP</a:t>
            </a:r>
            <a:r>
              <a:rPr lang="zh-CN" altLang="en-US" sz="2400" b="1" smtClean="0">
                <a:solidFill>
                  <a:schemeClr val="bg2"/>
                </a:solidFill>
                <a:sym typeface="Wingdings 2" panose="05020102010507070707" pitchFamily="18" charset="2"/>
              </a:rPr>
              <a:t>简介</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a:t>
            </a:r>
            <a:r>
              <a:rPr lang="en-US" altLang="zh-CN" sz="2400" b="1" smtClean="0">
                <a:solidFill>
                  <a:schemeClr val="bg2"/>
                </a:solidFill>
                <a:latin typeface="宋体" panose="02010600030101010101" pitchFamily="2" charset="-122"/>
                <a:sym typeface="Wingdings 2" panose="05020102010507070707" pitchFamily="18" charset="2"/>
              </a:rPr>
              <a:t>A: </a:t>
            </a:r>
            <a:r>
              <a:rPr lang="zh-CN" altLang="en-US" sz="2400" b="1" u="sng" smtClean="0">
                <a:solidFill>
                  <a:srgbClr val="0000FF"/>
                </a:solidFill>
                <a:latin typeface="宋体" panose="02010600030101010101" pitchFamily="2" charset="-122"/>
                <a:sym typeface="Wingdings 2" panose="05020102010507070707" pitchFamily="18" charset="2"/>
              </a:rPr>
              <a:t>四个变量</a:t>
            </a:r>
            <a:r>
              <a:rPr lang="zh-CN" altLang="en-US" sz="2400" b="1" smtClean="0">
                <a:solidFill>
                  <a:srgbClr val="0000FF"/>
                </a:solidFill>
                <a:latin typeface="宋体" panose="02010600030101010101" pitchFamily="2" charset="-122"/>
                <a:sym typeface="Wingdings 2" panose="05020102010507070707" pitchFamily="18" charset="2"/>
              </a:rPr>
              <a:t>：</a:t>
            </a:r>
            <a:r>
              <a:rPr lang="zh-CN" altLang="en-US" sz="2400" b="1" smtClean="0">
                <a:solidFill>
                  <a:schemeClr val="bg2"/>
                </a:solidFill>
                <a:latin typeface="宋体" panose="02010600030101010101" pitchFamily="2" charset="-122"/>
                <a:sym typeface="Wingdings 2" panose="05020102010507070707" pitchFamily="18" charset="2"/>
              </a:rPr>
              <a:t>成本、时间、质量和范围，通过研究变量之</a:t>
            </a:r>
            <a:endParaRPr lang="zh-CN" altLang="en-US" sz="2400" b="1"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间的相互作用，将项目开发分析的更加透彻，成功讲述</a:t>
            </a:r>
            <a:endParaRPr lang="zh-CN" altLang="en-US" sz="2400" b="1"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一个项目成功的原则</a:t>
            </a:r>
            <a:r>
              <a:rPr lang="zh-CN" altLang="en-US" sz="2400" b="1" smtClean="0">
                <a:solidFill>
                  <a:schemeClr val="bg2"/>
                </a:solidFill>
                <a:sym typeface="Wingdings 2" panose="05020102010507070707" pitchFamily="18" charset="2"/>
              </a:rPr>
              <a:t> </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a:t>
            </a:r>
            <a:r>
              <a:rPr lang="en-US" altLang="zh-CN" sz="2400" b="1" u="sng" smtClean="0">
                <a:solidFill>
                  <a:srgbClr val="0000FF"/>
                </a:solidFill>
                <a:latin typeface="Times New Roman" panose="02020603050405020304" pitchFamily="18" charset="0"/>
              </a:rPr>
              <a:t>XP</a:t>
            </a:r>
            <a:r>
              <a:rPr lang="zh-CN" altLang="en-US" sz="2400" b="1" u="sng" smtClean="0">
                <a:solidFill>
                  <a:srgbClr val="0000FF"/>
                </a:solidFill>
                <a:latin typeface="宋体" panose="02010600030101010101" pitchFamily="2" charset="-122"/>
              </a:rPr>
              <a:t>制定了四个准则：</a:t>
            </a:r>
            <a:endParaRPr lang="zh-CN" altLang="en-US" sz="2400" b="1" u="sng" smtClean="0">
              <a:solidFill>
                <a:srgbClr val="0000FF"/>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沟通</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客户与开发者之间持续的交流意见</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简单性</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鼓励开发者选择最简单的设计或实现来应</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对客户的需求</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反馈</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指在软件开发过程中的各个活动中</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包含的</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各种反馈循环工作</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勇气</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指尽早的和经常性的交付软件功能的承诺</a:t>
            </a:r>
            <a:endParaRPr lang="zh-CN" altLang="en-US" sz="2400" b="1" smtClean="0">
              <a:solidFill>
                <a:schemeClr val="bg2"/>
              </a:solidFill>
              <a:latin typeface="宋体" panose="02010600030101010101" pitchFamily="2" charset="-122"/>
            </a:endParaRPr>
          </a:p>
          <a:p>
            <a:pPr eaLnBrk="1" hangingPunct="1">
              <a:lnSpc>
                <a:spcPct val="90000"/>
              </a:lnSpc>
              <a:buFontTx/>
              <a:buNone/>
            </a:pPr>
            <a:r>
              <a:rPr lang="zh-CN" altLang="en-US" sz="2400" b="1" smtClean="0">
                <a:solidFill>
                  <a:schemeClr val="bg2"/>
                </a:solidFill>
                <a:latin typeface="宋体" panose="02010600030101010101" pitchFamily="2" charset="-122"/>
              </a:rPr>
              <a:t>  </a:t>
            </a:r>
            <a:endParaRPr lang="zh-CN" altLang="en-US"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990F3-D65C-44EA-BC85-14FC83CCC3CE}" type="slidenum">
              <a:rPr kumimoji="0" lang="en-US" altLang="zh-CN" sz="2600" smtClean="0">
                <a:solidFill>
                  <a:schemeClr val="bg1"/>
                </a:solidFill>
              </a:rPr>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mtClean="0"/>
              <a:t> </a:t>
            </a:r>
            <a:endParaRPr lang="en-US" altLang="zh-CN" smtClean="0"/>
          </a:p>
        </p:txBody>
      </p:sp>
      <p:sp>
        <p:nvSpPr>
          <p:cNvPr id="77828"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b="1" dirty="0" smtClean="0">
                <a:solidFill>
                  <a:schemeClr val="bg2"/>
                </a:solidFill>
              </a:rPr>
              <a:t>   C:</a:t>
            </a:r>
            <a:r>
              <a:rPr lang="zh-CN" altLang="en-US" sz="2400" b="1" dirty="0" smtClean="0">
                <a:solidFill>
                  <a:schemeClr val="bg2"/>
                </a:solidFill>
                <a:latin typeface="宋体" panose="02010600030101010101" pitchFamily="2" charset="-122"/>
              </a:rPr>
              <a:t>十二条制作原则：计划游戏、</a:t>
            </a:r>
            <a:r>
              <a:rPr lang="zh-CN" altLang="en-US" sz="2400" b="1" u="sng" dirty="0" smtClean="0">
                <a:solidFill>
                  <a:schemeClr val="bg2"/>
                </a:solidFill>
                <a:latin typeface="宋体" panose="02010600030101010101" pitchFamily="2" charset="-122"/>
              </a:rPr>
              <a:t>小版本</a:t>
            </a:r>
            <a:r>
              <a:rPr lang="zh-CN" altLang="en-US" sz="2400" b="1" dirty="0" smtClean="0">
                <a:solidFill>
                  <a:schemeClr val="bg2"/>
                </a:solidFill>
                <a:latin typeface="宋体" panose="02010600030101010101" pitchFamily="2" charset="-122"/>
              </a:rPr>
              <a:t>、隐喻、</a:t>
            </a:r>
            <a:r>
              <a:rPr lang="zh-CN" altLang="en-US" sz="2400" b="1" u="sng" dirty="0" smtClean="0">
                <a:solidFill>
                  <a:schemeClr val="bg2"/>
                </a:solidFill>
                <a:latin typeface="宋体" panose="02010600030101010101" pitchFamily="2" charset="-122"/>
              </a:rPr>
              <a:t>简单设计</a:t>
            </a:r>
            <a:r>
              <a:rPr lang="zh-CN" altLang="en-US" sz="2400" b="1" dirty="0" smtClean="0">
                <a:solidFill>
                  <a:schemeClr val="bg2"/>
                </a:solidFill>
                <a:latin typeface="宋体" panose="02010600030101010101" pitchFamily="2" charset="-122"/>
              </a:rPr>
              <a:t>、</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测试、重构、</a:t>
            </a:r>
            <a:r>
              <a:rPr lang="zh-CN" altLang="en-US" sz="2400" b="1" u="sng" dirty="0" smtClean="0">
                <a:solidFill>
                  <a:schemeClr val="bg2"/>
                </a:solidFill>
                <a:latin typeface="宋体" panose="02010600030101010101" pitchFamily="2" charset="-122"/>
              </a:rPr>
              <a:t>结队编程</a:t>
            </a:r>
            <a:r>
              <a:rPr lang="zh-CN" altLang="en-US" sz="2400" b="1" dirty="0" smtClean="0">
                <a:solidFill>
                  <a:schemeClr val="bg2"/>
                </a:solidFill>
                <a:latin typeface="宋体" panose="02010600030101010101" pitchFamily="2" charset="-122"/>
              </a:rPr>
              <a:t>、代码集体所有、持续集成、每</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周工作</a:t>
            </a:r>
            <a:r>
              <a:rPr lang="en-US" altLang="zh-CN" sz="2400" b="1" dirty="0" smtClean="0">
                <a:solidFill>
                  <a:schemeClr val="bg2"/>
                </a:solidFill>
                <a:latin typeface="宋体" panose="02010600030101010101" pitchFamily="2" charset="-122"/>
              </a:rPr>
              <a:t>40</a:t>
            </a:r>
            <a:r>
              <a:rPr lang="zh-CN" altLang="en-US" sz="2400" b="1" dirty="0" smtClean="0">
                <a:solidFill>
                  <a:schemeClr val="bg2"/>
                </a:solidFill>
                <a:latin typeface="宋体" panose="02010600030101010101" pitchFamily="2" charset="-122"/>
              </a:rPr>
              <a:t>小时、现场客户、编码标准 </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小版本：系统设计要支持尽可能早的交付。（测试要</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简单有效。）（软件子集如何定位？）</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简单设计：只处理当前需求，使设计保持简单。（因</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为假设需求是变化的）（不要预防式设计）</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编码标准：编码支持其他实践，例如测试和重构等。</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 </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是一个非常庞大的知识库，每一项都是一门值得深究</a:t>
            </a:r>
            <a:endParaRPr lang="zh-CN" altLang="en-US"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的学问。提出这些要求和原则后，</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sym typeface="Wingdings 2" panose="05020102010507070707" pitchFamily="18" charset="2"/>
              </a:rPr>
              <a:t>又</a:t>
            </a:r>
            <a:r>
              <a:rPr lang="zh-CN" altLang="en-US" sz="2400" b="1" dirty="0" smtClean="0">
                <a:solidFill>
                  <a:schemeClr val="bg2"/>
                </a:solidFill>
                <a:latin typeface="宋体" panose="02010600030101010101" pitchFamily="2" charset="-122"/>
                <a:sym typeface="Wingdings 2" panose="05020102010507070707" pitchFamily="18" charset="2"/>
              </a:rPr>
              <a:t>提出了一系列的</a:t>
            </a:r>
            <a:endParaRPr lang="zh-CN" altLang="en-US"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解决方案，即策略，其中包含：管理、设施、计划、开</a:t>
            </a:r>
            <a:endParaRPr lang="zh-CN" altLang="en-US"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发、设计和测试策略。在真正实现</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时，</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方法</a:t>
            </a:r>
            <a:r>
              <a:rPr lang="zh-CN" altLang="en-US" sz="2400" b="1" dirty="0" smtClean="0">
                <a:solidFill>
                  <a:schemeClr val="bg2"/>
                </a:solidFill>
                <a:latin typeface="宋体" panose="02010600030101010101" pitchFamily="2" charset="-122"/>
                <a:sym typeface="Wingdings 2" panose="05020102010507070707" pitchFamily="18" charset="2"/>
              </a:rPr>
              <a:t>又提供</a:t>
            </a:r>
            <a:endParaRPr lang="zh-CN" altLang="en-US"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了将策略成功应用的实践。</a:t>
            </a:r>
            <a:r>
              <a:rPr lang="zh-CN" altLang="en-US" sz="2400" b="1" dirty="0" smtClean="0">
                <a:solidFill>
                  <a:schemeClr val="bg2"/>
                </a:solidFill>
                <a:sym typeface="Wingdings 2" panose="05020102010507070707" pitchFamily="18" charset="2"/>
              </a:rPr>
              <a:t> </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endParaRPr lang="en-US" altLang="zh-C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14400" y="1981200"/>
            <a:ext cx="8001000" cy="4543425"/>
          </a:xfrm>
        </p:spPr>
        <p:txBody>
          <a:bodyPr/>
          <a:lstStyle/>
          <a:p>
            <a:pPr>
              <a:defRPr/>
            </a:pPr>
            <a:r>
              <a:rPr lang="zh-CN" altLang="en-US" sz="2400" b="1" dirty="0" smtClean="0"/>
              <a:t>选择题示例：</a:t>
            </a:r>
            <a:endParaRPr lang="en-US" altLang="zh-CN" sz="2400" b="1" dirty="0" smtClean="0"/>
          </a:p>
          <a:p>
            <a:pPr>
              <a:defRPr/>
            </a:pPr>
            <a:r>
              <a:rPr lang="zh-CN" altLang="en-US" sz="2400" b="1" dirty="0" smtClean="0"/>
              <a:t>关于小版本</a:t>
            </a:r>
            <a:r>
              <a:rPr lang="en-US" altLang="zh-CN" sz="2400" b="1" dirty="0" smtClean="0"/>
              <a:t>(</a:t>
            </a:r>
            <a:r>
              <a:rPr lang="zh-CN" altLang="en-US" sz="2400" b="1" dirty="0" smtClean="0"/>
              <a:t>小型发布</a:t>
            </a:r>
            <a:r>
              <a:rPr lang="en-US" altLang="zh-CN" sz="2400" b="1" dirty="0" smtClean="0"/>
              <a:t>)</a:t>
            </a:r>
            <a:r>
              <a:rPr lang="zh-CN" altLang="en-US" sz="2400" b="1" dirty="0" smtClean="0"/>
              <a:t>的说明：敏捷开发方法中，对计划的发布版本应该（  </a:t>
            </a:r>
            <a:r>
              <a:rPr lang="zh-CN" altLang="en-US" sz="2400" b="1" dirty="0" smtClean="0">
                <a:solidFill>
                  <a:srgbClr val="FF0000"/>
                </a:solidFill>
              </a:rPr>
              <a:t>    </a:t>
            </a:r>
            <a:r>
              <a:rPr lang="zh-CN" altLang="en-US" sz="2400" b="1" dirty="0" smtClean="0"/>
              <a:t>  ）。   </a:t>
            </a:r>
            <a:r>
              <a:rPr lang="en-US" altLang="zh-CN" sz="2400" b="1" dirty="0" smtClean="0"/>
              <a:t>--------</a:t>
            </a:r>
            <a:r>
              <a:rPr lang="zh-CN" altLang="en-US" sz="2400" b="1" dirty="0" smtClean="0"/>
              <a:t>答案：</a:t>
            </a:r>
            <a:r>
              <a:rPr lang="en-US" altLang="zh-CN" sz="2400" b="1" dirty="0" smtClean="0">
                <a:solidFill>
                  <a:schemeClr val="accent2">
                    <a:lumMod val="20000"/>
                    <a:lumOff val="80000"/>
                  </a:schemeClr>
                </a:solidFill>
              </a:rPr>
              <a:t>B</a:t>
            </a:r>
            <a:endParaRPr lang="en-US" altLang="zh-CN" sz="2400" b="1" dirty="0" smtClean="0">
              <a:solidFill>
                <a:schemeClr val="accent2">
                  <a:lumMod val="20000"/>
                  <a:lumOff val="80000"/>
                </a:schemeClr>
              </a:solidFill>
            </a:endParaRPr>
          </a:p>
          <a:p>
            <a:pPr marL="0" indent="0">
              <a:buFontTx/>
              <a:buNone/>
              <a:defRPr/>
            </a:pPr>
            <a:r>
              <a:rPr lang="en-US" altLang="zh-CN" sz="2000" dirty="0" smtClean="0"/>
              <a:t>     </a:t>
            </a:r>
            <a:r>
              <a:rPr lang="en-US" altLang="zh-CN" sz="2000" b="1" dirty="0" smtClean="0"/>
              <a:t>A</a:t>
            </a:r>
            <a:r>
              <a:rPr lang="zh-CN" altLang="en-US" sz="2000" b="1" dirty="0" smtClean="0"/>
              <a:t>：按产品特性交付：需要交付的特性都必须交付，必要时要推迟发布时间	</a:t>
            </a:r>
            <a:endParaRPr lang="zh-CN" altLang="en-US" sz="2000" b="1" dirty="0" smtClean="0"/>
          </a:p>
          <a:p>
            <a:pPr marL="0" indent="0">
              <a:buFontTx/>
              <a:buNone/>
              <a:defRPr/>
            </a:pPr>
            <a:r>
              <a:rPr lang="en-US" altLang="zh-CN" sz="2000" b="1" dirty="0" smtClean="0"/>
              <a:t>     B</a:t>
            </a:r>
            <a:r>
              <a:rPr lang="zh-CN" altLang="en-US" sz="2000" b="1" dirty="0" smtClean="0"/>
              <a:t>：按日期交付：按照预定发布时间进行发布，必要时候裁剪部分功能特性。	</a:t>
            </a:r>
            <a:endParaRPr lang="zh-CN" altLang="en-US" sz="2000" b="1" dirty="0" smtClean="0"/>
          </a:p>
          <a:p>
            <a:pPr marL="0" indent="0">
              <a:buFontTx/>
              <a:buNone/>
              <a:defRPr/>
            </a:pPr>
            <a:r>
              <a:rPr lang="en-US" altLang="zh-CN" sz="2000" b="1" dirty="0" smtClean="0"/>
              <a:t>     C</a:t>
            </a:r>
            <a:r>
              <a:rPr lang="zh-CN" altLang="en-US" sz="2000" b="1" dirty="0" smtClean="0"/>
              <a:t>：临时决定：我们会平衡一下，临时根据市场要求和开发进展来确定，可能会同时调整交付时间和特性。</a:t>
            </a:r>
            <a:endParaRPr lang="zh-CN" altLang="en-US" sz="2000" b="1" dirty="0" smtClean="0"/>
          </a:p>
          <a:p>
            <a:pPr marL="0" indent="0">
              <a:buFontTx/>
              <a:buNone/>
              <a:defRPr/>
            </a:pPr>
            <a:r>
              <a:rPr lang="en-US" altLang="zh-CN" sz="2000" b="1" dirty="0" smtClean="0"/>
              <a:t>     D</a:t>
            </a:r>
            <a:r>
              <a:rPr lang="zh-CN" altLang="en-US" sz="2000" b="1" dirty="0" smtClean="0"/>
              <a:t>：在迭代模式下，没有必要计划版本。每个迭代都应该完成可发布的版本，按照市场需要发布迭代版本即可。</a:t>
            </a:r>
            <a:endParaRPr lang="zh-CN" altLang="en-US" sz="2000" b="1" dirty="0" smtClean="0"/>
          </a:p>
          <a:p>
            <a:pPr>
              <a:defRPr/>
            </a:pPr>
            <a:endParaRPr lang="zh-CN" altLang="en-US" dirty="0"/>
          </a:p>
        </p:txBody>
      </p:sp>
      <p:sp>
        <p:nvSpPr>
          <p:cNvPr id="788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E604A7-92D7-4302-A5E5-0478CE45CCBB}" type="slidenum">
              <a:rPr kumimoji="0" lang="en-US" altLang="zh-CN" sz="2600" smtClean="0">
                <a:solidFill>
                  <a:schemeClr val="bg1"/>
                </a:solidFill>
              </a:rPr>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F82F00-E6F8-477C-852E-24053677C460}" type="slidenum">
              <a:rPr kumimoji="0" lang="en-US" altLang="zh-CN" sz="2600" smtClean="0">
                <a:solidFill>
                  <a:schemeClr val="bg1"/>
                </a:solidFill>
              </a:rPr>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798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b="1" smtClean="0"/>
              <a:t>2.3 Tools and Techniques for Process modeling</a:t>
            </a:r>
            <a:endParaRPr lang="en-US" altLang="zh-CN" b="1" smtClean="0"/>
          </a:p>
          <a:p>
            <a:pPr lvl="1" eaLnBrk="1" hangingPunct="1">
              <a:buClr>
                <a:srgbClr val="0000FF"/>
              </a:buClr>
              <a:buSzPct val="90000"/>
              <a:buFont typeface="Wingdings" panose="05000000000000000000" pitchFamily="2" charset="2"/>
              <a:buChar char="n"/>
            </a:pPr>
            <a:r>
              <a:rPr lang="en-US" altLang="zh-CN" b="1" smtClean="0"/>
              <a:t>There are many choices for modeling tools and techniques, once you decide what you want to capture in your process model</a:t>
            </a:r>
            <a:endParaRPr lang="en-US" altLang="zh-CN" b="1" smtClean="0"/>
          </a:p>
          <a:p>
            <a:pPr lvl="2" eaLnBrk="1" hangingPunct="1">
              <a:buClr>
                <a:srgbClr val="CC3300"/>
              </a:buClr>
              <a:buSzPct val="65000"/>
              <a:buFont typeface="Wingdings" panose="05000000000000000000" pitchFamily="2" charset="2"/>
              <a:buChar char="u"/>
            </a:pPr>
            <a:r>
              <a:rPr lang="zh-CN" altLang="en-US" sz="2400" b="1" smtClean="0"/>
              <a:t>含义之一</a:t>
            </a:r>
            <a:r>
              <a:rPr lang="en-US" altLang="zh-CN" sz="2400" b="1" smtClean="0"/>
              <a:t>: </a:t>
            </a:r>
            <a:r>
              <a:rPr lang="zh-CN" altLang="en-US" sz="2400" b="1" smtClean="0"/>
              <a:t>建模工具与技术是在过程模型之内的具体运用。</a:t>
            </a:r>
            <a:endParaRPr lang="zh-CN" altLang="en-US" sz="2400" b="1" smtClean="0"/>
          </a:p>
          <a:p>
            <a:pPr lvl="1" eaLnBrk="1" hangingPunct="1">
              <a:buClr>
                <a:srgbClr val="0000FF"/>
              </a:buClr>
              <a:buSzPct val="90000"/>
              <a:buFont typeface="Wingdings" panose="05000000000000000000" pitchFamily="2" charset="2"/>
              <a:buChar char="n"/>
            </a:pPr>
            <a:r>
              <a:rPr lang="en-US" altLang="zh-CN" b="1" smtClean="0"/>
              <a:t>The appropriate technique for you depends on your goals and your preferred work style </a:t>
            </a:r>
            <a:endParaRPr lang="en-US" altLang="zh-CN" b="1" smtClean="0"/>
          </a:p>
          <a:p>
            <a:pPr lvl="2" eaLnBrk="1" hangingPunct="1">
              <a:buClr>
                <a:srgbClr val="CC3300"/>
              </a:buClr>
              <a:buSzPct val="65000"/>
              <a:buFont typeface="Wingdings" panose="05000000000000000000" pitchFamily="2" charset="2"/>
              <a:buChar char="u"/>
            </a:pPr>
            <a:r>
              <a:rPr lang="zh-CN" altLang="en-US" sz="2400" b="1" smtClean="0"/>
              <a:t>团队中采用的工具和技术与其工作目标及工作风格有密切关系。</a:t>
            </a:r>
            <a:endParaRPr lang="en-US" altLang="zh-CN" sz="2400" b="1" smtClean="0"/>
          </a:p>
          <a:p>
            <a:pPr lvl="2" eaLnBrk="1" hangingPunct="1">
              <a:buClr>
                <a:srgbClr val="CC3300"/>
              </a:buClr>
              <a:buSzPct val="65000"/>
              <a:buFont typeface="Wingdings" panose="05000000000000000000" pitchFamily="2" charset="2"/>
              <a:buChar char="u"/>
            </a:pPr>
            <a:r>
              <a:rPr lang="zh-CN" altLang="en-US" sz="2400" b="1" smtClean="0"/>
              <a:t>一座建筑即使有模型，施工时有的喜欢水泥，有的喜欢木头。</a:t>
            </a:r>
            <a:endParaRPr lang="en-US" altLang="zh-CN" sz="2400" b="1" smtClean="0"/>
          </a:p>
          <a:p>
            <a:pPr lvl="1" eaLnBrk="1" hangingPunct="1">
              <a:buClr>
                <a:srgbClr val="0000FF"/>
              </a:buClr>
              <a:buSzPct val="90000"/>
              <a:buFont typeface="Wingdings" panose="05000000000000000000" pitchFamily="2" charset="2"/>
              <a:buChar char="n"/>
            </a:pPr>
            <a:endParaRPr lang="en-US" altLang="zh-CN" b="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EEE60-8590-4758-84B2-22C3D7D009E0}" type="slidenum">
              <a:rPr kumimoji="0" lang="en-US" altLang="zh-CN" sz="2600" smtClean="0">
                <a:solidFill>
                  <a:schemeClr val="bg1"/>
                </a:solidFill>
              </a:rPr>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81924" name="Rectangle 3"/>
          <p:cNvSpPr>
            <a:spLocks noGrp="1" noChangeArrowheads="1"/>
          </p:cNvSpPr>
          <p:nvPr>
            <p:ph type="body" idx="1"/>
          </p:nvPr>
        </p:nvSpPr>
        <p:spPr>
          <a:xfrm>
            <a:off x="838200" y="1676400"/>
            <a:ext cx="8305800" cy="5181600"/>
          </a:xfrm>
        </p:spPr>
        <p:txBody>
          <a:bodyPr/>
          <a:lstStyle/>
          <a:p>
            <a:pPr eaLnBrk="1" hangingPunct="1">
              <a:buFontTx/>
              <a:buNone/>
            </a:pPr>
            <a:r>
              <a:rPr lang="en-US" altLang="zh-CN" b="1" smtClean="0"/>
              <a:t>1. Introduction</a:t>
            </a:r>
            <a:endParaRPr lang="en-US" altLang="zh-CN" b="1" smtClean="0"/>
          </a:p>
          <a:p>
            <a:pPr eaLnBrk="1" hangingPunct="1">
              <a:buFontTx/>
              <a:buNone/>
            </a:pPr>
            <a:r>
              <a:rPr lang="en-US" altLang="zh-CN" sz="2400" b="1" smtClean="0">
                <a:solidFill>
                  <a:schemeClr val="bg2"/>
                </a:solidFill>
                <a:sym typeface="Wingdings 2" panose="05020102010507070707" pitchFamily="18" charset="2"/>
              </a:rPr>
              <a:t> modeling tools and techniques: </a:t>
            </a:r>
            <a:endParaRPr lang="en-US" altLang="zh-CN" sz="2400" b="1" baseline="-60000" smtClean="0">
              <a:solidFill>
                <a:schemeClr val="bg2"/>
              </a:solidFill>
              <a:sym typeface="Wingdings 2" panose="05020102010507070707" pitchFamily="18" charset="2"/>
            </a:endParaRPr>
          </a:p>
          <a:p>
            <a:pPr eaLnBrk="1" hangingPunct="1">
              <a:spcBef>
                <a:spcPct val="0"/>
              </a:spcBef>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建模工具和技术</a:t>
            </a:r>
            <a:r>
              <a:rPr lang="en-US" altLang="zh-CN" sz="2400" b="1" smtClean="0">
                <a:solidFill>
                  <a:schemeClr val="bg2"/>
                </a:solidFill>
                <a:sym typeface="Wingdings 2" panose="05020102010507070707" pitchFamily="18" charset="2"/>
              </a:rPr>
              <a:t>)                                </a:t>
            </a:r>
            <a:r>
              <a:rPr lang="en-US" altLang="zh-CN" sz="3200" b="1" baseline="-60000" smtClean="0">
                <a:solidFill>
                  <a:schemeClr val="bg2"/>
                </a:solidFill>
                <a:sym typeface="Wingdings 2" panose="05020102010507070707" pitchFamily="18" charset="2"/>
              </a:rPr>
              <a:t>have close relation</a:t>
            </a:r>
            <a:endParaRPr lang="en-US" altLang="zh-CN" sz="3200" b="1" smtClean="0">
              <a:solidFill>
                <a:schemeClr val="bg2"/>
              </a:solidFill>
              <a:sym typeface="Wingdings 2" panose="05020102010507070707" pitchFamily="18" charset="2"/>
            </a:endParaRPr>
          </a:p>
          <a:p>
            <a:pPr eaLnBrk="1" hangingPunct="1">
              <a:spcBef>
                <a:spcPct val="0"/>
              </a:spcBef>
              <a:buFontTx/>
              <a:buNone/>
            </a:pPr>
            <a:r>
              <a:rPr lang="en-US" altLang="zh-CN" sz="2400" b="1" smtClean="0">
                <a:solidFill>
                  <a:schemeClr val="bg2"/>
                </a:solidFill>
                <a:sym typeface="Wingdings 2" panose="05020102010507070707" pitchFamily="18" charset="2"/>
              </a:rPr>
              <a:t>    modeling notations: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建模标准符号表示系统</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the type of model(</a:t>
            </a:r>
            <a:r>
              <a:rPr lang="zh-CN" altLang="en-US" sz="2400" b="1" smtClean="0">
                <a:solidFill>
                  <a:schemeClr val="bg2"/>
                </a:solidFill>
                <a:sym typeface="Wingdings 2" panose="05020102010507070707" pitchFamily="18" charset="2"/>
              </a:rPr>
              <a:t>模型的分类</a:t>
            </a:r>
            <a:r>
              <a:rPr lang="en-US" altLang="zh-CN" sz="2400" b="1" smtClean="0">
                <a:solidFill>
                  <a:schemeClr val="bg2"/>
                </a:solidFill>
                <a:sym typeface="Wingdings 2" panose="05020102010507070707" pitchFamily="18" charset="2"/>
              </a:rPr>
              <a:t>) (in notation system)</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static model(</a:t>
            </a:r>
            <a:r>
              <a:rPr lang="zh-CN" altLang="en-US" sz="2400" b="1" u="sng" smtClean="0">
                <a:solidFill>
                  <a:srgbClr val="0000FF"/>
                </a:solidFill>
                <a:sym typeface="Wingdings 2" panose="05020102010507070707" pitchFamily="18" charset="2"/>
              </a:rPr>
              <a:t>静态模型</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en-US" altLang="zh-CN" sz="2400" b="1" smtClean="0">
                <a:solidFill>
                  <a:schemeClr val="bg2"/>
                </a:solidFill>
                <a:sym typeface="Wingdings" panose="05000000000000000000" pitchFamily="2" charset="2"/>
              </a:rPr>
              <a:t>(depict(</a:t>
            </a:r>
            <a:r>
              <a:rPr lang="zh-CN" altLang="en-US" sz="2400" b="1" smtClean="0">
                <a:solidFill>
                  <a:schemeClr val="bg2"/>
                </a:solidFill>
                <a:sym typeface="Wingdings" panose="05000000000000000000" pitchFamily="2" charset="2"/>
              </a:rPr>
              <a:t>描述</a:t>
            </a:r>
            <a:r>
              <a:rPr lang="en-US" altLang="zh-CN" sz="2400" b="1" smtClean="0">
                <a:solidFill>
                  <a:schemeClr val="bg2"/>
                </a:solidFill>
                <a:sym typeface="Wingdings" panose="05000000000000000000" pitchFamily="2" charset="2"/>
              </a:rPr>
              <a:t>) a process, </a:t>
            </a:r>
            <a:endParaRPr lang="en-US" altLang="zh-CN" sz="2400" b="1" smtClean="0">
              <a:solidFill>
                <a:schemeClr val="bg2"/>
              </a:solidFill>
              <a:sym typeface="Wingdings" panose="05000000000000000000" pitchFamily="2" charset="2"/>
            </a:endParaRPr>
          </a:p>
          <a:p>
            <a:pPr eaLnBrk="1" hangingPunct="1">
              <a:buFontTx/>
              <a:buNone/>
            </a:pPr>
            <a:r>
              <a:rPr lang="en-US" altLang="zh-CN" sz="2400" b="1" smtClean="0">
                <a:solidFill>
                  <a:schemeClr val="bg2"/>
                </a:solidFill>
                <a:sym typeface="Wingdings" panose="05000000000000000000" pitchFamily="2" charset="2"/>
              </a:rPr>
              <a:t>         showing that the input are transformed to outputs)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0000FF"/>
                </a:solidFill>
                <a:sym typeface="Wingdings 2" panose="05020102010507070707" pitchFamily="18" charset="2"/>
              </a:rPr>
              <a:t>dynamic model(</a:t>
            </a:r>
            <a:r>
              <a:rPr lang="zh-CN" altLang="en-US" sz="2400" b="1" u="sng" smtClean="0">
                <a:solidFill>
                  <a:srgbClr val="0000FF"/>
                </a:solidFill>
                <a:sym typeface="Wingdings 2" panose="05020102010507070707" pitchFamily="18" charset="2"/>
              </a:rPr>
              <a:t>动态模型</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(enact(</a:t>
            </a:r>
            <a:r>
              <a:rPr lang="zh-CN" altLang="en-US" sz="2400" b="1" smtClean="0">
                <a:solidFill>
                  <a:schemeClr val="bg2"/>
                </a:solidFill>
                <a:sym typeface="Wingdings 2" panose="05020102010507070707" pitchFamily="18" charset="2"/>
              </a:rPr>
              <a:t>推演</a:t>
            </a:r>
            <a:r>
              <a:rPr lang="en-US" altLang="zh-CN" sz="2400" b="1" smtClean="0">
                <a:solidFill>
                  <a:schemeClr val="bg2"/>
                </a:solidFill>
                <a:sym typeface="Wingdings 2" panose="05020102010507070707" pitchFamily="18" charset="2"/>
              </a:rPr>
              <a:t>) a process,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user and developer can see the </a:t>
            </a:r>
            <a:r>
              <a:rPr lang="en-US" altLang="zh-CN" sz="2400" b="1" u="sng" smtClean="0">
                <a:solidFill>
                  <a:schemeClr val="bg2"/>
                </a:solidFill>
                <a:sym typeface="Wingdings 2" panose="05020102010507070707" pitchFamily="18" charset="2"/>
              </a:rPr>
              <a:t>simulated result</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a:t>
            </a:r>
            <a:r>
              <a:rPr lang="zh-CN" altLang="en-US" sz="2000" b="1" smtClean="0">
                <a:solidFill>
                  <a:schemeClr val="bg2"/>
                </a:solidFill>
                <a:sym typeface="Wingdings 2" panose="05020102010507070707" pitchFamily="18" charset="2"/>
              </a:rPr>
              <a:t>含义一：系统中的动态转换关系的描述。</a:t>
            </a:r>
            <a:endParaRPr lang="en-US" altLang="zh-CN" sz="20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a:t>
            </a:r>
            <a:r>
              <a:rPr lang="zh-CN" altLang="en-US" sz="2000" b="1" smtClean="0">
                <a:solidFill>
                  <a:schemeClr val="bg2"/>
                </a:solidFill>
                <a:sym typeface="Wingdings 2" panose="05020102010507070707" pitchFamily="18" charset="2"/>
              </a:rPr>
              <a:t>含义二：基于要素的整个系统动态仿真推演。</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本文特指此处</a:t>
            </a:r>
            <a:r>
              <a:rPr lang="en-US" altLang="zh-CN" sz="2000" b="1" smtClean="0">
                <a:solidFill>
                  <a:schemeClr val="bg2"/>
                </a:solidFill>
                <a:sym typeface="Wingdings 2" panose="05020102010507070707" pitchFamily="18" charset="2"/>
              </a:rPr>
              <a:t>)</a:t>
            </a:r>
            <a:endParaRPr lang="en-US" altLang="zh-CN" sz="2000" b="1" smtClean="0">
              <a:solidFill>
                <a:schemeClr val="bg2"/>
              </a:solidFill>
              <a:sym typeface="Wingdings 2" panose="05020102010507070707" pitchFamily="18" charset="2"/>
            </a:endParaRPr>
          </a:p>
        </p:txBody>
      </p:sp>
      <p:sp>
        <p:nvSpPr>
          <p:cNvPr id="81925" name="AutoShape 4"/>
          <p:cNvSpPr/>
          <p:nvPr/>
        </p:nvSpPr>
        <p:spPr bwMode="auto">
          <a:xfrm>
            <a:off x="5867400" y="2781300"/>
            <a:ext cx="160338" cy="1079500"/>
          </a:xfrm>
          <a:prstGeom prst="rightBrace">
            <a:avLst>
              <a:gd name="adj1" fmla="val 74838"/>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58D9EC-15C6-4F8A-B3C4-3D9CD4B33C8C}" type="slidenum">
              <a:rPr kumimoji="0" lang="en-US" altLang="zh-CN" sz="2600" smtClean="0">
                <a:solidFill>
                  <a:schemeClr val="bg1"/>
                </a:solidFill>
              </a:rPr>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83972" name="Rectangle 3"/>
          <p:cNvSpPr>
            <a:spLocks noGrp="1" noChangeArrowheads="1"/>
          </p:cNvSpPr>
          <p:nvPr>
            <p:ph type="body" idx="1"/>
          </p:nvPr>
        </p:nvSpPr>
        <p:spPr>
          <a:xfrm>
            <a:off x="762000" y="1662113"/>
            <a:ext cx="8382000" cy="5181600"/>
          </a:xfrm>
        </p:spPr>
        <p:txBody>
          <a:bodyPr/>
          <a:lstStyle/>
          <a:p>
            <a:pPr eaLnBrk="1" hangingPunct="1">
              <a:lnSpc>
                <a:spcPct val="90000"/>
              </a:lnSpc>
              <a:buFontTx/>
              <a:buNone/>
            </a:pPr>
            <a:r>
              <a:rPr lang="en-US" altLang="zh-CN" b="1" smtClean="0"/>
              <a:t>2. Example:Lai Notation (a </a:t>
            </a:r>
            <a:r>
              <a:rPr lang="en-US" altLang="zh-CN" b="1" u="sng" smtClean="0">
                <a:solidFill>
                  <a:srgbClr val="0000FF"/>
                </a:solidFill>
              </a:rPr>
              <a:t>static</a:t>
            </a:r>
            <a:r>
              <a:rPr lang="en-US" altLang="zh-CN" b="1" smtClean="0"/>
              <a:t> model)</a:t>
            </a:r>
            <a:endParaRPr lang="en-US" altLang="zh-CN" b="1" smtClean="0"/>
          </a:p>
          <a:p>
            <a:pPr eaLnBrk="1" hangingPunct="1">
              <a:lnSpc>
                <a:spcPct val="90000"/>
              </a:lnSpc>
              <a:buFontTx/>
              <a:buNone/>
            </a:pPr>
            <a:r>
              <a:rPr lang="en-US" altLang="zh-CN" sz="2400" b="1" smtClean="0"/>
              <a:t>   </a:t>
            </a:r>
            <a:r>
              <a:rPr lang="zh-CN" altLang="en-US" sz="2400" b="1" smtClean="0"/>
              <a:t>（范例：</a:t>
            </a:r>
            <a:r>
              <a:rPr lang="en-US" altLang="zh-CN" sz="2400" b="1" smtClean="0"/>
              <a:t>Lai</a:t>
            </a:r>
            <a:r>
              <a:rPr lang="zh-CN" altLang="en-US" sz="2400" b="1" smtClean="0"/>
              <a:t>符号描述系统）</a:t>
            </a:r>
            <a:r>
              <a:rPr lang="en-US" altLang="zh-CN" sz="2400" b="1" smtClean="0"/>
              <a:t>(</a:t>
            </a:r>
            <a:r>
              <a:rPr lang="zh-CN" altLang="en-US" sz="2400" b="1" smtClean="0"/>
              <a:t>早期符号描述系统示例</a:t>
            </a:r>
            <a:r>
              <a:rPr lang="en-US" altLang="zh-CN" sz="2400" b="1" smtClean="0"/>
              <a:t>:</a:t>
            </a:r>
            <a:r>
              <a:rPr lang="zh-CN" altLang="en-US" sz="2400" b="1" smtClean="0"/>
              <a:t>观摩</a:t>
            </a:r>
            <a:r>
              <a:rPr lang="en-US" altLang="zh-CN" sz="2400" b="1" smtClean="0"/>
              <a:t>)</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explaining:</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notes: comprehensive process notation ….(P64)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综合的过程符号描述系统</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允许人们在任何详细的层</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次上对任何过程建模</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该模型范式中可由人员完成角色</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由资源完成活动</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最后导致软件</a:t>
            </a:r>
            <a:r>
              <a:rPr lang="zh-CN" altLang="en-US" sz="2400" b="1" u="sng" smtClean="0">
                <a:solidFill>
                  <a:srgbClr val="0033CC"/>
                </a:solidFill>
                <a:sym typeface="Wingdings 2" panose="05020102010507070707" pitchFamily="18" charset="2"/>
              </a:rPr>
              <a:t>工件</a:t>
            </a:r>
            <a:r>
              <a:rPr lang="en-US" altLang="zh-CN" sz="2400" b="1" u="sng" smtClean="0">
                <a:solidFill>
                  <a:srgbClr val="0033CC"/>
                </a:solidFill>
                <a:sym typeface="Wingdings 2" panose="05020102010507070707" pitchFamily="18" charset="2"/>
              </a:rPr>
              <a:t>/</a:t>
            </a:r>
            <a:r>
              <a:rPr lang="zh-CN" altLang="en-US" sz="2400" b="1" u="sng" smtClean="0">
                <a:solidFill>
                  <a:srgbClr val="0033CC"/>
                </a:solidFill>
                <a:sym typeface="Wingdings 2" panose="05020102010507070707" pitchFamily="18" charset="2"/>
              </a:rPr>
              <a:t>制品</a:t>
            </a:r>
            <a:r>
              <a:rPr lang="zh-CN" altLang="en-US" sz="2400" b="1" smtClean="0">
                <a:solidFill>
                  <a:schemeClr val="bg2"/>
                </a:solidFill>
                <a:sym typeface="Wingdings 2" panose="05020102010507070707" pitchFamily="18" charset="2"/>
              </a:rPr>
              <a:t>的产生</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the model: shows relations among </a:t>
            </a:r>
            <a:r>
              <a:rPr lang="en-US" altLang="zh-CN" sz="2400" b="1" smtClean="0">
                <a:solidFill>
                  <a:srgbClr val="0000FF"/>
                </a:solidFill>
                <a:sym typeface="Wingdings 2" panose="05020102010507070707" pitchFamily="18" charset="2"/>
              </a:rPr>
              <a:t>roles</a:t>
            </a: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activities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and </a:t>
            </a:r>
            <a:r>
              <a:rPr lang="en-US" altLang="zh-CN" sz="2400" b="1" smtClean="0">
                <a:solidFill>
                  <a:srgbClr val="0000FF"/>
                </a:solidFill>
                <a:sym typeface="Wingdings 2" panose="05020102010507070707" pitchFamily="18" charset="2"/>
              </a:rPr>
              <a:t>artifacts</a:t>
            </a:r>
            <a:r>
              <a:rPr lang="en-US" altLang="zh-CN" sz="2400" b="1" smtClean="0">
                <a:solidFill>
                  <a:schemeClr val="bg2"/>
                </a:solidFill>
                <a:sym typeface="Wingdings 2" panose="05020102010507070707" pitchFamily="18" charset="2"/>
              </a:rPr>
              <a:t>, and </a:t>
            </a:r>
            <a:r>
              <a:rPr lang="en-US" altLang="zh-CN" sz="2400" b="1" smtClean="0">
                <a:solidFill>
                  <a:srgbClr val="0000FF"/>
                </a:solidFill>
                <a:sym typeface="Wingdings 2" panose="05020102010507070707" pitchFamily="18" charset="2"/>
              </a:rPr>
              <a:t>state table</a:t>
            </a:r>
            <a:r>
              <a:rPr lang="en-US" altLang="zh-CN" sz="2400" b="1" smtClean="0">
                <a:solidFill>
                  <a:schemeClr val="bg2"/>
                </a:solidFill>
                <a:sym typeface="Wingdings 2" panose="05020102010507070707" pitchFamily="18" charset="2"/>
              </a:rPr>
              <a:t> show information</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about the completing of each at a given time(</a:t>
            </a:r>
            <a:r>
              <a:rPr lang="zh-CN" altLang="en-US" sz="2400" b="1" smtClean="0">
                <a:solidFill>
                  <a:schemeClr val="bg2"/>
                </a:solidFill>
                <a:sym typeface="Wingdings 2" panose="05020102010507070707" pitchFamily="18" charset="2"/>
              </a:rPr>
              <a:t>该</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过程模型可以用角色、活动、加工项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工件</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来显示彼</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此之间的关系，用状态表显示每个加工项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工件</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在特</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定时间的完成情况</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FA887-4EC3-474D-B0D8-63FD86E8E171}" type="slidenum">
              <a:rPr kumimoji="0" lang="en-US" altLang="zh-CN" sz="2600" smtClean="0">
                <a:solidFill>
                  <a:schemeClr val="bg1"/>
                </a:solidFill>
              </a:rPr>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elements</a:t>
            </a:r>
            <a:r>
              <a:rPr lang="zh-CN" altLang="en-US" sz="2400" b="1" smtClean="0">
                <a:solidFill>
                  <a:schemeClr val="bg2"/>
                </a:solidFill>
                <a:sym typeface="Wingdings 2" panose="05020102010507070707" pitchFamily="18" charset="2"/>
              </a:rPr>
              <a:t>（过程的元素） </a:t>
            </a:r>
            <a:r>
              <a:rPr lang="en-US" altLang="zh-CN" sz="2400" b="1" smtClean="0">
                <a:solidFill>
                  <a:schemeClr val="bg2"/>
                </a:solidFill>
                <a:sym typeface="Wingdings 2" panose="05020102010507070707" pitchFamily="18" charset="2"/>
              </a:rPr>
              <a:t>(seven elements—see P64)</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a:t>
            </a:r>
            <a:r>
              <a:rPr lang="zh-CN" altLang="en-US" sz="2400" b="1" smtClean="0">
                <a:solidFill>
                  <a:schemeClr val="bg2"/>
                </a:solidFill>
                <a:sym typeface="Wingdings 2" panose="05020102010507070707" pitchFamily="18" charset="2"/>
              </a:rPr>
              <a:t>活动：过程中要发生的事件。各种前后关系、触发条件、</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规则、团队成员等等。也可以理解为子过程。</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zh-CN" altLang="en-US" sz="2400" b="1" smtClean="0">
                <a:solidFill>
                  <a:schemeClr val="bg2"/>
                </a:solidFill>
                <a:sym typeface="Wingdings 2" panose="05020102010507070707" pitchFamily="18" charset="2"/>
              </a:rPr>
              <a:t>序列。活动顺序等等。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a:t>
            </a:r>
            <a:r>
              <a:rPr lang="zh-CN" altLang="en-US" sz="2400" b="1" smtClean="0">
                <a:solidFill>
                  <a:schemeClr val="bg2"/>
                </a:solidFill>
                <a:sym typeface="Wingdings 2" panose="05020102010507070707" pitchFamily="18" charset="2"/>
              </a:rPr>
              <a:t>过程模型。小型工程可以认为是开发方式等描述。</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  </a:t>
            </a:r>
            <a:r>
              <a:rPr lang="zh-CN" altLang="en-US" sz="2400" b="1" smtClean="0">
                <a:solidFill>
                  <a:schemeClr val="bg2"/>
                </a:solidFill>
                <a:sym typeface="Wingdings 2" panose="05020102010507070707" pitchFamily="18" charset="2"/>
              </a:rPr>
              <a:t>资源。活动所需的各种资源标注。</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  </a:t>
            </a:r>
            <a:r>
              <a:rPr lang="zh-CN" altLang="en-US" sz="2400" b="1" smtClean="0">
                <a:solidFill>
                  <a:schemeClr val="bg2"/>
                </a:solidFill>
                <a:sym typeface="Wingdings 2" panose="05020102010507070707" pitchFamily="18" charset="2"/>
              </a:rPr>
              <a:t>控制。针对活动的外部影响等。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  </a:t>
            </a:r>
            <a:r>
              <a:rPr lang="zh-CN" altLang="en-US" sz="2400" b="1" smtClean="0">
                <a:solidFill>
                  <a:schemeClr val="bg2"/>
                </a:solidFill>
                <a:sym typeface="Wingdings 2" panose="05020102010507070707" pitchFamily="18" charset="2"/>
              </a:rPr>
              <a:t>策略。各种指导原则，包括约束等。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G:  </a:t>
            </a:r>
            <a:r>
              <a:rPr lang="zh-CN" altLang="en-US" sz="2400" b="1" smtClean="0">
                <a:solidFill>
                  <a:schemeClr val="bg2"/>
                </a:solidFill>
                <a:sym typeface="Wingdings 2" panose="05020102010507070707" pitchFamily="18" charset="2"/>
              </a:rPr>
              <a:t>组织。各种层次化结构等描述。包括物理的和软件逻辑</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的结构。</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smtClean="0"/>
          </a:p>
        </p:txBody>
      </p:sp>
      <p:sp>
        <p:nvSpPr>
          <p:cNvPr id="88067" name="内容占位符 2"/>
          <p:cNvSpPr>
            <a:spLocks noGrp="1"/>
          </p:cNvSpPr>
          <p:nvPr>
            <p:ph idx="1"/>
          </p:nvPr>
        </p:nvSpPr>
        <p:spPr>
          <a:xfrm>
            <a:off x="755650" y="1773238"/>
            <a:ext cx="8388350" cy="5084762"/>
          </a:xfrm>
        </p:spPr>
        <p:txBody>
          <a:bodyPr/>
          <a:lstStyle/>
          <a:p>
            <a:pPr eaLnBrk="1" hangingPunct="1">
              <a:buFontTx/>
              <a:buNone/>
            </a:pPr>
            <a:r>
              <a:rPr lang="en-US" altLang="zh-CN" sz="2400" b="1" dirty="0" smtClean="0">
                <a:solidFill>
                  <a:schemeClr val="bg2"/>
                </a:solidFill>
                <a:sym typeface="Wingdings 2" panose="05020102010507070707" pitchFamily="18" charset="2"/>
              </a:rPr>
              <a:t>process description</a:t>
            </a:r>
            <a:r>
              <a:rPr lang="zh-CN" altLang="en-US" sz="2400" b="1" dirty="0" smtClean="0">
                <a:solidFill>
                  <a:schemeClr val="bg2"/>
                </a:solidFill>
                <a:sym typeface="Wingdings 2" panose="05020102010507070707" pitchFamily="18" charset="2"/>
              </a:rPr>
              <a:t>（过程描述）</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（用模板勾勒框架）</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several levels of abstraction –several </a:t>
            </a:r>
            <a:r>
              <a:rPr lang="en-US" altLang="zh-CN" sz="2400" b="1" u="sng" dirty="0" smtClean="0">
                <a:solidFill>
                  <a:srgbClr val="0000FF"/>
                </a:solidFill>
                <a:sym typeface="Wingdings 2" panose="05020102010507070707" pitchFamily="18" charset="2"/>
              </a:rPr>
              <a:t>templates</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(such as </a:t>
            </a:r>
            <a:r>
              <a:rPr lang="en-US" altLang="zh-CN" sz="2000" b="1" dirty="0" smtClean="0">
                <a:solidFill>
                  <a:schemeClr val="bg2"/>
                </a:solidFill>
                <a:sym typeface="Wingdings 2" panose="05020102010507070707" pitchFamily="18" charset="2"/>
              </a:rPr>
              <a:t>ADT(artifact define template</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：制品定义模板</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driving an automobile</a:t>
            </a:r>
            <a:r>
              <a:rPr lang="zh-CN" altLang="en-US" sz="2400" b="1" u="sng" dirty="0" smtClean="0">
                <a:solidFill>
                  <a:srgbClr val="0000FF"/>
                </a:solidFill>
                <a:sym typeface="Wingdings 2" panose="05020102010507070707" pitchFamily="18" charset="2"/>
              </a:rPr>
              <a:t>（机动车驾驶）</a:t>
            </a:r>
            <a:r>
              <a:rPr lang="zh-CN" altLang="en-US" sz="2400" b="1" dirty="0" smtClean="0">
                <a:solidFill>
                  <a:schemeClr val="bg2"/>
                </a:solidFill>
                <a:sym typeface="Wingdings 2" panose="05020102010507070707" pitchFamily="18" charset="2"/>
              </a:rPr>
              <a:t> </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table 2.1: description of the </a:t>
            </a:r>
            <a:r>
              <a:rPr lang="en-US" altLang="zh-CN" sz="2400" b="1" u="sng" dirty="0" smtClean="0">
                <a:solidFill>
                  <a:srgbClr val="0000FF"/>
                </a:solidFill>
                <a:sym typeface="Wingdings 2" panose="05020102010507070707" pitchFamily="18" charset="2"/>
              </a:rPr>
              <a:t>key resource</a:t>
            </a:r>
            <a:r>
              <a:rPr lang="en-US" altLang="zh-CN" sz="2400" b="1" dirty="0" smtClean="0">
                <a:solidFill>
                  <a:schemeClr val="bg2"/>
                </a:solidFill>
                <a:sym typeface="Wingdings 2" panose="05020102010507070707" pitchFamily="18" charset="2"/>
              </a:rPr>
              <a:t> (of a car)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artifact </a:t>
            </a:r>
            <a:r>
              <a:rPr lang="en-US" altLang="zh-CN" sz="2400" b="1" dirty="0" smtClean="0">
                <a:solidFill>
                  <a:schemeClr val="bg2"/>
                </a:solidFill>
                <a:sym typeface="Wingdings 2" panose="05020102010507070707" pitchFamily="18" charset="2"/>
              </a:rPr>
              <a:t>definition form----one of three subsystems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(role, activity, artifact)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fig2.11—process of starting a car(</a:t>
            </a:r>
            <a:r>
              <a:rPr lang="en-US" altLang="zh-CN" sz="2400" b="1" dirty="0" smtClean="0">
                <a:solidFill>
                  <a:srgbClr val="0000FF"/>
                </a:solidFill>
                <a:sym typeface="Wingdings 2" panose="05020102010507070707" pitchFamily="18" charset="2"/>
              </a:rPr>
              <a:t>process / activity</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C: fig2.12----transition diagram (</a:t>
            </a:r>
            <a:r>
              <a:rPr lang="en-US" altLang="zh-CN" sz="2400" b="1" dirty="0" smtClean="0">
                <a:solidFill>
                  <a:srgbClr val="0000FF"/>
                </a:solidFill>
                <a:sym typeface="Wingdings 2" panose="05020102010507070707" pitchFamily="18" charset="2"/>
              </a:rPr>
              <a:t>role(</a:t>
            </a:r>
            <a:r>
              <a:rPr lang="zh-CN" altLang="en-US" sz="2400" b="1" dirty="0" smtClean="0">
                <a:solidFill>
                  <a:srgbClr val="0000FF"/>
                </a:solidFill>
                <a:sym typeface="Wingdings 2" panose="05020102010507070707" pitchFamily="18" charset="2"/>
              </a:rPr>
              <a:t>规则</a:t>
            </a:r>
            <a:r>
              <a:rPr lang="en-US" altLang="zh-CN" sz="2400" b="1" dirty="0" smtClean="0">
                <a:solidFill>
                  <a:srgbClr val="0000FF"/>
                </a:solidFill>
                <a:sym typeface="Wingdings 2" panose="05020102010507070707" pitchFamily="18" charset="2"/>
              </a:rPr>
              <a:t>) about a car</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D: conclusion: Lai notation is useful in requirement </a:t>
            </a:r>
            <a:endParaRPr lang="en-US" altLang="zh-CN" sz="2400" b="1" dirty="0" smtClean="0">
              <a:solidFill>
                <a:schemeClr val="bg2"/>
              </a:solidFill>
              <a:sym typeface="Wingdings 2" panose="05020102010507070707" pitchFamily="18" charset="2"/>
            </a:endParaRPr>
          </a:p>
          <a:p>
            <a:pPr>
              <a:buFontTx/>
              <a:buNone/>
            </a:pPr>
            <a:endParaRPr lang="zh-CN" altLang="en-US" dirty="0" smtClean="0"/>
          </a:p>
        </p:txBody>
      </p:sp>
      <p:sp>
        <p:nvSpPr>
          <p:cNvPr id="880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647CE-DFC3-49F3-B1F4-B94C86265CC1}" type="slidenum">
              <a:rPr kumimoji="0" lang="en-US" altLang="zh-CN" sz="2600" smtClean="0">
                <a:solidFill>
                  <a:schemeClr val="bg1"/>
                </a:solidFill>
              </a:rPr>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90858F-DE69-4B7D-85A4-2FDF6707230E}" type="slidenum">
              <a:rPr kumimoji="0" lang="en-US" altLang="zh-CN" sz="2600" smtClean="0">
                <a:solidFill>
                  <a:schemeClr val="bg1"/>
                </a:solidFill>
              </a:rPr>
            </a:fld>
            <a:endParaRPr kumimoji="0" lang="en-US" altLang="zh-CN" sz="2600" smtClean="0">
              <a:solidFill>
                <a:schemeClr val="bg1"/>
              </a:solidFill>
            </a:endParaRPr>
          </a:p>
        </p:txBody>
      </p:sp>
      <p:sp>
        <p:nvSpPr>
          <p:cNvPr id="89091" name="Rectangle 4"/>
          <p:cNvSpPr>
            <a:spLocks noChangeArrowheads="1"/>
          </p:cNvSpPr>
          <p:nvPr/>
        </p:nvSpPr>
        <p:spPr bwMode="auto">
          <a:xfrm>
            <a:off x="152400" y="0"/>
            <a:ext cx="89916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9092" name="Line 5"/>
          <p:cNvSpPr>
            <a:spLocks noChangeShapeType="1"/>
          </p:cNvSpPr>
          <p:nvPr/>
        </p:nvSpPr>
        <p:spPr bwMode="auto">
          <a:xfrm>
            <a:off x="304800" y="76200"/>
            <a:ext cx="861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3" name="Line 6"/>
          <p:cNvSpPr>
            <a:spLocks noChangeShapeType="1"/>
          </p:cNvSpPr>
          <p:nvPr/>
        </p:nvSpPr>
        <p:spPr bwMode="auto">
          <a:xfrm>
            <a:off x="304800" y="457200"/>
            <a:ext cx="861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4" name="Line 7"/>
          <p:cNvSpPr>
            <a:spLocks noChangeShapeType="1"/>
          </p:cNvSpPr>
          <p:nvPr/>
        </p:nvSpPr>
        <p:spPr bwMode="auto">
          <a:xfrm>
            <a:off x="304800" y="914400"/>
            <a:ext cx="861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5" name="Line 8"/>
          <p:cNvSpPr>
            <a:spLocks noChangeShapeType="1"/>
          </p:cNvSpPr>
          <p:nvPr/>
        </p:nvSpPr>
        <p:spPr bwMode="auto">
          <a:xfrm>
            <a:off x="304800" y="1371600"/>
            <a:ext cx="861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304800" y="1752600"/>
            <a:ext cx="861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7" name="Line 10"/>
          <p:cNvSpPr>
            <a:spLocks noChangeShapeType="1"/>
          </p:cNvSpPr>
          <p:nvPr/>
        </p:nvSpPr>
        <p:spPr bwMode="auto">
          <a:xfrm>
            <a:off x="2057400" y="0"/>
            <a:ext cx="0" cy="6858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8" name="Text Box 11"/>
          <p:cNvSpPr txBox="1">
            <a:spLocks noChangeArrowheads="1"/>
          </p:cNvSpPr>
          <p:nvPr/>
        </p:nvSpPr>
        <p:spPr bwMode="auto">
          <a:xfrm>
            <a:off x="228600" y="0"/>
            <a:ext cx="8610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Name                     Car</a:t>
            </a: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Synopsis                This is the artifact that represents a class of cars</a:t>
            </a: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Complexity type    Composite</a:t>
            </a: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Data type                (car c, user-defined)</a:t>
            </a:r>
            <a:endParaRPr lang="en-US" altLang="zh-CN" sz="2000">
              <a:latin typeface="Times New Roman" panose="02020603050405020304" pitchFamily="18" charset="0"/>
            </a:endParaRPr>
          </a:p>
        </p:txBody>
      </p:sp>
      <p:sp>
        <p:nvSpPr>
          <p:cNvPr id="89099" name="Line 12"/>
          <p:cNvSpPr>
            <a:spLocks noChangeShapeType="1"/>
          </p:cNvSpPr>
          <p:nvPr/>
        </p:nvSpPr>
        <p:spPr bwMode="auto">
          <a:xfrm>
            <a:off x="762000" y="1752600"/>
            <a:ext cx="0" cy="5105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0" name="Line 13"/>
          <p:cNvSpPr>
            <a:spLocks noChangeShapeType="1"/>
          </p:cNvSpPr>
          <p:nvPr/>
        </p:nvSpPr>
        <p:spPr bwMode="auto">
          <a:xfrm>
            <a:off x="762000" y="2667000"/>
            <a:ext cx="815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1" name="Line 14"/>
          <p:cNvSpPr>
            <a:spLocks noChangeShapeType="1"/>
          </p:cNvSpPr>
          <p:nvPr/>
        </p:nvSpPr>
        <p:spPr bwMode="auto">
          <a:xfrm>
            <a:off x="762000" y="4191000"/>
            <a:ext cx="815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5"/>
          <p:cNvSpPr txBox="1">
            <a:spLocks noChangeArrowheads="1"/>
          </p:cNvSpPr>
          <p:nvPr/>
        </p:nvSpPr>
        <p:spPr bwMode="auto">
          <a:xfrm>
            <a:off x="288925" y="2701925"/>
            <a:ext cx="5492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Artifact-state list</a:t>
            </a:r>
            <a:endParaRPr lang="en-US" altLang="zh-CN" sz="2400">
              <a:latin typeface="Times New Roman" panose="02020603050405020304" pitchFamily="18" charset="0"/>
            </a:endParaRPr>
          </a:p>
        </p:txBody>
      </p:sp>
      <p:sp>
        <p:nvSpPr>
          <p:cNvPr id="89103" name="Text Box 16"/>
          <p:cNvSpPr txBox="1">
            <a:spLocks noChangeArrowheads="1"/>
          </p:cNvSpPr>
          <p:nvPr/>
        </p:nvSpPr>
        <p:spPr bwMode="auto">
          <a:xfrm>
            <a:off x="838200" y="2209800"/>
            <a:ext cx="114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Parked</a:t>
            </a: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Initiated</a:t>
            </a: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moving</a:t>
            </a:r>
            <a:endParaRPr lang="en-US" altLang="zh-CN" sz="2000">
              <a:latin typeface="Times New Roman" panose="02020603050405020304" pitchFamily="18" charset="0"/>
            </a:endParaRPr>
          </a:p>
        </p:txBody>
      </p:sp>
      <p:sp>
        <p:nvSpPr>
          <p:cNvPr id="89104" name="Text Box 17"/>
          <p:cNvSpPr txBox="1">
            <a:spLocks noChangeArrowheads="1"/>
          </p:cNvSpPr>
          <p:nvPr/>
        </p:nvSpPr>
        <p:spPr bwMode="auto">
          <a:xfrm>
            <a:off x="2133600" y="1676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(state_of(car.engine)=off)</a:t>
            </a:r>
            <a:endParaRPr lang="en-US" altLang="zh-CN" sz="2000">
              <a:latin typeface="Times New Roman" panose="02020603050405020304" pitchFamily="18" charset="0"/>
            </a:endParaRPr>
          </a:p>
        </p:txBody>
      </p:sp>
      <p:sp>
        <p:nvSpPr>
          <p:cNvPr id="89105" name="Text Box 18"/>
          <p:cNvSpPr txBox="1">
            <a:spLocks noChangeArrowheads="1"/>
          </p:cNvSpPr>
          <p:nvPr/>
        </p:nvSpPr>
        <p:spPr bwMode="auto">
          <a:xfrm>
            <a:off x="2133600" y="1981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(state_of(car.gear)=park)</a:t>
            </a:r>
            <a:endParaRPr lang="en-US" altLang="zh-CN" sz="2000">
              <a:latin typeface="Times New Roman" panose="02020603050405020304" pitchFamily="18" charset="0"/>
            </a:endParaRPr>
          </a:p>
        </p:txBody>
      </p:sp>
      <p:sp>
        <p:nvSpPr>
          <p:cNvPr id="89106" name="Text Box 19"/>
          <p:cNvSpPr txBox="1">
            <a:spLocks noChangeArrowheads="1"/>
          </p:cNvSpPr>
          <p:nvPr/>
        </p:nvSpPr>
        <p:spPr bwMode="auto">
          <a:xfrm>
            <a:off x="2133600" y="228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endParaRPr lang="en-US" altLang="zh-CN" sz="2000">
              <a:latin typeface="Times New Roman" panose="02020603050405020304" pitchFamily="18" charset="0"/>
            </a:endParaRPr>
          </a:p>
        </p:txBody>
      </p:sp>
      <p:sp>
        <p:nvSpPr>
          <p:cNvPr id="89107" name="Line 20"/>
          <p:cNvSpPr>
            <a:spLocks noChangeShapeType="1"/>
          </p:cNvSpPr>
          <p:nvPr/>
        </p:nvSpPr>
        <p:spPr bwMode="auto">
          <a:xfrm>
            <a:off x="5867400" y="1752600"/>
            <a:ext cx="0" cy="5105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21"/>
          <p:cNvSpPr txBox="1">
            <a:spLocks noChangeArrowheads="1"/>
          </p:cNvSpPr>
          <p:nvPr/>
        </p:nvSpPr>
        <p:spPr bwMode="auto">
          <a:xfrm>
            <a:off x="5943600" y="18288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and engine is not running.</a:t>
            </a:r>
            <a:endParaRPr lang="en-US" altLang="zh-CN" sz="2000">
              <a:latin typeface="Times New Roman" panose="02020603050405020304" pitchFamily="18" charset="0"/>
            </a:endParaRPr>
          </a:p>
        </p:txBody>
      </p:sp>
      <p:sp>
        <p:nvSpPr>
          <p:cNvPr id="89109" name="Text Box 22"/>
          <p:cNvSpPr txBox="1">
            <a:spLocks noChangeArrowheads="1"/>
          </p:cNvSpPr>
          <p:nvPr/>
        </p:nvSpPr>
        <p:spPr bwMode="auto">
          <a:xfrm>
            <a:off x="2209800" y="2590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endParaRPr lang="en-US" altLang="zh-CN" sz="2000">
              <a:latin typeface="Times New Roman" panose="02020603050405020304" pitchFamily="18" charset="0"/>
            </a:endParaRPr>
          </a:p>
        </p:txBody>
      </p:sp>
      <p:sp>
        <p:nvSpPr>
          <p:cNvPr id="89110" name="Text Box 23"/>
          <p:cNvSpPr txBox="1">
            <a:spLocks noChangeArrowheads="1"/>
          </p:cNvSpPr>
          <p:nvPr/>
        </p:nvSpPr>
        <p:spPr bwMode="auto">
          <a:xfrm>
            <a:off x="2209800" y="28956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endParaRPr lang="en-US" altLang="zh-CN" sz="2000">
              <a:latin typeface="Times New Roman" panose="02020603050405020304" pitchFamily="18" charset="0"/>
            </a:endParaRPr>
          </a:p>
        </p:txBody>
      </p:sp>
      <p:sp>
        <p:nvSpPr>
          <p:cNvPr id="89111" name="Text Box 24"/>
          <p:cNvSpPr txBox="1">
            <a:spLocks noChangeArrowheads="1"/>
          </p:cNvSpPr>
          <p:nvPr/>
        </p:nvSpPr>
        <p:spPr bwMode="auto">
          <a:xfrm>
            <a:off x="2209800" y="3200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(state_of(car-driver(car.))=in-car)</a:t>
            </a:r>
            <a:endParaRPr lang="en-US" altLang="zh-CN" sz="2000">
              <a:latin typeface="Times New Roman" panose="02020603050405020304" pitchFamily="18" charset="0"/>
            </a:endParaRPr>
          </a:p>
        </p:txBody>
      </p:sp>
      <p:sp>
        <p:nvSpPr>
          <p:cNvPr id="89112" name="Text Box 25"/>
          <p:cNvSpPr txBox="1">
            <a:spLocks noChangeArrowheads="1"/>
          </p:cNvSpPr>
          <p:nvPr/>
        </p:nvSpPr>
        <p:spPr bwMode="auto">
          <a:xfrm>
            <a:off x="2209800" y="3505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a:t>
            </a:r>
            <a:endParaRPr lang="en-US" altLang="zh-CN" sz="2000">
              <a:latin typeface="Times New Roman" panose="02020603050405020304" pitchFamily="18" charset="0"/>
            </a:endParaRPr>
          </a:p>
        </p:txBody>
      </p:sp>
      <p:sp>
        <p:nvSpPr>
          <p:cNvPr id="89113" name="Text Box 26"/>
          <p:cNvSpPr txBox="1">
            <a:spLocks noChangeArrowheads="1"/>
          </p:cNvSpPr>
          <p:nvPr/>
        </p:nvSpPr>
        <p:spPr bwMode="auto">
          <a:xfrm>
            <a:off x="2209800" y="3810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endParaRPr lang="en-US" altLang="zh-CN" sz="2000">
              <a:latin typeface="Times New Roman" panose="02020603050405020304" pitchFamily="18" charset="0"/>
            </a:endParaRPr>
          </a:p>
        </p:txBody>
      </p:sp>
      <p:sp>
        <p:nvSpPr>
          <p:cNvPr id="89114" name="Text Box 27"/>
          <p:cNvSpPr txBox="1">
            <a:spLocks noChangeArrowheads="1"/>
          </p:cNvSpPr>
          <p:nvPr/>
        </p:nvSpPr>
        <p:spPr bwMode="auto">
          <a:xfrm>
            <a:off x="2209800" y="4114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endParaRPr lang="en-US" altLang="zh-CN" sz="2000">
              <a:latin typeface="Times New Roman" panose="02020603050405020304" pitchFamily="18" charset="0"/>
            </a:endParaRPr>
          </a:p>
        </p:txBody>
      </p:sp>
      <p:sp>
        <p:nvSpPr>
          <p:cNvPr id="89115" name="Text Box 28"/>
          <p:cNvSpPr txBox="1">
            <a:spLocks noChangeArrowheads="1"/>
          </p:cNvSpPr>
          <p:nvPr/>
        </p:nvSpPr>
        <p:spPr bwMode="auto">
          <a:xfrm>
            <a:off x="2209800" y="4419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endParaRPr lang="en-US" altLang="zh-CN" sz="2000">
              <a:latin typeface="Times New Roman" panose="02020603050405020304" pitchFamily="18" charset="0"/>
            </a:endParaRPr>
          </a:p>
        </p:txBody>
      </p:sp>
      <p:sp>
        <p:nvSpPr>
          <p:cNvPr id="89116" name="Text Box 29"/>
          <p:cNvSpPr txBox="1">
            <a:spLocks noChangeArrowheads="1"/>
          </p:cNvSpPr>
          <p:nvPr/>
        </p:nvSpPr>
        <p:spPr bwMode="auto">
          <a:xfrm>
            <a:off x="2209800" y="5029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gear)=drive)or</a:t>
            </a:r>
            <a:endParaRPr lang="en-US" altLang="zh-CN" sz="2000">
              <a:latin typeface="Times New Roman" panose="02020603050405020304" pitchFamily="18" charset="0"/>
            </a:endParaRPr>
          </a:p>
        </p:txBody>
      </p:sp>
      <p:sp>
        <p:nvSpPr>
          <p:cNvPr id="89117" name="Text Box 30"/>
          <p:cNvSpPr txBox="1">
            <a:spLocks noChangeArrowheads="1"/>
          </p:cNvSpPr>
          <p:nvPr/>
        </p:nvSpPr>
        <p:spPr bwMode="auto">
          <a:xfrm>
            <a:off x="2209800" y="5638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(state_of(car.speed)=stand)or</a:t>
            </a:r>
            <a:endParaRPr lang="en-US" altLang="zh-CN" sz="2000">
              <a:latin typeface="Times New Roman" panose="02020603050405020304" pitchFamily="18" charset="0"/>
            </a:endParaRPr>
          </a:p>
        </p:txBody>
      </p:sp>
      <p:sp>
        <p:nvSpPr>
          <p:cNvPr id="89118" name="Text Box 31"/>
          <p:cNvSpPr txBox="1">
            <a:spLocks noChangeArrowheads="1"/>
          </p:cNvSpPr>
          <p:nvPr/>
        </p:nvSpPr>
        <p:spPr bwMode="auto">
          <a:xfrm>
            <a:off x="2209800" y="4724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(state_of(car-driver(car.))=driving)</a:t>
            </a:r>
            <a:endParaRPr lang="en-US" altLang="zh-CN" sz="2000">
              <a:latin typeface="Times New Roman" panose="02020603050405020304" pitchFamily="18" charset="0"/>
            </a:endParaRPr>
          </a:p>
        </p:txBody>
      </p:sp>
      <p:sp>
        <p:nvSpPr>
          <p:cNvPr id="89119" name="Text Box 32"/>
          <p:cNvSpPr txBox="1">
            <a:spLocks noChangeArrowheads="1"/>
          </p:cNvSpPr>
          <p:nvPr/>
        </p:nvSpPr>
        <p:spPr bwMode="auto">
          <a:xfrm>
            <a:off x="2209800"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gear)=reverse)</a:t>
            </a:r>
            <a:endParaRPr lang="en-US" altLang="zh-CN" sz="2000">
              <a:latin typeface="Times New Roman" panose="02020603050405020304" pitchFamily="18" charset="0"/>
            </a:endParaRPr>
          </a:p>
        </p:txBody>
      </p:sp>
      <p:sp>
        <p:nvSpPr>
          <p:cNvPr id="89120" name="Text Box 33"/>
          <p:cNvSpPr txBox="1">
            <a:spLocks noChangeArrowheads="1"/>
          </p:cNvSpPr>
          <p:nvPr/>
        </p:nvSpPr>
        <p:spPr bwMode="auto">
          <a:xfrm>
            <a:off x="2209800" y="59436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(state_of(car.speed)=slow)or</a:t>
            </a:r>
            <a:endParaRPr lang="en-US" altLang="zh-CN" sz="2000">
              <a:latin typeface="Times New Roman" panose="02020603050405020304" pitchFamily="18" charset="0"/>
            </a:endParaRPr>
          </a:p>
        </p:txBody>
      </p:sp>
      <p:sp>
        <p:nvSpPr>
          <p:cNvPr id="89121" name="Text Box 34"/>
          <p:cNvSpPr txBox="1">
            <a:spLocks noChangeArrowheads="1"/>
          </p:cNvSpPr>
          <p:nvPr/>
        </p:nvSpPr>
        <p:spPr bwMode="auto">
          <a:xfrm>
            <a:off x="2209800" y="6248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(state_of(car.speed)=medium)or</a:t>
            </a:r>
            <a:endParaRPr lang="en-US" altLang="zh-CN" sz="2000">
              <a:latin typeface="Times New Roman" panose="02020603050405020304" pitchFamily="18" charset="0"/>
            </a:endParaRPr>
          </a:p>
        </p:txBody>
      </p:sp>
      <p:sp>
        <p:nvSpPr>
          <p:cNvPr id="89122" name="Text Box 35"/>
          <p:cNvSpPr txBox="1">
            <a:spLocks noChangeArrowheads="1"/>
          </p:cNvSpPr>
          <p:nvPr/>
        </p:nvSpPr>
        <p:spPr bwMode="auto">
          <a:xfrm>
            <a:off x="2209800" y="65532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(state_of(car.speed)=high)</a:t>
            </a:r>
            <a:endParaRPr lang="en-US" altLang="zh-CN" sz="2000">
              <a:latin typeface="Times New Roman" panose="02020603050405020304" pitchFamily="18" charset="0"/>
            </a:endParaRPr>
          </a:p>
        </p:txBody>
      </p:sp>
      <p:sp>
        <p:nvSpPr>
          <p:cNvPr id="89123" name="Text Box 36"/>
          <p:cNvSpPr txBox="1">
            <a:spLocks noChangeArrowheads="1"/>
          </p:cNvSpPr>
          <p:nvPr/>
        </p:nvSpPr>
        <p:spPr bwMode="auto">
          <a:xfrm>
            <a:off x="5943600" y="28035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but the engine is running.</a:t>
            </a:r>
            <a:endParaRPr lang="en-US" altLang="zh-CN" sz="2000">
              <a:latin typeface="Times New Roman" panose="02020603050405020304" pitchFamily="18" charset="0"/>
            </a:endParaRPr>
          </a:p>
        </p:txBody>
      </p:sp>
      <p:sp>
        <p:nvSpPr>
          <p:cNvPr id="89124" name="Text Box 37"/>
          <p:cNvSpPr txBox="1">
            <a:spLocks noChangeArrowheads="1"/>
          </p:cNvSpPr>
          <p:nvPr/>
        </p:nvSpPr>
        <p:spPr bwMode="auto">
          <a:xfrm>
            <a:off x="5943600" y="46323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moving forward or backward.</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1165D9-F055-4101-9FD8-F5F36E3CA86B}" type="slidenum">
              <a:rPr kumimoji="0" lang="en-US" altLang="zh-CN" sz="2600" smtClean="0">
                <a:solidFill>
                  <a:schemeClr val="bg1"/>
                </a:solidFill>
              </a:rPr>
            </a:fld>
            <a:endParaRPr kumimoji="0" lang="en-US" altLang="zh-CN" sz="2600" smtClean="0">
              <a:solidFill>
                <a:schemeClr val="bg1"/>
              </a:solidFill>
            </a:endParaRPr>
          </a:p>
        </p:txBody>
      </p:sp>
      <p:sp>
        <p:nvSpPr>
          <p:cNvPr id="12291"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292" name="Rectangle 3"/>
          <p:cNvSpPr>
            <a:spLocks noGrp="1" noChangeArrowheads="1"/>
          </p:cNvSpPr>
          <p:nvPr>
            <p:ph type="body" idx="1"/>
          </p:nvPr>
        </p:nvSpPr>
        <p:spPr>
          <a:xfrm>
            <a:off x="457200" y="0"/>
            <a:ext cx="8686800" cy="6858000"/>
          </a:xfrm>
        </p:spPr>
        <p:txBody>
          <a:bodyPr/>
          <a:lstStyle/>
          <a:p>
            <a:pPr algn="ctr" eaLnBrk="1" hangingPunct="1">
              <a:lnSpc>
                <a:spcPct val="90000"/>
              </a:lnSpc>
              <a:spcBef>
                <a:spcPct val="75000"/>
              </a:spcBef>
              <a:buClrTx/>
              <a:buSzTx/>
              <a:buFontTx/>
              <a:buNone/>
            </a:pPr>
            <a:r>
              <a:rPr lang="zh-CN" altLang="en-US" b="1" dirty="0" smtClean="0">
                <a:latin typeface="仿宋_GB2312" pitchFamily="49" charset="-122"/>
                <a:ea typeface="仿宋_GB2312" pitchFamily="49" charset="-122"/>
              </a:rPr>
              <a:t>假设：实际情况</a:t>
            </a:r>
            <a:r>
              <a:rPr lang="en-US" altLang="zh-CN" b="1" dirty="0" smtClean="0">
                <a:latin typeface="仿宋_GB2312" pitchFamily="49" charset="-122"/>
                <a:ea typeface="仿宋_GB2312" pitchFamily="49" charset="-122"/>
              </a:rPr>
              <a:t>02</a:t>
            </a:r>
            <a:endParaRPr lang="en-US" altLang="zh-CN"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一周后，学生去见老师，并提交了工作清单，他发现老师的这位朋友（</a:t>
            </a: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）和老师在一起。</a:t>
            </a:r>
            <a:endParaRPr lang="zh-CN" altLang="en-US"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这是工作清单，我已经研究清楚了四种文件的格式，可以写代码了。</a:t>
            </a:r>
            <a:endParaRPr lang="zh-CN" altLang="en-US"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T</a:t>
            </a:r>
            <a:r>
              <a:rPr lang="zh-CN" altLang="en-US" sz="2400" b="1" dirty="0" smtClean="0">
                <a:latin typeface="仿宋_GB2312" pitchFamily="49" charset="-122"/>
                <a:ea typeface="仿宋_GB2312" pitchFamily="49" charset="-122"/>
              </a:rPr>
              <a:t>：很好，不过我这位朋友有一些新想法，你不妨听听。</a:t>
            </a:r>
            <a:endParaRPr lang="zh-CN" altLang="en-US"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 </a:t>
            </a:r>
            <a:r>
              <a:rPr lang="zh-CN" altLang="en-US" sz="2400" b="1" dirty="0" smtClean="0">
                <a:latin typeface="仿宋_GB2312" pitchFamily="49" charset="-122"/>
                <a:ea typeface="仿宋_GB2312" pitchFamily="49" charset="-122"/>
              </a:rPr>
              <a:t>你好。我新买了一个扫描仪，你的程序可不可以直接扫描图片进来。</a:t>
            </a:r>
            <a:endParaRPr lang="zh-CN" altLang="en-US"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你可以自己扫描呀，买扫描仪的时候一般都会送正版软件的。</a:t>
            </a:r>
            <a:endParaRPr lang="zh-CN" altLang="en-US"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：是的，可是我一直不太会用，你知道我计算机水平不高，学一些新东西很累，也没有时间，如果你的软件能直接链接扫描仪，我只要学会你的软件就行了，我愿意多支付一些费用</a:t>
            </a:r>
            <a:r>
              <a:rPr lang="en-US" altLang="zh-CN"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还有，我想建一个图片库，你知道，我工作时需要几百个图片，我经常找不到，软件最好还带模糊查询等功能。（举手之劳的事情，用户就是不想做！） </a:t>
            </a:r>
            <a:endParaRPr lang="zh-CN" altLang="en-US" sz="2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3E0A84-9BB6-4AF8-BCB1-CDDB6939F1ED}" type="slidenum">
              <a:rPr kumimoji="0" lang="en-US" altLang="zh-CN" sz="2600" smtClean="0">
                <a:solidFill>
                  <a:schemeClr val="bg1"/>
                </a:solidFill>
              </a:rPr>
            </a:fld>
            <a:endParaRPr kumimoji="0" lang="en-US" altLang="zh-CN" sz="2600" smtClean="0">
              <a:solidFill>
                <a:schemeClr val="bg1"/>
              </a:solidFill>
            </a:endParaRPr>
          </a:p>
        </p:txBody>
      </p:sp>
      <p:sp>
        <p:nvSpPr>
          <p:cNvPr id="91139"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1140" name="Line 3"/>
          <p:cNvSpPr>
            <a:spLocks noChangeShapeType="1"/>
          </p:cNvSpPr>
          <p:nvPr/>
        </p:nvSpPr>
        <p:spPr bwMode="auto">
          <a:xfrm>
            <a:off x="228600" y="762000"/>
            <a:ext cx="868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1" name="Line 4"/>
          <p:cNvSpPr>
            <a:spLocks noChangeShapeType="1"/>
          </p:cNvSpPr>
          <p:nvPr/>
        </p:nvSpPr>
        <p:spPr bwMode="auto">
          <a:xfrm>
            <a:off x="1981200" y="1371600"/>
            <a:ext cx="693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2" name="Line 5"/>
          <p:cNvSpPr>
            <a:spLocks noChangeShapeType="1"/>
          </p:cNvSpPr>
          <p:nvPr/>
        </p:nvSpPr>
        <p:spPr bwMode="auto">
          <a:xfrm>
            <a:off x="1981200" y="762000"/>
            <a:ext cx="0" cy="3810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1981200" y="1905000"/>
            <a:ext cx="693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4" name="Line 7"/>
          <p:cNvSpPr>
            <a:spLocks noChangeShapeType="1"/>
          </p:cNvSpPr>
          <p:nvPr/>
        </p:nvSpPr>
        <p:spPr bwMode="auto">
          <a:xfrm>
            <a:off x="1981200" y="2438400"/>
            <a:ext cx="693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5" name="Line 8"/>
          <p:cNvSpPr>
            <a:spLocks noChangeShapeType="1"/>
          </p:cNvSpPr>
          <p:nvPr/>
        </p:nvSpPr>
        <p:spPr bwMode="auto">
          <a:xfrm>
            <a:off x="1981200" y="2971800"/>
            <a:ext cx="693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6" name="Line 9"/>
          <p:cNvSpPr>
            <a:spLocks noChangeShapeType="1"/>
          </p:cNvSpPr>
          <p:nvPr/>
        </p:nvSpPr>
        <p:spPr bwMode="auto">
          <a:xfrm>
            <a:off x="1981200" y="4038600"/>
            <a:ext cx="693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7" name="Line 10"/>
          <p:cNvSpPr>
            <a:spLocks noChangeShapeType="1"/>
          </p:cNvSpPr>
          <p:nvPr/>
        </p:nvSpPr>
        <p:spPr bwMode="auto">
          <a:xfrm>
            <a:off x="228600" y="3505200"/>
            <a:ext cx="868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1"/>
          <p:cNvSpPr txBox="1">
            <a:spLocks noChangeArrowheads="1"/>
          </p:cNvSpPr>
          <p:nvPr/>
        </p:nvSpPr>
        <p:spPr bwMode="auto">
          <a:xfrm>
            <a:off x="2057400" y="838200"/>
            <a:ext cx="6781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Doors                        the four doors of a car</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Engine                       the engine of a car</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Keyhole                     the ignition keyhole of a car </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Gear                           the gear of a car</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Speed                         the speed of a car</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This is the relation between a car and a key</a:t>
            </a:r>
            <a:endParaRPr lang="en-US" altLang="zh-CN" sz="2400">
              <a:latin typeface="Times New Roman" panose="02020603050405020304" pitchFamily="18" charset="0"/>
            </a:endParaRPr>
          </a:p>
          <a:p>
            <a:pPr eaLnBrk="1" hangingPunct="1">
              <a:spcBef>
                <a:spcPct val="50000"/>
              </a:spcBef>
              <a:buClrTx/>
              <a:buSzTx/>
              <a:buFontTx/>
              <a:buNone/>
            </a:pPr>
            <a:r>
              <a:rPr lang="en-US" altLang="zh-CN" sz="2400">
                <a:latin typeface="Times New Roman" panose="02020603050405020304" pitchFamily="18" charset="0"/>
              </a:rPr>
              <a:t>This is the relation between a car and a driver</a:t>
            </a:r>
            <a:endParaRPr lang="en-US" altLang="zh-CN" sz="2400">
              <a:latin typeface="Times New Roman" panose="02020603050405020304" pitchFamily="18" charset="0"/>
            </a:endParaRPr>
          </a:p>
        </p:txBody>
      </p:sp>
      <p:sp>
        <p:nvSpPr>
          <p:cNvPr id="91149" name="Line 12"/>
          <p:cNvSpPr>
            <a:spLocks noChangeShapeType="1"/>
          </p:cNvSpPr>
          <p:nvPr/>
        </p:nvSpPr>
        <p:spPr bwMode="auto">
          <a:xfrm>
            <a:off x="228600" y="4572000"/>
            <a:ext cx="868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13"/>
          <p:cNvSpPr txBox="1">
            <a:spLocks noChangeArrowheads="1"/>
          </p:cNvSpPr>
          <p:nvPr/>
        </p:nvSpPr>
        <p:spPr bwMode="auto">
          <a:xfrm>
            <a:off x="228600" y="1844675"/>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Sub-artifact list</a:t>
            </a:r>
            <a:endParaRPr lang="en-US" altLang="zh-CN" sz="2400">
              <a:latin typeface="Times New Roman" panose="02020603050405020304" pitchFamily="18" charset="0"/>
            </a:endParaRPr>
          </a:p>
        </p:txBody>
      </p:sp>
      <p:sp>
        <p:nvSpPr>
          <p:cNvPr id="91151" name="Text Box 14"/>
          <p:cNvSpPr txBox="1">
            <a:spLocks noChangeArrowheads="1"/>
          </p:cNvSpPr>
          <p:nvPr/>
        </p:nvSpPr>
        <p:spPr bwMode="auto">
          <a:xfrm>
            <a:off x="228600" y="36576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Relation list</a:t>
            </a:r>
            <a:endParaRPr lang="en-US" altLang="zh-CN" sz="2400">
              <a:latin typeface="Times New Roman" panose="02020603050405020304" pitchFamily="18" charset="0"/>
            </a:endParaRPr>
          </a:p>
        </p:txBody>
      </p:sp>
      <p:sp>
        <p:nvSpPr>
          <p:cNvPr id="91152" name="Line 15"/>
          <p:cNvSpPr>
            <a:spLocks noChangeShapeType="1"/>
          </p:cNvSpPr>
          <p:nvPr/>
        </p:nvSpPr>
        <p:spPr bwMode="auto">
          <a:xfrm>
            <a:off x="4191000" y="762000"/>
            <a:ext cx="0" cy="274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B3D96A-FA21-45DA-B86C-28FF68DC6311}" type="slidenum">
              <a:rPr kumimoji="0" lang="en-US" altLang="zh-CN" sz="2600" smtClean="0">
                <a:solidFill>
                  <a:schemeClr val="bg1"/>
                </a:solidFill>
              </a:rPr>
            </a:fld>
            <a:endParaRPr kumimoji="0" lang="en-US" altLang="zh-CN" sz="2600" smtClean="0">
              <a:solidFill>
                <a:schemeClr val="bg1"/>
              </a:solidFill>
            </a:endParaRPr>
          </a:p>
        </p:txBody>
      </p:sp>
      <p:sp>
        <p:nvSpPr>
          <p:cNvPr id="93187" name="Rectangle 2"/>
          <p:cNvSpPr>
            <a:spLocks noGrp="1" noChangeArrowheads="1"/>
          </p:cNvSpPr>
          <p:nvPr>
            <p:ph type="title"/>
          </p:nvPr>
        </p:nvSpPr>
        <p:spPr>
          <a:xfrm>
            <a:off x="1187450" y="5943600"/>
            <a:ext cx="7200900" cy="685800"/>
          </a:xfrm>
        </p:spPr>
        <p:txBody>
          <a:bodyPr/>
          <a:lstStyle/>
          <a:p>
            <a:pPr eaLnBrk="1" hangingPunct="1"/>
            <a:r>
              <a:rPr lang="en-US" altLang="zh-CN" sz="2400" smtClean="0"/>
              <a:t>Fig2.11 The process of starting a car (Lai 1991)</a:t>
            </a:r>
            <a:endParaRPr lang="en-US" altLang="zh-CN" sz="2400" smtClean="0"/>
          </a:p>
        </p:txBody>
      </p:sp>
      <p:pic>
        <p:nvPicPr>
          <p:cNvPr id="931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188913"/>
            <a:ext cx="856932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08301F-BE6A-4628-BB32-0D87A160D4C9}" type="slidenum">
              <a:rPr kumimoji="0" lang="en-US" altLang="zh-CN" sz="2600" smtClean="0">
                <a:solidFill>
                  <a:schemeClr val="bg1"/>
                </a:solidFill>
              </a:rPr>
            </a:fld>
            <a:endParaRPr kumimoji="0" lang="en-US" altLang="zh-CN" sz="2600" smtClean="0">
              <a:solidFill>
                <a:schemeClr val="bg1"/>
              </a:solidFill>
            </a:endParaRPr>
          </a:p>
        </p:txBody>
      </p:sp>
      <p:sp>
        <p:nvSpPr>
          <p:cNvPr id="94211" name="Oval 2"/>
          <p:cNvSpPr>
            <a:spLocks noChangeArrowheads="1"/>
          </p:cNvSpPr>
          <p:nvPr/>
        </p:nvSpPr>
        <p:spPr bwMode="auto">
          <a:xfrm>
            <a:off x="4114800" y="765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PARKED</a:t>
            </a:r>
            <a:endParaRPr lang="en-US" altLang="zh-CN" sz="2400">
              <a:latin typeface="Times New Roman" panose="02020603050405020304" pitchFamily="18" charset="0"/>
            </a:endParaRPr>
          </a:p>
        </p:txBody>
      </p:sp>
      <p:sp>
        <p:nvSpPr>
          <p:cNvPr id="94212" name="Oval 3"/>
          <p:cNvSpPr>
            <a:spLocks noChangeArrowheads="1"/>
          </p:cNvSpPr>
          <p:nvPr/>
        </p:nvSpPr>
        <p:spPr bwMode="auto">
          <a:xfrm>
            <a:off x="2133600" y="3813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INITIATED</a:t>
            </a:r>
            <a:endParaRPr lang="en-US" altLang="zh-CN" sz="2400">
              <a:latin typeface="Times New Roman" panose="02020603050405020304" pitchFamily="18" charset="0"/>
            </a:endParaRPr>
          </a:p>
        </p:txBody>
      </p:sp>
      <p:sp>
        <p:nvSpPr>
          <p:cNvPr id="94213" name="Oval 4"/>
          <p:cNvSpPr>
            <a:spLocks noChangeArrowheads="1"/>
          </p:cNvSpPr>
          <p:nvPr/>
        </p:nvSpPr>
        <p:spPr bwMode="auto">
          <a:xfrm>
            <a:off x="6248400" y="37369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MOVING</a:t>
            </a:r>
            <a:endParaRPr lang="en-US" altLang="zh-CN" sz="2400">
              <a:latin typeface="Times New Roman" panose="02020603050405020304" pitchFamily="18" charset="0"/>
            </a:endParaRPr>
          </a:p>
        </p:txBody>
      </p:sp>
      <p:sp>
        <p:nvSpPr>
          <p:cNvPr id="94214" name="Rectangle 5"/>
          <p:cNvSpPr>
            <a:spLocks noGrp="1" noChangeArrowheads="1"/>
          </p:cNvSpPr>
          <p:nvPr>
            <p:ph type="title" idx="4294967295"/>
          </p:nvPr>
        </p:nvSpPr>
        <p:spPr>
          <a:xfrm>
            <a:off x="1600200" y="5562600"/>
            <a:ext cx="7239000" cy="990600"/>
          </a:xfrm>
        </p:spPr>
        <p:txBody>
          <a:bodyPr/>
          <a:lstStyle/>
          <a:p>
            <a:pPr eaLnBrk="1" hangingPunct="1"/>
            <a:r>
              <a:rPr lang="en-US" altLang="zh-CN" sz="2400" smtClean="0"/>
              <a:t>Fig2.12 Transition diagram for a car (Lai 1991)</a:t>
            </a:r>
            <a:endParaRPr lang="en-US" altLang="zh-CN" sz="2400" smtClean="0"/>
          </a:p>
        </p:txBody>
      </p:sp>
      <p:sp>
        <p:nvSpPr>
          <p:cNvPr id="94215" name="Line 6"/>
          <p:cNvSpPr>
            <a:spLocks noChangeShapeType="1"/>
          </p:cNvSpPr>
          <p:nvPr/>
        </p:nvSpPr>
        <p:spPr bwMode="auto">
          <a:xfrm flipH="1">
            <a:off x="3200400" y="2060575"/>
            <a:ext cx="1066800" cy="15240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6" name="Line 7"/>
          <p:cNvSpPr>
            <a:spLocks noChangeShapeType="1"/>
          </p:cNvSpPr>
          <p:nvPr/>
        </p:nvSpPr>
        <p:spPr bwMode="auto">
          <a:xfrm flipV="1">
            <a:off x="3733800" y="2289175"/>
            <a:ext cx="914400" cy="13716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7" name="Line 8"/>
          <p:cNvSpPr>
            <a:spLocks noChangeShapeType="1"/>
          </p:cNvSpPr>
          <p:nvPr/>
        </p:nvSpPr>
        <p:spPr bwMode="auto">
          <a:xfrm>
            <a:off x="4267200" y="4727575"/>
            <a:ext cx="18288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9"/>
          <p:cNvSpPr>
            <a:spLocks noChangeShapeType="1"/>
          </p:cNvSpPr>
          <p:nvPr/>
        </p:nvSpPr>
        <p:spPr bwMode="auto">
          <a:xfrm flipH="1">
            <a:off x="4267200" y="4346575"/>
            <a:ext cx="16764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9" name="Text Box 10"/>
          <p:cNvSpPr txBox="1">
            <a:spLocks noChangeArrowheads="1"/>
          </p:cNvSpPr>
          <p:nvPr/>
        </p:nvSpPr>
        <p:spPr bwMode="auto">
          <a:xfrm>
            <a:off x="2514600" y="25177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initiate</a:t>
            </a:r>
            <a:endParaRPr lang="en-US" altLang="zh-CN" sz="2400">
              <a:latin typeface="Times New Roman" panose="02020603050405020304" pitchFamily="18" charset="0"/>
            </a:endParaRPr>
          </a:p>
        </p:txBody>
      </p:sp>
      <p:sp>
        <p:nvSpPr>
          <p:cNvPr id="94220" name="Text Box 11"/>
          <p:cNvSpPr txBox="1">
            <a:spLocks noChangeArrowheads="1"/>
          </p:cNvSpPr>
          <p:nvPr/>
        </p:nvSpPr>
        <p:spPr bwMode="auto">
          <a:xfrm>
            <a:off x="4191000" y="2974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get-out</a:t>
            </a:r>
            <a:endParaRPr lang="en-US" altLang="zh-CN" sz="2400">
              <a:latin typeface="Times New Roman" panose="02020603050405020304" pitchFamily="18" charset="0"/>
            </a:endParaRPr>
          </a:p>
        </p:txBody>
      </p:sp>
      <p:sp>
        <p:nvSpPr>
          <p:cNvPr id="94221" name="Text Box 12"/>
          <p:cNvSpPr txBox="1">
            <a:spLocks noChangeArrowheads="1"/>
          </p:cNvSpPr>
          <p:nvPr/>
        </p:nvSpPr>
        <p:spPr bwMode="auto">
          <a:xfrm>
            <a:off x="4648200" y="38131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stop</a:t>
            </a:r>
            <a:endParaRPr lang="en-US" altLang="zh-CN" sz="2400">
              <a:latin typeface="Times New Roman" panose="02020603050405020304" pitchFamily="18" charset="0"/>
            </a:endParaRPr>
          </a:p>
        </p:txBody>
      </p:sp>
      <p:sp>
        <p:nvSpPr>
          <p:cNvPr id="94222" name="Text Box 13"/>
          <p:cNvSpPr txBox="1">
            <a:spLocks noChangeArrowheads="1"/>
          </p:cNvSpPr>
          <p:nvPr/>
        </p:nvSpPr>
        <p:spPr bwMode="auto">
          <a:xfrm>
            <a:off x="4648200" y="4727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go</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BB4435-EB8A-4DCE-97F6-24C660E66F7C}" type="slidenum">
              <a:rPr kumimoji="0" lang="en-US" altLang="zh-CN" sz="2600" smtClean="0">
                <a:solidFill>
                  <a:schemeClr val="bg1"/>
                </a:solidFill>
              </a:rPr>
            </a:fld>
            <a:endParaRPr kumimoji="0" lang="en-US" altLang="zh-CN" sz="2600" smtClean="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95236" name="Rectangle 3"/>
          <p:cNvSpPr>
            <a:spLocks noGrp="1" noChangeArrowheads="1"/>
          </p:cNvSpPr>
          <p:nvPr>
            <p:ph type="body" idx="1"/>
          </p:nvPr>
        </p:nvSpPr>
        <p:spPr>
          <a:xfrm>
            <a:off x="755650" y="1655763"/>
            <a:ext cx="8388350" cy="5229225"/>
          </a:xfrm>
        </p:spPr>
        <p:txBody>
          <a:bodyPr/>
          <a:lstStyle/>
          <a:p>
            <a:pPr eaLnBrk="1" hangingPunct="1">
              <a:buFontTx/>
              <a:buNone/>
            </a:pPr>
            <a:r>
              <a:rPr lang="en-US" altLang="zh-CN" b="1" smtClean="0"/>
              <a:t>3. </a:t>
            </a:r>
            <a:r>
              <a:rPr lang="en-US" altLang="zh-CN" b="1" u="sng" smtClean="0">
                <a:solidFill>
                  <a:srgbClr val="0000FF"/>
                </a:solidFill>
              </a:rPr>
              <a:t>Dynamic</a:t>
            </a:r>
            <a:r>
              <a:rPr lang="en-US" altLang="zh-CN" b="1" smtClean="0"/>
              <a:t> Process Modeling</a:t>
            </a:r>
            <a:r>
              <a:rPr lang="zh-CN" altLang="en-US" b="1" smtClean="0"/>
              <a:t>（动态过程建模）</a:t>
            </a:r>
            <a:endParaRPr lang="zh-CN" altLang="en-US" b="1" smtClean="0"/>
          </a:p>
          <a:p>
            <a:pPr eaLnBrk="1" hangingPunct="1">
              <a:buFontTx/>
              <a:buNone/>
            </a:pPr>
            <a:r>
              <a:rPr lang="zh-CN" altLang="en-US" sz="2400" b="1"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系统动力学：展示资源流</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非一般性输入</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如何通过活动成为输出。</a:t>
            </a:r>
            <a:endParaRPr lang="en-US" altLang="zh-CN" sz="20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meaning: (a model can </a:t>
            </a:r>
            <a:r>
              <a:rPr lang="en-US" altLang="zh-CN" sz="2400" b="1" u="sng" smtClean="0">
                <a:solidFill>
                  <a:srgbClr val="0000FF"/>
                </a:solidFill>
                <a:sym typeface="Wingdings 2" panose="05020102010507070707" pitchFamily="18" charset="2"/>
              </a:rPr>
              <a:t>enact(</a:t>
            </a:r>
            <a:r>
              <a:rPr lang="zh-CN" altLang="en-US" sz="2400" b="1" u="sng" smtClean="0">
                <a:solidFill>
                  <a:srgbClr val="0000FF"/>
                </a:solidFill>
                <a:sym typeface="Wingdings 2" panose="05020102010507070707" pitchFamily="18" charset="2"/>
              </a:rPr>
              <a:t>推演</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process)</a:t>
            </a:r>
            <a:endParaRPr lang="en-US" altLang="zh-CN" sz="24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resource,   enact a    </a:t>
            </a:r>
            <a:r>
              <a:rPr lang="en-US" altLang="zh-CN" sz="3200" b="1" baseline="-50000" smtClean="0">
                <a:solidFill>
                  <a:schemeClr val="bg2"/>
                </a:solidFill>
                <a:sym typeface="Wingdings 2" panose="05020102010507070707" pitchFamily="18" charset="2"/>
              </a:rPr>
              <a:t>output</a:t>
            </a:r>
            <a:r>
              <a:rPr lang="en-US" altLang="zh-CN" sz="2000" b="1" baseline="-50000"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  evaluate </a:t>
            </a:r>
            <a:r>
              <a:rPr lang="en-US" altLang="zh-CN" sz="3200" b="1" baseline="-50000" smtClean="0">
                <a:solidFill>
                  <a:schemeClr val="bg2"/>
                </a:solidFill>
                <a:sym typeface="Wingdings 2" panose="05020102010507070707" pitchFamily="18" charset="2"/>
              </a:rPr>
              <a:t>change resources,etc</a:t>
            </a:r>
            <a:endParaRPr lang="en-US" altLang="zh-CN" sz="3200" b="1" baseline="-50000"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artifact       process</a:t>
            </a:r>
            <a:endParaRPr lang="en-US" altLang="zh-CN" sz="20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role: </a:t>
            </a:r>
            <a:r>
              <a:rPr lang="en-US" altLang="zh-CN" sz="3200" b="1" baseline="-50000" smtClean="0">
                <a:solidFill>
                  <a:schemeClr val="bg2"/>
                </a:solidFill>
                <a:sym typeface="Wingdings 2" panose="05020102010507070707" pitchFamily="18" charset="2"/>
              </a:rPr>
              <a:t>simulation</a:t>
            </a:r>
            <a:r>
              <a:rPr lang="en-US" altLang="zh-CN" sz="2000" b="1" smtClean="0">
                <a:solidFill>
                  <a:schemeClr val="bg2"/>
                </a:solidFill>
                <a:sym typeface="Wingdings 2" panose="05020102010507070707" pitchFamily="18" charset="2"/>
              </a:rPr>
              <a:t>    change     </a:t>
            </a:r>
            <a:r>
              <a:rPr lang="en-US" altLang="zh-CN" sz="3200" b="1" baseline="-50000" smtClean="0">
                <a:solidFill>
                  <a:schemeClr val="bg2"/>
                </a:solidFill>
                <a:sym typeface="Wingdings 2" panose="05020102010507070707" pitchFamily="18" charset="2"/>
              </a:rPr>
              <a:t>best scheme(about process)</a:t>
            </a:r>
            <a:endParaRPr lang="en-US" altLang="zh-CN" sz="3200" b="1" baseline="-50000"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resources </a:t>
            </a:r>
            <a:endParaRPr lang="en-US" altLang="zh-CN" sz="20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example: system dynamic model(</a:t>
            </a:r>
            <a:r>
              <a:rPr lang="zh-CN" altLang="en-US" sz="2400" b="1" smtClean="0">
                <a:solidFill>
                  <a:schemeClr val="bg2"/>
                </a:solidFill>
                <a:sym typeface="Wingdings 2" panose="05020102010507070707" pitchFamily="18" charset="2"/>
              </a:rPr>
              <a:t>系统动态模型</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A:fig2.13:model of factors contributing to productivity </a:t>
            </a:r>
            <a:endParaRPr lang="en-US" altLang="zh-CN" sz="2400" b="1" smtClean="0">
              <a:solidFill>
                <a:schemeClr val="bg2"/>
              </a:solidFill>
              <a:sym typeface="Wingdings 2" panose="05020102010507070707" pitchFamily="18" charset="2"/>
            </a:endParaRPr>
          </a:p>
          <a:p>
            <a:pPr eaLnBrk="1" hangingPunct="1">
              <a:lnSpc>
                <a:spcPts val="23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resource: the productivity of the experienced staff </a:t>
            </a:r>
            <a:endParaRPr lang="en-US" altLang="zh-CN" sz="2000" b="1" smtClean="0">
              <a:solidFill>
                <a:schemeClr val="bg2"/>
              </a:solidFill>
              <a:sym typeface="Wingdings 2" panose="05020102010507070707" pitchFamily="18" charset="2"/>
            </a:endParaRPr>
          </a:p>
          <a:p>
            <a:pPr eaLnBrk="1" hangingPunct="1">
              <a:lnSpc>
                <a:spcPts val="2300"/>
              </a:lnSpc>
              <a:buFontTx/>
              <a:buNone/>
            </a:pPr>
            <a:r>
              <a:rPr lang="en-US" altLang="zh-CN" sz="2000" b="1" smtClean="0">
                <a:solidFill>
                  <a:schemeClr val="bg2"/>
                </a:solidFill>
                <a:sym typeface="Wingdings 2" panose="05020102010507070707" pitchFamily="18" charset="2"/>
              </a:rPr>
              <a:t>                                fraction(of staff experienced)</a:t>
            </a:r>
            <a:endParaRPr lang="en-US" altLang="zh-CN" sz="2000" b="1" smtClean="0">
              <a:solidFill>
                <a:schemeClr val="bg2"/>
              </a:solidFill>
              <a:sym typeface="Wingdings 2" panose="05020102010507070707" pitchFamily="18" charset="2"/>
            </a:endParaRPr>
          </a:p>
          <a:p>
            <a:pPr eaLnBrk="1" hangingPunct="1">
              <a:lnSpc>
                <a:spcPts val="2300"/>
              </a:lnSpc>
              <a:buFontTx/>
              <a:buNone/>
            </a:pPr>
            <a:r>
              <a:rPr lang="en-US" altLang="zh-CN" sz="2000" b="1" smtClean="0">
                <a:solidFill>
                  <a:schemeClr val="bg2"/>
                </a:solidFill>
                <a:sym typeface="Wingdings 2" panose="05020102010507070707" pitchFamily="18" charset="2"/>
              </a:rPr>
              <a:t>                                the productivity of the new staff</a:t>
            </a:r>
            <a:endParaRPr lang="en-US" altLang="zh-CN" sz="2000" b="1" smtClean="0">
              <a:solidFill>
                <a:schemeClr val="bg2"/>
              </a:solidFill>
              <a:sym typeface="Wingdings 2" panose="05020102010507070707" pitchFamily="18" charset="2"/>
            </a:endParaRPr>
          </a:p>
          <a:p>
            <a:pPr eaLnBrk="1" hangingPunct="1">
              <a:lnSpc>
                <a:spcPts val="2300"/>
              </a:lnSpc>
              <a:buFontTx/>
              <a:buNone/>
            </a:pPr>
            <a:r>
              <a:rPr lang="en-US" altLang="zh-CN" sz="2000" b="1" smtClean="0">
                <a:solidFill>
                  <a:schemeClr val="bg2"/>
                </a:solidFill>
                <a:sym typeface="Wingdings 2" panose="05020102010507070707" pitchFamily="18" charset="2"/>
              </a:rPr>
              <a:t>                                ( The fourth: percent of project completed ) </a:t>
            </a:r>
            <a:endParaRPr lang="en-US" altLang="zh-CN" sz="2400" b="1" smtClean="0">
              <a:solidFill>
                <a:schemeClr val="bg2"/>
              </a:solidFill>
              <a:sym typeface="Wingdings 2" panose="05020102010507070707" pitchFamily="18" charset="2"/>
            </a:endParaRPr>
          </a:p>
        </p:txBody>
      </p:sp>
      <p:sp>
        <p:nvSpPr>
          <p:cNvPr id="95237" name="Line 4"/>
          <p:cNvSpPr>
            <a:spLocks noChangeShapeType="1"/>
          </p:cNvSpPr>
          <p:nvPr/>
        </p:nvSpPr>
        <p:spPr bwMode="auto">
          <a:xfrm>
            <a:off x="2484438" y="3500438"/>
            <a:ext cx="1143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5"/>
          <p:cNvSpPr>
            <a:spLocks noChangeShapeType="1"/>
          </p:cNvSpPr>
          <p:nvPr/>
        </p:nvSpPr>
        <p:spPr bwMode="auto">
          <a:xfrm>
            <a:off x="4643438" y="3500438"/>
            <a:ext cx="1143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3635375" y="4292600"/>
            <a:ext cx="1143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AutoShape 7"/>
          <p:cNvSpPr/>
          <p:nvPr/>
        </p:nvSpPr>
        <p:spPr bwMode="auto">
          <a:xfrm>
            <a:off x="4572000" y="3179763"/>
            <a:ext cx="76200" cy="609600"/>
          </a:xfrm>
          <a:prstGeom prst="leftBracket">
            <a:avLst>
              <a:gd name="adj" fmla="val 6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5241" name="AutoShape 8"/>
          <p:cNvSpPr/>
          <p:nvPr/>
        </p:nvSpPr>
        <p:spPr bwMode="auto">
          <a:xfrm>
            <a:off x="8599488" y="3251200"/>
            <a:ext cx="76200" cy="609600"/>
          </a:xfrm>
          <a:prstGeom prst="rightBracket">
            <a:avLst>
              <a:gd name="adj" fmla="val 6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861835-F89B-479F-8DBA-52F2BED9E578}" type="slidenum">
              <a:rPr kumimoji="0" lang="en-US" altLang="zh-CN" sz="2600" smtClean="0">
                <a:solidFill>
                  <a:schemeClr val="bg1"/>
                </a:solidFill>
              </a:rPr>
            </a:fld>
            <a:endParaRPr kumimoji="0" lang="en-US" altLang="zh-CN" sz="2600" smtClean="0">
              <a:solidFill>
                <a:schemeClr val="bg1"/>
              </a:solidFill>
            </a:endParaRPr>
          </a:p>
        </p:txBody>
      </p:sp>
      <p:sp>
        <p:nvSpPr>
          <p:cNvPr id="97283"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2" name="Group 3"/>
          <p:cNvGrpSpPr/>
          <p:nvPr/>
        </p:nvGrpSpPr>
        <p:grpSpPr bwMode="auto">
          <a:xfrm>
            <a:off x="76200" y="762000"/>
            <a:ext cx="9144000" cy="5573713"/>
            <a:chOff x="0" y="816"/>
            <a:chExt cx="5760" cy="3463"/>
          </a:xfrm>
        </p:grpSpPr>
        <p:sp>
          <p:nvSpPr>
            <p:cNvPr id="97285" name="Text Box 4"/>
            <p:cNvSpPr txBox="1">
              <a:spLocks noChangeArrowheads="1"/>
            </p:cNvSpPr>
            <p:nvPr/>
          </p:nvSpPr>
          <p:spPr bwMode="auto">
            <a:xfrm>
              <a:off x="0" y="1440"/>
              <a:ext cx="18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Experienced staff nominal potential productivity</a:t>
              </a:r>
              <a:endParaRPr lang="en-US" altLang="zh-CN" sz="2000">
                <a:latin typeface="Times New Roman" panose="02020603050405020304" pitchFamily="18" charset="0"/>
              </a:endParaRPr>
            </a:p>
          </p:txBody>
        </p:sp>
        <p:sp>
          <p:nvSpPr>
            <p:cNvPr id="97286" name="Text Box 5"/>
            <p:cNvSpPr txBox="1">
              <a:spLocks noChangeArrowheads="1"/>
            </p:cNvSpPr>
            <p:nvPr/>
          </p:nvSpPr>
          <p:spPr bwMode="auto">
            <a:xfrm>
              <a:off x="1584" y="864"/>
              <a:ext cx="11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Fraction of staff experienced</a:t>
              </a:r>
              <a:endParaRPr lang="en-US" altLang="zh-CN" sz="2000">
                <a:latin typeface="Times New Roman" panose="02020603050405020304" pitchFamily="18" charset="0"/>
              </a:endParaRPr>
            </a:p>
          </p:txBody>
        </p:sp>
        <p:sp>
          <p:nvSpPr>
            <p:cNvPr id="97287" name="Text Box 6"/>
            <p:cNvSpPr txBox="1">
              <a:spLocks noChangeArrowheads="1"/>
            </p:cNvSpPr>
            <p:nvPr/>
          </p:nvSpPr>
          <p:spPr bwMode="auto">
            <a:xfrm>
              <a:off x="2640" y="1296"/>
              <a:ext cx="15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New staff nominal potential productivity</a:t>
              </a:r>
              <a:endParaRPr lang="en-US" altLang="zh-CN" sz="2000">
                <a:latin typeface="Times New Roman" panose="02020603050405020304" pitchFamily="18" charset="0"/>
              </a:endParaRPr>
            </a:p>
          </p:txBody>
        </p:sp>
        <p:sp>
          <p:nvSpPr>
            <p:cNvPr id="97288" name="Text Box 7"/>
            <p:cNvSpPr txBox="1">
              <a:spLocks noChangeArrowheads="1"/>
            </p:cNvSpPr>
            <p:nvPr/>
          </p:nvSpPr>
          <p:spPr bwMode="auto">
            <a:xfrm>
              <a:off x="4320" y="816"/>
              <a:ext cx="1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Percent of project completed</a:t>
              </a:r>
              <a:endParaRPr lang="en-US" altLang="zh-CN" sz="2000">
                <a:latin typeface="Times New Roman" panose="02020603050405020304" pitchFamily="18" charset="0"/>
              </a:endParaRPr>
            </a:p>
          </p:txBody>
        </p:sp>
        <p:sp>
          <p:nvSpPr>
            <p:cNvPr id="97289" name="Text Box 8"/>
            <p:cNvSpPr txBox="1">
              <a:spLocks noChangeArrowheads="1"/>
            </p:cNvSpPr>
            <p:nvPr/>
          </p:nvSpPr>
          <p:spPr bwMode="auto">
            <a:xfrm>
              <a:off x="1584" y="2006"/>
              <a:ext cx="15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Average nominal potential productivity</a:t>
              </a:r>
              <a:endParaRPr lang="en-US" altLang="zh-CN" sz="2000">
                <a:latin typeface="Times New Roman" panose="02020603050405020304" pitchFamily="18" charset="0"/>
              </a:endParaRPr>
            </a:p>
          </p:txBody>
        </p:sp>
        <p:sp>
          <p:nvSpPr>
            <p:cNvPr id="97290" name="Text Box 9"/>
            <p:cNvSpPr txBox="1">
              <a:spLocks noChangeArrowheads="1"/>
            </p:cNvSpPr>
            <p:nvPr/>
          </p:nvSpPr>
          <p:spPr bwMode="auto">
            <a:xfrm>
              <a:off x="4272" y="1824"/>
              <a:ext cx="14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Learning multiplier</a:t>
              </a:r>
              <a:endParaRPr lang="en-US" altLang="zh-CN" sz="2000">
                <a:latin typeface="Times New Roman" panose="02020603050405020304" pitchFamily="18" charset="0"/>
              </a:endParaRPr>
            </a:p>
          </p:txBody>
        </p:sp>
        <p:sp>
          <p:nvSpPr>
            <p:cNvPr id="97291" name="Text Box 10"/>
            <p:cNvSpPr txBox="1">
              <a:spLocks noChangeArrowheads="1"/>
            </p:cNvSpPr>
            <p:nvPr/>
          </p:nvSpPr>
          <p:spPr bwMode="auto">
            <a:xfrm>
              <a:off x="3264" y="2352"/>
              <a:ext cx="96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Potential productivity</a:t>
              </a:r>
              <a:endParaRPr lang="en-US" altLang="zh-CN" sz="2000">
                <a:latin typeface="Times New Roman" panose="02020603050405020304" pitchFamily="18" charset="0"/>
              </a:endParaRPr>
            </a:p>
          </p:txBody>
        </p:sp>
        <p:sp>
          <p:nvSpPr>
            <p:cNvPr id="97292" name="Text Box 11"/>
            <p:cNvSpPr txBox="1">
              <a:spLocks noChangeArrowheads="1"/>
            </p:cNvSpPr>
            <p:nvPr/>
          </p:nvSpPr>
          <p:spPr bwMode="auto">
            <a:xfrm>
              <a:off x="2880" y="2880"/>
              <a:ext cx="1920" cy="452"/>
            </a:xfrm>
            <a:prstGeom prst="rect">
              <a:avLst/>
            </a:prstGeom>
            <a:solidFill>
              <a:srgbClr val="CCFFFF"/>
            </a:solidFill>
            <a:ln w="25400">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Software development productivity</a:t>
              </a:r>
              <a:endParaRPr lang="en-US" altLang="zh-CN" sz="2000">
                <a:latin typeface="Times New Roman" panose="02020603050405020304" pitchFamily="18" charset="0"/>
              </a:endParaRPr>
            </a:p>
          </p:txBody>
        </p:sp>
        <p:sp>
          <p:nvSpPr>
            <p:cNvPr id="97293" name="Text Box 12"/>
            <p:cNvSpPr txBox="1">
              <a:spLocks noChangeArrowheads="1"/>
            </p:cNvSpPr>
            <p:nvPr/>
          </p:nvSpPr>
          <p:spPr bwMode="auto">
            <a:xfrm>
              <a:off x="720" y="3168"/>
              <a:ext cx="153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Actual fraction of person-day on project</a:t>
              </a:r>
              <a:endParaRPr lang="en-US" altLang="zh-CN" sz="2000">
                <a:latin typeface="Times New Roman" panose="02020603050405020304" pitchFamily="18" charset="0"/>
              </a:endParaRPr>
            </a:p>
          </p:txBody>
        </p:sp>
        <p:sp>
          <p:nvSpPr>
            <p:cNvPr id="97294" name="Text Box 13"/>
            <p:cNvSpPr txBox="1">
              <a:spLocks noChangeArrowheads="1"/>
            </p:cNvSpPr>
            <p:nvPr/>
          </p:nvSpPr>
          <p:spPr bwMode="auto">
            <a:xfrm>
              <a:off x="2448" y="3456"/>
              <a:ext cx="163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Motivation and communication losses</a:t>
              </a:r>
              <a:endParaRPr lang="en-US" altLang="zh-CN" sz="2000">
                <a:latin typeface="Times New Roman" panose="02020603050405020304" pitchFamily="18" charset="0"/>
              </a:endParaRPr>
            </a:p>
          </p:txBody>
        </p:sp>
        <p:sp>
          <p:nvSpPr>
            <p:cNvPr id="97295" name="Text Box 14"/>
            <p:cNvSpPr txBox="1">
              <a:spLocks noChangeArrowheads="1"/>
            </p:cNvSpPr>
            <p:nvPr/>
          </p:nvSpPr>
          <p:spPr bwMode="auto">
            <a:xfrm>
              <a:off x="4224" y="3408"/>
              <a:ext cx="129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Communication overhead</a:t>
              </a:r>
              <a:endParaRPr lang="en-US" altLang="zh-CN" sz="2000">
                <a:latin typeface="Times New Roman" panose="02020603050405020304" pitchFamily="18" charset="0"/>
              </a:endParaRPr>
            </a:p>
          </p:txBody>
        </p:sp>
        <p:sp>
          <p:nvSpPr>
            <p:cNvPr id="97296" name="Text Box 15"/>
            <p:cNvSpPr txBox="1">
              <a:spLocks noChangeArrowheads="1"/>
            </p:cNvSpPr>
            <p:nvPr/>
          </p:nvSpPr>
          <p:spPr bwMode="auto">
            <a:xfrm>
              <a:off x="96" y="3984"/>
              <a:ext cx="19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Over/under work tolerance</a:t>
              </a:r>
              <a:endParaRPr lang="en-US" altLang="zh-CN" sz="2000">
                <a:latin typeface="Times New Roman" panose="02020603050405020304" pitchFamily="18" charset="0"/>
              </a:endParaRPr>
            </a:p>
          </p:txBody>
        </p:sp>
        <p:sp>
          <p:nvSpPr>
            <p:cNvPr id="97297" name="Text Box 16"/>
            <p:cNvSpPr txBox="1">
              <a:spLocks noChangeArrowheads="1"/>
            </p:cNvSpPr>
            <p:nvPr/>
          </p:nvSpPr>
          <p:spPr bwMode="auto">
            <a:xfrm>
              <a:off x="2256" y="4032"/>
              <a:ext cx="12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Schedule pressure</a:t>
              </a:r>
              <a:endParaRPr lang="en-US" altLang="zh-CN" sz="2000">
                <a:latin typeface="Times New Roman" panose="02020603050405020304" pitchFamily="18" charset="0"/>
              </a:endParaRPr>
            </a:p>
          </p:txBody>
        </p:sp>
        <p:sp>
          <p:nvSpPr>
            <p:cNvPr id="97298" name="Text Box 17"/>
            <p:cNvSpPr txBox="1">
              <a:spLocks noChangeArrowheads="1"/>
            </p:cNvSpPr>
            <p:nvPr/>
          </p:nvSpPr>
          <p:spPr bwMode="auto">
            <a:xfrm>
              <a:off x="4464" y="4032"/>
              <a:ext cx="7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Staff size    </a:t>
              </a:r>
              <a:endParaRPr lang="en-US" altLang="zh-CN" sz="2000">
                <a:latin typeface="Times New Roman" panose="02020603050405020304" pitchFamily="18" charset="0"/>
              </a:endParaRPr>
            </a:p>
          </p:txBody>
        </p:sp>
        <p:sp>
          <p:nvSpPr>
            <p:cNvPr id="97299" name="Line 18"/>
            <p:cNvSpPr>
              <a:spLocks noChangeShapeType="1"/>
            </p:cNvSpPr>
            <p:nvPr/>
          </p:nvSpPr>
          <p:spPr bwMode="auto">
            <a:xfrm>
              <a:off x="1536" y="1776"/>
              <a:ext cx="480" cy="24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19"/>
            <p:cNvSpPr>
              <a:spLocks noChangeShapeType="1"/>
            </p:cNvSpPr>
            <p:nvPr/>
          </p:nvSpPr>
          <p:spPr bwMode="auto">
            <a:xfrm>
              <a:off x="2208" y="1296"/>
              <a:ext cx="0" cy="67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20"/>
            <p:cNvSpPr>
              <a:spLocks noChangeShapeType="1"/>
            </p:cNvSpPr>
            <p:nvPr/>
          </p:nvSpPr>
          <p:spPr bwMode="auto">
            <a:xfrm flipH="1">
              <a:off x="2880" y="1728"/>
              <a:ext cx="384" cy="38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21"/>
            <p:cNvSpPr>
              <a:spLocks noChangeShapeType="1"/>
            </p:cNvSpPr>
            <p:nvPr/>
          </p:nvSpPr>
          <p:spPr bwMode="auto">
            <a:xfrm>
              <a:off x="3024" y="2256"/>
              <a:ext cx="240" cy="24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2"/>
            <p:cNvSpPr>
              <a:spLocks noChangeShapeType="1"/>
            </p:cNvSpPr>
            <p:nvPr/>
          </p:nvSpPr>
          <p:spPr bwMode="auto">
            <a:xfrm>
              <a:off x="4896" y="1248"/>
              <a:ext cx="0" cy="576"/>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flipH="1">
              <a:off x="4032" y="2112"/>
              <a:ext cx="720" cy="336"/>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696" y="2736"/>
              <a:ext cx="0" cy="19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a:off x="2112" y="3360"/>
              <a:ext cx="336" cy="24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flipV="1">
              <a:off x="2832" y="3312"/>
              <a:ext cx="480" cy="19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flipH="1">
              <a:off x="3600" y="3600"/>
              <a:ext cx="62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9" name="Line 28"/>
            <p:cNvSpPr>
              <a:spLocks noChangeShapeType="1"/>
            </p:cNvSpPr>
            <p:nvPr/>
          </p:nvSpPr>
          <p:spPr bwMode="auto">
            <a:xfrm flipV="1">
              <a:off x="768" y="3600"/>
              <a:ext cx="528" cy="38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29"/>
            <p:cNvSpPr>
              <a:spLocks noChangeShapeType="1"/>
            </p:cNvSpPr>
            <p:nvPr/>
          </p:nvSpPr>
          <p:spPr bwMode="auto">
            <a:xfrm flipH="1" flipV="1">
              <a:off x="1968" y="3600"/>
              <a:ext cx="912" cy="48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1" name="Line 30"/>
            <p:cNvSpPr>
              <a:spLocks noChangeShapeType="1"/>
            </p:cNvSpPr>
            <p:nvPr/>
          </p:nvSpPr>
          <p:spPr bwMode="auto">
            <a:xfrm flipV="1">
              <a:off x="4800" y="3792"/>
              <a:ext cx="0" cy="24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C52A2B-5DD7-4780-8375-B90A74B3FBEC}" type="slidenum">
              <a:rPr kumimoji="0" lang="en-US" altLang="zh-CN" sz="2600" smtClean="0">
                <a:solidFill>
                  <a:schemeClr val="bg1"/>
                </a:solidFill>
              </a:rPr>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99332" name="Rectangle 3"/>
          <p:cNvSpPr>
            <a:spLocks noGrp="1" noChangeArrowheads="1"/>
          </p:cNvSpPr>
          <p:nvPr>
            <p:ph type="body" idx="1"/>
          </p:nvPr>
        </p:nvSpPr>
        <p:spPr>
          <a:xfrm>
            <a:off x="914400" y="1752600"/>
            <a:ext cx="82296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Y: restraints: work tolerance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schedule pressure</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staff scale</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identify          quantify       </a:t>
            </a:r>
            <a:r>
              <a:rPr lang="en-US" altLang="zh-CN" sz="3200" b="1" baseline="-50000" dirty="0" smtClean="0">
                <a:solidFill>
                  <a:schemeClr val="bg2"/>
                </a:solidFill>
                <a:sym typeface="Wingdings 2" panose="05020102010507070707" pitchFamily="18" charset="2"/>
              </a:rPr>
              <a:t>simulation</a:t>
            </a:r>
            <a:r>
              <a:rPr lang="en-US" altLang="zh-CN" sz="2400" b="1" dirty="0" smtClean="0">
                <a:solidFill>
                  <a:schemeClr val="bg2"/>
                </a:solidFill>
                <a:sym typeface="Wingdings 2" panose="05020102010507070707" pitchFamily="18" charset="2"/>
              </a:rPr>
              <a:t>     </a:t>
            </a:r>
            <a:r>
              <a:rPr lang="en-US" altLang="zh-CN" sz="3200" b="1" baseline="-50000" dirty="0" smtClean="0">
                <a:solidFill>
                  <a:schemeClr val="bg2"/>
                </a:solidFill>
                <a:sym typeface="Wingdings 2" panose="05020102010507070707" pitchFamily="18" charset="2"/>
              </a:rPr>
              <a:t>best choices</a:t>
            </a:r>
            <a:endParaRPr lang="en-US" altLang="zh-CN" sz="3200" b="1" baseline="-50000"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relationship   </a:t>
            </a:r>
            <a:r>
              <a:rPr lang="en-US" altLang="zh-CN" sz="2400" b="1" dirty="0" err="1" smtClean="0">
                <a:solidFill>
                  <a:schemeClr val="bg2"/>
                </a:solidFill>
                <a:sym typeface="Wingdings 2" panose="05020102010507070707" pitchFamily="18" charset="2"/>
              </a:rPr>
              <a:t>relationship</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t>
            </a:r>
            <a:r>
              <a:rPr lang="zh-CN" altLang="en-US" sz="2400" b="1" dirty="0" smtClean="0">
                <a:solidFill>
                  <a:schemeClr val="bg2"/>
                </a:solidFill>
                <a:sym typeface="Wingdings 2" panose="05020102010507070707" pitchFamily="18" charset="2"/>
              </a:rPr>
              <a:t>系统动力学模型</a:t>
            </a:r>
            <a:r>
              <a:rPr lang="en-US" altLang="zh-CN" sz="2400" b="1" dirty="0" smtClean="0">
                <a:solidFill>
                  <a:schemeClr val="bg2"/>
                </a:solidFill>
                <a:sym typeface="Wingdings 2" panose="05020102010507070707" pitchFamily="18" charset="2"/>
              </a:rPr>
              <a:t>----fig2.14 </a:t>
            </a:r>
            <a:r>
              <a:rPr lang="zh-CN" altLang="en-US" sz="2400" b="1" dirty="0" smtClean="0">
                <a:solidFill>
                  <a:schemeClr val="bg2"/>
                </a:solidFill>
                <a:sym typeface="Wingdings 2" panose="05020102010507070707" pitchFamily="18" charset="2"/>
              </a:rPr>
              <a:t>（超过</a:t>
            </a:r>
            <a:r>
              <a:rPr lang="en-US" altLang="zh-CN" sz="2400" b="1" dirty="0" smtClean="0">
                <a:solidFill>
                  <a:schemeClr val="bg2"/>
                </a:solidFill>
                <a:sym typeface="Wingdings 2" panose="05020102010507070707" pitchFamily="18" charset="2"/>
              </a:rPr>
              <a:t>100</a:t>
            </a:r>
            <a:r>
              <a:rPr lang="zh-CN" altLang="en-US" sz="2400" b="1" dirty="0" smtClean="0">
                <a:solidFill>
                  <a:schemeClr val="bg2"/>
                </a:solidFill>
                <a:sym typeface="Wingdings 2" panose="05020102010507070707" pitchFamily="18" charset="2"/>
              </a:rPr>
              <a:t>个因果链接）</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four major areas that  software production</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affect productivity       human resource management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planning</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control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dynamics model can be extensive and complex</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p:txBody>
      </p:sp>
      <p:sp>
        <p:nvSpPr>
          <p:cNvPr id="99333" name="AutoShape 4"/>
          <p:cNvSpPr>
            <a:spLocks noChangeArrowheads="1"/>
          </p:cNvSpPr>
          <p:nvPr/>
        </p:nvSpPr>
        <p:spPr bwMode="auto">
          <a:xfrm>
            <a:off x="2743200" y="3429000"/>
            <a:ext cx="304800" cy="228600"/>
          </a:xfrm>
          <a:prstGeom prst="rightArrow">
            <a:avLst>
              <a:gd name="adj1" fmla="val 50000"/>
              <a:gd name="adj2" fmla="val 33333"/>
            </a:avLst>
          </a:prstGeom>
          <a:solidFill>
            <a:schemeClr val="bg2"/>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4" name="AutoShape 5"/>
          <p:cNvSpPr>
            <a:spLocks noChangeArrowheads="1"/>
          </p:cNvSpPr>
          <p:nvPr/>
        </p:nvSpPr>
        <p:spPr bwMode="auto">
          <a:xfrm>
            <a:off x="4724400" y="3429000"/>
            <a:ext cx="304800" cy="228600"/>
          </a:xfrm>
          <a:prstGeom prst="rightArrow">
            <a:avLst>
              <a:gd name="adj1" fmla="val 50000"/>
              <a:gd name="adj2" fmla="val 33333"/>
            </a:avLst>
          </a:prstGeom>
          <a:solidFill>
            <a:schemeClr val="bg2"/>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5" name="AutoShape 6"/>
          <p:cNvSpPr>
            <a:spLocks noChangeArrowheads="1"/>
          </p:cNvSpPr>
          <p:nvPr/>
        </p:nvSpPr>
        <p:spPr bwMode="auto">
          <a:xfrm>
            <a:off x="6400800" y="3429000"/>
            <a:ext cx="304800" cy="228600"/>
          </a:xfrm>
          <a:prstGeom prst="rightArrow">
            <a:avLst>
              <a:gd name="adj1" fmla="val 50000"/>
              <a:gd name="adj2" fmla="val 33333"/>
            </a:avLst>
          </a:prstGeom>
          <a:solidFill>
            <a:schemeClr val="bg2"/>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6" name="AutoShape 7"/>
          <p:cNvSpPr/>
          <p:nvPr/>
        </p:nvSpPr>
        <p:spPr bwMode="auto">
          <a:xfrm>
            <a:off x="4267200" y="4572000"/>
            <a:ext cx="228600" cy="1371600"/>
          </a:xfrm>
          <a:prstGeom prst="leftBrace">
            <a:avLst>
              <a:gd name="adj1" fmla="val 50000"/>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7" name="Text Box 8"/>
          <p:cNvSpPr txBox="1">
            <a:spLocks noChangeArrowheads="1"/>
          </p:cNvSpPr>
          <p:nvPr/>
        </p:nvSpPr>
        <p:spPr bwMode="auto">
          <a:xfrm>
            <a:off x="58738" y="1700213"/>
            <a:ext cx="900112" cy="3046412"/>
          </a:xfrm>
          <a:prstGeom prst="rect">
            <a:avLst/>
          </a:prstGeom>
          <a:noFill/>
          <a:ln w="9525">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基于经验数据</a:t>
            </a:r>
            <a:r>
              <a:rPr lang="en-US" altLang="zh-CN" sz="2400" b="1"/>
              <a:t>,</a:t>
            </a:r>
            <a:r>
              <a:rPr lang="zh-CN" altLang="en-US" sz="2400" b="1"/>
              <a:t>研究报告和直觉等要素</a:t>
            </a:r>
            <a:endParaRPr lang="zh-CN" altLang="en-US" sz="2400" b="1"/>
          </a:p>
        </p:txBody>
      </p:sp>
      <p:sp>
        <p:nvSpPr>
          <p:cNvPr id="99338" name="AutoShape 9"/>
          <p:cNvSpPr>
            <a:spLocks noChangeArrowheads="1"/>
          </p:cNvSpPr>
          <p:nvPr/>
        </p:nvSpPr>
        <p:spPr bwMode="auto">
          <a:xfrm>
            <a:off x="971550" y="3213100"/>
            <a:ext cx="287338" cy="431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5E4244-3DF7-4D78-8E07-6815D24F7CE0}" type="slidenum">
              <a:rPr kumimoji="0" lang="en-US" altLang="zh-CN" sz="2600" smtClean="0">
                <a:solidFill>
                  <a:schemeClr val="bg1"/>
                </a:solidFill>
              </a:rPr>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101380" name="Rectangle 3"/>
          <p:cNvSpPr>
            <a:spLocks noGrp="1" noChangeArrowheads="1"/>
          </p:cNvSpPr>
          <p:nvPr>
            <p:ph type="body" idx="1"/>
          </p:nvPr>
        </p:nvSpPr>
        <p:spPr>
          <a:xfrm>
            <a:off x="914400" y="1752600"/>
            <a:ext cx="8001000" cy="5105400"/>
          </a:xfrm>
        </p:spPr>
        <p:txBody>
          <a:bodyPr/>
          <a:lstStyle/>
          <a:p>
            <a:pPr eaLnBrk="1" hangingPunct="1">
              <a:lnSpc>
                <a:spcPct val="90000"/>
              </a:lnSpc>
              <a:buFontTx/>
              <a:buNone/>
            </a:pPr>
            <a:r>
              <a:rPr lang="en-US" altLang="zh-CN" sz="2400" b="1" smtClean="0"/>
              <a:t>   C: Be caution in using </a:t>
            </a:r>
            <a:endParaRPr lang="en-US" altLang="zh-CN" sz="2400" b="1" smtClean="0"/>
          </a:p>
          <a:p>
            <a:pPr eaLnBrk="1" hangingPunct="1">
              <a:lnSpc>
                <a:spcPct val="90000"/>
              </a:lnSpc>
              <a:buFontTx/>
              <a:buNone/>
            </a:pPr>
            <a:r>
              <a:rPr lang="en-US" altLang="zh-CN" sz="2400" b="1" smtClean="0"/>
              <a:t>        ----quantified relationship is </a:t>
            </a:r>
            <a:r>
              <a:rPr lang="en-US" altLang="zh-CN" sz="2400" b="1" u="sng" smtClean="0">
                <a:solidFill>
                  <a:srgbClr val="0000FF"/>
                </a:solidFill>
              </a:rPr>
              <a:t>heuristic or vague</a:t>
            </a:r>
            <a:endParaRPr lang="en-US" altLang="zh-CN" sz="2400" b="1" u="sng" smtClean="0">
              <a:solidFill>
                <a:srgbClr val="0000FF"/>
              </a:solidFill>
            </a:endParaRPr>
          </a:p>
          <a:p>
            <a:pPr eaLnBrk="1" hangingPunct="1">
              <a:lnSpc>
                <a:spcPct val="90000"/>
              </a:lnSpc>
              <a:buFontTx/>
              <a:buNone/>
            </a:pPr>
            <a:endParaRPr lang="en-US" altLang="zh-CN" sz="1000" b="1" u="sng" smtClean="0">
              <a:solidFill>
                <a:srgbClr val="FF0066"/>
              </a:solidFill>
            </a:endParaRPr>
          </a:p>
          <a:p>
            <a:pPr eaLnBrk="1" hangingPunct="1">
              <a:lnSpc>
                <a:spcPct val="90000"/>
              </a:lnSpc>
              <a:buFontTx/>
              <a:buNone/>
            </a:pPr>
            <a:r>
              <a:rPr lang="en-US" altLang="zh-CN" b="1" smtClean="0"/>
              <a:t>2.4 Practical Process Modeling</a:t>
            </a:r>
            <a:endParaRPr lang="en-US" altLang="zh-CN" b="1" smtClean="0"/>
          </a:p>
          <a:p>
            <a:pPr eaLnBrk="1" hangingPunct="1">
              <a:lnSpc>
                <a:spcPct val="90000"/>
              </a:lnSpc>
              <a:buFontTx/>
              <a:buNone/>
            </a:pPr>
            <a:r>
              <a:rPr lang="en-US" altLang="zh-CN" b="1" smtClean="0"/>
              <a:t>1. Marvel case studies: </a:t>
            </a:r>
            <a:endParaRPr lang="en-US" altLang="zh-CN" b="1" smtClean="0"/>
          </a:p>
          <a:p>
            <a:pPr eaLnBrk="1" hangingPunct="1">
              <a:lnSpc>
                <a:spcPct val="90000"/>
              </a:lnSpc>
              <a:buFontTx/>
              <a:buNone/>
            </a:pPr>
            <a:r>
              <a:rPr lang="en-US" altLang="zh-CN" sz="2400" b="1" smtClean="0">
                <a:solidFill>
                  <a:schemeClr val="bg2"/>
                </a:solidFill>
                <a:sym typeface="Wingdings 2" panose="05020102010507070707" pitchFamily="18" charset="2"/>
              </a:rPr>
              <a:t> introduction: MSL—Marvel specification language</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A:role:X:define a process</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generate a Marvel process enactment environment</a:t>
            </a:r>
            <a:endParaRPr lang="en-US" altLang="zh-CN" sz="20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B:main constructs and description: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X:constructs----</a:t>
            </a:r>
            <a:r>
              <a:rPr lang="en-US" altLang="zh-CN" sz="2400" b="1" smtClean="0"/>
              <a:t>classes, rules, tool envelopes</a:t>
            </a:r>
            <a:endParaRPr lang="en-US" altLang="zh-CN" sz="2400" b="1" smtClean="0"/>
          </a:p>
          <a:p>
            <a:pPr eaLnBrk="1" hangingPunct="1">
              <a:lnSpc>
                <a:spcPct val="90000"/>
              </a:lnSpc>
              <a:buFontTx/>
              <a:buNone/>
            </a:pPr>
            <a:r>
              <a:rPr lang="en-US" altLang="zh-CN" sz="2400" b="1" smtClean="0">
                <a:solidFill>
                  <a:schemeClr val="bg2"/>
                </a:solidFill>
                <a:sym typeface="Wingdings 2" panose="05020102010507070707" pitchFamily="18" charset="2"/>
              </a:rPr>
              <a:t>        Y:description----a rule based, OO orientation,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set of envelops</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28C25-C5DC-4DF3-B6D8-852488D00F81}" type="slidenum">
              <a:rPr kumimoji="0" lang="en-US" altLang="zh-CN" sz="2600" smtClean="0">
                <a:solidFill>
                  <a:schemeClr val="bg1"/>
                </a:solidFill>
              </a:rPr>
            </a:fld>
            <a:endParaRPr kumimoji="0" lang="en-US" altLang="zh-CN" sz="2600" smtClean="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103428"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solidFill>
                  <a:schemeClr val="bg2"/>
                </a:solidFill>
                <a:sym typeface="Wingdings 2" panose="05020102010507070707" pitchFamily="18" charset="2"/>
              </a:rPr>
              <a:t> example </a:t>
            </a:r>
            <a:r>
              <a:rPr lang="en-US" altLang="zh-CN" sz="2400" b="1" smtClean="0">
                <a:solidFill>
                  <a:schemeClr val="bg2"/>
                </a:solidFill>
                <a:sym typeface="Wingdings" panose="05000000000000000000" pitchFamily="2" charset="2"/>
              </a:rPr>
              <a:t>(P66 and fig 2.15, 2.16)</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advantage </a:t>
            </a:r>
            <a:r>
              <a:rPr lang="en-US" altLang="zh-CN" sz="2400" b="1" smtClean="0">
                <a:solidFill>
                  <a:schemeClr val="bg2"/>
                </a:solidFill>
                <a:sym typeface="Wingdings" panose="05000000000000000000" pitchFamily="2" charset="2"/>
              </a:rPr>
              <a:t>(P68)</a:t>
            </a:r>
            <a:endParaRPr lang="en-US" altLang="zh-CN" sz="2400" b="1" smtClean="0">
              <a:solidFill>
                <a:schemeClr val="bg2"/>
              </a:solidFill>
              <a:sym typeface="Wingdings" panose="05000000000000000000" pitchFamily="2" charset="2"/>
            </a:endParaRPr>
          </a:p>
          <a:p>
            <a:pPr eaLnBrk="1" hangingPunct="1">
              <a:buFontTx/>
              <a:buNone/>
            </a:pPr>
            <a:r>
              <a:rPr lang="en-US" altLang="zh-CN" sz="2400" b="1" smtClean="0">
                <a:solidFill>
                  <a:schemeClr val="bg2"/>
                </a:solidFill>
                <a:sym typeface="Wingdings" panose="05000000000000000000" pitchFamily="2" charset="2"/>
              </a:rPr>
              <a:t>    A: generating “process enact environment”</a:t>
            </a:r>
            <a:endParaRPr lang="en-US" altLang="zh-CN" sz="2400" b="1" smtClean="0">
              <a:solidFill>
                <a:schemeClr val="bg2"/>
              </a:solidFill>
              <a:sym typeface="Wingdings" panose="05000000000000000000" pitchFamily="2" charset="2"/>
            </a:endParaRPr>
          </a:p>
          <a:p>
            <a:pPr eaLnBrk="1" hangingPunct="1">
              <a:buFontTx/>
              <a:buNone/>
            </a:pPr>
            <a:r>
              <a:rPr lang="en-US" altLang="zh-CN" sz="2400" b="1" smtClean="0">
                <a:solidFill>
                  <a:schemeClr val="bg2"/>
                </a:solidFill>
                <a:sym typeface="Wingdings" panose="05000000000000000000" pitchFamily="2" charset="2"/>
              </a:rPr>
              <a:t>    B: “information modeling” </a:t>
            </a:r>
            <a:r>
              <a:rPr lang="en-US" altLang="zh-CN" sz="2000" b="1" smtClean="0">
                <a:solidFill>
                  <a:schemeClr val="bg2"/>
                </a:solidFill>
                <a:sym typeface="Wingdings" panose="05000000000000000000" pitchFamily="2" charset="2"/>
              </a:rPr>
              <a:t>and</a:t>
            </a:r>
            <a:r>
              <a:rPr lang="en-US" altLang="zh-CN" sz="2400" b="1" smtClean="0">
                <a:solidFill>
                  <a:schemeClr val="bg2"/>
                </a:solidFill>
                <a:sym typeface="Wingdings" panose="05000000000000000000" pitchFamily="2" charset="2"/>
              </a:rPr>
              <a:t> “modeling behavior”</a:t>
            </a:r>
            <a:endParaRPr lang="en-US" altLang="zh-CN" sz="2400" b="1" smtClean="0">
              <a:solidFill>
                <a:schemeClr val="bg2"/>
              </a:solidFill>
              <a:sym typeface="Wingdings" panose="05000000000000000000" pitchFamily="2" charset="2"/>
            </a:endParaRPr>
          </a:p>
          <a:p>
            <a:pPr eaLnBrk="1" hangingPunct="1">
              <a:buFontTx/>
              <a:buNone/>
            </a:pPr>
            <a:r>
              <a:rPr lang="en-US" altLang="zh-CN" b="1" smtClean="0">
                <a:solidFill>
                  <a:schemeClr val="bg2"/>
                </a:solidFill>
                <a:sym typeface="Wingdings 2" panose="05020102010507070707" pitchFamily="18" charset="2"/>
              </a:rPr>
              <a:t>2.Desirable Properties of Process Modeling Tools and techniques</a:t>
            </a:r>
            <a:endParaRPr lang="en-US" altLang="zh-CN"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----five categories of desirable properties: (P68,69)</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18FA64-7FA5-4418-99D8-41BBE16594E4}" type="slidenum">
              <a:rPr kumimoji="0" lang="en-US" altLang="zh-CN" sz="2600" smtClean="0">
                <a:solidFill>
                  <a:schemeClr val="bg1"/>
                </a:solidFill>
              </a:rPr>
            </a:fld>
            <a:endParaRPr kumimoji="0" lang="en-US" altLang="zh-CN" sz="2600" smtClean="0">
              <a:solidFill>
                <a:schemeClr val="bg1"/>
              </a:solidFill>
            </a:endParaRPr>
          </a:p>
        </p:txBody>
      </p:sp>
      <p:sp>
        <p:nvSpPr>
          <p:cNvPr id="105475" name="Rectangle 2"/>
          <p:cNvSpPr>
            <a:spLocks noGrp="1" noChangeArrowheads="1"/>
          </p:cNvSpPr>
          <p:nvPr>
            <p:ph type="title"/>
          </p:nvPr>
        </p:nvSpPr>
        <p:spPr/>
        <p:txBody>
          <a:bodyPr/>
          <a:lstStyle/>
          <a:p>
            <a:pPr eaLnBrk="1" hangingPunct="1"/>
            <a:endParaRPr lang="zh-CN" altLang="zh-CN" smtClean="0"/>
          </a:p>
        </p:txBody>
      </p:sp>
      <p:sp>
        <p:nvSpPr>
          <p:cNvPr id="105476" name="Rectangle 3"/>
          <p:cNvSpPr>
            <a:spLocks noGrp="1" noChangeArrowheads="1"/>
          </p:cNvSpPr>
          <p:nvPr>
            <p:ph type="body" idx="1"/>
          </p:nvPr>
        </p:nvSpPr>
        <p:spPr/>
        <p:txBody>
          <a:bodyPr/>
          <a:lstStyle/>
          <a:p>
            <a:pPr eaLnBrk="1" hangingPunct="1"/>
            <a:r>
              <a:rPr lang="zh-CN" altLang="zh-CN" smtClean="0"/>
              <a:t>如何称得上一名优秀的程序员？</a:t>
            </a:r>
            <a:endParaRPr lang="zh-CN" altLang="zh-CN" smtClean="0"/>
          </a:p>
          <a:p>
            <a:pPr eaLnBrk="1" hangingPunct="1"/>
            <a:r>
              <a:rPr lang="zh-CN" altLang="en-US" smtClean="0"/>
              <a:t>系统架构师应该具备的素质是什么？</a:t>
            </a:r>
            <a:endParaRPr lang="zh-CN"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C42BE-F922-4C3B-8559-8F56E2012F1D}" type="slidenum">
              <a:rPr kumimoji="0" lang="en-US" altLang="zh-CN" sz="2600" smtClean="0">
                <a:solidFill>
                  <a:schemeClr val="bg1"/>
                </a:solidFill>
              </a:rPr>
            </a:fld>
            <a:endParaRPr kumimoji="0" lang="en-US" altLang="zh-CN" sz="2600" smtClean="0">
              <a:solidFill>
                <a:schemeClr val="bg1"/>
              </a:solidFill>
            </a:endParaRPr>
          </a:p>
        </p:txBody>
      </p:sp>
      <p:sp>
        <p:nvSpPr>
          <p:cNvPr id="107523" name="Rectangle 2"/>
          <p:cNvSpPr>
            <a:spLocks noGrp="1" noChangeArrowheads="1"/>
          </p:cNvSpPr>
          <p:nvPr>
            <p:ph type="title"/>
          </p:nvPr>
        </p:nvSpPr>
        <p:spPr>
          <a:xfrm>
            <a:off x="838200" y="228600"/>
            <a:ext cx="8001000" cy="1143000"/>
          </a:xfrm>
        </p:spPr>
        <p:txBody>
          <a:bodyPr/>
          <a:lstStyle/>
          <a:p>
            <a:pPr eaLnBrk="1" hangingPunct="1"/>
            <a:r>
              <a:rPr lang="en-US" altLang="zh-CN" smtClean="0"/>
              <a:t>     </a:t>
            </a:r>
            <a:endParaRPr lang="en-US" altLang="zh-CN" smtClean="0">
              <a:solidFill>
                <a:srgbClr val="000000"/>
              </a:solidFill>
            </a:endParaRPr>
          </a:p>
        </p:txBody>
      </p:sp>
      <p:sp>
        <p:nvSpPr>
          <p:cNvPr id="107524" name="Rectangle 3"/>
          <p:cNvSpPr>
            <a:spLocks noGrp="1" noChangeArrowheads="1"/>
          </p:cNvSpPr>
          <p:nvPr>
            <p:ph type="body" idx="1"/>
          </p:nvPr>
        </p:nvSpPr>
        <p:spPr>
          <a:xfrm>
            <a:off x="838200" y="1828800"/>
            <a:ext cx="8001000" cy="4800600"/>
          </a:xfrm>
          <a:ln>
            <a:solidFill>
              <a:schemeClr val="tx1"/>
            </a:solidFill>
            <a:miter lim="800000"/>
          </a:ln>
        </p:spPr>
        <p:txBody>
          <a:bodyPr/>
          <a:lstStyle/>
          <a:p>
            <a:pPr lvl="1" eaLnBrk="1" hangingPunct="1">
              <a:buFontTx/>
              <a:buNone/>
            </a:pPr>
            <a:r>
              <a:rPr lang="en-US" altLang="zh-CN" sz="3200" b="1" dirty="0" smtClean="0"/>
              <a:t> </a:t>
            </a:r>
            <a:endParaRPr lang="en-US" altLang="zh-CN" sz="2000" b="1" dirty="0" smtClean="0">
              <a:solidFill>
                <a:srgbClr val="000000"/>
              </a:solidFill>
            </a:endParaRPr>
          </a:p>
          <a:p>
            <a:pPr eaLnBrk="1" hangingPunct="1">
              <a:buFontTx/>
              <a:buNone/>
            </a:pPr>
            <a:r>
              <a:rPr lang="en-US" altLang="zh-CN"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endParaRPr lang="en-US" altLang="zh-CN" sz="1800" b="1" dirty="0" smtClean="0">
              <a:solidFill>
                <a:schemeClr val="bg2"/>
              </a:solidFill>
              <a:cs typeface="Arial" panose="020B0604020202020204" pitchFamily="34" charset="0"/>
              <a:sym typeface="Wingdings 2" panose="05020102010507070707" pitchFamily="18" charset="2"/>
            </a:endParaRPr>
          </a:p>
          <a:p>
            <a:pPr eaLnBrk="1" hangingPunct="1">
              <a:buFontTx/>
              <a:buNone/>
            </a:pP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2443C1-AC1C-4E80-A486-A05599A8C891}" type="slidenum">
              <a:rPr kumimoji="0" lang="en-US" altLang="zh-CN" sz="2600" smtClean="0">
                <a:solidFill>
                  <a:schemeClr val="bg1"/>
                </a:solidFill>
              </a:rPr>
            </a:fld>
            <a:endParaRPr kumimoji="0" lang="en-US" altLang="zh-CN" sz="2600" smtClean="0">
              <a:solidFill>
                <a:schemeClr val="bg1"/>
              </a:solidFill>
            </a:endParaRPr>
          </a:p>
        </p:txBody>
      </p:sp>
      <p:sp>
        <p:nvSpPr>
          <p:cNvPr id="1433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40" name="Rectangle 3"/>
          <p:cNvSpPr>
            <a:spLocks noGrp="1" noChangeArrowheads="1"/>
          </p:cNvSpPr>
          <p:nvPr>
            <p:ph type="body" idx="1"/>
          </p:nvPr>
        </p:nvSpPr>
        <p:spPr>
          <a:xfrm>
            <a:off x="457200" y="115888"/>
            <a:ext cx="8686800" cy="6629400"/>
          </a:xfrm>
        </p:spPr>
        <p:txBody>
          <a:bodyPr/>
          <a:lstStyle/>
          <a:p>
            <a:pPr algn="ctr" eaLnBrk="1" hangingPunct="1">
              <a:lnSpc>
                <a:spcPct val="90000"/>
              </a:lnSpc>
              <a:spcBef>
                <a:spcPct val="50000"/>
              </a:spcBef>
              <a:buClrTx/>
              <a:buSzTx/>
              <a:buFontTx/>
              <a:buNone/>
            </a:pPr>
            <a:r>
              <a:rPr lang="zh-CN" altLang="en-US" b="1" dirty="0" smtClean="0">
                <a:solidFill>
                  <a:schemeClr val="bg2"/>
                </a:solidFill>
                <a:latin typeface="仿宋_GB2312" pitchFamily="49" charset="-122"/>
                <a:ea typeface="仿宋_GB2312" pitchFamily="49" charset="-122"/>
              </a:rPr>
              <a:t>实际情况</a:t>
            </a:r>
            <a:r>
              <a:rPr lang="en-US" altLang="zh-CN" b="1" dirty="0" smtClean="0">
                <a:solidFill>
                  <a:schemeClr val="bg2"/>
                </a:solidFill>
                <a:latin typeface="仿宋_GB2312" pitchFamily="49" charset="-122"/>
                <a:ea typeface="仿宋_GB2312" pitchFamily="49" charset="-122"/>
              </a:rPr>
              <a:t>2</a:t>
            </a:r>
            <a:r>
              <a:rPr lang="zh-CN" altLang="en-US" b="1" dirty="0" smtClean="0">
                <a:solidFill>
                  <a:schemeClr val="bg2"/>
                </a:solidFill>
                <a:latin typeface="仿宋_GB2312" pitchFamily="49" charset="-122"/>
                <a:ea typeface="仿宋_GB2312" pitchFamily="49" charset="-122"/>
              </a:rPr>
              <a:t>（续）</a:t>
            </a:r>
            <a:endParaRPr lang="zh-CN" altLang="en-US"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（明明很简单，非得绕圈！）</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C:</a:t>
            </a:r>
            <a:r>
              <a:rPr lang="zh-CN" altLang="en-US" sz="2400" b="1" dirty="0" smtClean="0">
                <a:solidFill>
                  <a:schemeClr val="bg2"/>
                </a:solidFill>
                <a:latin typeface="仿宋_GB2312" pitchFamily="49" charset="-122"/>
                <a:ea typeface="仿宋_GB2312" pitchFamily="49" charset="-122"/>
              </a:rPr>
              <a:t>还有一些，现在一时想不起来，我想起来的话会再跟 </a:t>
            </a:r>
            <a:endParaRPr lang="zh-CN" altLang="en-US"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你联系，时间上还可以长一些。</a:t>
            </a:r>
            <a:endParaRPr lang="zh-CN" altLang="en-US"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 !!!!! !!!!!</a:t>
            </a:r>
            <a:r>
              <a:rPr lang="zh-CN" altLang="en-US" sz="2400" b="1" dirty="0" smtClean="0">
                <a:solidFill>
                  <a:schemeClr val="bg2"/>
                </a:solidFill>
                <a:latin typeface="仿宋_GB2312" pitchFamily="49" charset="-122"/>
                <a:ea typeface="仿宋_GB2312" pitchFamily="49" charset="-122"/>
              </a:rPr>
              <a:t>（需求不确定！）</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T:</a:t>
            </a:r>
            <a:r>
              <a:rPr lang="zh-CN" altLang="en-US" sz="2400" b="1" dirty="0" smtClean="0">
                <a:solidFill>
                  <a:schemeClr val="bg2"/>
                </a:solidFill>
                <a:latin typeface="仿宋_GB2312" pitchFamily="49" charset="-122"/>
                <a:ea typeface="仿宋_GB2312" pitchFamily="49" charset="-122"/>
              </a:rPr>
              <a:t>要不这样吧，你先做一个样子出来给</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看看，一边制作，一边修改。</a:t>
            </a:r>
            <a:endParaRPr lang="zh-CN" altLang="en-US"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这样最好，看见一个基本样子我就知道我到底想要什么了。</a:t>
            </a:r>
            <a:endParaRPr lang="zh-CN" altLang="en-US"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事情就这样定下来了，</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愤怒的撕掉了自己的工作清单</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，回去后</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花</a:t>
            </a:r>
            <a:r>
              <a:rPr lang="en-US" altLang="zh-CN" sz="2400" b="1" dirty="0" smtClean="0">
                <a:solidFill>
                  <a:schemeClr val="bg2"/>
                </a:solidFill>
                <a:latin typeface="仿宋_GB2312" pitchFamily="49" charset="-122"/>
                <a:ea typeface="仿宋_GB2312" pitchFamily="49" charset="-122"/>
              </a:rPr>
              <a:t>1</a:t>
            </a:r>
            <a:r>
              <a:rPr lang="zh-CN" altLang="en-US" sz="2400" b="1" dirty="0" smtClean="0">
                <a:solidFill>
                  <a:schemeClr val="bg2"/>
                </a:solidFill>
                <a:latin typeface="仿宋_GB2312" pitchFamily="49" charset="-122"/>
                <a:ea typeface="仿宋_GB2312" pitchFamily="49" charset="-122"/>
              </a:rPr>
              <a:t>天时间用</a:t>
            </a:r>
            <a:r>
              <a:rPr lang="en-US" altLang="zh-CN" sz="2400" b="1" dirty="0" smtClean="0">
                <a:solidFill>
                  <a:schemeClr val="bg2"/>
                </a:solidFill>
                <a:latin typeface="仿宋_GB2312" pitchFamily="49" charset="-122"/>
                <a:ea typeface="仿宋_GB2312" pitchFamily="49" charset="-122"/>
              </a:rPr>
              <a:t>DELPHI</a:t>
            </a:r>
            <a:r>
              <a:rPr lang="zh-CN" altLang="en-US" sz="2400" b="1" dirty="0" smtClean="0">
                <a:solidFill>
                  <a:schemeClr val="bg2"/>
                </a:solidFill>
                <a:latin typeface="仿宋_GB2312" pitchFamily="49" charset="-122"/>
                <a:ea typeface="仿宋_GB2312" pitchFamily="49" charset="-122"/>
              </a:rPr>
              <a:t>做了个样子，只能读</a:t>
            </a:r>
            <a:r>
              <a:rPr lang="en-US" altLang="zh-CN" sz="2400" b="1" dirty="0" smtClean="0">
                <a:solidFill>
                  <a:schemeClr val="bg2"/>
                </a:solidFill>
                <a:latin typeface="仿宋_GB2312" pitchFamily="49" charset="-122"/>
                <a:ea typeface="仿宋_GB2312" pitchFamily="49" charset="-122"/>
              </a:rPr>
              <a:t>BMP</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JPG</a:t>
            </a:r>
            <a:r>
              <a:rPr lang="zh-CN" altLang="en-US" sz="2400" b="1" dirty="0" smtClean="0">
                <a:solidFill>
                  <a:schemeClr val="bg2"/>
                </a:solidFill>
                <a:latin typeface="仿宋_GB2312" pitchFamily="49" charset="-122"/>
                <a:ea typeface="仿宋_GB2312" pitchFamily="49" charset="-122"/>
              </a:rPr>
              <a:t>文件，做了些菜单和工具栏，用</a:t>
            </a:r>
            <a:r>
              <a:rPr lang="en-US" altLang="zh-CN" sz="2400" b="1" dirty="0" smtClean="0">
                <a:solidFill>
                  <a:schemeClr val="bg2"/>
                </a:solidFill>
                <a:latin typeface="仿宋_GB2312" pitchFamily="49" charset="-122"/>
                <a:ea typeface="仿宋_GB2312" pitchFamily="49" charset="-122"/>
              </a:rPr>
              <a:t>ACCESS</a:t>
            </a:r>
            <a:r>
              <a:rPr lang="zh-CN" altLang="en-US" sz="2400" b="1" dirty="0" smtClean="0">
                <a:solidFill>
                  <a:schemeClr val="bg2"/>
                </a:solidFill>
                <a:latin typeface="仿宋_GB2312" pitchFamily="49" charset="-122"/>
                <a:ea typeface="仿宋_GB2312" pitchFamily="49" charset="-122"/>
              </a:rPr>
              <a:t>建了一个图片库。就这个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讨论了一天，</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又修改了几次，又讨论了几次，一周后，这个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的程序表面看起来和真的一模一样。 </a:t>
            </a:r>
            <a:endParaRPr lang="zh-CN" altLang="en-US" sz="2400" b="1" dirty="0" smtClean="0">
              <a:solidFill>
                <a:schemeClr val="bg2"/>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158B91-AA45-4556-ABB9-80751BC57381}" type="slidenum">
              <a:rPr kumimoji="0" lang="en-US" altLang="zh-CN" sz="2600" smtClean="0">
                <a:solidFill>
                  <a:schemeClr val="bg1"/>
                </a:solidFill>
              </a:rPr>
            </a:fld>
            <a:endParaRPr kumimoji="0" lang="en-US" altLang="zh-CN" sz="2600" smtClean="0">
              <a:solidFill>
                <a:schemeClr val="bg1"/>
              </a:solidFill>
            </a:endParaRPr>
          </a:p>
        </p:txBody>
      </p:sp>
      <p:sp>
        <p:nvSpPr>
          <p:cNvPr id="1638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388" name="Rectangle 3"/>
          <p:cNvSpPr>
            <a:spLocks noGrp="1" noChangeArrowheads="1"/>
          </p:cNvSpPr>
          <p:nvPr>
            <p:ph type="body" idx="1"/>
          </p:nvPr>
        </p:nvSpPr>
        <p:spPr>
          <a:xfrm>
            <a:off x="533400" y="115888"/>
            <a:ext cx="8610600" cy="3124200"/>
          </a:xfrm>
        </p:spPr>
        <p:txBody>
          <a:bodyPr/>
          <a:lstStyle/>
          <a:p>
            <a:pPr algn="ctr" eaLnBrk="1" hangingPunct="1">
              <a:spcBef>
                <a:spcPct val="50000"/>
              </a:spcBef>
              <a:buClrTx/>
              <a:buSzTx/>
              <a:buFontTx/>
              <a:buNone/>
            </a:pPr>
            <a:r>
              <a:rPr lang="zh-CN" altLang="en-US" b="1" smtClean="0">
                <a:latin typeface="仿宋_GB2312" pitchFamily="49" charset="-122"/>
                <a:ea typeface="仿宋_GB2312" pitchFamily="49" charset="-122"/>
              </a:rPr>
              <a:t>实际情况</a:t>
            </a:r>
            <a:r>
              <a:rPr lang="en-US" altLang="zh-CN" b="1" smtClean="0">
                <a:latin typeface="仿宋_GB2312" pitchFamily="49" charset="-122"/>
                <a:ea typeface="仿宋_GB2312" pitchFamily="49" charset="-122"/>
              </a:rPr>
              <a:t>2</a:t>
            </a:r>
            <a:r>
              <a:rPr lang="zh-CN" altLang="en-US" b="1" smtClean="0">
                <a:latin typeface="仿宋_GB2312" pitchFamily="49" charset="-122"/>
                <a:ea typeface="仿宋_GB2312" pitchFamily="49" charset="-122"/>
              </a:rPr>
              <a:t>（续）</a:t>
            </a:r>
            <a:endParaRPr lang="zh-CN" altLang="en-US" b="1" smtClean="0">
              <a:latin typeface="仿宋_GB2312" pitchFamily="49" charset="-122"/>
              <a:ea typeface="仿宋_GB2312" pitchFamily="49" charset="-122"/>
            </a:endParaRPr>
          </a:p>
          <a:p>
            <a:pPr eaLnBrk="1" hangingPunct="1">
              <a:spcBef>
                <a:spcPct val="50000"/>
              </a:spcBef>
              <a:buClrTx/>
              <a:buSzTx/>
              <a:buFontTx/>
              <a:buNone/>
            </a:pPr>
            <a:r>
              <a:rPr lang="zh-CN" altLang="en-US" sz="2400" b="1" smtClean="0">
                <a:latin typeface="仿宋_GB2312" pitchFamily="49" charset="-122"/>
                <a:ea typeface="仿宋_GB2312" pitchFamily="49" charset="-122"/>
              </a:rPr>
              <a:t>  于是</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打算用</a:t>
            </a:r>
            <a:r>
              <a:rPr lang="en-US" altLang="zh-CN" sz="2400" b="1" smtClean="0">
                <a:latin typeface="仿宋_GB2312" pitchFamily="49" charset="-122"/>
                <a:ea typeface="仿宋_GB2312" pitchFamily="49" charset="-122"/>
              </a:rPr>
              <a:t>VC++</a:t>
            </a:r>
            <a:r>
              <a:rPr lang="zh-CN" altLang="en-US" sz="2400" b="1" smtClean="0">
                <a:latin typeface="仿宋_GB2312" pitchFamily="49" charset="-122"/>
                <a:ea typeface="仿宋_GB2312" pitchFamily="49" charset="-122"/>
              </a:rPr>
              <a:t>重写这个程序，但是他很快发现继续用</a:t>
            </a:r>
            <a:r>
              <a:rPr lang="en-US" altLang="zh-CN" sz="2400" b="1" smtClean="0">
                <a:latin typeface="仿宋_GB2312" pitchFamily="49" charset="-122"/>
                <a:ea typeface="仿宋_GB2312" pitchFamily="49" charset="-122"/>
              </a:rPr>
              <a:t>DELPHI</a:t>
            </a:r>
            <a:r>
              <a:rPr lang="zh-CN" altLang="en-US" sz="2400" b="1" smtClean="0">
                <a:latin typeface="仿宋_GB2312" pitchFamily="49" charset="-122"/>
                <a:ea typeface="仿宋_GB2312" pitchFamily="49" charset="-122"/>
              </a:rPr>
              <a:t>写更方便，因为至少界面不用重做了，于是</a:t>
            </a:r>
            <a:r>
              <a:rPr lang="en-US" altLang="zh-CN" sz="2400" b="1" smtClean="0">
                <a:latin typeface="Times New Roman" panose="02020603050405020304" pitchFamily="18" charset="0"/>
                <a:ea typeface="仿宋_GB2312" pitchFamily="49" charset="-122"/>
              </a:rPr>
              <a:t>……</a:t>
            </a:r>
            <a:r>
              <a:rPr lang="zh-CN" altLang="en-US" sz="2400" b="1" smtClean="0">
                <a:latin typeface="仿宋_GB2312" pitchFamily="49" charset="-122"/>
                <a:ea typeface="仿宋_GB2312" pitchFamily="49" charset="-122"/>
              </a:rPr>
              <a:t>，两个月后，这个事情终于结束了。</a:t>
            </a:r>
            <a:endParaRPr lang="zh-CN" altLang="en-US" sz="2400" b="1" smtClean="0">
              <a:latin typeface="仿宋_GB2312" pitchFamily="49" charset="-122"/>
              <a:ea typeface="仿宋_GB2312" pitchFamily="49" charset="-122"/>
            </a:endParaRPr>
          </a:p>
          <a:p>
            <a:pPr eaLnBrk="1" hangingPunct="1">
              <a:spcBef>
                <a:spcPct val="50000"/>
              </a:spcBef>
              <a:buClrTx/>
              <a:buSzTx/>
              <a:buFontTx/>
              <a:buNone/>
            </a:pPr>
            <a:r>
              <a:rPr lang="zh-CN" altLang="en-US" sz="2400" b="1" smtClean="0">
                <a:latin typeface="仿宋_GB2312" pitchFamily="49" charset="-122"/>
                <a:ea typeface="仿宋_GB2312" pitchFamily="49" charset="-122"/>
              </a:rPr>
              <a:t>  </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顺利的完成了他的毕业设计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图像压缩优化算法设计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a:t>
            </a:r>
            <a:r>
              <a:rPr lang="en-US" altLang="zh-CN" sz="2400" b="1" smtClean="0">
                <a:latin typeface="仿宋_GB2312" pitchFamily="49" charset="-122"/>
                <a:ea typeface="仿宋_GB2312" pitchFamily="49" charset="-122"/>
              </a:rPr>
              <a:t>C</a:t>
            </a:r>
            <a:r>
              <a:rPr lang="zh-CN" altLang="en-US" sz="2400" b="1" smtClean="0">
                <a:latin typeface="仿宋_GB2312" pitchFamily="49" charset="-122"/>
                <a:ea typeface="仿宋_GB2312" pitchFamily="49" charset="-122"/>
              </a:rPr>
              <a:t>一直使用这个软件管理他的图片，并庆幸花了较少的钱得到了这么有用的东西</a:t>
            </a:r>
            <a:r>
              <a:rPr lang="en-US" altLang="zh-CN" sz="2400" b="1" smtClean="0">
                <a:latin typeface="仿宋_GB2312" pitchFamily="49" charset="-122"/>
                <a:ea typeface="仿宋_GB2312" pitchFamily="49" charset="-122"/>
              </a:rPr>
              <a:t>.</a:t>
            </a:r>
            <a:endParaRPr lang="en-US" altLang="zh-CN" sz="2400" b="1" smtClean="0">
              <a:latin typeface="仿宋_GB2312" pitchFamily="49" charset="-122"/>
              <a:ea typeface="仿宋_GB2312" pitchFamily="49" charset="-122"/>
            </a:endParaRPr>
          </a:p>
          <a:p>
            <a:pPr eaLnBrk="1" hangingPunct="1">
              <a:buFontTx/>
              <a:buNone/>
            </a:pPr>
            <a:endParaRPr lang="en-US" altLang="zh-CN" sz="2400" b="1" smtClean="0"/>
          </a:p>
        </p:txBody>
      </p:sp>
      <p:sp>
        <p:nvSpPr>
          <p:cNvPr id="133125" name="AutoShape 5"/>
          <p:cNvSpPr>
            <a:spLocks noChangeArrowheads="1"/>
          </p:cNvSpPr>
          <p:nvPr/>
        </p:nvSpPr>
        <p:spPr bwMode="auto">
          <a:xfrm>
            <a:off x="4343400" y="2852738"/>
            <a:ext cx="990600" cy="685800"/>
          </a:xfrm>
          <a:prstGeom prst="downArrow">
            <a:avLst>
              <a:gd name="adj1" fmla="val 50000"/>
              <a:gd name="adj2" fmla="val 25000"/>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3126" name="Rectangle 6"/>
          <p:cNvSpPr>
            <a:spLocks noChangeArrowheads="1"/>
          </p:cNvSpPr>
          <p:nvPr/>
        </p:nvSpPr>
        <p:spPr bwMode="auto">
          <a:xfrm>
            <a:off x="2286000" y="3500438"/>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          </a:t>
            </a:r>
            <a:r>
              <a:rPr lang="en-US" altLang="zh-CN" b="1">
                <a:solidFill>
                  <a:srgbClr val="0000FF"/>
                </a:solidFill>
              </a:rPr>
              <a:t>Prototyping</a:t>
            </a:r>
            <a:r>
              <a:rPr lang="en-US" altLang="zh-CN" b="1"/>
              <a:t> Model</a:t>
            </a:r>
            <a:endParaRPr lang="en-US" altLang="zh-CN" b="1"/>
          </a:p>
          <a:p>
            <a:pPr eaLnBrk="1" hangingPunct="1">
              <a:spcBef>
                <a:spcPct val="0"/>
              </a:spcBef>
              <a:buClrTx/>
              <a:buSzTx/>
              <a:buFontTx/>
              <a:buNone/>
            </a:pPr>
            <a:r>
              <a:rPr lang="en-US" altLang="zh-CN" b="1"/>
              <a:t>  (</a:t>
            </a:r>
            <a:r>
              <a:rPr lang="zh-CN" altLang="en-US" b="1"/>
              <a:t>通过建立简单原型完成了任务</a:t>
            </a:r>
            <a:r>
              <a:rPr lang="en-US" altLang="zh-CN" b="1"/>
              <a:t>)</a:t>
            </a:r>
            <a:endParaRPr lang="en-US" altLang="zh-CN" b="1"/>
          </a:p>
        </p:txBody>
      </p:sp>
      <p:sp>
        <p:nvSpPr>
          <p:cNvPr id="16391" name="Text Box 7"/>
          <p:cNvSpPr txBox="1">
            <a:spLocks noChangeArrowheads="1"/>
          </p:cNvSpPr>
          <p:nvPr/>
        </p:nvSpPr>
        <p:spPr bwMode="auto">
          <a:xfrm>
            <a:off x="468313" y="4530725"/>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1">
                <a:solidFill>
                  <a:srgbClr val="0000FF"/>
                </a:solidFill>
              </a:rPr>
              <a:t>备注</a:t>
            </a:r>
            <a:r>
              <a:rPr lang="en-US" altLang="zh-CN" sz="2400" b="1">
                <a:solidFill>
                  <a:srgbClr val="0000FF"/>
                </a:solidFill>
              </a:rPr>
              <a:t>: </a:t>
            </a:r>
            <a:r>
              <a:rPr lang="zh-CN" altLang="en-US" sz="2400" b="1">
                <a:solidFill>
                  <a:srgbClr val="0000FF"/>
                </a:solidFill>
              </a:rPr>
              <a:t>因为软件规模小</a:t>
            </a:r>
            <a:r>
              <a:rPr lang="en-US" altLang="zh-CN" sz="2400" b="1">
                <a:solidFill>
                  <a:srgbClr val="0000FF"/>
                </a:solidFill>
              </a:rPr>
              <a:t>,</a:t>
            </a:r>
            <a:r>
              <a:rPr lang="zh-CN" altLang="en-US" sz="2400" b="1">
                <a:solidFill>
                  <a:srgbClr val="0000FF"/>
                </a:solidFill>
              </a:rPr>
              <a:t>这里的原型已经分不清是需求原型、</a:t>
            </a:r>
            <a:endParaRPr lang="zh-CN" altLang="en-US" sz="2400" b="1">
              <a:solidFill>
                <a:srgbClr val="0000FF"/>
              </a:solidFill>
            </a:endParaRPr>
          </a:p>
          <a:p>
            <a:pPr eaLnBrk="1" hangingPunct="1">
              <a:lnSpc>
                <a:spcPct val="80000"/>
              </a:lnSpc>
              <a:spcBef>
                <a:spcPct val="50000"/>
              </a:spcBef>
              <a:buClrTx/>
              <a:buSzTx/>
              <a:buFontTx/>
              <a:buNone/>
            </a:pPr>
            <a:r>
              <a:rPr lang="zh-CN" altLang="en-US" sz="2400" b="1">
                <a:solidFill>
                  <a:srgbClr val="0000FF"/>
                </a:solidFill>
              </a:rPr>
              <a:t>          原型界面、还是设计原型等。</a:t>
            </a:r>
            <a:endParaRPr lang="zh-CN" altLang="en-US" sz="2400" b="1">
              <a:solidFill>
                <a:srgbClr val="0000FF"/>
              </a:solidFill>
            </a:endParaRP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1: </a:t>
            </a:r>
            <a:r>
              <a:rPr lang="zh-CN" altLang="en-US" sz="2400" b="1">
                <a:solidFill>
                  <a:srgbClr val="0000FF"/>
                </a:solidFill>
              </a:rPr>
              <a:t>下一个项目如果规模比较大且复杂，将采用什么方法呢</a:t>
            </a:r>
            <a:r>
              <a:rPr lang="en-US" altLang="zh-CN" sz="2400" b="1">
                <a:solidFill>
                  <a:srgbClr val="0000FF"/>
                </a:solidFill>
              </a:rPr>
              <a:t>? </a:t>
            </a:r>
            <a:endParaRPr lang="en-US" altLang="zh-CN" sz="2400" b="1">
              <a:solidFill>
                <a:srgbClr val="0000FF"/>
              </a:solidFill>
            </a:endParaRP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2: </a:t>
            </a:r>
            <a:r>
              <a:rPr lang="zh-CN" altLang="en-US" sz="2400" b="1">
                <a:solidFill>
                  <a:srgbClr val="0000FF"/>
                </a:solidFill>
              </a:rPr>
              <a:t>是否需要对采用的“开发过程”本身得有更详细的界定</a:t>
            </a:r>
            <a:endParaRPr lang="zh-CN" altLang="en-US" sz="2400" b="1">
              <a:solidFill>
                <a:srgbClr val="0000FF"/>
              </a:solidFill>
            </a:endParaRPr>
          </a:p>
          <a:p>
            <a:pPr eaLnBrk="1" hangingPunct="1">
              <a:lnSpc>
                <a:spcPct val="80000"/>
              </a:lnSpc>
              <a:spcBef>
                <a:spcPct val="50000"/>
              </a:spcBef>
              <a:buClrTx/>
              <a:buSzTx/>
              <a:buFontTx/>
              <a:buNone/>
            </a:pPr>
            <a:r>
              <a:rPr lang="zh-CN" altLang="en-US" sz="2400" b="1">
                <a:solidFill>
                  <a:srgbClr val="0000FF"/>
                </a:solidFill>
              </a:rPr>
              <a:t>           和理解，积累更多经验以应对更复杂的情况呢</a:t>
            </a:r>
            <a:r>
              <a:rPr lang="en-US" altLang="zh-CN" sz="2400" b="1">
                <a:solidFill>
                  <a:srgbClr val="0000FF"/>
                </a:solidFill>
              </a:rPr>
              <a:t>?</a:t>
            </a:r>
            <a:endParaRPr lang="en-US" altLang="zh-CN" sz="2400" b="1">
              <a:solidFill>
                <a:srgbClr val="0000FF"/>
              </a:solidFill>
            </a:endParaRPr>
          </a:p>
        </p:txBody>
      </p:sp>
      <p:sp>
        <p:nvSpPr>
          <p:cNvPr id="2" name="文本框 1"/>
          <p:cNvSpPr txBox="1"/>
          <p:nvPr/>
        </p:nvSpPr>
        <p:spPr>
          <a:xfrm>
            <a:off x="533400" y="3355975"/>
            <a:ext cx="1809750" cy="461963"/>
          </a:xfrm>
          <a:prstGeom prst="rect">
            <a:avLst/>
          </a:prstGeom>
          <a:solidFill>
            <a:schemeClr val="bg1">
              <a:lumMod val="85000"/>
            </a:schemeClr>
          </a:solidFill>
          <a:ln w="15875">
            <a:solidFill>
              <a:srgbClr val="660066"/>
            </a:solidFill>
          </a:ln>
        </p:spPr>
        <p:txBody>
          <a:bodyPr>
            <a:spAutoFit/>
          </a:bodyPr>
          <a:lstStyle/>
          <a:p>
            <a:pPr>
              <a:defRPr/>
            </a:pPr>
            <a:r>
              <a:rPr lang="zh-CN" altLang="en-US" b="1" dirty="0"/>
              <a:t>套路问题</a:t>
            </a:r>
            <a:endParaRPr lang="zh-CN" altLang="en-US" b="1" dirty="0"/>
          </a:p>
        </p:txBody>
      </p:sp>
      <p:cxnSp>
        <p:nvCxnSpPr>
          <p:cNvPr id="16393" name="直接箭头连接符 3"/>
          <p:cNvCxnSpPr>
            <a:cxnSpLocks noChangeShapeType="1"/>
            <a:stCxn id="2" idx="3"/>
          </p:cNvCxnSpPr>
          <p:nvPr/>
        </p:nvCxnSpPr>
        <p:spPr bwMode="auto">
          <a:xfrm>
            <a:off x="2343150" y="3586163"/>
            <a:ext cx="284163" cy="490537"/>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
                                          </p:val>
                                        </p:tav>
                                        <p:tav tm="100000">
                                          <p:val>
                                            <p:strVal val="#ppt_x"/>
                                          </p:val>
                                        </p:tav>
                                      </p:tavLst>
                                    </p:anim>
                                    <p:anim calcmode="lin" valueType="num">
                                      <p:cBhvr>
                                        <p:cTn id="8" dur="500" fill="hold"/>
                                        <p:tgtEl>
                                          <p:spTgt spid="133125"/>
                                        </p:tgtEl>
                                        <p:attrNameLst>
                                          <p:attrName>ppt_y</p:attrName>
                                        </p:attrNameLst>
                                      </p:cBhvr>
                                      <p:tavLst>
                                        <p:tav tm="0">
                                          <p:val>
                                            <p:strVal val="#ppt_y-#ppt_h/2"/>
                                          </p:val>
                                        </p:tav>
                                        <p:tav tm="100000">
                                          <p:val>
                                            <p:strVal val="#ppt_y"/>
                                          </p:val>
                                        </p:tav>
                                      </p:tavLst>
                                    </p:anim>
                                    <p:anim calcmode="lin" valueType="num">
                                      <p:cBhvr>
                                        <p:cTn id="9" dur="500" fill="hold"/>
                                        <p:tgtEl>
                                          <p:spTgt spid="133125"/>
                                        </p:tgtEl>
                                        <p:attrNameLst>
                                          <p:attrName>ppt_w</p:attrName>
                                        </p:attrNameLst>
                                      </p:cBhvr>
                                      <p:tavLst>
                                        <p:tav tm="0">
                                          <p:val>
                                            <p:strVal val="#ppt_w"/>
                                          </p:val>
                                        </p:tav>
                                        <p:tav tm="100000">
                                          <p:val>
                                            <p:strVal val="#ppt_w"/>
                                          </p:val>
                                        </p:tav>
                                      </p:tavLst>
                                    </p:anim>
                                    <p:anim calcmode="lin" valueType="num">
                                      <p:cBhvr>
                                        <p:cTn id="10" dur="500" fill="hold"/>
                                        <p:tgtEl>
                                          <p:spTgt spid="13312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dissolve">
                                      <p:cBhvr>
                                        <p:cTn id="15"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a:xfrm>
            <a:off x="755576" y="1981200"/>
            <a:ext cx="8388424" cy="4544144"/>
          </a:xfrm>
        </p:spPr>
        <p:txBody>
          <a:bodyPr/>
          <a:lstStyle/>
          <a:p>
            <a:r>
              <a:rPr lang="zh-CN" altLang="en-US" b="1" dirty="0" smtClean="0"/>
              <a:t>现代大型软件工程中模型与流程的作用：</a:t>
            </a:r>
            <a:endParaRPr lang="en-US" altLang="zh-CN" b="1" dirty="0" smtClean="0"/>
          </a:p>
          <a:p>
            <a:pPr lvl="1"/>
            <a:r>
              <a:rPr lang="zh-CN" altLang="en-US" b="1" dirty="0" smtClean="0"/>
              <a:t>现代大型软件系统的开发中，工程化的开发控制取代个人英雄主义，成为软件系统成功的保证；</a:t>
            </a:r>
            <a:endParaRPr lang="en-US" altLang="zh-CN" b="1" dirty="0" smtClean="0"/>
          </a:p>
          <a:p>
            <a:pPr lvl="1"/>
            <a:r>
              <a:rPr lang="zh-CN" altLang="en-US" b="1" dirty="0" smtClean="0"/>
              <a:t>一个编程高手并不一定是一个优秀程序员，一个优秀程序员却是能将出色的编程能力和开发技巧同严格的软件工程思想有机结合（编程只是软件生命周期中的其中一环），优秀程序员应该掌握软件开发各个阶段的基本技能，如市场分析，可行性分析，需求分析，结构设计，详细设计，软件测试等。</a:t>
            </a:r>
            <a:endParaRPr lang="en-US" altLang="zh-CN" b="1" dirty="0" smtClean="0"/>
          </a:p>
          <a:p>
            <a:pPr lvl="1"/>
            <a:r>
              <a:rPr lang="zh-CN" altLang="en-US" b="1" dirty="0"/>
              <a:t>简单</a:t>
            </a:r>
            <a:r>
              <a:rPr lang="zh-CN" altLang="en-US" b="1" dirty="0" smtClean="0"/>
              <a:t>概括对软件工程的看法</a:t>
            </a:r>
            <a:r>
              <a:rPr lang="en-US" altLang="zh-CN" b="1" dirty="0" smtClean="0"/>
              <a:t>:</a:t>
            </a:r>
            <a:r>
              <a:rPr lang="zh-CN" altLang="en-US" b="1" dirty="0" smtClean="0"/>
              <a:t>“创意无限，流程保证”。</a:t>
            </a:r>
            <a:endParaRPr lang="zh-CN" altLang="en-US" b="1" dirty="0" smtClean="0"/>
          </a:p>
        </p:txBody>
      </p:sp>
      <p:sp>
        <p:nvSpPr>
          <p:cNvPr id="184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4D31A47-A001-4306-9575-120F98FEC79F}" type="slidenum">
              <a:rPr kumimoji="0" lang="en-US" altLang="zh-CN" sz="2600" smtClean="0">
                <a:solidFill>
                  <a:schemeClr val="bg1"/>
                </a:solidFill>
              </a:rPr>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B9528-B09E-4C10-983E-D658B3FAC85F}" type="slidenum">
              <a:rPr kumimoji="0" lang="en-US" altLang="zh-CN" sz="2600" smtClean="0">
                <a:solidFill>
                  <a:schemeClr val="bg1"/>
                </a:solidFill>
              </a:rPr>
            </a:fld>
            <a:endParaRPr kumimoji="0" lang="en-US" altLang="zh-CN" sz="2600" smtClean="0">
              <a:solidFill>
                <a:schemeClr val="bg1"/>
              </a:solidFill>
            </a:endParaRPr>
          </a:p>
        </p:txBody>
      </p:sp>
      <p:sp>
        <p:nvSpPr>
          <p:cNvPr id="1945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endParaRPr lang="en-US" altLang="zh-CN" sz="3200" smtClean="0"/>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err="1" smtClean="0">
                <a:solidFill>
                  <a:srgbClr val="0000FF"/>
                </a:solidFill>
              </a:rPr>
              <a:t>Contents</a:t>
            </a:r>
            <a:r>
              <a:rPr lang="en-US" altLang="zh-CN" b="1" dirty="0" err="1" smtClean="0"/>
              <a:t>:</a:t>
            </a:r>
            <a:r>
              <a:rPr lang="en-US" altLang="zh-CN" sz="2400" b="1" dirty="0" err="1" smtClean="0"/>
              <a:t>A</a:t>
            </a:r>
            <a:r>
              <a:rPr lang="en-US" altLang="zh-CN" sz="2400" b="1" dirty="0" smtClean="0"/>
              <a:t>: process(</a:t>
            </a:r>
            <a:r>
              <a:rPr lang="zh-CN" altLang="en-US" sz="2400" b="1" dirty="0" smtClean="0"/>
              <a:t>过程定义</a:t>
            </a:r>
            <a:r>
              <a:rPr lang="en-US" altLang="zh-CN" sz="2400" b="1" dirty="0" smtClean="0"/>
              <a:t>) + modeling software</a:t>
            </a:r>
            <a:endParaRPr lang="en-US" altLang="zh-CN" sz="2400" b="1" dirty="0" smtClean="0"/>
          </a:p>
          <a:p>
            <a:pPr eaLnBrk="1" hangingPunct="1">
              <a:lnSpc>
                <a:spcPct val="90000"/>
              </a:lnSpc>
              <a:buFontTx/>
              <a:buNone/>
            </a:pPr>
            <a:r>
              <a:rPr lang="en-US" altLang="zh-CN" sz="2400" b="1" dirty="0" smtClean="0"/>
              <a:t>                      development(</a:t>
            </a:r>
            <a:r>
              <a:rPr lang="zh-CN" altLang="en-US" sz="2400" b="1" dirty="0" smtClean="0"/>
              <a:t>软件开发建模</a:t>
            </a:r>
            <a:r>
              <a:rPr lang="en-US" altLang="zh-CN" sz="2400" b="1" dirty="0" smtClean="0"/>
              <a:t>)</a:t>
            </a:r>
            <a:endParaRPr lang="en-US" altLang="zh-CN" sz="2400" b="1" dirty="0" smtClean="0"/>
          </a:p>
          <a:p>
            <a:pPr eaLnBrk="1" hangingPunct="1">
              <a:lnSpc>
                <a:spcPct val="90000"/>
              </a:lnSpc>
              <a:buFontTx/>
              <a:buNone/>
            </a:pPr>
            <a:r>
              <a:rPr lang="en-US" altLang="zh-CN" sz="2400" b="1" dirty="0" smtClean="0"/>
              <a:t>                 B: several software process models</a:t>
            </a:r>
            <a:endParaRPr lang="en-US" altLang="zh-CN" sz="2400" b="1" dirty="0" smtClean="0"/>
          </a:p>
          <a:p>
            <a:pPr eaLnBrk="1" hangingPunct="1">
              <a:lnSpc>
                <a:spcPct val="90000"/>
              </a:lnSpc>
              <a:buFontTx/>
              <a:buNone/>
            </a:pPr>
            <a:r>
              <a:rPr lang="en-US" altLang="zh-CN" sz="2400" b="1" dirty="0" smtClean="0"/>
              <a:t>                 C: static and dynamic modeling techniques </a:t>
            </a:r>
            <a:endParaRPr lang="en-US" altLang="zh-CN" sz="2400" b="1" dirty="0" smtClean="0"/>
          </a:p>
          <a:p>
            <a:pPr eaLnBrk="1" hangingPunct="1">
              <a:lnSpc>
                <a:spcPct val="90000"/>
              </a:lnSpc>
              <a:buFontTx/>
              <a:buNone/>
            </a:pPr>
            <a:r>
              <a:rPr lang="en-US" altLang="zh-CN" sz="2400" b="1" dirty="0" smtClean="0"/>
              <a:t>                 D: examples</a:t>
            </a:r>
            <a:endParaRPr lang="en-US" altLang="zh-CN" sz="2400" b="1" dirty="0" smtClean="0"/>
          </a:p>
          <a:p>
            <a:pPr eaLnBrk="1" hangingPunct="1">
              <a:lnSpc>
                <a:spcPct val="90000"/>
              </a:lnSpc>
              <a:buFontTx/>
              <a:buNone/>
            </a:pPr>
            <a:r>
              <a:rPr lang="en-US" altLang="zh-CN" b="1" dirty="0" smtClean="0"/>
              <a:t>2.1 The Meaning of Process (</a:t>
            </a:r>
            <a:r>
              <a:rPr lang="zh-CN" altLang="en-US" b="1" dirty="0" smtClean="0"/>
              <a:t>过程的含义</a:t>
            </a:r>
            <a:r>
              <a:rPr lang="en-US" altLang="zh-CN" b="1" dirty="0" smtClean="0"/>
              <a:t>) </a:t>
            </a:r>
            <a:endParaRPr lang="en-US" altLang="zh-CN" b="1" dirty="0" smtClean="0"/>
          </a:p>
          <a:p>
            <a:pPr eaLnBrk="1" hangingPunct="1">
              <a:lnSpc>
                <a:spcPct val="90000"/>
              </a:lnSpc>
              <a:buFontTx/>
              <a:buNone/>
            </a:pPr>
            <a:r>
              <a:rPr lang="en-US" altLang="zh-CN" b="1" dirty="0" smtClean="0"/>
              <a:t>1. The definition for process</a:t>
            </a:r>
            <a:r>
              <a:rPr lang="zh-CN" altLang="en-US" b="1" dirty="0" smtClean="0"/>
              <a:t>（过程的定义）</a:t>
            </a:r>
            <a:endParaRPr lang="zh-CN" altLang="en-US" b="1" dirty="0" smtClean="0"/>
          </a:p>
          <a:p>
            <a:pPr eaLnBrk="1" hangingPunct="1">
              <a:lnSpc>
                <a:spcPct val="90000"/>
              </a:lnSpc>
              <a:buFontTx/>
              <a:buNone/>
            </a:pPr>
            <a:r>
              <a:rPr lang="zh-CN" altLang="en-US" sz="2400" dirty="0" smtClean="0"/>
              <a:t>    </a:t>
            </a:r>
            <a:r>
              <a:rPr lang="zh-CN" altLang="en-US"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process</a:t>
            </a:r>
            <a:r>
              <a:rPr lang="en-US" altLang="zh-CN" sz="2400" b="1" dirty="0" smtClean="0">
                <a:solidFill>
                  <a:schemeClr val="bg2"/>
                </a:solidFill>
                <a:sym typeface="Wingdings 2" panose="05020102010507070707" pitchFamily="18" charset="2"/>
              </a:rPr>
              <a:t>: (P45) </a:t>
            </a:r>
            <a:r>
              <a:rPr lang="zh-CN" altLang="en-US" sz="2400" b="1" dirty="0" smtClean="0"/>
              <a:t>软件开发活动中</a:t>
            </a:r>
            <a:r>
              <a:rPr lang="zh-CN" altLang="en-US" sz="2400" b="1" dirty="0" smtClean="0">
                <a:solidFill>
                  <a:schemeClr val="bg2"/>
                </a:solidFill>
                <a:sym typeface="Wingdings 2" panose="05020102010507070707" pitchFamily="18" charset="2"/>
              </a:rPr>
              <a:t>产生某种期望结果的</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一系列有序任务</a:t>
            </a:r>
            <a:r>
              <a:rPr lang="zh-CN" altLang="en-US" sz="2400" b="1" dirty="0" smtClean="0">
                <a:solidFill>
                  <a:schemeClr val="bg2"/>
                </a:solidFill>
                <a:sym typeface="Wingdings 2" panose="05020102010507070707" pitchFamily="18" charset="2"/>
              </a:rPr>
              <a:t>，涉及</a:t>
            </a:r>
            <a:r>
              <a:rPr lang="zh-CN" altLang="en-US" sz="2400" b="1" u="sng" dirty="0" smtClean="0">
                <a:solidFill>
                  <a:srgbClr val="0000FF"/>
                </a:solidFill>
                <a:sym typeface="Wingdings 2" panose="05020102010507070707" pitchFamily="18" charset="2"/>
              </a:rPr>
              <a:t>活动、约束和资源</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characteristics: A: activities</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可继续分解为系列动作</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B: resource, constraints(</a:t>
            </a:r>
            <a:r>
              <a:rPr lang="zh-CN" altLang="en-US" sz="2400" b="1" dirty="0" smtClean="0">
                <a:solidFill>
                  <a:schemeClr val="bg2"/>
                </a:solidFill>
                <a:sym typeface="Wingdings 2" panose="05020102010507070707" pitchFamily="18" charset="2"/>
              </a:rPr>
              <a:t>软硬件工具，进度</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C: </a:t>
            </a:r>
            <a:r>
              <a:rPr lang="en-US" altLang="zh-CN" sz="2400" b="1" dirty="0" err="1" smtClean="0">
                <a:solidFill>
                  <a:schemeClr val="bg2"/>
                </a:solidFill>
                <a:sym typeface="Wingdings 2" panose="05020102010507070707" pitchFamily="18" charset="2"/>
              </a:rPr>
              <a:t>subprocess</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大型过程可看作子过程的链接</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0</TotalTime>
  <Words>24179</Words>
  <Application>WPS 演示</Application>
  <PresentationFormat>全屏显示(4:3)</PresentationFormat>
  <Paragraphs>1173</Paragraphs>
  <Slides>59</Slides>
  <Notes>44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Arial</vt:lpstr>
      <vt:lpstr>宋体</vt:lpstr>
      <vt:lpstr>Wingdings</vt:lpstr>
      <vt:lpstr>Times New Roman</vt:lpstr>
      <vt:lpstr>华文新魏</vt:lpstr>
      <vt:lpstr>仿宋_GB2312</vt:lpstr>
      <vt:lpstr>Wingdings 2</vt:lpstr>
      <vt:lpstr>仿宋</vt:lpstr>
      <vt:lpstr>微软雅黑</vt:lpstr>
      <vt:lpstr>Arial Unicode MS</vt:lpstr>
      <vt:lpstr>Comic Sans MS</vt:lpstr>
      <vt:lpstr>MS PGothic</vt:lpstr>
      <vt:lpstr>Wingdings</vt:lpstr>
      <vt:lpstr>Capsules</vt:lpstr>
      <vt:lpstr>                      从 一 个小小 案 例 谈 起</vt:lpstr>
      <vt:lpstr>                                 工 作 清 单 （最简版 ）</vt:lpstr>
      <vt:lpstr> The 8 generic phases of      software engineering (效法软件工程的几个阶段)</vt:lpstr>
      <vt:lpstr>PowerPoint 演示文稿</vt:lpstr>
      <vt:lpstr>PowerPoint 演示文稿</vt:lpstr>
      <vt:lpstr>PowerPoint 演示文稿</vt:lpstr>
      <vt:lpstr>PowerPoint 演示文稿</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Fig2.2 The software development process in reality</vt:lpstr>
      <vt:lpstr>      Chapter 2  Modeling the Process                          and life cycle</vt:lpstr>
      <vt:lpstr>      Chapter 2  Modeling the Process                          and life cycle</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Phases Development: Increments and Iterations</vt:lpstr>
      <vt:lpstr>      Chapter 2  Modeling the Process                          and life cycle</vt:lpstr>
      <vt:lpstr>Fig2.9 The incremental and iterative models</vt:lpstr>
      <vt:lpstr>      Chapter 2  Modeling the Process                          and life cycle</vt:lpstr>
      <vt:lpstr> Chapter 2  Modeling the Process                       and life cycle</vt:lpstr>
      <vt:lpstr>PowerPoint 演示文稿</vt:lpstr>
      <vt:lpstr>PowerPoint 演示文稿</vt:lpstr>
      <vt:lpstr>PowerPoint 演示文稿</vt:lpstr>
      <vt:lpstr>进化式分析和设计——早期迭代的主要形式</vt:lpstr>
      <vt:lpstr>      Chapter 2  Modeling the Process                          and life cycle</vt:lpstr>
      <vt:lpstr>      Chapter 2  Modeling the Process                          and life cycle</vt:lpstr>
      <vt:lpstr>PowerPoint 演示文稿</vt:lpstr>
      <vt:lpstr>操作概念/领域模型－简单实例</vt:lpstr>
      <vt:lpstr>      Chapter 2  Modeling the Process                          and life cycle</vt:lpstr>
      <vt:lpstr>      Chapter 2  Modeling the Process                          and life cycle</vt:lpstr>
      <vt:lpstr>      Chapter 2  Modeling the Process                          and life cycle</vt:lpstr>
      <vt:lpstr>      Chapter 2  Modeling the Process                          and life cycle</vt:lpstr>
      <vt:lpstr> </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PowerPoint 演示文稿</vt:lpstr>
      <vt:lpstr>PowerPoint 演示文稿</vt:lpstr>
      <vt:lpstr>PowerPoint 演示文稿</vt:lpstr>
      <vt:lpstr>Fig2.11 The process of starting a car (Lai 1991)</vt:lpstr>
      <vt:lpstr>Fig2.12 Transition diagram for a car (Lai 1991)</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PowerPoint 演示文稿</vt:lpstr>
      <vt:lpstr>     </vt:lpstr>
    </vt:vector>
  </TitlesOfParts>
  <Company>SDU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Sloth</cp:lastModifiedBy>
  <cp:revision>124</cp:revision>
  <dcterms:created xsi:type="dcterms:W3CDTF">2003-11-03T03:09:00Z</dcterms:created>
  <dcterms:modified xsi:type="dcterms:W3CDTF">2018-12-16T14:39:32Z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