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1005" y="1092101"/>
            <a:ext cx="7766936" cy="1866252"/>
          </a:xfrm>
        </p:spPr>
        <p:txBody>
          <a:bodyPr/>
          <a:lstStyle/>
          <a:p>
            <a:pPr algn="l"/>
            <a:r>
              <a:rPr lang="en-US" altLang="zh-CN" dirty="0"/>
              <a:t>Chapter4:</a:t>
            </a:r>
            <a:br>
              <a:rPr lang="en-US" altLang="zh-CN" dirty="0"/>
            </a:br>
            <a:r>
              <a:rPr lang="en-US" altLang="zh-CN" dirty="0"/>
              <a:t>             </a:t>
            </a:r>
            <a:r>
              <a:rPr lang="zh-CN" altLang="en-US" dirty="0"/>
              <a:t>寻找新的消费者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6309" y="4276744"/>
            <a:ext cx="7766936" cy="1096899"/>
          </a:xfrm>
        </p:spPr>
        <p:txBody>
          <a:bodyPr/>
          <a:lstStyle/>
          <a:p>
            <a:pPr algn="ctr"/>
            <a:r>
              <a:rPr lang="en-US" altLang="zh-CN" sz="4400" dirty="0"/>
              <a:t>《Marketing Data Science》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4725"/>
              </p:ext>
            </p:extLst>
          </p:nvPr>
        </p:nvGraphicFramePr>
        <p:xfrm>
          <a:off x="1315777" y="3246707"/>
          <a:ext cx="8128000" cy="48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48619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                                                   ————</a:t>
                      </a:r>
                      <a:r>
                        <a:rPr lang="zh-CN" altLang="en-US" sz="2400" dirty="0" smtClean="0"/>
                        <a:t>通过</a:t>
                      </a:r>
                      <a:r>
                        <a:rPr lang="en-US" altLang="zh-CN" sz="2400" dirty="0" smtClean="0"/>
                        <a:t>R</a:t>
                      </a:r>
                      <a:r>
                        <a:rPr lang="zh-CN" altLang="en-US" sz="2400" dirty="0" smtClean="0"/>
                        <a:t>语言实现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3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99247"/>
            <a:ext cx="8596668" cy="53421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12.</a:t>
            </a:r>
            <a:r>
              <a:rPr lang="zh-CN" altLang="en-US" dirty="0" smtClean="0"/>
              <a:t>绘制各个类中的</a:t>
            </a:r>
            <a:r>
              <a:rPr lang="en-US" altLang="zh-CN" dirty="0" smtClean="0"/>
              <a:t>age</a:t>
            </a:r>
            <a:r>
              <a:rPr lang="zh-CN" altLang="en-US" dirty="0" smtClean="0"/>
              <a:t>情况：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lattice_plot_object</a:t>
            </a:r>
            <a:r>
              <a:rPr lang="en-US" altLang="zh-CN" dirty="0" smtClean="0"/>
              <a:t>&lt;-histogram(~</a:t>
            </a:r>
            <a:r>
              <a:rPr lang="en-US" altLang="zh-CN" dirty="0" err="1" smtClean="0"/>
              <a:t>age|cluster,data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bankpart,type</a:t>
            </a:r>
            <a:r>
              <a:rPr lang="en-US" altLang="zh-CN" dirty="0" smtClean="0"/>
              <a:t>=‘density’,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=‘Age of Bank </a:t>
            </a:r>
            <a:r>
              <a:rPr lang="en-US" altLang="zh-CN" dirty="0" err="1" smtClean="0"/>
              <a:t>Client’,layout</a:t>
            </a:r>
            <a:r>
              <a:rPr lang="en-US" altLang="zh-CN" dirty="0" smtClean="0"/>
              <a:t>=c(1,5)) #</a:t>
            </a:r>
            <a:r>
              <a:rPr lang="zh-CN" altLang="en-US" dirty="0"/>
              <a:t>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行的格式显示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print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lattice_plot_object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98" y="0"/>
            <a:ext cx="7118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47426"/>
            <a:ext cx="8596668" cy="57939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13.</a:t>
            </a:r>
            <a:r>
              <a:rPr lang="zh-CN" altLang="en-US" dirty="0" smtClean="0"/>
              <a:t>查看其它信息：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各个类中的受教育情况：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with(</a:t>
            </a:r>
            <a:r>
              <a:rPr lang="en-US" altLang="zh-CN" dirty="0" err="1" smtClean="0"/>
              <a:t>bankpart,print</a:t>
            </a:r>
            <a:r>
              <a:rPr lang="en-US" altLang="zh-CN" dirty="0" smtClean="0"/>
              <a:t>(table(</a:t>
            </a:r>
            <a:r>
              <a:rPr lang="en-US" altLang="zh-CN" dirty="0" err="1" smtClean="0"/>
              <a:t>cluster,education</a:t>
            </a:r>
            <a:r>
              <a:rPr lang="en-US" altLang="zh-CN" dirty="0" smtClean="0"/>
              <a:t>)))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按类求</a:t>
            </a:r>
            <a:r>
              <a:rPr lang="en-US" altLang="zh-CN" dirty="0" smtClean="0"/>
              <a:t>balance</a:t>
            </a:r>
            <a:r>
              <a:rPr lang="zh-CN" altLang="en-US" dirty="0" smtClean="0"/>
              <a:t>的平均值：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with(</a:t>
            </a:r>
            <a:r>
              <a:rPr lang="en-US" altLang="zh-CN" dirty="0" err="1" smtClean="0"/>
              <a:t>bankpart,print</a:t>
            </a:r>
            <a:r>
              <a:rPr lang="en-US" altLang="zh-CN" dirty="0" smtClean="0"/>
              <a:t>(by(</a:t>
            </a:r>
            <a:r>
              <a:rPr lang="en-US" altLang="zh-CN" dirty="0" err="1" smtClean="0"/>
              <a:t>balance,cluster,mean</a:t>
            </a:r>
            <a:r>
              <a:rPr lang="en-US" altLang="zh-CN" dirty="0" smtClean="0"/>
              <a:t>)))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7" y="1662788"/>
            <a:ext cx="6931394" cy="14816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7" y="4349915"/>
            <a:ext cx="824027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56217"/>
            <a:ext cx="8596668" cy="53851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14.</a:t>
            </a:r>
            <a:r>
              <a:rPr lang="zh-CN" altLang="en-US" dirty="0" smtClean="0"/>
              <a:t>绘制</a:t>
            </a:r>
            <a:r>
              <a:rPr lang="en-US" altLang="zh-CN" dirty="0" smtClean="0"/>
              <a:t>mosaic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mosaic(~</a:t>
            </a:r>
            <a:r>
              <a:rPr lang="en-US" altLang="zh-CN" dirty="0" err="1" smtClean="0"/>
              <a:t>response+cluster,data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bankpart,labeling_args</a:t>
            </a:r>
            <a:r>
              <a:rPr lang="en-US" altLang="zh-CN" dirty="0" smtClean="0"/>
              <a:t>=list(</a:t>
            </a:r>
            <a:r>
              <a:rPr lang="en-US" altLang="zh-CN" dirty="0" err="1" smtClean="0"/>
              <a:t>set_varnames</a:t>
            </a:r>
            <a:r>
              <a:rPr lang="en-US" altLang="zh-CN" dirty="0" smtClean="0"/>
              <a:t>=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c(response=’Response to Term Deposit Offer’,</a:t>
            </a:r>
            <a:r>
              <a:rPr lang="en-US" altLang="zh-CN" dirty="0" err="1" smtClean="0"/>
              <a:t>cluser</a:t>
            </a:r>
            <a:r>
              <a:rPr lang="en-US" altLang="zh-CN" dirty="0" smtClean="0"/>
              <a:t>=’Segment Members-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hip)),</a:t>
            </a:r>
            <a:r>
              <a:rPr lang="en-US" altLang="zh-CN" dirty="0" err="1" smtClean="0"/>
              <a:t>hightlighting</a:t>
            </a:r>
            <a:r>
              <a:rPr lang="en-US" altLang="zh-CN" dirty="0" smtClean="0"/>
              <a:t>=‘response’,</a:t>
            </a:r>
            <a:r>
              <a:rPr lang="en-US" altLang="zh-CN" dirty="0" err="1" smtClean="0"/>
              <a:t>hightlighting_fill</a:t>
            </a:r>
            <a:r>
              <a:rPr lang="en-US" altLang="zh-CN" dirty="0" smtClean="0"/>
              <a:t>=c(’</a:t>
            </a:r>
            <a:r>
              <a:rPr lang="en-US" altLang="zh-CN" dirty="0" err="1" smtClean="0"/>
              <a:t>cornsilk</a:t>
            </a:r>
            <a:r>
              <a:rPr lang="en-US" altLang="zh-CN" dirty="0" smtClean="0"/>
              <a:t>’,’violet’),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rot_labels</a:t>
            </a:r>
            <a:r>
              <a:rPr lang="en-US" altLang="zh-CN" dirty="0" smtClean="0"/>
              <a:t>=c(left=0,top=0),</a:t>
            </a:r>
            <a:r>
              <a:rPr lang="en-US" altLang="zh-CN" dirty="0" err="1" smtClean="0"/>
              <a:t>pos_labels</a:t>
            </a:r>
            <a:r>
              <a:rPr lang="en-US" altLang="zh-CN" dirty="0" smtClean="0"/>
              <a:t>=c(’</a:t>
            </a:r>
            <a:r>
              <a:rPr lang="en-US" altLang="zh-CN" dirty="0" err="1" smtClean="0"/>
              <a:t>center’,’center</a:t>
            </a:r>
            <a:r>
              <a:rPr lang="en-US" altLang="zh-CN" dirty="0" smtClean="0"/>
              <a:t>’),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offset_labels</a:t>
            </a:r>
            <a:r>
              <a:rPr lang="en-US" altLang="zh-CN" dirty="0" smtClean="0"/>
              <a:t>=c(0.0,0.6))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32" y="0"/>
            <a:ext cx="7093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2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788" y="570155"/>
            <a:ext cx="8596668" cy="37113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7200" dirty="0" smtClean="0"/>
              <a:t>15.</a:t>
            </a:r>
            <a:r>
              <a:rPr lang="zh-CN" altLang="en-US" sz="7200" dirty="0" smtClean="0"/>
              <a:t>找到</a:t>
            </a:r>
            <a:r>
              <a:rPr lang="en-US" altLang="zh-CN" sz="7200" dirty="0" smtClean="0"/>
              <a:t>5</a:t>
            </a:r>
            <a:r>
              <a:rPr lang="zh-CN" altLang="en-US" sz="7200" dirty="0" smtClean="0"/>
              <a:t>个类中，对期限存款相应度最高的类</a:t>
            </a:r>
            <a:endParaRPr lang="en-US" altLang="zh-CN" sz="7200" dirty="0" smtClean="0"/>
          </a:p>
          <a:p>
            <a:pPr marL="0" indent="0">
              <a:buNone/>
            </a:pPr>
            <a:r>
              <a:rPr lang="en-US" altLang="zh-CN" sz="7200" dirty="0"/>
              <a:t> </a:t>
            </a:r>
            <a:r>
              <a:rPr lang="en-US" altLang="zh-CN" sz="7200" dirty="0" smtClean="0"/>
              <a:t>    </a:t>
            </a:r>
            <a:r>
              <a:rPr lang="zh-CN" altLang="en-US" sz="7200" dirty="0" smtClean="0"/>
              <a:t>选取变量：</a:t>
            </a:r>
            <a:endParaRPr lang="en-US" altLang="zh-CN" sz="7200" dirty="0" smtClean="0"/>
          </a:p>
          <a:p>
            <a:pPr marL="0" indent="0">
              <a:buNone/>
            </a:pPr>
            <a:r>
              <a:rPr lang="en-US" altLang="zh-CN" sz="7200" dirty="0"/>
              <a:t> </a:t>
            </a:r>
            <a:r>
              <a:rPr lang="en-US" altLang="zh-CN" sz="7200" dirty="0" smtClean="0"/>
              <a:t>    </a:t>
            </a:r>
            <a:r>
              <a:rPr lang="en-US" altLang="zh-CN" sz="7200" dirty="0" err="1" smtClean="0"/>
              <a:t>response_table</a:t>
            </a:r>
            <a:r>
              <a:rPr lang="en-US" altLang="zh-CN" sz="7200" dirty="0" smtClean="0"/>
              <a:t>&lt;-table(</a:t>
            </a:r>
            <a:r>
              <a:rPr lang="en-US" altLang="zh-CN" sz="7200" dirty="0" err="1" smtClean="0"/>
              <a:t>bankpart$cluster,bankpart$response</a:t>
            </a:r>
            <a:r>
              <a:rPr lang="en-US" altLang="zh-CN" sz="7200" dirty="0" smtClean="0"/>
              <a:t>)</a:t>
            </a:r>
          </a:p>
          <a:p>
            <a:pPr marL="0" indent="0">
              <a:buNone/>
            </a:pPr>
            <a:r>
              <a:rPr lang="en-US" altLang="zh-CN" sz="7200" dirty="0"/>
              <a:t> </a:t>
            </a:r>
            <a:r>
              <a:rPr lang="en-US" altLang="zh-CN" sz="7200" dirty="0" smtClean="0"/>
              <a:t>    </a:t>
            </a:r>
            <a:r>
              <a:rPr lang="en-US" altLang="zh-CN" sz="7200" dirty="0" err="1" smtClean="0"/>
              <a:t>response_table</a:t>
            </a:r>
            <a:endParaRPr lang="en-US" altLang="zh-CN" sz="7200" dirty="0" smtClean="0"/>
          </a:p>
          <a:p>
            <a:pPr marL="0" indent="0">
              <a:buNone/>
            </a:pPr>
            <a:r>
              <a:rPr lang="en-US" altLang="zh-CN" sz="7200" dirty="0"/>
              <a:t> </a:t>
            </a:r>
            <a:r>
              <a:rPr lang="en-US" altLang="zh-CN" sz="7200" dirty="0" smtClean="0"/>
              <a:t>    for(</a:t>
            </a:r>
            <a:r>
              <a:rPr lang="en-US" altLang="zh-CN" sz="7200" dirty="0" err="1" smtClean="0"/>
              <a:t>i</a:t>
            </a:r>
            <a:r>
              <a:rPr lang="en-US" altLang="zh-CN" sz="7200" dirty="0" smtClean="0"/>
              <a:t> in 1:5) {</a:t>
            </a:r>
          </a:p>
          <a:p>
            <a:pPr marL="0" indent="0">
              <a:buNone/>
            </a:pPr>
            <a:r>
              <a:rPr lang="en-US" altLang="zh-CN" sz="7200" dirty="0"/>
              <a:t> </a:t>
            </a:r>
            <a:r>
              <a:rPr lang="en-US" altLang="zh-CN" sz="7200" dirty="0" smtClean="0"/>
              <a:t>            cat(</a:t>
            </a:r>
            <a:r>
              <a:rPr lang="en-US" altLang="zh-CN" sz="7200" dirty="0" err="1" smtClean="0"/>
              <a:t>toupper</a:t>
            </a:r>
            <a:r>
              <a:rPr lang="en-US" altLang="zh-CN" sz="7200" dirty="0" smtClean="0"/>
              <a:t>(letters[</a:t>
            </a:r>
            <a:r>
              <a:rPr lang="en-US" altLang="zh-CN" sz="7200" dirty="0" err="1" smtClean="0"/>
              <a:t>i</a:t>
            </a:r>
            <a:r>
              <a:rPr lang="en-US" altLang="zh-CN" sz="7200" dirty="0" smtClean="0"/>
              <a:t>]),round(100*</a:t>
            </a:r>
            <a:r>
              <a:rPr lang="en-US" altLang="zh-CN" sz="7200" dirty="0" err="1" smtClean="0"/>
              <a:t>response_table</a:t>
            </a:r>
            <a:r>
              <a:rPr lang="en-US" altLang="zh-CN" sz="7200" dirty="0" smtClean="0"/>
              <a:t>[i,2]/sum(</a:t>
            </a:r>
            <a:r>
              <a:rPr lang="en-US" altLang="zh-CN" sz="7200" dirty="0" err="1" smtClean="0"/>
              <a:t>respon</a:t>
            </a:r>
            <a:r>
              <a:rPr lang="en-US" altLang="zh-CN" sz="7200" dirty="0" smtClean="0"/>
              <a:t>-</a:t>
            </a:r>
          </a:p>
          <a:p>
            <a:pPr marL="0" indent="0">
              <a:buNone/>
            </a:pPr>
            <a:r>
              <a:rPr lang="en-US" altLang="zh-CN" sz="7200" dirty="0"/>
              <a:t> </a:t>
            </a:r>
            <a:r>
              <a:rPr lang="en-US" altLang="zh-CN" sz="7200" dirty="0" smtClean="0"/>
              <a:t>                    </a:t>
            </a:r>
            <a:r>
              <a:rPr lang="en-US" altLang="zh-CN" sz="7200" dirty="0" err="1" smtClean="0"/>
              <a:t>se_table</a:t>
            </a:r>
            <a:r>
              <a:rPr lang="en-US" altLang="zh-CN" sz="7200" dirty="0" smtClean="0"/>
              <a:t>[</a:t>
            </a:r>
            <a:r>
              <a:rPr lang="en-US" altLang="zh-CN" sz="7200" dirty="0" err="1" smtClean="0"/>
              <a:t>i</a:t>
            </a:r>
            <a:r>
              <a:rPr lang="en-US" altLang="zh-CN" sz="7200" dirty="0" smtClean="0"/>
              <a:t>,]),digits=1),’\n’)  #</a:t>
            </a:r>
            <a:r>
              <a:rPr lang="zh-CN" altLang="en-US" sz="7200" dirty="0" smtClean="0"/>
              <a:t>保留一位小数</a:t>
            </a:r>
            <a:endParaRPr lang="en-US" altLang="zh-CN" sz="7200" dirty="0" smtClean="0"/>
          </a:p>
          <a:p>
            <a:pPr marL="0" indent="0">
              <a:buNone/>
            </a:pPr>
            <a:r>
              <a:rPr lang="en-US" altLang="zh-CN" sz="7200" dirty="0" smtClean="0"/>
              <a:t>     </a:t>
            </a:r>
            <a:r>
              <a:rPr lang="en-US" altLang="zh-CN" sz="7200" dirty="0" err="1" smtClean="0"/>
              <a:t>response_table</a:t>
            </a:r>
            <a:r>
              <a:rPr lang="en-US" altLang="zh-CN" sz="7200" dirty="0" smtClean="0"/>
              <a:t>:                                                 </a:t>
            </a:r>
            <a:r>
              <a:rPr lang="zh-CN" altLang="en-US" sz="7200" dirty="0" smtClean="0"/>
              <a:t>结果：</a:t>
            </a:r>
            <a:endParaRPr lang="en-US" altLang="zh-CN" sz="72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06" y="3139291"/>
            <a:ext cx="2012414" cy="180159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5975"/>
              </p:ext>
            </p:extLst>
          </p:nvPr>
        </p:nvGraphicFramePr>
        <p:xfrm>
          <a:off x="795724" y="5709220"/>
          <a:ext cx="8230796" cy="78640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230796"/>
              </a:tblGrid>
              <a:tr h="786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因此，管理者可以重点关注“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”类消费者，并根据其特征，制定相应的营销策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略，开拓新的市场，获得新的客户。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63" y="2996436"/>
            <a:ext cx="2402368" cy="20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8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dirty="0" smtClean="0"/>
              <a:t>问题：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对于一个同样的问题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如何寻找消费者，通过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语言该        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如何实现？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主要代码分析：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1.</a:t>
            </a:r>
            <a:r>
              <a:rPr lang="zh-CN" altLang="en-US" dirty="0" smtClean="0"/>
              <a:t>导入包</a:t>
            </a:r>
            <a:r>
              <a:rPr lang="en-US" altLang="zh-CN" dirty="0" smtClean="0"/>
              <a:t>(library):</a:t>
            </a:r>
          </a:p>
          <a:p>
            <a:pPr marL="0" indent="0">
              <a:buNone/>
            </a:pPr>
            <a:r>
              <a:rPr lang="en-US" altLang="zh-CN" dirty="0"/>
              <a:t>      library</a:t>
            </a:r>
            <a:r>
              <a:rPr lang="en-US" altLang="zh-CN" dirty="0" smtClean="0"/>
              <a:t>(‘lattice’)           #lattice</a:t>
            </a:r>
            <a:r>
              <a:rPr lang="zh-CN" altLang="en-US" dirty="0" smtClean="0"/>
              <a:t>包可以实现直方图、盒形图等图形的绘制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library(‘grid’)               #grid</a:t>
            </a:r>
            <a:r>
              <a:rPr lang="zh-CN" altLang="en-US" dirty="0" smtClean="0"/>
              <a:t>包</a:t>
            </a:r>
            <a:r>
              <a:rPr lang="zh-CN" altLang="en-US" dirty="0"/>
              <a:t>可以</a:t>
            </a:r>
            <a:r>
              <a:rPr lang="zh-CN" altLang="en-US" dirty="0" smtClean="0"/>
              <a:t>将作图区域划分成一个个格子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library(‘MASS’)             #MASS</a:t>
            </a:r>
            <a:r>
              <a:rPr lang="zh-CN" altLang="en-US" dirty="0" smtClean="0"/>
              <a:t>提供经典统计学方法，包括各种估计</a:t>
            </a:r>
            <a:r>
              <a:rPr lang="zh-CN" altLang="en-US" dirty="0" smtClean="0"/>
              <a:t>和</a:t>
            </a:r>
            <a:r>
              <a:rPr lang="zh-CN" altLang="en-US" dirty="0"/>
              <a:t>检验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library(‘</a:t>
            </a:r>
            <a:r>
              <a:rPr lang="en-US" altLang="zh-CN" dirty="0" err="1" smtClean="0"/>
              <a:t>colorspace</a:t>
            </a:r>
            <a:r>
              <a:rPr lang="en-US" altLang="zh-CN" dirty="0" smtClean="0"/>
              <a:t>’)    #</a:t>
            </a:r>
            <a:r>
              <a:rPr lang="en-US" altLang="zh-CN" dirty="0" err="1" smtClean="0"/>
              <a:t>colorspace</a:t>
            </a:r>
            <a:r>
              <a:rPr lang="zh-CN" altLang="en-US" dirty="0" smtClean="0"/>
              <a:t>提供的是图形着色的方法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library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vcd</a:t>
            </a:r>
            <a:r>
              <a:rPr lang="en-US" altLang="zh-CN" dirty="0" smtClean="0"/>
              <a:t>’)                #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包与绝对变数的可视化相关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library</a:t>
            </a:r>
            <a:r>
              <a:rPr lang="en-US" altLang="zh-CN" dirty="0" smtClean="0"/>
              <a:t>(‘cluster’)          #cluster</a:t>
            </a:r>
            <a:r>
              <a:rPr lang="zh-CN" altLang="en-US" dirty="0" smtClean="0"/>
              <a:t>包可以实现与聚类分析相关的操作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677333" y="763793"/>
            <a:ext cx="9230459" cy="5277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读取数据：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bank&lt;-read.csv(’bank.csv’,</a:t>
            </a:r>
            <a:r>
              <a:rPr lang="en-US" altLang="zh-CN" dirty="0" err="1" smtClean="0"/>
              <a:t>sep</a:t>
            </a:r>
            <a:r>
              <a:rPr lang="en-US" altLang="zh-CN" dirty="0" smtClean="0"/>
              <a:t>=’;’,</a:t>
            </a:r>
            <a:r>
              <a:rPr lang="en-US" altLang="zh-CN" dirty="0" err="1" smtClean="0"/>
              <a:t>stringAsFactor</a:t>
            </a:r>
            <a:r>
              <a:rPr lang="en-US" altLang="zh-CN" dirty="0" smtClean="0"/>
              <a:t>=TRUE)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检查数据：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bank</a:t>
            </a:r>
            <a:r>
              <a:rPr lang="zh-CN" altLang="en-US" dirty="0" smtClean="0"/>
              <a:t>））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table(</a:t>
            </a:r>
            <a:r>
              <a:rPr lang="en-US" altLang="zh-CN" dirty="0" err="1" smtClean="0"/>
              <a:t>bank$job,useNA</a:t>
            </a:r>
            <a:r>
              <a:rPr lang="en-US" altLang="zh-CN" dirty="0" smtClean="0"/>
              <a:t>=c(‘always’))</a:t>
            </a:r>
            <a:r>
              <a:rPr lang="zh-CN" altLang="en-US" dirty="0" smtClean="0"/>
              <a:t>）</a:t>
            </a:r>
            <a:r>
              <a:rPr lang="en-US" altLang="zh-CN" dirty="0" smtClean="0"/>
              <a:t>#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列的取值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</a:t>
            </a:r>
            <a:r>
              <a:rPr lang="en-US" altLang="zh-CN" dirty="0" err="1" smtClean="0"/>
              <a:t>useNA</a:t>
            </a:r>
            <a:r>
              <a:rPr lang="zh-CN" altLang="en-US" dirty="0" smtClean="0"/>
              <a:t>指的是是否统计值为</a:t>
            </a:r>
            <a:r>
              <a:rPr lang="en-US" altLang="zh-CN" dirty="0" smtClean="0"/>
              <a:t>NA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#</a:t>
            </a:r>
            <a:r>
              <a:rPr lang="zh-CN" altLang="en-US" dirty="0" smtClean="0"/>
              <a:t>同样的方法也可以检验其他列的取值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定义白领、蓝领的范围：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white_collar_list</a:t>
            </a:r>
            <a:r>
              <a:rPr lang="en-US" altLang="zh-CN" dirty="0" smtClean="0"/>
              <a:t>&lt;-c(’</a:t>
            </a:r>
            <a:r>
              <a:rPr lang="en-US" altLang="zh-CN" dirty="0" err="1" smtClean="0"/>
              <a:t>admin.’,’entrepreneur’,’management’,’self</a:t>
            </a:r>
            <a:r>
              <a:rPr lang="en-US" altLang="zh-CN" dirty="0" smtClean="0"/>
              <a:t>-employed’)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blue_collar_list</a:t>
            </a:r>
            <a:r>
              <a:rPr lang="en-US" altLang="zh-CN" dirty="0" smtClean="0"/>
              <a:t>&lt;-c(’blue-</a:t>
            </a:r>
            <a:r>
              <a:rPr lang="en-US" altLang="zh-CN" dirty="0" err="1" smtClean="0"/>
              <a:t>collar’,’services’,’technician</a:t>
            </a:r>
            <a:r>
              <a:rPr lang="en-US" altLang="zh-CN" dirty="0" smtClean="0"/>
              <a:t>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9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796066"/>
            <a:ext cx="8596668" cy="5475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job,marital</a:t>
            </a:r>
            <a:r>
              <a:rPr lang="zh-CN" altLang="en-US" dirty="0" smtClean="0"/>
              <a:t>等变量转化为取值为</a:t>
            </a:r>
            <a:r>
              <a:rPr lang="en-US" altLang="zh-CN" dirty="0" smtClean="0"/>
              <a:t>0,1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的变量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bank$jobtype</a:t>
            </a:r>
            <a:r>
              <a:rPr lang="en-US" altLang="zh-CN" dirty="0" smtClean="0"/>
              <a:t>&lt;-rep(3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length=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(bank))#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jobtype</a:t>
            </a:r>
            <a:r>
              <a:rPr lang="zh-CN" altLang="en-US" dirty="0" smtClean="0"/>
              <a:t>列，值为</a:t>
            </a: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#job</a:t>
            </a:r>
            <a:r>
              <a:rPr lang="zh-CN" altLang="en-US" dirty="0" smtClean="0"/>
              <a:t>为白领的</a:t>
            </a:r>
            <a:r>
              <a:rPr lang="en-US" altLang="zh-CN" dirty="0" err="1" smtClean="0"/>
              <a:t>jobtype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为蓝领的</a:t>
            </a:r>
            <a:r>
              <a:rPr lang="en-US" altLang="zh-CN" dirty="0" err="1" smtClean="0"/>
              <a:t>jobtype</a:t>
            </a:r>
            <a:r>
              <a:rPr lang="zh-CN" altLang="en-US" dirty="0" smtClean="0"/>
              <a:t>值</a:t>
            </a:r>
            <a:r>
              <a:rPr lang="zh-CN" altLang="en-US" dirty="0" smtClean="0"/>
              <a:t>为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bank$jobtype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ifelse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bank$job</a:t>
            </a:r>
            <a:r>
              <a:rPr lang="en-US" altLang="zh-CN" dirty="0" smtClean="0"/>
              <a:t> %in% white_collar_list,1,bank$jobtype)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bank$jobtype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ifelse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bank$job</a:t>
            </a:r>
            <a:r>
              <a:rPr lang="en-US" altLang="zh-CN" dirty="0" smtClean="0"/>
              <a:t> %in% blue_collar_list,2,bank$jobtype)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#</a:t>
            </a:r>
            <a:r>
              <a:rPr lang="zh-CN" altLang="en-US" dirty="0" smtClean="0"/>
              <a:t>因子化，并赋予</a:t>
            </a:r>
            <a:r>
              <a:rPr lang="en-US" altLang="zh-CN" dirty="0" smtClean="0"/>
              <a:t>labels</a:t>
            </a:r>
            <a:r>
              <a:rPr lang="zh-CN" altLang="en-US" dirty="0" smtClean="0"/>
              <a:t>中的值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bank$jobtype</a:t>
            </a:r>
            <a:r>
              <a:rPr lang="en-US" altLang="zh-CN" dirty="0" smtClean="0"/>
              <a:t>&lt;-factor(</a:t>
            </a:r>
            <a:r>
              <a:rPr lang="en-US" altLang="zh-CN" dirty="0" err="1" smtClean="0"/>
              <a:t>bank$jobtype</a:t>
            </a:r>
            <a:r>
              <a:rPr lang="en-US" altLang="zh-CN" dirty="0" smtClean="0"/>
              <a:t>),levels=c(1,2,3),labels=c(’White Collar’,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’Blue </a:t>
            </a:r>
            <a:r>
              <a:rPr lang="en-US" altLang="zh-CN" dirty="0" err="1" smtClean="0"/>
              <a:t>Collar’,’Other</a:t>
            </a:r>
            <a:r>
              <a:rPr lang="en-US" altLang="zh-CN" dirty="0" smtClean="0"/>
              <a:t>/Unknown’))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#</a:t>
            </a:r>
            <a:r>
              <a:rPr lang="zh-CN" altLang="en-US" dirty="0" smtClean="0"/>
              <a:t>增加新列，新列内的取值只有</a:t>
            </a:r>
            <a:r>
              <a:rPr lang="en-US" altLang="zh-CN" dirty="0" smtClean="0"/>
              <a:t>0,1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bank$whitecollar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ifelse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bank$jobtype</a:t>
            </a:r>
            <a:r>
              <a:rPr lang="en-US" altLang="zh-CN" dirty="0" smtClean="0"/>
              <a:t>==’White Collar’,1,0)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bank$bluecollar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ifelse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bank$jobtype</a:t>
            </a:r>
            <a:r>
              <a:rPr lang="en-US" altLang="zh-CN" dirty="0" smtClean="0"/>
              <a:t>==’Blue Collar’,1,0)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0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817581"/>
            <a:ext cx="8724850" cy="52237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同样的方法（</a:t>
            </a:r>
            <a:r>
              <a:rPr lang="en-US" altLang="zh-CN" dirty="0" err="1" smtClean="0"/>
              <a:t>ifelse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可以增加新列</a:t>
            </a:r>
            <a:r>
              <a:rPr lang="en-US" altLang="zh-CN" dirty="0" err="1" smtClean="0"/>
              <a:t>divorced,married,primary,second</a:t>
            </a:r>
            <a:r>
              <a:rPr lang="en-US" altLang="zh-CN" dirty="0" smtClean="0"/>
              <a:t>-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ary,tertiary</a:t>
            </a:r>
            <a:r>
              <a:rPr lang="zh-CN" altLang="en-US" dirty="0" smtClean="0"/>
              <a:t>列，值只有</a:t>
            </a:r>
            <a:r>
              <a:rPr lang="en-US" altLang="zh-CN" dirty="0" smtClean="0"/>
              <a:t>0,1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选择未曾联系的消费者：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bankfull</a:t>
            </a:r>
            <a:r>
              <a:rPr lang="en-US" altLang="zh-CN" dirty="0" smtClean="0"/>
              <a:t>&lt;-subset(</a:t>
            </a:r>
            <a:r>
              <a:rPr lang="en-US" altLang="zh-CN" dirty="0" err="1" smtClean="0"/>
              <a:t>bank,subset</a:t>
            </a:r>
            <a:r>
              <a:rPr lang="en-US" altLang="zh-CN" dirty="0" smtClean="0"/>
              <a:t>=(previous==0),select=c(’</a:t>
            </a:r>
            <a:r>
              <a:rPr lang="en-US" altLang="zh-CN" dirty="0" err="1" smtClean="0"/>
              <a:t>response’,’age’,’job</a:t>
            </a:r>
            <a:r>
              <a:rPr lang="en-US" altLang="zh-CN" dirty="0" smtClean="0"/>
              <a:t>-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type’,’marital’,’education’,’default’,’balance’,’housing’,’loan’,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’whitecollar’,’bluecollar’,’divorced’,’married’,’primary’,’secondary’,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’tertiary’))</a:t>
            </a:r>
          </a:p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选择聚类分析的数据：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data_for_clustering</a:t>
            </a:r>
            <a:r>
              <a:rPr lang="en-US" altLang="zh-CN" dirty="0" smtClean="0"/>
              <a:t>&lt;-subset(</a:t>
            </a:r>
            <a:r>
              <a:rPr lang="en-US" altLang="zh-CN" dirty="0" err="1" smtClean="0"/>
              <a:t>bankfull,select</a:t>
            </a:r>
            <a:r>
              <a:rPr lang="en-US" altLang="zh-CN" dirty="0" smtClean="0"/>
              <a:t>=c(’age’,’</a:t>
            </a:r>
            <a:r>
              <a:rPr lang="en-US" altLang="zh-CN" dirty="0" err="1" smtClean="0"/>
              <a:t>whitecollar</a:t>
            </a:r>
            <a:r>
              <a:rPr lang="en-US" altLang="zh-CN" dirty="0" smtClean="0"/>
              <a:t>’,’</a:t>
            </a:r>
            <a:r>
              <a:rPr lang="en-US" altLang="zh-CN" dirty="0" err="1" smtClean="0"/>
              <a:t>bluecollar</a:t>
            </a:r>
            <a:r>
              <a:rPr lang="en-US" altLang="zh-CN" dirty="0" smtClean="0"/>
              <a:t>’,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’</a:t>
            </a:r>
            <a:r>
              <a:rPr lang="en-US" altLang="zh-CN" dirty="0" err="1" smtClean="0"/>
              <a:t>divorced’,’married’,’primary’,’secondary’,’tertiary</a:t>
            </a:r>
            <a:r>
              <a:rPr lang="en-US" altLang="zh-CN" dirty="0" smtClean="0"/>
              <a:t>’))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5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559399"/>
            <a:ext cx="8596668" cy="54819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8.Pam</a:t>
            </a:r>
            <a:r>
              <a:rPr lang="zh-CN" altLang="en-US" dirty="0" smtClean="0"/>
              <a:t>聚类（围绕中心点的划分）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尝试多种聚类方式，从中选取最优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min_clusters</a:t>
            </a:r>
            <a:r>
              <a:rPr lang="en-US" altLang="zh-CN" dirty="0" smtClean="0"/>
              <a:t>&lt;-2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max_clusters</a:t>
            </a:r>
            <a:r>
              <a:rPr lang="en-US" altLang="zh-CN" dirty="0" smtClean="0"/>
              <a:t>&lt;-20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number_of_clusters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min_clusters:max_clusters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try_clustering</a:t>
            </a:r>
            <a:r>
              <a:rPr lang="en-US" altLang="zh-CN" dirty="0" smtClean="0"/>
              <a:t>&lt;-pam(</a:t>
            </a:r>
            <a:r>
              <a:rPr lang="en-US" altLang="zh-CN" dirty="0" err="1" smtClean="0"/>
              <a:t>data_for_clustering,k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number_of_clusters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metric=’</a:t>
            </a:r>
            <a:r>
              <a:rPr lang="en-US" altLang="zh-CN" dirty="0" err="1" smtClean="0"/>
              <a:t>manhattan</a:t>
            </a:r>
            <a:r>
              <a:rPr lang="en-US" altLang="zh-CN" dirty="0" smtClean="0"/>
              <a:t>’,stand=TRUE) #pam</a:t>
            </a:r>
            <a:r>
              <a:rPr lang="zh-CN" altLang="en-US" dirty="0" smtClean="0"/>
              <a:t>聚类算法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#</a:t>
            </a:r>
            <a:r>
              <a:rPr lang="zh-CN" altLang="en-US" dirty="0" smtClean="0"/>
              <a:t>计算聚类的评价标准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平均轮廓宽度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	  </a:t>
            </a:r>
            <a:r>
              <a:rPr lang="en-US" altLang="zh-CN" dirty="0" err="1" smtClean="0"/>
              <a:t>evaluation_vector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rbind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evaluation_vector,data.frame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number_of_clust</a:t>
            </a:r>
            <a:r>
              <a:rPr lang="en-US" altLang="zh-CN" dirty="0" smtClean="0"/>
              <a:t>-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  <a:r>
              <a:rPr lang="en-US" altLang="zh-CN" dirty="0" err="1" smtClean="0"/>
              <a:t>ers,average_silhouette_width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try_clustering$silinfo$avg.width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plot(</a:t>
            </a:r>
            <a:r>
              <a:rPr lang="en-US" altLang="zh-CN" dirty="0" err="1" smtClean="0"/>
              <a:t>try_clustering</a:t>
            </a:r>
            <a:r>
              <a:rPr lang="en-US" altLang="zh-CN" dirty="0" smtClean="0"/>
              <a:t>)   #</a:t>
            </a:r>
            <a:r>
              <a:rPr lang="zh-CN" altLang="en-US" dirty="0" smtClean="0"/>
              <a:t>为聚类算法画图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88489"/>
            <a:ext cx="8596668" cy="53528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9.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evaluation_vector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print(evaluation vector)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07" y="1706385"/>
            <a:ext cx="5589619" cy="406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487" y="882128"/>
            <a:ext cx="8940515" cy="51592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10.</a:t>
            </a:r>
            <a:r>
              <a:rPr lang="zh-CN" altLang="en-US" dirty="0" smtClean="0"/>
              <a:t>根据</a:t>
            </a:r>
            <a:r>
              <a:rPr lang="en-US" altLang="zh-CN" dirty="0" err="1" smtClean="0"/>
              <a:t>evaluation_vector</a:t>
            </a:r>
            <a:r>
              <a:rPr lang="zh-CN" altLang="en-US" dirty="0" smtClean="0"/>
              <a:t>的结果选择聚为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既要考虑平均轮廓宽度，聚类数量又不能太多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cluster_solution</a:t>
            </a:r>
            <a:r>
              <a:rPr lang="en-US" altLang="zh-CN" dirty="0" smtClean="0"/>
              <a:t>&lt;-pam(</a:t>
            </a:r>
            <a:r>
              <a:rPr lang="en-US" altLang="zh-CN" dirty="0" err="1" smtClean="0"/>
              <a:t>data_for_clustering,k</a:t>
            </a:r>
            <a:r>
              <a:rPr lang="en-US" altLang="zh-CN" dirty="0" smtClean="0"/>
              <a:t>=8,metric=’</a:t>
            </a:r>
            <a:r>
              <a:rPr lang="en-US" altLang="zh-CN" dirty="0" err="1" smtClean="0"/>
              <a:t>manhattan</a:t>
            </a:r>
            <a:r>
              <a:rPr lang="en-US" altLang="zh-CN" dirty="0" smtClean="0"/>
              <a:t>’,stand=TRUE)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plot(</a:t>
            </a:r>
            <a:r>
              <a:rPr lang="en-US" altLang="zh-CN" dirty="0" err="1" smtClean="0"/>
              <a:t>cluster_solution</a:t>
            </a:r>
            <a:r>
              <a:rPr lang="en-US" altLang="zh-CN" dirty="0" smtClean="0"/>
              <a:t>)     #</a:t>
            </a:r>
            <a:r>
              <a:rPr lang="zh-CN" altLang="en-US" dirty="0" smtClean="0"/>
              <a:t>画图，展示画图效果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" y="32746"/>
            <a:ext cx="688503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27" y="52045"/>
            <a:ext cx="6576786" cy="65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4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710005"/>
            <a:ext cx="8596668" cy="53313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11.</a:t>
            </a:r>
            <a:r>
              <a:rPr lang="zh-CN" altLang="en-US" dirty="0" smtClean="0"/>
              <a:t>根据图片展示选择前五个数量大</a:t>
            </a:r>
            <a:r>
              <a:rPr lang="zh-CN" altLang="en-US" dirty="0" smtClean="0"/>
              <a:t>、特征明显的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#</a:t>
            </a:r>
            <a:r>
              <a:rPr lang="zh-CN" altLang="en-US" dirty="0" smtClean="0"/>
              <a:t>增加</a:t>
            </a:r>
            <a:r>
              <a:rPr lang="zh-CN" altLang="en-US" dirty="0"/>
              <a:t>所属</a:t>
            </a:r>
            <a:r>
              <a:rPr lang="zh-CN" altLang="en-US" dirty="0" smtClean="0"/>
              <a:t>类别</a:t>
            </a:r>
            <a:r>
              <a:rPr lang="zh-CN" altLang="en-US" dirty="0" smtClean="0"/>
              <a:t>的一列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bankfull$cluster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cluster_solution$clustering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#</a:t>
            </a:r>
            <a:r>
              <a:rPr lang="zh-CN" altLang="en-US" dirty="0" smtClean="0"/>
              <a:t>取出属于前五个类的数据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bankpart</a:t>
            </a:r>
            <a:r>
              <a:rPr lang="en-US" altLang="zh-CN" dirty="0" smtClean="0"/>
              <a:t>&lt;-subset(</a:t>
            </a:r>
            <a:r>
              <a:rPr lang="en-US" altLang="zh-CN" dirty="0" err="1" smtClean="0"/>
              <a:t>bankfull,subset</a:t>
            </a:r>
            <a:r>
              <a:rPr lang="en-US" altLang="zh-CN" dirty="0" smtClean="0"/>
              <a:t>=(cluster&lt;6))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#</a:t>
            </a:r>
            <a:r>
              <a:rPr lang="zh-CN" altLang="en-US" dirty="0" smtClean="0"/>
              <a:t>将类名指定为‘</a:t>
            </a:r>
            <a:r>
              <a:rPr lang="en-US" altLang="zh-CN" dirty="0" smtClean="0"/>
              <a:t>A</a:t>
            </a:r>
            <a:r>
              <a:rPr lang="zh-CN" altLang="en-US" dirty="0" smtClean="0"/>
              <a:t>’，‘</a:t>
            </a:r>
            <a:r>
              <a:rPr lang="en-US" altLang="zh-CN" dirty="0" smtClean="0"/>
              <a:t>B</a:t>
            </a:r>
            <a:r>
              <a:rPr lang="zh-CN" altLang="en-US" dirty="0" smtClean="0"/>
              <a:t>’，‘</a:t>
            </a:r>
            <a:r>
              <a:rPr lang="en-US" altLang="zh-CN" dirty="0" smtClean="0"/>
              <a:t>C</a:t>
            </a:r>
            <a:r>
              <a:rPr lang="zh-CN" altLang="en-US" dirty="0" smtClean="0"/>
              <a:t>’，‘</a:t>
            </a:r>
            <a:r>
              <a:rPr lang="en-US" altLang="zh-CN" dirty="0" smtClean="0"/>
              <a:t>D</a:t>
            </a:r>
            <a:r>
              <a:rPr lang="zh-CN" altLang="en-US" dirty="0" smtClean="0"/>
              <a:t>’，‘</a:t>
            </a:r>
            <a:r>
              <a:rPr lang="en-US" altLang="zh-CN" dirty="0" smtClean="0"/>
              <a:t>E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bankpart$cluster</a:t>
            </a:r>
            <a:r>
              <a:rPr lang="en-US" altLang="zh-CN" dirty="0" smtClean="0"/>
              <a:t>&lt;-factor(</a:t>
            </a:r>
            <a:r>
              <a:rPr lang="en-US" altLang="zh-CN" dirty="0" err="1" smtClean="0"/>
              <a:t>bankpart$cluster,labels</a:t>
            </a:r>
            <a:r>
              <a:rPr lang="en-US" altLang="zh-CN" dirty="0" smtClean="0"/>
              <a:t>=c(‘A’,’B’,’C’,’D’,’E’))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0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881</Words>
  <Application>Microsoft Office PowerPoint</Application>
  <PresentationFormat>宽屏</PresentationFormat>
  <Paragraphs>118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 3</vt:lpstr>
      <vt:lpstr>平面</vt:lpstr>
      <vt:lpstr>Chapter4:              寻找新的消费者</vt:lpstr>
      <vt:lpstr>问题：        对于一个同样的问题——如何寻找消费者，通过R语言该                 如何实现？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Chapter4:              寻找新的消费者</dc:title>
  <dc:creator>huahua</dc:creator>
  <cp:lastModifiedBy>huahua</cp:lastModifiedBy>
  <cp:revision>24</cp:revision>
  <dcterms:created xsi:type="dcterms:W3CDTF">2015-09-05T08:21:55Z</dcterms:created>
  <dcterms:modified xsi:type="dcterms:W3CDTF">2015-09-05T13:40:37Z</dcterms:modified>
</cp:coreProperties>
</file>