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48D8-6BDE-4632-B381-F1B528C9723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49149-1F35-4B47-A1D4-8E4FE5F0A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6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49149-1F35-4B47-A1D4-8E4FE5F0A5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5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156647"/>
            <a:ext cx="7766936" cy="1646302"/>
          </a:xfrm>
        </p:spPr>
        <p:txBody>
          <a:bodyPr/>
          <a:lstStyle/>
          <a:p>
            <a:pPr algn="l"/>
            <a:r>
              <a:rPr lang="en-US" altLang="zh-CN" dirty="0" smtClean="0"/>
              <a:t>Chapter4:</a:t>
            </a:r>
            <a:br>
              <a:rPr lang="en-US" altLang="zh-CN" dirty="0" smtClean="0"/>
            </a:br>
            <a:r>
              <a:rPr lang="en-US" altLang="zh-CN" dirty="0" smtClean="0"/>
              <a:t>             </a:t>
            </a:r>
            <a:r>
              <a:rPr lang="zh-CN" altLang="en-US" dirty="0" smtClean="0"/>
              <a:t>寻找新的消费者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《Marketing Data Science》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23945"/>
            <a:ext cx="8596668" cy="5417418"/>
          </a:xfrm>
        </p:spPr>
        <p:txBody>
          <a:bodyPr/>
          <a:lstStyle/>
          <a:p>
            <a:r>
              <a:rPr lang="en-US" altLang="zh-CN" dirty="0" smtClean="0"/>
              <a:t>5.K-means</a:t>
            </a:r>
            <a:r>
              <a:rPr lang="zh-CN" altLang="en-US" dirty="0" smtClean="0"/>
              <a:t>聚类（</a:t>
            </a:r>
            <a:r>
              <a:rPr lang="en-US" altLang="zh-CN" dirty="0" smtClean="0"/>
              <a:t>K=2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clustering_method</a:t>
            </a:r>
            <a:r>
              <a:rPr lang="en-US" altLang="zh-CN" dirty="0"/>
              <a:t>=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=2,random_state=9999)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clustering_method.fit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  labels=</a:t>
            </a:r>
            <a:r>
              <a:rPr lang="en-US" altLang="zh-CN" dirty="0" err="1" smtClean="0"/>
              <a:t>clustering_method.predict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bankfull</a:t>
            </a:r>
            <a:r>
              <a:rPr lang="en-US" altLang="zh-CN" dirty="0" smtClean="0"/>
              <a:t>[‘cluster’]=labels  #</a:t>
            </a:r>
            <a:r>
              <a:rPr lang="zh-CN" altLang="en-US" dirty="0" smtClean="0"/>
              <a:t>增加一列，指明所属的类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6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23945"/>
            <a:ext cx="8596668" cy="5417418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聚类分析：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segments=</a:t>
            </a:r>
            <a:r>
              <a:rPr lang="en-US" altLang="zh-CN" dirty="0" err="1"/>
              <a:t>bankfull.groupby</a:t>
            </a:r>
            <a:r>
              <a:rPr lang="en-US" altLang="zh-CN" dirty="0"/>
              <a:t>('cluster')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segments.describe</a:t>
            </a:r>
            <a:r>
              <a:rPr lang="en-US" altLang="zh-CN" dirty="0" smtClean="0"/>
              <a:t>()  #</a:t>
            </a:r>
            <a:r>
              <a:rPr lang="zh-CN" altLang="en-US" dirty="0" smtClean="0"/>
              <a:t>得到各个聚类的相关信息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7" y="1988547"/>
            <a:ext cx="7493202" cy="37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621"/>
          </a:xfrm>
        </p:spPr>
        <p:txBody>
          <a:bodyPr/>
          <a:lstStyle/>
          <a:p>
            <a:r>
              <a:rPr lang="zh-CN" altLang="en-US" dirty="0" smtClean="0"/>
              <a:t>一、主要思想：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7403"/>
            <a:ext cx="8596668" cy="481036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、必要性：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一个企业要想保持长期发展除了维持现有的消费者，还必须要不断地寻找新的消费者，挖掘潜在市场。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、保存数据：</a:t>
            </a:r>
            <a:endParaRPr lang="en-US" altLang="zh-CN" dirty="0" smtClean="0"/>
          </a:p>
          <a:p>
            <a:r>
              <a:rPr lang="zh-CN" altLang="en-US" dirty="0" smtClean="0"/>
              <a:t>寻找新的消费者的过程其实是市场划分的过程，而市场划分的依据是一系列关于消费者的信息。对于消费者信息的</a:t>
            </a:r>
            <a:r>
              <a:rPr lang="zh-CN" altLang="en-US" dirty="0"/>
              <a:t>保存</a:t>
            </a:r>
            <a:r>
              <a:rPr lang="zh-CN" altLang="en-US" dirty="0" smtClean="0"/>
              <a:t>，我们可以通过定义一系列变量（解释变量），并对其赋值来实现。解释变量的选择不仅应具有代表性，还必须是容易测量的。</a:t>
            </a:r>
            <a:endParaRPr lang="en-US" altLang="zh-CN" dirty="0" smtClean="0"/>
          </a:p>
          <a:p>
            <a:r>
              <a:rPr lang="zh-CN" altLang="en-US" dirty="0" smtClean="0"/>
              <a:t>关于消费者的信息通常包括以下几个方面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地理位置数据：居住地点信息等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消费者行为数据：职位信息，购物地点信息，社团关系信息等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人口统计学数据：姓名、性别、受教育程度等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消费心态学数据：心理特点、兴趣喜好、生活方式等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7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63881"/>
            <a:ext cx="8596668" cy="5477481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市场划分：</a:t>
            </a:r>
            <a:endParaRPr lang="en-US" altLang="zh-CN" dirty="0" smtClean="0"/>
          </a:p>
          <a:p>
            <a:r>
              <a:rPr lang="zh-CN" altLang="en-US" dirty="0" smtClean="0"/>
              <a:t>通过对消费者信息的分析，将‘相似’的消费者划分至同一类，将‘不同’的消费者划分至不同类中。一般采用聚类算法，对消费者进行聚类分析。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企业经营：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者根据市场划分的结果，总结各个聚类中消费者的特点，找出目标市场，发现新的消费者，并制定针对目标市场的产品策略、营销策略等经营管理策略，旨在将这些消费者转化为自己的客户。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32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198"/>
          </a:xfrm>
        </p:spPr>
        <p:txBody>
          <a:bodyPr/>
          <a:lstStyle/>
          <a:p>
            <a:r>
              <a:rPr lang="zh-CN" altLang="en-US" dirty="0" smtClean="0"/>
              <a:t>二、案例分析：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3799"/>
            <a:ext cx="8596668" cy="4567564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案例简介：</a:t>
            </a:r>
            <a:endParaRPr lang="en-US" altLang="zh-CN" dirty="0" smtClean="0"/>
          </a:p>
          <a:p>
            <a:r>
              <a:rPr lang="zh-CN" altLang="en-US" dirty="0" smtClean="0"/>
              <a:t>一家西班牙银行推出了一项新的定期存款业务，为了寻找新的用户，银行在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月至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月期间，开展了</a:t>
            </a:r>
            <a:r>
              <a:rPr lang="en-US" altLang="zh-CN" dirty="0" smtClean="0"/>
              <a:t>17</a:t>
            </a:r>
            <a:r>
              <a:rPr lang="zh-CN" altLang="en-US" dirty="0" smtClean="0"/>
              <a:t>次电话营销活动，并详细记录了与每一位消费者的通话信息，其中包括年龄、职业、贷款情况等信息。旨在从这些信息中找到未与自身建立联系的消费者，并通过对这部分消费者进行分析，发现这部分消费者的特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数据展示：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6" y="3249169"/>
            <a:ext cx="10058400" cy="34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061" y="493154"/>
            <a:ext cx="8596668" cy="5864615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聚类方法：</a:t>
            </a:r>
            <a:endParaRPr lang="en-US" altLang="zh-CN" dirty="0" smtClean="0"/>
          </a:p>
          <a:p>
            <a:r>
              <a:rPr lang="zh-CN" altLang="en-US" dirty="0" smtClean="0"/>
              <a:t>本案例采用了</a:t>
            </a:r>
            <a:r>
              <a:rPr lang="en-US" altLang="zh-CN" dirty="0" smtClean="0"/>
              <a:t>K—means</a:t>
            </a:r>
            <a:r>
              <a:rPr lang="zh-CN" altLang="en-US" dirty="0" smtClean="0"/>
              <a:t>的聚类方法，主要代码如下：</a:t>
            </a:r>
            <a:endParaRPr lang="en-US" altLang="zh-CN" dirty="0" smtClean="0"/>
          </a:p>
          <a:p>
            <a:r>
              <a:rPr lang="en-US" altLang="zh-CN" dirty="0" err="1" smtClean="0"/>
              <a:t>Silhouette_value</a:t>
            </a:r>
            <a:r>
              <a:rPr lang="en-US" altLang="zh-CN" dirty="0" smtClean="0"/>
              <a:t>=[]  #</a:t>
            </a:r>
            <a:r>
              <a:rPr lang="zh-CN" altLang="en-US" dirty="0" smtClean="0"/>
              <a:t>存储每次聚类的轮廓系数</a:t>
            </a:r>
            <a:endParaRPr lang="en-US" altLang="zh-CN" dirty="0" smtClean="0"/>
          </a:p>
          <a:p>
            <a:r>
              <a:rPr lang="en-US" altLang="zh-CN" dirty="0"/>
              <a:t>k</a:t>
            </a:r>
            <a:r>
              <a:rPr lang="en-US" altLang="zh-CN" dirty="0" smtClean="0"/>
              <a:t>=range(2,21)   #</a:t>
            </a:r>
            <a:r>
              <a:rPr lang="zh-CN" altLang="en-US" dirty="0" smtClean="0"/>
              <a:t>聚类数量从</a:t>
            </a:r>
            <a:r>
              <a:rPr lang="en-US" altLang="zh-CN" dirty="0" smtClean="0"/>
              <a:t>2——20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k:</a:t>
            </a:r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clustering_method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n_clusters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i,random_state</a:t>
            </a:r>
            <a:r>
              <a:rPr lang="en-US" altLang="zh-CN" dirty="0" smtClean="0"/>
              <a:t>=9999)</a:t>
            </a:r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clustering_method.fit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  labels=</a:t>
            </a:r>
            <a:r>
              <a:rPr lang="en-US" altLang="zh-CN" dirty="0" err="1" smtClean="0"/>
              <a:t>clustering_method.predict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silhouette_average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silhouette_score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data_for_clustering_matrix,labels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silhouette_value.append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silhouette_average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最后通过查看</a:t>
            </a:r>
            <a:r>
              <a:rPr lang="en-US" altLang="zh-CN" dirty="0" err="1" smtClean="0"/>
              <a:t>silhouette_value</a:t>
            </a:r>
            <a:r>
              <a:rPr lang="zh-CN" altLang="en-US" dirty="0" smtClean="0"/>
              <a:t>序列中的轮廓系数，找出最优聚类数。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（轮廓系数位于</a:t>
            </a:r>
            <a:r>
              <a:rPr lang="en-US" altLang="zh-CN" dirty="0" smtClean="0"/>
              <a:t>-1——1</a:t>
            </a:r>
            <a:r>
              <a:rPr lang="zh-CN" altLang="en-US" dirty="0" smtClean="0"/>
              <a:t>之间，到轮廓系数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时，聚类结果是错误的；当轮廓系数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轮廓系数的值越大，聚类效果越好。）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66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348"/>
          </a:xfrm>
        </p:spPr>
        <p:txBody>
          <a:bodyPr/>
          <a:lstStyle/>
          <a:p>
            <a:r>
              <a:rPr lang="zh-CN" altLang="en-US" dirty="0" smtClean="0"/>
              <a:t>三、代码分析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3949"/>
            <a:ext cx="8596668" cy="4707414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读取数据：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ank=</a:t>
            </a:r>
            <a:r>
              <a:rPr lang="en-US" altLang="zh-CN" dirty="0" err="1" smtClean="0"/>
              <a:t>pd.read_csv</a:t>
            </a:r>
            <a:r>
              <a:rPr lang="en-US" altLang="zh-CN" dirty="0" smtClean="0"/>
              <a:t>(‘bank.csv’,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=‘;’)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1" y="2506391"/>
            <a:ext cx="623974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48641"/>
            <a:ext cx="8596668" cy="549272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检查</a:t>
            </a:r>
            <a:r>
              <a:rPr lang="en-US" altLang="zh-CN" dirty="0" err="1" smtClean="0"/>
              <a:t>job,marital,education</a:t>
            </a:r>
            <a:r>
              <a:rPr lang="zh-CN" altLang="en-US" dirty="0" smtClean="0"/>
              <a:t>等变量（以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print(bank[‘job’].unique())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print(bank[‘job’].</a:t>
            </a:r>
            <a:r>
              <a:rPr lang="en-US" altLang="zh-CN" sz="1400" dirty="0" err="1" smtClean="0"/>
              <a:t>value_counts</a:t>
            </a:r>
            <a:r>
              <a:rPr lang="en-US" altLang="zh-CN" sz="1400" dirty="0" smtClean="0"/>
              <a:t>(sort=True))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print(bank[‘job’].describe())   #</a:t>
            </a:r>
            <a:r>
              <a:rPr lang="zh-CN" altLang="en-US" sz="1400" dirty="0" smtClean="0"/>
              <a:t>观察</a:t>
            </a:r>
            <a:r>
              <a:rPr lang="en-US" altLang="zh-CN" sz="1400" dirty="0" smtClean="0"/>
              <a:t>bank[‘job’]</a:t>
            </a:r>
            <a:r>
              <a:rPr lang="zh-CN" altLang="en-US" sz="1400" dirty="0" smtClean="0"/>
              <a:t>的相关信息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#</a:t>
            </a:r>
            <a:r>
              <a:rPr lang="zh-CN" altLang="en-US" sz="1400" dirty="0"/>
              <a:t>定义一个新的</a:t>
            </a:r>
            <a:r>
              <a:rPr lang="en-US" altLang="zh-CN" sz="1400" dirty="0" err="1"/>
              <a:t>job_indicators</a:t>
            </a:r>
            <a:r>
              <a:rPr lang="zh-CN" altLang="en-US" sz="1400" dirty="0" smtClean="0"/>
              <a:t>变量，为分析做准备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job_indicators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pd.get_dummies</a:t>
            </a:r>
            <a:r>
              <a:rPr lang="en-US" altLang="zh-CN" sz="1400" dirty="0" smtClean="0"/>
              <a:t>(bank[‘job’],prefix=‘job’)#</a:t>
            </a:r>
          </a:p>
          <a:p>
            <a:pPr marL="0" indent="0">
              <a:buNone/>
            </a:pPr>
            <a:r>
              <a:rPr lang="en-US" altLang="zh-CN" sz="1400" dirty="0" smtClean="0"/>
              <a:t>     print(</a:t>
            </a:r>
            <a:r>
              <a:rPr lang="en-US" altLang="zh-CN" sz="1400" dirty="0" err="1" smtClean="0"/>
              <a:t>job_indicators.head</a:t>
            </a:r>
            <a:r>
              <a:rPr lang="en-US" altLang="zh-CN" sz="1400" dirty="0" smtClean="0"/>
              <a:t>())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bank=</a:t>
            </a:r>
            <a:r>
              <a:rPr lang="en-US" altLang="zh-CN" sz="1400" dirty="0" err="1" smtClean="0"/>
              <a:t>bank.join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job_indicators</a:t>
            </a:r>
            <a:r>
              <a:rPr lang="en-US" altLang="zh-CN" sz="1400" dirty="0" smtClean="0"/>
              <a:t>)</a:t>
            </a:r>
          </a:p>
          <a:p>
            <a:pPr marL="0" indent="0">
              <a:buNone/>
            </a:pPr>
            <a:r>
              <a:rPr lang="en-US" altLang="zh-CN" sz="1400" dirty="0"/>
              <a:t>     bank[‘</a:t>
            </a:r>
            <a:r>
              <a:rPr lang="en-US" altLang="zh-CN" sz="1400" dirty="0" err="1"/>
              <a:t>whitecollar</a:t>
            </a:r>
            <a:r>
              <a:rPr lang="en-US" altLang="zh-CN" sz="1400" dirty="0"/>
              <a:t>’]=bank[‘</a:t>
            </a:r>
            <a:r>
              <a:rPr lang="en-US" altLang="zh-CN" sz="1400" dirty="0" err="1"/>
              <a:t>job_admin</a:t>
            </a:r>
            <a:r>
              <a:rPr lang="en-US" altLang="zh-CN" sz="1400" dirty="0"/>
              <a:t>.’]+bank[‘</a:t>
            </a:r>
            <a:r>
              <a:rPr lang="en-US" altLang="zh-CN" sz="1400" dirty="0" err="1"/>
              <a:t>job_management</a:t>
            </a:r>
            <a:r>
              <a:rPr lang="en-US" altLang="zh-CN" sz="1400" dirty="0"/>
              <a:t>’]+bank[‘</a:t>
            </a:r>
            <a:r>
              <a:rPr lang="en-US" altLang="zh-CN" sz="1400" dirty="0" err="1"/>
              <a:t>job_entrepreneur</a:t>
            </a:r>
            <a:r>
              <a:rPr lang="en-US" altLang="zh-CN" sz="1400" dirty="0"/>
              <a:t>’]+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bank[‘</a:t>
            </a:r>
            <a:r>
              <a:rPr lang="en-US" altLang="zh-CN" sz="1400" dirty="0" err="1" smtClean="0"/>
              <a:t>job_self</a:t>
            </a:r>
            <a:r>
              <a:rPr lang="en-US" altLang="zh-CN" sz="1400" dirty="0" smtClean="0"/>
              <a:t>-employed’] #</a:t>
            </a:r>
            <a:r>
              <a:rPr lang="zh-CN" altLang="en-US" sz="1400" dirty="0" smtClean="0"/>
              <a:t>定义‘</a:t>
            </a:r>
            <a:r>
              <a:rPr lang="en-US" altLang="zh-CN" sz="1400" dirty="0" err="1" smtClean="0"/>
              <a:t>whitecollar</a:t>
            </a:r>
            <a:r>
              <a:rPr lang="zh-CN" altLang="en-US" sz="1400" dirty="0" smtClean="0"/>
              <a:t>’的范围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bank[‘</a:t>
            </a:r>
            <a:r>
              <a:rPr lang="en-US" altLang="zh-CN" sz="1400" dirty="0" err="1" smtClean="0"/>
              <a:t>bluecollar</a:t>
            </a:r>
            <a:r>
              <a:rPr lang="en-US" altLang="zh-CN" sz="1400" dirty="0" smtClean="0"/>
              <a:t>’]=bank[‘</a:t>
            </a:r>
            <a:r>
              <a:rPr lang="en-US" altLang="zh-CN" sz="1400" dirty="0" err="1" smtClean="0"/>
              <a:t>job_blue</a:t>
            </a:r>
            <a:r>
              <a:rPr lang="en-US" altLang="zh-CN" sz="1400" dirty="0" smtClean="0"/>
              <a:t>-collar’]+bank[‘</a:t>
            </a:r>
            <a:r>
              <a:rPr lang="en-US" altLang="zh-CN" sz="1400" dirty="0" err="1" smtClean="0"/>
              <a:t>job_services</a:t>
            </a:r>
            <a:r>
              <a:rPr lang="en-US" altLang="zh-CN" sz="1400" dirty="0" smtClean="0"/>
              <a:t>’]+bank[‘</a:t>
            </a:r>
            <a:r>
              <a:rPr lang="en-US" altLang="zh-CN" sz="1400" dirty="0" err="1" smtClean="0"/>
              <a:t>job_technician</a:t>
            </a:r>
            <a:r>
              <a:rPr lang="en-US" altLang="zh-CN" sz="1400" dirty="0" smtClean="0"/>
              <a:t>’]+bank[‘job-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housemaid’] #</a:t>
            </a:r>
            <a:r>
              <a:rPr lang="zh-CN" altLang="en-US" sz="1400" dirty="0" smtClean="0"/>
              <a:t>定义‘</a:t>
            </a:r>
            <a:r>
              <a:rPr lang="en-US" altLang="zh-CN" sz="1400" dirty="0" err="1" smtClean="0"/>
              <a:t>bluecollar</a:t>
            </a:r>
            <a:r>
              <a:rPr lang="zh-CN" altLang="en-US" sz="1400" dirty="0" smtClean="0"/>
              <a:t>’的范围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78" y="3101090"/>
            <a:ext cx="643027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720763"/>
            <a:ext cx="8596668" cy="5320600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选取从未发生联系的消费者，以及需要聚类分析的数据集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bank_selected</a:t>
            </a:r>
            <a:r>
              <a:rPr lang="en-US" altLang="zh-CN" dirty="0" smtClean="0"/>
              <a:t>=bank[bank[‘previous’]==</a:t>
            </a:r>
            <a:r>
              <a:rPr lang="en-US" altLang="zh-CN" dirty="0"/>
              <a:t>0</a:t>
            </a:r>
            <a:r>
              <a:rPr lang="en-US" altLang="zh-CN" dirty="0" smtClean="0"/>
              <a:t>]#</a:t>
            </a:r>
            <a:r>
              <a:rPr lang="zh-CN" altLang="en-US" dirty="0" smtClean="0"/>
              <a:t>未发生联系的消费者信息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bankfull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pd.DataFrame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bank_selected,columns</a:t>
            </a:r>
            <a:r>
              <a:rPr lang="en-US" altLang="zh-CN" dirty="0" smtClean="0"/>
              <a:t>=[’</a:t>
            </a:r>
            <a:r>
              <a:rPr lang="en-US" altLang="zh-CN" dirty="0" err="1" smtClean="0"/>
              <a:t>response’,’age</a:t>
            </a:r>
            <a:r>
              <a:rPr lang="en-US" altLang="zh-CN" dirty="0" smtClean="0"/>
              <a:t>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’</a:t>
            </a:r>
            <a:r>
              <a:rPr lang="en-US" altLang="zh-CN" dirty="0" err="1" smtClean="0"/>
              <a:t>whitecollar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bluecollar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divorced’,’married’,’primary</a:t>
            </a:r>
            <a:r>
              <a:rPr lang="en-US" altLang="zh-CN" dirty="0" smtClean="0"/>
              <a:t>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’</a:t>
            </a:r>
            <a:r>
              <a:rPr lang="en-US" altLang="zh-CN" dirty="0" err="1" smtClean="0"/>
              <a:t>secondary’,’tertiary</a:t>
            </a:r>
            <a:r>
              <a:rPr lang="en-US" altLang="zh-CN" dirty="0" smtClean="0"/>
              <a:t>’])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#</a:t>
            </a:r>
            <a:r>
              <a:rPr lang="zh-CN" altLang="en-US" dirty="0"/>
              <a:t>选择</a:t>
            </a:r>
            <a:r>
              <a:rPr lang="zh-CN" altLang="en-US" dirty="0" smtClean="0"/>
              <a:t>用于聚类分析的数据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data_for_clustering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pd.DataFrame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bank_selected,columns</a:t>
            </a:r>
            <a:r>
              <a:rPr lang="en-US" altLang="zh-CN" dirty="0" smtClean="0"/>
              <a:t>=[’age’,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   ’</a:t>
            </a:r>
            <a:r>
              <a:rPr lang="en-US" altLang="zh-CN" dirty="0" err="1" smtClean="0"/>
              <a:t>whitecollar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bluecollar</a:t>
            </a:r>
            <a:r>
              <a:rPr lang="en-US" altLang="zh-CN" dirty="0" smtClean="0"/>
              <a:t>’,’divorced’,’</a:t>
            </a:r>
            <a:r>
              <a:rPr lang="en-US" altLang="zh-CN" dirty="0" err="1" smtClean="0"/>
              <a:t>marride</a:t>
            </a:r>
            <a:r>
              <a:rPr lang="en-US" altLang="zh-CN" dirty="0" smtClean="0"/>
              <a:t>’,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’</a:t>
            </a:r>
            <a:r>
              <a:rPr lang="en-US" altLang="zh-CN" dirty="0" err="1" smtClean="0"/>
              <a:t>primary’,’secondary’,’tertiary</a:t>
            </a:r>
            <a:r>
              <a:rPr lang="en-US" altLang="zh-CN" dirty="0" smtClean="0"/>
              <a:t>’])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#</a:t>
            </a:r>
            <a:r>
              <a:rPr lang="zh-CN" altLang="en-US" dirty="0" smtClean="0"/>
              <a:t>转换成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数组的形式，为一下的聚类分析做准备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data_for_clustering_matrix</a:t>
            </a:r>
            <a:r>
              <a:rPr lang="en-US" altLang="zh-CN" dirty="0"/>
              <a:t>=</a:t>
            </a:r>
            <a:r>
              <a:rPr lang="en-US" altLang="zh-CN" dirty="0" err="1"/>
              <a:t>data_for_clustering.as_matrix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84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613187"/>
            <a:ext cx="8596668" cy="5428176"/>
          </a:xfrm>
        </p:spPr>
        <p:txBody>
          <a:bodyPr/>
          <a:lstStyle/>
          <a:p>
            <a:r>
              <a:rPr lang="en-US" altLang="zh-CN" dirty="0" smtClean="0"/>
              <a:t>4.K-means</a:t>
            </a:r>
            <a:r>
              <a:rPr lang="zh-CN" altLang="en-US" dirty="0" smtClean="0"/>
              <a:t>聚类：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silhouette_value</a:t>
            </a:r>
            <a:r>
              <a:rPr lang="en-US" altLang="zh-CN" dirty="0" smtClean="0"/>
              <a:t>=[]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k=range(2,21</a:t>
            </a:r>
            <a:r>
              <a:rPr lang="en-US" altLang="zh-CN" dirty="0"/>
              <a:t>)   </a:t>
            </a:r>
          </a:p>
          <a:p>
            <a:pPr marL="0" indent="0">
              <a:buNone/>
            </a:pPr>
            <a:r>
              <a:rPr lang="en-US" altLang="zh-CN" dirty="0" smtClean="0"/>
              <a:t>     for </a:t>
            </a:r>
            <a:r>
              <a:rPr lang="en-US" altLang="zh-CN" dirty="0" err="1"/>
              <a:t>i</a:t>
            </a:r>
            <a:r>
              <a:rPr lang="en-US" altLang="zh-CN" dirty="0"/>
              <a:t> in k: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clustering_method</a:t>
            </a:r>
            <a:r>
              <a:rPr lang="en-US" altLang="zh-CN" dirty="0"/>
              <a:t>=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</a:t>
            </a:r>
            <a:r>
              <a:rPr lang="en-US" altLang="zh-CN" dirty="0" err="1"/>
              <a:t>I,random_state</a:t>
            </a:r>
            <a:r>
              <a:rPr lang="en-US" altLang="zh-CN" dirty="0"/>
              <a:t>=9999)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clustering_method.fit</a:t>
            </a:r>
            <a:r>
              <a:rPr lang="en-US" altLang="zh-CN" dirty="0"/>
              <a:t>(</a:t>
            </a:r>
            <a:r>
              <a:rPr lang="en-US" altLang="zh-CN" dirty="0" err="1"/>
              <a:t>data_for_clustering_matrix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 labels=</a:t>
            </a:r>
            <a:r>
              <a:rPr lang="en-US" altLang="zh-CN" dirty="0" err="1"/>
              <a:t>clustering_method.predict</a:t>
            </a:r>
            <a:r>
              <a:rPr lang="en-US" altLang="zh-CN" dirty="0"/>
              <a:t>(</a:t>
            </a:r>
            <a:r>
              <a:rPr lang="en-US" altLang="zh-CN" dirty="0" err="1"/>
              <a:t>data_for_clustering_matrix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silhouette_average</a:t>
            </a:r>
            <a:r>
              <a:rPr lang="en-US" altLang="zh-CN" dirty="0"/>
              <a:t>=</a:t>
            </a:r>
            <a:r>
              <a:rPr lang="en-US" altLang="zh-CN" dirty="0" err="1"/>
              <a:t>silhouette_score</a:t>
            </a:r>
            <a:r>
              <a:rPr lang="en-US" altLang="zh-CN" dirty="0"/>
              <a:t>(</a:t>
            </a:r>
            <a:r>
              <a:rPr lang="en-US" altLang="zh-CN" dirty="0" err="1"/>
              <a:t>data_for_clustering_matrix,labels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silhouette_value.append</a:t>
            </a:r>
            <a:r>
              <a:rPr lang="en-US" altLang="zh-CN" dirty="0"/>
              <a:t>(</a:t>
            </a:r>
            <a:r>
              <a:rPr lang="en-US" altLang="zh-CN" dirty="0" err="1"/>
              <a:t>silhouette_average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silhouette_value</a:t>
            </a:r>
            <a:r>
              <a:rPr lang="en-US" altLang="zh-CN" dirty="0" smtClean="0"/>
              <a:t>   #</a:t>
            </a:r>
            <a:r>
              <a:rPr lang="zh-CN" altLang="en-US" dirty="0" smtClean="0"/>
              <a:t>查看轮廓系数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个聚类时，轮廓系数最高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98" y="4603690"/>
            <a:ext cx="8318839" cy="14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</TotalTime>
  <Words>834</Words>
  <Application>Microsoft Office PowerPoint</Application>
  <PresentationFormat>宽屏</PresentationFormat>
  <Paragraphs>82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Chapter4:              寻找新的消费者</vt:lpstr>
      <vt:lpstr>一、主要思想：</vt:lpstr>
      <vt:lpstr>PowerPoint 演示文稿</vt:lpstr>
      <vt:lpstr>二、案例分析：</vt:lpstr>
      <vt:lpstr>PowerPoint 演示文稿</vt:lpstr>
      <vt:lpstr>三、代码分析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Chapter4:              寻找新的消费者</dc:title>
  <dc:creator>huahua</dc:creator>
  <cp:lastModifiedBy>huahua</cp:lastModifiedBy>
  <cp:revision>26</cp:revision>
  <dcterms:created xsi:type="dcterms:W3CDTF">2015-09-02T02:03:59Z</dcterms:created>
  <dcterms:modified xsi:type="dcterms:W3CDTF">2015-09-02T13:58:35Z</dcterms:modified>
</cp:coreProperties>
</file>