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9FAA-F502-4C4B-BF27-391AB069572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B25-92D9-4A62-9118-87C4B3B5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8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9FAA-F502-4C4B-BF27-391AB069572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B25-92D9-4A62-9118-87C4B3B5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1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9FAA-F502-4C4B-BF27-391AB069572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B25-92D9-4A62-9118-87C4B3B5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9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295AD-EB1B-447E-8FAE-BC871A87543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9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86456-CF4D-4295-99C8-624532536DB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54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EAE27-E314-4BB6-BA1A-DA99518B3F2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5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59944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5715000"/>
            <a:ext cx="59944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36694-C8A8-415B-BDF8-C0AEB53C74F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9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31089-3C0C-4299-9627-DF3115D3610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90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77003-1330-4C6A-9CA7-25A13DA5EF0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5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FBF6F-0361-4D5A-96B3-0E695D59C98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42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7BACD-7EA5-45D3-9074-A9E69779CF8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6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9FAA-F502-4C4B-BF27-391AB069572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B25-92D9-4A62-9118-87C4B3B5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29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B561-FDE1-4BB7-AA79-1E42343C94F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19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155DF-CEAB-4028-8D61-81042C38499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49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553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553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E9AA6-91B1-4D37-B9E5-AA864530438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9FAA-F502-4C4B-BF27-391AB069572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B25-92D9-4A62-9118-87C4B3B5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6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9FAA-F502-4C4B-BF27-391AB069572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B25-92D9-4A62-9118-87C4B3B5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7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9FAA-F502-4C4B-BF27-391AB069572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B25-92D9-4A62-9118-87C4B3B5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9FAA-F502-4C4B-BF27-391AB069572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B25-92D9-4A62-9118-87C4B3B5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6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9FAA-F502-4C4B-BF27-391AB069572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B25-92D9-4A62-9118-87C4B3B5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9FAA-F502-4C4B-BF27-391AB069572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B25-92D9-4A62-9118-87C4B3B5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3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9FAA-F502-4C4B-BF27-391AB069572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B25-92D9-4A62-9118-87C4B3B5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1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C9FAA-F502-4C4B-BF27-391AB069572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2B25-92D9-4A62-9118-87C4B3B52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1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6A32E1-B803-4BC2-A525-B3108CCD3EE8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0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3.3 Elementary Data Link Protocols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7614" y="1670050"/>
            <a:ext cx="8180387" cy="488315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sz="3200">
                <a:ea typeface="宋体" panose="02010600030101010101" pitchFamily="2" charset="-122"/>
              </a:rPr>
              <a:t>An Unrestricted Simplex Protocol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    （一种无限制的单工协议）</a:t>
            </a:r>
            <a:endParaRPr lang="en-US" altLang="zh-CN" sz="3200"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3200">
                <a:ea typeface="宋体" panose="02010600030101010101" pitchFamily="2" charset="-122"/>
              </a:rPr>
              <a:t>A Simplex Stop-and-Wait Protocol</a:t>
            </a:r>
          </a:p>
          <a:p>
            <a:pPr eaLnBrk="1" hangingPunct="1">
              <a:buFontTx/>
              <a:buNone/>
            </a:pPr>
            <a:r>
              <a:rPr lang="en-US" altLang="zh-CN" sz="3200">
                <a:ea typeface="宋体" panose="02010600030101010101" pitchFamily="2" charset="-122"/>
              </a:rPr>
              <a:t>   </a:t>
            </a:r>
            <a:r>
              <a:rPr lang="zh-CN" altLang="en-US" sz="2800">
                <a:ea typeface="宋体" panose="02010600030101010101" pitchFamily="2" charset="-122"/>
              </a:rPr>
              <a:t>（一种单工的停-等协议）</a:t>
            </a:r>
            <a:endParaRPr lang="en-US" altLang="zh-CN" sz="3200"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3200">
                <a:ea typeface="宋体" panose="02010600030101010101" pitchFamily="2" charset="-122"/>
              </a:rPr>
              <a:t>A Simplex Protocol for a Noisy Channel</a:t>
            </a:r>
          </a:p>
          <a:p>
            <a:pPr eaLnBrk="1" hangingPunct="1">
              <a:buFontTx/>
              <a:buNone/>
            </a:pPr>
            <a:r>
              <a:rPr lang="en-US" altLang="zh-CN" sz="3200">
                <a:ea typeface="宋体" panose="02010600030101010101" pitchFamily="2" charset="-122"/>
              </a:rPr>
              <a:t>    </a:t>
            </a:r>
            <a:r>
              <a:rPr lang="zh-CN" altLang="en-US" sz="2800">
                <a:ea typeface="宋体" panose="02010600030101010101" pitchFamily="2" charset="-122"/>
              </a:rPr>
              <a:t>（有噪声信道的单工协议）</a:t>
            </a:r>
          </a:p>
          <a:p>
            <a:pPr eaLnBrk="1" hangingPunct="1">
              <a:buFontTx/>
              <a:buNone/>
            </a:pPr>
            <a:endParaRPr lang="en-US" altLang="zh-CN" sz="3200"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endParaRPr lang="zh-CN" altLang="en-US" sz="32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4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703389" y="1698625"/>
            <a:ext cx="8720137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wait_for_event(&amp;event), 3 events:</a:t>
            </a:r>
            <a:endParaRPr lang="zh-CN" altLang="en-US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zh-CN" sz="3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frame_arrival: Received correct frame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cksum_err: Received frame with checksum error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timeout: Timeout when waiting acknowledgement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1524000" y="6096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3.3.3 A Simplex Protocol for </a:t>
            </a:r>
            <a:r>
              <a:rPr lang="en-US" altLang="zh-CN" sz="320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Noisy Channel</a:t>
            </a:r>
            <a:r>
              <a:rPr lang="zh-CN" altLang="en-US" sz="320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68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8" descr="3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15"/>
          <a:stretch>
            <a:fillRect/>
          </a:stretch>
        </p:blipFill>
        <p:spPr bwMode="auto">
          <a:xfrm>
            <a:off x="3417889" y="346075"/>
            <a:ext cx="6319837" cy="600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Line 9"/>
          <p:cNvSpPr>
            <a:spLocks noChangeShapeType="1"/>
          </p:cNvSpPr>
          <p:nvPr/>
        </p:nvSpPr>
        <p:spPr bwMode="auto">
          <a:xfrm>
            <a:off x="6699251" y="4314825"/>
            <a:ext cx="2460625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Line 10"/>
          <p:cNvSpPr>
            <a:spLocks noChangeShapeType="1"/>
          </p:cNvSpPr>
          <p:nvPr/>
        </p:nvSpPr>
        <p:spPr bwMode="auto">
          <a:xfrm flipV="1">
            <a:off x="3484563" y="3054350"/>
            <a:ext cx="1960562" cy="127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7" name="Text Box 11"/>
          <p:cNvSpPr txBox="1">
            <a:spLocks noChangeArrowheads="1"/>
          </p:cNvSpPr>
          <p:nvPr/>
        </p:nvSpPr>
        <p:spPr bwMode="auto">
          <a:xfrm>
            <a:off x="5503864" y="1720850"/>
            <a:ext cx="127952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下一个要发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送的帧的序号</a:t>
            </a:r>
          </a:p>
        </p:txBody>
      </p:sp>
      <p:sp>
        <p:nvSpPr>
          <p:cNvPr id="44038" name="Line 12"/>
          <p:cNvSpPr>
            <a:spLocks noChangeShapeType="1"/>
          </p:cNvSpPr>
          <p:nvPr/>
        </p:nvSpPr>
        <p:spPr bwMode="auto">
          <a:xfrm>
            <a:off x="3429001" y="868363"/>
            <a:ext cx="13874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9" name="Text Box 13"/>
          <p:cNvSpPr txBox="1">
            <a:spLocks noChangeArrowheads="1"/>
          </p:cNvSpPr>
          <p:nvPr/>
        </p:nvSpPr>
        <p:spPr bwMode="auto">
          <a:xfrm>
            <a:off x="4937125" y="606425"/>
            <a:ext cx="1766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//1</a:t>
            </a: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位的序号，</a:t>
            </a: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4040" name="Line 14"/>
          <p:cNvSpPr>
            <a:spLocks noChangeShapeType="1"/>
          </p:cNvSpPr>
          <p:nvPr/>
        </p:nvSpPr>
        <p:spPr bwMode="auto">
          <a:xfrm>
            <a:off x="4602163" y="1050925"/>
            <a:ext cx="227171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1" name="Line 15"/>
          <p:cNvSpPr>
            <a:spLocks noChangeShapeType="1"/>
          </p:cNvSpPr>
          <p:nvPr/>
        </p:nvSpPr>
        <p:spPr bwMode="auto">
          <a:xfrm flipV="1">
            <a:off x="4384676" y="5248275"/>
            <a:ext cx="1960563" cy="127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Rot="1" noChangeArrowheads="1"/>
          </p:cNvSpPr>
          <p:nvPr/>
        </p:nvSpPr>
        <p:spPr bwMode="auto">
          <a:xfrm>
            <a:off x="1822450" y="228601"/>
            <a:ext cx="85407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A Simplex Protocol for a Noisy Channel (ctd.)</a:t>
            </a:r>
          </a:p>
        </p:txBody>
      </p:sp>
      <p:pic>
        <p:nvPicPr>
          <p:cNvPr id="45059" name="Picture 8" descr="3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53" b="-966"/>
          <a:stretch>
            <a:fillRect/>
          </a:stretch>
        </p:blipFill>
        <p:spPr bwMode="auto">
          <a:xfrm>
            <a:off x="2182814" y="1000125"/>
            <a:ext cx="7343775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9"/>
          <p:cNvSpPr txBox="1">
            <a:spLocks noChangeArrowheads="1"/>
          </p:cNvSpPr>
          <p:nvPr/>
        </p:nvSpPr>
        <p:spPr bwMode="auto">
          <a:xfrm>
            <a:off x="2351088" y="5648325"/>
            <a:ext cx="7904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3333CC"/>
              </a:buClr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positive acknowledgement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with</a:t>
            </a:r>
            <a:r>
              <a:rPr lang="en-US" altLang="zh-CN">
                <a:solidFill>
                  <a:srgbClr val="CCCCFF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3333CC"/>
                </a:solidFill>
                <a:ea typeface="宋体" panose="02010600030101010101" pitchFamily="2" charset="-122"/>
              </a:rPr>
              <a:t>retransmission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</a:p>
        </p:txBody>
      </p:sp>
      <p:sp>
        <p:nvSpPr>
          <p:cNvPr id="45061" name="Line 10"/>
          <p:cNvSpPr>
            <a:spLocks noChangeShapeType="1"/>
          </p:cNvSpPr>
          <p:nvPr/>
        </p:nvSpPr>
        <p:spPr bwMode="auto">
          <a:xfrm>
            <a:off x="2855913" y="3205163"/>
            <a:ext cx="18669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2" name="Line 11"/>
          <p:cNvSpPr>
            <a:spLocks noChangeShapeType="1"/>
          </p:cNvSpPr>
          <p:nvPr/>
        </p:nvSpPr>
        <p:spPr bwMode="auto">
          <a:xfrm>
            <a:off x="6137275" y="3005138"/>
            <a:ext cx="3062288" cy="25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3" name="Text Box 12"/>
          <p:cNvSpPr txBox="1">
            <a:spLocks noChangeArrowheads="1"/>
          </p:cNvSpPr>
          <p:nvPr/>
        </p:nvSpPr>
        <p:spPr bwMode="auto">
          <a:xfrm>
            <a:off x="4433889" y="1555751"/>
            <a:ext cx="2865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下一个期望接收的序列号</a:t>
            </a:r>
          </a:p>
        </p:txBody>
      </p:sp>
      <p:sp>
        <p:nvSpPr>
          <p:cNvPr id="45064" name="Line 13"/>
          <p:cNvSpPr>
            <a:spLocks noChangeShapeType="1"/>
          </p:cNvSpPr>
          <p:nvPr/>
        </p:nvSpPr>
        <p:spPr bwMode="auto">
          <a:xfrm>
            <a:off x="3267075" y="3646488"/>
            <a:ext cx="18669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Line 14"/>
          <p:cNvSpPr>
            <a:spLocks noChangeShapeType="1"/>
          </p:cNvSpPr>
          <p:nvPr/>
        </p:nvSpPr>
        <p:spPr bwMode="auto">
          <a:xfrm>
            <a:off x="5786438" y="4803775"/>
            <a:ext cx="2589212" cy="25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6" name="Line 15"/>
          <p:cNvSpPr>
            <a:spLocks noChangeShapeType="1"/>
          </p:cNvSpPr>
          <p:nvPr/>
        </p:nvSpPr>
        <p:spPr bwMode="auto">
          <a:xfrm>
            <a:off x="2906713" y="4803776"/>
            <a:ext cx="1873250" cy="11113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Rot="1" noChangeArrowheads="1"/>
          </p:cNvSpPr>
          <p:nvPr/>
        </p:nvSpPr>
        <p:spPr bwMode="auto">
          <a:xfrm>
            <a:off x="2424114" y="214314"/>
            <a:ext cx="824388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4400">
                <a:solidFill>
                  <a:srgbClr val="FF0000"/>
                </a:solidFill>
                <a:ea typeface="华文新魏" panose="02010800040101010101" pitchFamily="2" charset="-122"/>
              </a:rPr>
              <a:t>停止等待协议的要点</a:t>
            </a:r>
          </a:p>
        </p:txBody>
      </p:sp>
      <p:sp>
        <p:nvSpPr>
          <p:cNvPr id="73733" name="Rectangle 5"/>
          <p:cNvSpPr>
            <a:spLocks noRot="1" noChangeArrowheads="1"/>
          </p:cNvSpPr>
          <p:nvPr/>
        </p:nvSpPr>
        <p:spPr bwMode="auto">
          <a:xfrm>
            <a:off x="2008188" y="1379538"/>
            <a:ext cx="8412162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fontAlgn="base">
              <a:lnSpc>
                <a:spcPct val="130000"/>
              </a:lnSpc>
              <a:spcAft>
                <a:spcPct val="0"/>
              </a:spcAft>
              <a:buClr>
                <a:srgbClr val="3333CC"/>
              </a:buClr>
            </a:pP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实用的</a:t>
            </a:r>
            <a:r>
              <a:rPr lang="zh-CN" altLang="en-US" sz="1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CRC</a:t>
            </a: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检验器都是用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硬件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完成的。</a:t>
            </a:r>
          </a:p>
          <a:p>
            <a:pPr algn="just" fontAlgn="base">
              <a:lnSpc>
                <a:spcPct val="130000"/>
              </a:lnSpc>
              <a:spcAft>
                <a:spcPct val="0"/>
              </a:spcAft>
              <a:buClr>
                <a:srgbClr val="3333CC"/>
              </a:buClr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CRC 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检验器能够自动丢弃检测到的出错帧。因此所谓的“丢弃出错帧”，对上层软件或用户来说都是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感觉不到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的。</a:t>
            </a:r>
          </a:p>
          <a:p>
            <a:pPr algn="just" fontAlgn="base">
              <a:lnSpc>
                <a:spcPct val="130000"/>
              </a:lnSpc>
              <a:spcAft>
                <a:spcPct val="0"/>
              </a:spcAft>
              <a:buClr>
                <a:srgbClr val="3333CC"/>
              </a:buClr>
            </a:pPr>
            <a:r>
              <a:rPr lang="en-US" altLang="zh-CN" b="1">
                <a:solidFill>
                  <a:srgbClr val="FF0066"/>
                </a:solidFill>
                <a:ea typeface="宋体" panose="02010600030101010101" pitchFamily="2" charset="-122"/>
              </a:rPr>
              <a:t>//</a:t>
            </a:r>
            <a:r>
              <a:rPr lang="zh-CN" altLang="en-US" b="1">
                <a:solidFill>
                  <a:srgbClr val="FF0066"/>
                </a:solidFill>
                <a:ea typeface="宋体" panose="02010600030101010101" pitchFamily="2" charset="-122"/>
              </a:rPr>
              <a:t>所以，我们在程序中看不到生成</a:t>
            </a:r>
            <a:r>
              <a:rPr lang="en-US" altLang="zh-CN" b="1">
                <a:solidFill>
                  <a:srgbClr val="FF0066"/>
                </a:solidFill>
                <a:ea typeface="宋体" panose="02010600030101010101" pitchFamily="2" charset="-122"/>
              </a:rPr>
              <a:t>CRC</a:t>
            </a:r>
            <a:r>
              <a:rPr lang="zh-CN" altLang="en-US" b="1">
                <a:solidFill>
                  <a:srgbClr val="FF0066"/>
                </a:solidFill>
                <a:ea typeface="宋体" panose="02010600030101010101" pitchFamily="2" charset="-122"/>
              </a:rPr>
              <a:t>，校验</a:t>
            </a:r>
            <a:r>
              <a:rPr lang="en-US" altLang="zh-CN" b="1">
                <a:solidFill>
                  <a:srgbClr val="FF0066"/>
                </a:solidFill>
                <a:ea typeface="宋体" panose="02010600030101010101" pitchFamily="2" charset="-122"/>
              </a:rPr>
              <a:t>CRC</a:t>
            </a:r>
          </a:p>
          <a:p>
            <a:pPr algn="just" fontAlgn="base">
              <a:lnSpc>
                <a:spcPct val="130000"/>
              </a:lnSpc>
              <a:spcAft>
                <a:spcPct val="0"/>
              </a:spcAft>
              <a:buClr>
                <a:srgbClr val="3333CC"/>
              </a:buClr>
            </a:pP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发送端对出错的数据帧进行重传是自动进行的，因而这种差错控制体制常简称为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ARQ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3333CC"/>
                </a:solidFill>
                <a:ea typeface="宋体" panose="02010600030101010101" pitchFamily="2" charset="-122"/>
              </a:rPr>
              <a:t>(Automatic Repeat reQuest)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，直译是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自动重传请求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，但意思是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自动请求重传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。 </a:t>
            </a:r>
            <a:r>
              <a:rPr lang="en-US" altLang="zh-CN" sz="2800">
                <a:solidFill>
                  <a:srgbClr val="FF0066"/>
                </a:solidFill>
                <a:ea typeface="宋体" panose="02010600030101010101" pitchFamily="2" charset="-122"/>
              </a:rPr>
              <a:t>//Timeout</a:t>
            </a:r>
          </a:p>
        </p:txBody>
      </p:sp>
    </p:spTree>
    <p:extLst>
      <p:ext uri="{BB962C8B-B14F-4D97-AF65-F5344CB8AC3E}">
        <p14:creationId xmlns:p14="http://schemas.microsoft.com/office/powerpoint/2010/main" val="27887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Rot="1" noChangeArrowheads="1"/>
          </p:cNvSpPr>
          <p:nvPr/>
        </p:nvSpPr>
        <p:spPr bwMode="auto">
          <a:xfrm>
            <a:off x="1822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4000">
                <a:solidFill>
                  <a:srgbClr val="FF0000"/>
                </a:solidFill>
                <a:ea typeface="宋体" panose="02010600030101010101" pitchFamily="2" charset="-122"/>
              </a:rPr>
              <a:t>Protocol Definitions</a:t>
            </a:r>
          </a:p>
        </p:txBody>
      </p:sp>
      <p:pic>
        <p:nvPicPr>
          <p:cNvPr id="34819" name="Picture 6" descr="3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5" b="69023"/>
          <a:stretch>
            <a:fillRect/>
          </a:stretch>
        </p:blipFill>
        <p:spPr bwMode="auto">
          <a:xfrm>
            <a:off x="2135188" y="1341438"/>
            <a:ext cx="817245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8126413" y="4973638"/>
            <a:ext cx="192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Continued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498726" y="5465764"/>
            <a:ext cx="6918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3333CC"/>
              </a:buClr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Some definitions needed in the protocols to follow.  These are located in the file </a:t>
            </a:r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protocol.h.</a:t>
            </a:r>
          </a:p>
        </p:txBody>
      </p:sp>
      <p:sp>
        <p:nvSpPr>
          <p:cNvPr id="34822" name="Line 9"/>
          <p:cNvSpPr>
            <a:spLocks noChangeShapeType="1"/>
          </p:cNvSpPr>
          <p:nvPr/>
        </p:nvSpPr>
        <p:spPr bwMode="auto">
          <a:xfrm>
            <a:off x="3916364" y="3140075"/>
            <a:ext cx="2332037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3" name="Line 10"/>
          <p:cNvSpPr>
            <a:spLocks noChangeShapeType="1"/>
          </p:cNvSpPr>
          <p:nvPr/>
        </p:nvSpPr>
        <p:spPr bwMode="auto">
          <a:xfrm>
            <a:off x="2713038" y="5089525"/>
            <a:ext cx="7620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4" name="Text Box 46"/>
          <p:cNvSpPr txBox="1">
            <a:spLocks noChangeArrowheads="1"/>
          </p:cNvSpPr>
          <p:nvPr/>
        </p:nvSpPr>
        <p:spPr bwMode="auto">
          <a:xfrm>
            <a:off x="3997325" y="4681538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帧尾信息？</a:t>
            </a:r>
          </a:p>
        </p:txBody>
      </p:sp>
    </p:spTree>
    <p:extLst>
      <p:ext uri="{BB962C8B-B14F-4D97-AF65-F5344CB8AC3E}">
        <p14:creationId xmlns:p14="http://schemas.microsoft.com/office/powerpoint/2010/main" val="16488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326" y="0"/>
            <a:ext cx="8956675" cy="21336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ea typeface="宋体" panose="02010600030101010101" pitchFamily="2" charset="-122"/>
              </a:rPr>
              <a:t>Protocol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Definitions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(ctd.)</a:t>
            </a:r>
          </a:p>
        </p:txBody>
      </p:sp>
      <p:pic>
        <p:nvPicPr>
          <p:cNvPr id="35843" name="Picture 4" descr="3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5" t="30003" b="-2478"/>
          <a:stretch>
            <a:fillRect/>
          </a:stretch>
        </p:blipFill>
        <p:spPr bwMode="auto">
          <a:xfrm>
            <a:off x="4467226" y="12700"/>
            <a:ext cx="65389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524001" y="4392613"/>
            <a:ext cx="3006725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3333CC"/>
              </a:buClr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Some definitions needed in the protocols to follow.  These are located in the file protocol.h.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0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Rot="1" noChangeArrowheads="1"/>
          </p:cNvSpPr>
          <p:nvPr/>
        </p:nvSpPr>
        <p:spPr bwMode="auto">
          <a:xfrm>
            <a:off x="2117726" y="212726"/>
            <a:ext cx="8118475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</a:rPr>
              <a:t>3.3.1 Unrestricted Simplex Protocol </a:t>
            </a:r>
            <a:b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一种无限制的单工协议</a:t>
            </a:r>
            <a: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2057400" y="1692275"/>
            <a:ext cx="86106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15963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假设：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数据只能单向传输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数据链路层之间的通信信道永远不会损坏或者丢失帧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两端的网络层就绪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处理时间忽略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缓冲区空间 无穷大  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这是一个完全不现实（理想化）的协议，“乌托邦” 协议</a:t>
            </a:r>
          </a:p>
        </p:txBody>
      </p:sp>
    </p:spTree>
    <p:extLst>
      <p:ext uri="{BB962C8B-B14F-4D97-AF65-F5344CB8AC3E}">
        <p14:creationId xmlns:p14="http://schemas.microsoft.com/office/powerpoint/2010/main" val="29415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4" descr="3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9" y="1"/>
            <a:ext cx="5915025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Line 15"/>
          <p:cNvSpPr>
            <a:spLocks noChangeShapeType="1"/>
          </p:cNvSpPr>
          <p:nvPr/>
        </p:nvSpPr>
        <p:spPr bwMode="auto">
          <a:xfrm>
            <a:off x="5608638" y="1325563"/>
            <a:ext cx="131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Line 16"/>
          <p:cNvSpPr>
            <a:spLocks noChangeShapeType="1"/>
          </p:cNvSpPr>
          <p:nvPr/>
        </p:nvSpPr>
        <p:spPr bwMode="auto">
          <a:xfrm>
            <a:off x="4541838" y="1311275"/>
            <a:ext cx="131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Line 17"/>
          <p:cNvSpPr>
            <a:spLocks noChangeShapeType="1"/>
          </p:cNvSpPr>
          <p:nvPr/>
        </p:nvSpPr>
        <p:spPr bwMode="auto">
          <a:xfrm>
            <a:off x="3246439" y="212725"/>
            <a:ext cx="1387475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Line 18"/>
          <p:cNvSpPr>
            <a:spLocks noChangeShapeType="1"/>
          </p:cNvSpPr>
          <p:nvPr/>
        </p:nvSpPr>
        <p:spPr bwMode="auto">
          <a:xfrm>
            <a:off x="3032126" y="1935163"/>
            <a:ext cx="1387475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5" name="Line 19"/>
          <p:cNvSpPr>
            <a:spLocks noChangeShapeType="1"/>
          </p:cNvSpPr>
          <p:nvPr/>
        </p:nvSpPr>
        <p:spPr bwMode="auto">
          <a:xfrm>
            <a:off x="3140076" y="4786313"/>
            <a:ext cx="1387475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Rot="1" noChangeArrowheads="1"/>
          </p:cNvSpPr>
          <p:nvPr/>
        </p:nvSpPr>
        <p:spPr bwMode="auto">
          <a:xfrm>
            <a:off x="1706564" y="230188"/>
            <a:ext cx="81502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a typeface="宋体" panose="02010600030101010101" pitchFamily="2" charset="-122"/>
              </a:rPr>
              <a:t/>
            </a:r>
            <a:br>
              <a:rPr lang="en-US" altLang="zh-CN" sz="3600" b="1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3600" b="1">
                <a:solidFill>
                  <a:srgbClr val="FF0000"/>
                </a:solidFill>
                <a:ea typeface="宋体" panose="02010600030101010101" pitchFamily="2" charset="-122"/>
              </a:rPr>
              <a:t>3.3.2 Simplex </a:t>
            </a:r>
            <a:r>
              <a:rPr lang="en-US" altLang="zh-CN" sz="3600" b="1">
                <a:solidFill>
                  <a:srgbClr val="3333CC"/>
                </a:solidFill>
                <a:ea typeface="宋体" panose="02010600030101010101" pitchFamily="2" charset="-122"/>
              </a:rPr>
              <a:t>Stop-and-Wait</a:t>
            </a:r>
            <a:r>
              <a:rPr lang="en-US" altLang="zh-CN" sz="3600" b="1">
                <a:solidFill>
                  <a:srgbClr val="FF0000"/>
                </a:solidFill>
                <a:ea typeface="宋体" panose="02010600030101010101" pitchFamily="2" charset="-122"/>
              </a:rPr>
              <a:t> Protocol</a:t>
            </a:r>
            <a:br>
              <a:rPr lang="en-US" altLang="zh-CN" sz="3600" b="1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3600" b="1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一种单工的停-等协议</a:t>
            </a:r>
            <a:r>
              <a:rPr lang="en-US" altLang="zh-CN" sz="3600" b="1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</a:rPr>
              <a:t/>
            </a:r>
            <a:b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</a:rPr>
            </a:br>
            <a:endParaRPr lang="en-US" altLang="zh-CN" sz="36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2408239" y="1354138"/>
            <a:ext cx="7837487" cy="527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Char char="–"/>
              <a:defRPr/>
            </a:pP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stop-and-wait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的假设条件：</a:t>
            </a:r>
          </a:p>
          <a:p>
            <a:pPr lvl="1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单向数据传输</a:t>
            </a:r>
          </a:p>
          <a:p>
            <a:pPr lvl="1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发送方网络层一直有无限的数据要发送</a:t>
            </a:r>
          </a:p>
          <a:p>
            <a:pPr lvl="1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信道不会出错，从不损坏或丢失帧</a:t>
            </a:r>
            <a:endParaRPr lang="zh-CN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Tx/>
              <a:buChar char="–"/>
              <a:defRPr/>
            </a:pP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抛弃约束条件:</a:t>
            </a:r>
          </a:p>
          <a:p>
            <a:pPr lvl="1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！！！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接收方网络层一直可以接收（需要处理时间）,接收方缓冲空间无限大.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//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stop-and-wait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如何避免发送方快速的发送，淹没接收方的情况</a:t>
            </a:r>
          </a:p>
          <a:p>
            <a:pPr lvl="3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接收方发送一个响应帧，通知发送方发送下一帧</a:t>
            </a:r>
          </a:p>
        </p:txBody>
      </p:sp>
    </p:spTree>
    <p:extLst>
      <p:ext uri="{BB962C8B-B14F-4D97-AF65-F5344CB8AC3E}">
        <p14:creationId xmlns:p14="http://schemas.microsoft.com/office/powerpoint/2010/main" val="170034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 descr="3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39" y="1"/>
            <a:ext cx="6592887" cy="65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Line 7"/>
          <p:cNvSpPr>
            <a:spLocks noChangeShapeType="1"/>
          </p:cNvSpPr>
          <p:nvPr/>
        </p:nvSpPr>
        <p:spPr bwMode="auto">
          <a:xfrm>
            <a:off x="3382963" y="3886200"/>
            <a:ext cx="17383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Line 8"/>
          <p:cNvSpPr>
            <a:spLocks noChangeShapeType="1"/>
          </p:cNvSpPr>
          <p:nvPr/>
        </p:nvSpPr>
        <p:spPr bwMode="auto">
          <a:xfrm>
            <a:off x="3336926" y="6248400"/>
            <a:ext cx="17383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Line 9"/>
          <p:cNvSpPr>
            <a:spLocks noChangeShapeType="1"/>
          </p:cNvSpPr>
          <p:nvPr/>
        </p:nvSpPr>
        <p:spPr bwMode="auto">
          <a:xfrm>
            <a:off x="4816475" y="563563"/>
            <a:ext cx="431165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2" name="Line 10"/>
          <p:cNvSpPr>
            <a:spLocks noChangeShapeType="1"/>
          </p:cNvSpPr>
          <p:nvPr/>
        </p:nvSpPr>
        <p:spPr bwMode="auto">
          <a:xfrm flipV="1">
            <a:off x="3079750" y="746126"/>
            <a:ext cx="5988050" cy="30163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3" name="Line 11"/>
          <p:cNvSpPr>
            <a:spLocks noChangeShapeType="1"/>
          </p:cNvSpPr>
          <p:nvPr/>
        </p:nvSpPr>
        <p:spPr bwMode="auto">
          <a:xfrm flipV="1">
            <a:off x="3049588" y="958851"/>
            <a:ext cx="5988050" cy="30163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Rot="1" noChangeArrowheads="1"/>
          </p:cNvSpPr>
          <p:nvPr/>
        </p:nvSpPr>
        <p:spPr bwMode="auto">
          <a:xfrm>
            <a:off x="1822450" y="228600"/>
            <a:ext cx="8540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3.3.3 A Simplex Protocol for </a:t>
            </a:r>
            <a:r>
              <a:rPr lang="en-US" altLang="zh-CN" sz="3200">
                <a:solidFill>
                  <a:srgbClr val="3333CC"/>
                </a:solidFill>
                <a:ea typeface="宋体" panose="02010600030101010101" pitchFamily="2" charset="-122"/>
              </a:rPr>
              <a:t>a Noisy Channel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2560638" y="1584326"/>
            <a:ext cx="6538912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1325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0713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将信道变成有噪音的信道：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数据出错 </a:t>
            </a: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cksum_err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丢包 </a:t>
            </a: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Timeout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Protocol 2 + </a:t>
            </a:r>
            <a:r>
              <a:rPr kumimoji="1" lang="zh-CN" altLang="en-US" sz="28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定时器？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正确接收时发送确认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错误、超时、重传数据帧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None/>
            </a:pPr>
            <a:endParaRPr lang="en-US" altLang="zh-CN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6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Rot="1" noChangeArrowheads="1"/>
          </p:cNvSpPr>
          <p:nvPr/>
        </p:nvSpPr>
        <p:spPr bwMode="auto">
          <a:xfrm>
            <a:off x="1822450" y="228600"/>
            <a:ext cx="8540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 A Simplex Protocol for </a:t>
            </a:r>
            <a:r>
              <a:rPr lang="en-US" altLang="zh-CN" sz="3200">
                <a:solidFill>
                  <a:srgbClr val="3333CC"/>
                </a:solidFill>
                <a:ea typeface="宋体" panose="02010600030101010101" pitchFamily="2" charset="-122"/>
              </a:rPr>
              <a:t>a Noisy Channel</a:t>
            </a:r>
            <a:r>
              <a:rPr lang="zh-CN" altLang="en-US" sz="3200">
                <a:solidFill>
                  <a:srgbClr val="3333CC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200">
                <a:solidFill>
                  <a:srgbClr val="3333CC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>
                <a:solidFill>
                  <a:srgbClr val="3333CC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1843088" y="801689"/>
            <a:ext cx="8610600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1325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0713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场景及解决方案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将帧传给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，正确，接收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 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一个肯定的响应 帧，但</a:t>
            </a:r>
            <a:r>
              <a:rPr kumimoji="1" lang="zh-CN" altLang="en-US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该响应帧丢失了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 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收不到该响应帧，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超时，重传原来的帧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？？？ </a:t>
            </a:r>
            <a:r>
              <a:rPr kumimoji="1"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如何处理 ！！！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不能再提交给网络层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如何区分它是一个重复的帧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！！！序列号的需要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序列号选择多大（</a:t>
            </a:r>
            <a:r>
              <a:rPr kumimoji="1"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位，</a:t>
            </a:r>
            <a:r>
              <a:rPr kumimoji="1"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kumimoji="1" lang="zh-CN" altLang="en-US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对停止和等待协议）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时间间隔(</a:t>
            </a:r>
            <a:r>
              <a:rPr kumimoji="1"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timeout)</a:t>
            </a:r>
            <a:r>
              <a:rPr kumimoji="1" lang="zh-CN" altLang="en-US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的选取</a:t>
            </a:r>
          </a:p>
          <a:p>
            <a:pPr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一个肯定确认的重传协议</a:t>
            </a:r>
            <a:r>
              <a:rPr kumimoji="1" lang="zh-CN" altLang="en-US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PAR: Positive Acknowledgement with Retransmission</a:t>
            </a:r>
            <a:r>
              <a:rPr kumimoji="1" lang="en-US" altLang="zh-CN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//ACK</a:t>
            </a:r>
          </a:p>
          <a:p>
            <a:pPr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自动重传协议   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ARQ:  </a:t>
            </a: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Automatic</a:t>
            </a:r>
            <a:r>
              <a:rPr lang="en-US" altLang="zh-CN" sz="2000">
                <a:solidFill>
                  <a:srgbClr val="CC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Repeat  reQuest  //Timeout</a:t>
            </a:r>
          </a:p>
        </p:txBody>
      </p:sp>
    </p:spTree>
    <p:extLst>
      <p:ext uri="{BB962C8B-B14F-4D97-AF65-F5344CB8AC3E}">
        <p14:creationId xmlns:p14="http://schemas.microsoft.com/office/powerpoint/2010/main" val="319911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9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98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587</Words>
  <Application>Microsoft Office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黑体</vt:lpstr>
      <vt:lpstr>华文楷体</vt:lpstr>
      <vt:lpstr>华文新魏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Tannenbaum</vt:lpstr>
      <vt:lpstr>3.3 Elementary Data Link Protocols</vt:lpstr>
      <vt:lpstr>PowerPoint 演示文稿</vt:lpstr>
      <vt:lpstr>Protocol  Definitions (ctd.)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Elementary Data Link Protocols</dc:title>
  <dc:creator>Li Linda</dc:creator>
  <cp:lastModifiedBy>Li Linda</cp:lastModifiedBy>
  <cp:revision>2</cp:revision>
  <dcterms:created xsi:type="dcterms:W3CDTF">2018-10-30T03:28:33Z</dcterms:created>
  <dcterms:modified xsi:type="dcterms:W3CDTF">2018-10-30T03:34:48Z</dcterms:modified>
</cp:coreProperties>
</file>