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9"/>
  </p:notesMasterIdLst>
  <p:handoutMasterIdLst>
    <p:handoutMasterId r:id="rId30"/>
  </p:handoutMasterIdLst>
  <p:sldIdLst>
    <p:sldId id="266" r:id="rId3"/>
    <p:sldId id="257" r:id="rId4"/>
    <p:sldId id="263" r:id="rId5"/>
    <p:sldId id="276" r:id="rId6"/>
    <p:sldId id="271" r:id="rId7"/>
    <p:sldId id="277" r:id="rId8"/>
    <p:sldId id="336" r:id="rId9"/>
    <p:sldId id="282" r:id="rId10"/>
    <p:sldId id="307" r:id="rId11"/>
    <p:sldId id="283" r:id="rId12"/>
    <p:sldId id="377" r:id="rId13"/>
    <p:sldId id="374" r:id="rId14"/>
    <p:sldId id="308" r:id="rId15"/>
    <p:sldId id="293" r:id="rId16"/>
    <p:sldId id="375" r:id="rId17"/>
    <p:sldId id="376" r:id="rId18"/>
    <p:sldId id="366" r:id="rId19"/>
    <p:sldId id="367" r:id="rId20"/>
    <p:sldId id="369" r:id="rId21"/>
    <p:sldId id="370" r:id="rId22"/>
    <p:sldId id="371" r:id="rId23"/>
    <p:sldId id="372" r:id="rId24"/>
    <p:sldId id="373" r:id="rId25"/>
    <p:sldId id="284" r:id="rId26"/>
    <p:sldId id="298" r:id="rId27"/>
    <p:sldId id="26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38E"/>
    <a:srgbClr val="0099CC"/>
    <a:srgbClr val="0066FF"/>
    <a:srgbClr val="DDDDDD"/>
    <a:srgbClr val="0066C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>
      <p:cViewPr varScale="1">
        <p:scale>
          <a:sx n="92" d="100"/>
          <a:sy n="92" d="100"/>
        </p:scale>
        <p:origin x="1134" y="498"/>
      </p:cViewPr>
      <p:guideLst>
        <p:guide orient="horz" pos="2159"/>
        <p:guide pos="275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79"/>
        <p:guide pos="2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5F73D-9DAA-47B4-A88C-7D3C32DBCED7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B038-6D02-48A2-A201-2ECDC7906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16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68A89-4D76-4E08-B303-E1B83FB67C8F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2FEBC-2582-4787-B13C-7CA9691B9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87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81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9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8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62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7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85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56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31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36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 userDrawn="1"/>
        </p:nvSpPr>
        <p:spPr>
          <a:xfrm>
            <a:off x="2987824" y="6196788"/>
            <a:ext cx="357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山东大学软件与数据工程研究中心</a:t>
            </a:r>
            <a:endParaRPr lang="en-US" altLang="zh-CN" sz="1400" dirty="0" smtClean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电子商务交易技术国家工程实验室</a:t>
            </a:r>
            <a:endParaRPr lang="en-US" altLang="zh-CN" sz="1400" dirty="0" smtClean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F:\HQ\1素材\设计资料\设计资料\图标\SD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5" y="5993904"/>
            <a:ext cx="837453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45" y="5956521"/>
            <a:ext cx="90510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294" y="-747464"/>
            <a:ext cx="3867150" cy="38671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32656"/>
            <a:ext cx="1547664" cy="576065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10466" y="332656"/>
            <a:ext cx="153222" cy="576065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935009"/>
            <a:ext cx="9144000" cy="45719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/>
          <p:cNvSpPr txBox="1"/>
          <p:nvPr userDrawn="1"/>
        </p:nvSpPr>
        <p:spPr>
          <a:xfrm>
            <a:off x="3131840" y="6212786"/>
            <a:ext cx="357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山东大学软件与数据工程研究中心</a:t>
            </a:r>
            <a:endParaRPr lang="en-US" altLang="zh-CN" sz="1400" dirty="0" smtClean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电子商务交易技术国家工程实验室</a:t>
            </a:r>
            <a:endParaRPr lang="en-US" altLang="zh-CN" sz="1400" dirty="0" smtClean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F:\HQ\1素材\设计资料\设计资料\图标\SD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5" y="5993904"/>
            <a:ext cx="837453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958408"/>
            <a:ext cx="90510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png"/><Relationship Id="rId5" Type="http://schemas.openxmlformats.org/officeDocument/2006/relationships/image" Target="../media/image8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6" y="-35904"/>
            <a:ext cx="9162256" cy="6858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矩形 5"/>
          <p:cNvSpPr/>
          <p:nvPr/>
        </p:nvSpPr>
        <p:spPr>
          <a:xfrm>
            <a:off x="-18256" y="2060848"/>
            <a:ext cx="9162256" cy="1692188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8057" y="3830770"/>
            <a:ext cx="4067944" cy="72008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2420888"/>
            <a:ext cx="7704856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锁定目标用户</a:t>
            </a:r>
          </a:p>
        </p:txBody>
      </p:sp>
      <p:sp>
        <p:nvSpPr>
          <p:cNvPr id="11" name="矩形 10"/>
          <p:cNvSpPr/>
          <p:nvPr/>
        </p:nvSpPr>
        <p:spPr>
          <a:xfrm>
            <a:off x="-24544" y="1916832"/>
            <a:ext cx="6180720" cy="72008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3131840" y="6213600"/>
            <a:ext cx="357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山东大学软件与数据工程研究中心</a:t>
            </a:r>
            <a:endParaRPr lang="en-US" altLang="zh-CN" sz="1400" dirty="0" smtClean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电子商务交易技术国家工程实验室</a:t>
            </a:r>
            <a:endParaRPr lang="en-US" altLang="zh-CN" sz="1400" dirty="0" smtClean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F:\HQ\1素材\设计资料\设计资料\图标\S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5" y="5993904"/>
            <a:ext cx="837453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958000"/>
            <a:ext cx="90510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95140" y="3182620"/>
            <a:ext cx="426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---Identifying Customer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6884451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2646043"/>
            <a:ext cx="1539570" cy="157162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 smtClean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04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03599" y="2999664"/>
            <a:ext cx="3756732" cy="68389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656184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8" name="Oval 53"/>
          <p:cNvSpPr>
            <a:spLocks noChangeAspect="1"/>
          </p:cNvSpPr>
          <p:nvPr/>
        </p:nvSpPr>
        <p:spPr>
          <a:xfrm>
            <a:off x="1403648" y="1268760"/>
            <a:ext cx="468312" cy="469900"/>
          </a:xfrm>
          <a:prstGeom prst="diamond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3"/>
          <p:cNvSpPr/>
          <p:nvPr/>
        </p:nvSpPr>
        <p:spPr bwMode="auto">
          <a:xfrm>
            <a:off x="2342927" y="1268760"/>
            <a:ext cx="5109091" cy="396240"/>
          </a:xfrm>
          <a:prstGeom prst="rect">
            <a:avLst/>
          </a:prstGeom>
          <a:solidFill>
            <a:srgbClr val="01538E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背景介绍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Oval 53"/>
          <p:cNvSpPr>
            <a:spLocks noChangeAspect="1"/>
          </p:cNvSpPr>
          <p:nvPr/>
        </p:nvSpPr>
        <p:spPr>
          <a:xfrm>
            <a:off x="1403648" y="2130202"/>
            <a:ext cx="468312" cy="468312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3"/>
          <p:cNvSpPr/>
          <p:nvPr/>
        </p:nvSpPr>
        <p:spPr bwMode="auto">
          <a:xfrm>
            <a:off x="2341491" y="2122835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数据源的选择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Oval 53"/>
          <p:cNvSpPr>
            <a:spLocks noChangeAspect="1"/>
          </p:cNvSpPr>
          <p:nvPr/>
        </p:nvSpPr>
        <p:spPr>
          <a:xfrm>
            <a:off x="1403648" y="2992214"/>
            <a:ext cx="468312" cy="469900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sz="2000" dirty="0">
              <a:solidFill>
                <a:srgbClr val="01538E"/>
              </a:solidFill>
              <a:latin typeface="FontAwesome" pitchFamily="2" charset="0"/>
            </a:endParaRPr>
          </a:p>
        </p:txBody>
      </p:sp>
      <p:sp>
        <p:nvSpPr>
          <p:cNvPr id="18" name="Rectangle 23"/>
          <p:cNvSpPr/>
          <p:nvPr/>
        </p:nvSpPr>
        <p:spPr bwMode="auto">
          <a:xfrm>
            <a:off x="2339752" y="3028890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数据初</a:t>
            </a:r>
            <a:r>
              <a:rPr lang="zh-CN" altLang="en-US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步分析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Oval 53"/>
          <p:cNvSpPr>
            <a:spLocks noChangeAspect="1"/>
          </p:cNvSpPr>
          <p:nvPr/>
        </p:nvSpPr>
        <p:spPr>
          <a:xfrm>
            <a:off x="1417936" y="3773487"/>
            <a:ext cx="469900" cy="468313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3"/>
          <p:cNvSpPr/>
          <p:nvPr/>
        </p:nvSpPr>
        <p:spPr bwMode="auto">
          <a:xfrm>
            <a:off x="2339752" y="3820978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建立预测模型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" name="Rectangle 23"/>
          <p:cNvSpPr/>
          <p:nvPr/>
        </p:nvSpPr>
        <p:spPr bwMode="auto">
          <a:xfrm>
            <a:off x="2343229" y="4653136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模型参数估计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" name="Oval 53"/>
          <p:cNvSpPr>
            <a:spLocks noChangeAspect="1"/>
          </p:cNvSpPr>
          <p:nvPr/>
        </p:nvSpPr>
        <p:spPr>
          <a:xfrm>
            <a:off x="1419523" y="4733463"/>
            <a:ext cx="468313" cy="468313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3"/>
          <p:cNvSpPr/>
          <p:nvPr/>
        </p:nvSpPr>
        <p:spPr bwMode="auto">
          <a:xfrm>
            <a:off x="2339752" y="1268564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数据源的观测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Oval 53"/>
          <p:cNvSpPr>
            <a:spLocks noChangeAspect="1"/>
          </p:cNvSpPr>
          <p:nvPr/>
        </p:nvSpPr>
        <p:spPr>
          <a:xfrm>
            <a:off x="1400473" y="1264324"/>
            <a:ext cx="468312" cy="468312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3"/>
          <p:cNvSpPr/>
          <p:nvPr/>
        </p:nvSpPr>
        <p:spPr bwMode="auto">
          <a:xfrm>
            <a:off x="2343200" y="5479698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结果分析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Oval 53"/>
          <p:cNvSpPr>
            <a:spLocks noChangeAspect="1"/>
          </p:cNvSpPr>
          <p:nvPr/>
        </p:nvSpPr>
        <p:spPr>
          <a:xfrm>
            <a:off x="1419523" y="5490946"/>
            <a:ext cx="468313" cy="474489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32394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r>
              <a:rPr lang="zh-CN" altLang="en-US" sz="3200" b="1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的观测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872" y="1128215"/>
            <a:ext cx="8424936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回归分析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首先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要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取得解释变量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和响应变量的多次观测值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作为数据源。本章选择的数据源如下：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endParaRPr lang="zh-CN" altLang="en-US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prstClr val="white"/>
                </a:solidFill>
              </a:rPr>
              <a:t>4.1</a:t>
            </a:r>
            <a:endParaRPr lang="en-US" altLang="zh-CN" sz="32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056" y="1951175"/>
            <a:ext cx="41369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数据源的解释：</a:t>
            </a:r>
            <a:r>
              <a:rPr lang="en-US" altLang="zh-CN" sz="14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当其作为实验数据时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以其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中第四行数</a:t>
            </a:r>
            <a:r>
              <a:rPr lang="zh-CN" altLang="en-US" sz="14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据为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例，该客户年龄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30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岁，工作为经理，已婚，教育水平中等，没有违约记录，年平均余额为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$1467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，有房贷和个人贷款，联系方式未知，最后一次联系为六月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号，时间为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199s,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在推行该活动期间联系次数为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4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，并且未参加上一次活动，活动前联系次数为</a:t>
            </a:r>
            <a:r>
              <a:rPr lang="en-US" altLang="zh-CN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0</a:t>
            </a:r>
            <a:r>
              <a:rPr lang="zh-CN" altLang="en-US" sz="14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，之前活动的结果未知，此次活动回应为否。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" y="2053120"/>
            <a:ext cx="4800579" cy="33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数据源的选择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872" y="1128215"/>
            <a:ext cx="8424936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回归分析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首先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要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取得解释变量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和响应变量的多次观测值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作为数据源。本章选择的数据源如下：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endParaRPr 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98788" y="1946709"/>
            <a:ext cx="471424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6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数据源的解释：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华文中宋" pitchFamily="2" charset="-122"/>
                <a:ea typeface="华文中宋" pitchFamily="2" charset="-122"/>
                <a:sym typeface="+mn-ea"/>
              </a:rPr>
              <a:t>图片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  <a:sym typeface="+mn-ea"/>
              </a:rPr>
              <a:t>上为数据的综述情况，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  <a:sym typeface="+mn-ea"/>
              </a:rPr>
              <a:t>第一列为属性名；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华文中宋" pitchFamily="2" charset="-122"/>
                <a:ea typeface="华文中宋" pitchFamily="2" charset="-122"/>
                <a:sym typeface="+mn-ea"/>
              </a:rPr>
              <a:t>第二列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  <a:sym typeface="+mn-ea"/>
              </a:rPr>
              <a:t>为数据类型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华文中宋" pitchFamily="2" charset="-122"/>
                <a:ea typeface="华文中宋" pitchFamily="2" charset="-122"/>
                <a:sym typeface="+mn-ea"/>
              </a:rPr>
              <a:t>第三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  <a:sym typeface="+mn-ea"/>
              </a:rPr>
              <a:t>列为变量值的取值情况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latin typeface="华文中宋" pitchFamily="2" charset="-122"/>
              <a:ea typeface="华文中宋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1" y="1950964"/>
            <a:ext cx="4199768" cy="2883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32394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数据初步分析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4.3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4" imgW="915035" imgH="215900" progId="Equation.KSEE3">
                  <p:embed/>
                </p:oleObj>
              </mc:Choice>
              <mc:Fallback>
                <p:oleObj r:id="rId4" imgW="915035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8610" y="43097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6" imgW="915035" imgH="215900" progId="Equation.KSEE3">
                  <p:embed/>
                </p:oleObj>
              </mc:Choice>
              <mc:Fallback>
                <p:oleObj r:id="rId6" imgW="915035" imgH="215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8610" y="43097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5"/>
          <p:cNvSpPr txBox="1"/>
          <p:nvPr/>
        </p:nvSpPr>
        <p:spPr>
          <a:xfrm>
            <a:off x="560578" y="1052736"/>
            <a:ext cx="7799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银行意在确定影响客户对新的定期存款产品作出响应的各种因素，这是银行营销活动的重点。什么样的客户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最有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可能订购新的定期存款产品呢？而什么样的营销方法才能够最为有效地鼓励客户订购呢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？我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们先来看看</a:t>
            </a:r>
            <a:r>
              <a:rPr lang="zh-CN" altLang="en-US" sz="16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第一次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接到销售电话的银行客户子集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50" y="2996952"/>
            <a:ext cx="7558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在这个问题上， 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3705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名银行客户中，仅 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71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名客户给予了肯定响应，订购了银行提供的定期存款产品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。我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们仔细观察每一人口统计数据变量与响应银行产品之间的关系。人口统计数据变量包括年龄、职业类型、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婚姻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状况和教育水平。我们还观察银行经历变量与响应银行产品之间的关系，这些变量包括客户的年平均余额以及客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户是否有拖欠贷款记录、 是否有住房贷款或有个人贷款。</a:t>
            </a:r>
            <a:endParaRPr lang="zh-CN" altLang="en-US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32394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数据初步分析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prstClr val="white"/>
                </a:solidFill>
              </a:rPr>
              <a:t>4.3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r:id="rId4" imgW="915035" imgH="215900" progId="Equation.KSEE3">
                  <p:embed/>
                </p:oleObj>
              </mc:Choice>
              <mc:Fallback>
                <p:oleObj r:id="rId4" imgW="915035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8610" y="43097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r:id="rId6" imgW="915035" imgH="215900" progId="Equation.KSEE3">
                  <p:embed/>
                </p:oleObj>
              </mc:Choice>
              <mc:Fallback>
                <p:oleObj r:id="rId6" imgW="915035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8610" y="43097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64" y="1908499"/>
            <a:ext cx="1909582" cy="1928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237" y="4127728"/>
            <a:ext cx="1870001" cy="18929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45" y="4117338"/>
            <a:ext cx="1984701" cy="19895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1827" y="1859130"/>
            <a:ext cx="1880194" cy="19231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5407" y="4087071"/>
            <a:ext cx="1938338" cy="19335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8162" y="4078690"/>
            <a:ext cx="1995058" cy="19909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5407" y="1888609"/>
            <a:ext cx="1905257" cy="1893663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7391" y="1085689"/>
            <a:ext cx="6968905" cy="85162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 smtClean="0"/>
              <a:t>下图分别为</a:t>
            </a:r>
            <a:r>
              <a:rPr lang="en-US" altLang="zh-CN" sz="1800" dirty="0" err="1" smtClean="0"/>
              <a:t>age,jobtype,marital,education,default,balance,housing,loan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response</a:t>
            </a:r>
            <a:r>
              <a:rPr lang="zh-CN" altLang="en-US" sz="1800" dirty="0" smtClean="0"/>
              <a:t>的直方图</a:t>
            </a:r>
            <a:r>
              <a:rPr lang="zh-CN" altLang="en-US" sz="1800" dirty="0"/>
              <a:t>：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zh-CN" altLang="en-US" sz="1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5326" y="1901049"/>
            <a:ext cx="1997027" cy="19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32394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数据初步分析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prstClr val="white"/>
                </a:solidFill>
              </a:rPr>
              <a:t>4.3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4" imgW="915035" imgH="215900" progId="Equation.KSEE3">
                  <p:embed/>
                </p:oleObj>
              </mc:Choice>
              <mc:Fallback>
                <p:oleObj r:id="rId4" imgW="915035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8610" y="43097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6" imgW="915035" imgH="215900" progId="Equation.KSEE3">
                  <p:embed/>
                </p:oleObj>
              </mc:Choice>
              <mc:Fallback>
                <p:oleObj r:id="rId6" imgW="915035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8610" y="43097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3250" y="1380887"/>
            <a:ext cx="7558405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图 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3.1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至 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3.8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所选定关系的马赛克图和点阵图。比较而言，订购定期存款产品的银行客户年龄较大、受教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育水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平较高、白领工作者多于蓝领工作者且单身、离异或丧偶者多于有配偶者，在银行也很少有住房贷款。</a:t>
            </a:r>
            <a:endParaRPr lang="zh-CN" altLang="en-US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0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建立预测模型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710" y="1206500"/>
            <a:ext cx="85457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首先我们对数据进行预处理，考虑解释变量为描述性，我们将其量化。其方法是：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设置虚拟变量</a:t>
            </a:r>
            <a:endParaRPr lang="en-US" altLang="zh-CN" sz="16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66FF"/>
                </a:solidFill>
                <a:latin typeface="华文中宋" pitchFamily="2" charset="-122"/>
                <a:ea typeface="华文中宋" pitchFamily="2" charset="-122"/>
              </a:rPr>
              <a:t>知识补充：</a:t>
            </a:r>
            <a:endParaRPr lang="en-US" altLang="zh-CN" sz="1600" dirty="0">
              <a:solidFill>
                <a:srgbClr val="0066FF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虚拟变量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1600" dirty="0"/>
              <a:t>Dummy Variables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：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1400" dirty="0" smtClean="0">
                <a:solidFill>
                  <a:srgbClr val="0066FF"/>
                </a:solidFill>
                <a:latin typeface="华文中宋" pitchFamily="2" charset="-122"/>
                <a:ea typeface="华文中宋" pitchFamily="2" charset="-122"/>
              </a:rPr>
              <a:t>定义：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虚</a:t>
            </a:r>
            <a:r>
              <a:rPr lang="zh-CN" altLang="en-US" sz="1400" dirty="0">
                <a:latin typeface="华文中宋" pitchFamily="2" charset="-122"/>
                <a:ea typeface="华文中宋" pitchFamily="2" charset="-122"/>
              </a:rPr>
              <a:t>拟变量又称虚设变量、名义变量或哑变量，用以反映质的属性的一个人工变量</a:t>
            </a:r>
            <a:r>
              <a:rPr lang="en-US" altLang="zh-CN" sz="1400" dirty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1400" dirty="0">
                <a:latin typeface="华文中宋" pitchFamily="2" charset="-122"/>
                <a:ea typeface="华文中宋" pitchFamily="2" charset="-122"/>
              </a:rPr>
              <a:t>是量化了的质变量，通常取值为</a:t>
            </a:r>
            <a:r>
              <a:rPr lang="en-US" altLang="zh-CN" sz="14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1400" dirty="0"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140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400" dirty="0">
                <a:latin typeface="华文中宋" pitchFamily="2" charset="-122"/>
                <a:ea typeface="华文中宋" pitchFamily="2" charset="-122"/>
              </a:rPr>
              <a:t>。引入哑变量可使线形回归模型变得更复杂，但对问题描述更简明，一个方程能达到俩个方程的作用，而且接近现实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66FF"/>
                </a:solidFill>
                <a:latin typeface="华文中宋" pitchFamily="2" charset="-122"/>
                <a:ea typeface="华文中宋" pitchFamily="2" charset="-122"/>
              </a:rPr>
              <a:t>设置原</a:t>
            </a:r>
            <a:r>
              <a:rPr lang="zh-CN" altLang="en-US" sz="1400" dirty="0">
                <a:solidFill>
                  <a:srgbClr val="0066FF"/>
                </a:solidFill>
                <a:latin typeface="华文中宋" pitchFamily="2" charset="-122"/>
                <a:ea typeface="华文中宋" pitchFamily="2" charset="-122"/>
              </a:rPr>
              <a:t>则</a:t>
            </a:r>
            <a:r>
              <a:rPr lang="zh-CN" altLang="en-US" sz="1400" dirty="0" smtClean="0">
                <a:solidFill>
                  <a:srgbClr val="0066FF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在模型中引入多个虚拟变量时，虚拟变量的个数应按下列原则确定：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如果有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m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种互斥的属性类型，在模型中引入（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m-1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）个虚拟变量。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例如，性别有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个互斥的属性，引用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2-1=1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个虚拟变量；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再如，文化程度分小学、初中、高中、大学、研究生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类，引用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个虚拟变量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66FF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4.4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165" y="3321050"/>
          <a:ext cx="91503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r:id="rId3" imgW="915035" imgH="215900" progId="Equation.KSEE3">
                  <p:embed/>
                </p:oleObj>
              </mc:Choice>
              <mc:Fallback>
                <p:oleObj r:id="rId3" imgW="91503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165" y="3321050"/>
                        <a:ext cx="91503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建立预测模型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2275" y="1202055"/>
            <a:ext cx="7578725" cy="1600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 </a:t>
            </a: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进行相关分析，一般要求出相关关系，以相关系数的大小来判断相关的程度，进行回归方程的显著性检验。管理者做响应调整决策时可以参考相关关系。</a:t>
            </a:r>
            <a:endParaRPr lang="zh-CN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zh-CN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相关系数为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：</a:t>
            </a:r>
            <a:endParaRPr lang="zh-CN" altLang="en-US" sz="1600"/>
          </a:p>
        </p:txBody>
      </p:sp>
      <p:graphicFrame>
        <p:nvGraphicFramePr>
          <p:cNvPr id="14358" name="对象 9"/>
          <p:cNvGraphicFramePr/>
          <p:nvPr/>
        </p:nvGraphicFramePr>
        <p:xfrm>
          <a:off x="2059623" y="2242185"/>
          <a:ext cx="430371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3" imgW="2785745" imgH="1116330" progId="Equation.KSEE3">
                  <p:embed/>
                </p:oleObj>
              </mc:Choice>
              <mc:Fallback>
                <p:oleObj r:id="rId3" imgW="2785745" imgH="111633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9623" y="2242185"/>
                        <a:ext cx="4303712" cy="1401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0700" y="3769995"/>
            <a:ext cx="7397750" cy="1508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 algn="l">
              <a:lnSpc>
                <a:spcPct val="150000"/>
              </a:lnSpc>
              <a:buFont typeface="Wingdings" charset="0"/>
              <a:buChar char="ü"/>
            </a:pP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r &gt; 0:两变量正相关</a:t>
            </a:r>
            <a:endParaRPr 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charset="0"/>
              <a:buChar char="ü"/>
            </a:pP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r &lt; 0:两变量负相关</a:t>
            </a:r>
            <a:endParaRPr 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r 的绝对值越接近1，表明两变量相关性越强；越接近于0，表明相关性越差</a:t>
            </a:r>
            <a:r>
              <a:rPr lang="zh-CN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。</a:t>
            </a:r>
            <a:endParaRPr lang="zh-CN" altLang="en-US" dirty="0">
              <a:latin typeface="宋体" charset="-122"/>
              <a:ea typeface="宋体" charset="-122"/>
              <a:sym typeface="+mn-ea"/>
            </a:endParaRPr>
          </a:p>
          <a:p>
            <a:pPr lvl="0"/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建立预测模型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299" y="1006306"/>
            <a:ext cx="818578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因为最终预测目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标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yes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No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两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种选择，可以转化成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，因此响应变量是二值变量，所以我们可以用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logit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逻辑回归，即带有分对数联系的广义线性模型。逻辑是比值比中的自然对数。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 设响应变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量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response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，其中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“1”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代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表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Yes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“0”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代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表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No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影响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的解释变量记为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x1,x2,x3…x12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在个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变量的作用下人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们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订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购产品概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率为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P</a:t>
            </a: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endParaRPr lang="zh-CN" altLang="en-US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3250" y="3261360"/>
            <a:ext cx="7302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那么：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3379" y="4716012"/>
            <a:ext cx="78441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其中，β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表示无外界因素影响时，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p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1-p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之比的自然对数；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β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j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表示自变量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x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j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改变一个单位时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logitp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的改变量。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31620" y="3126962"/>
            <a:ext cx="2350983" cy="1427481"/>
            <a:chOff x="1506876" y="2883257"/>
            <a:chExt cx="2350983" cy="1427481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67445"/>
                </p:ext>
              </p:extLst>
            </p:nvPr>
          </p:nvGraphicFramePr>
          <p:xfrm>
            <a:off x="1506876" y="2883257"/>
            <a:ext cx="2350983" cy="1427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Microsoft 公式 3.0" r:id="rId3" imgW="1066800" imgH="647700" progId="Equation.3">
                    <p:embed/>
                  </p:oleObj>
                </mc:Choice>
                <mc:Fallback>
                  <p:oleObj name="Microsoft 公式 3.0" r:id="rId3" imgW="1066800" imgH="647700" progId="Equation.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6876" y="2883257"/>
                          <a:ext cx="2350983" cy="1427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8"/>
            <p:cNvSpPr/>
            <p:nvPr/>
          </p:nvSpPr>
          <p:spPr>
            <a:xfrm flipH="1">
              <a:off x="2735796" y="2938241"/>
              <a:ext cx="396044" cy="1588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12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92184" y="3705637"/>
              <a:ext cx="479312" cy="904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12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656184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8" name="Oval 53"/>
          <p:cNvSpPr>
            <a:spLocks noChangeAspect="1"/>
          </p:cNvSpPr>
          <p:nvPr/>
        </p:nvSpPr>
        <p:spPr>
          <a:xfrm>
            <a:off x="1403648" y="1268760"/>
            <a:ext cx="468312" cy="469900"/>
          </a:xfrm>
          <a:prstGeom prst="diamond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3"/>
          <p:cNvSpPr/>
          <p:nvPr/>
        </p:nvSpPr>
        <p:spPr bwMode="auto">
          <a:xfrm>
            <a:off x="2342927" y="1268760"/>
            <a:ext cx="5109091" cy="396240"/>
          </a:xfrm>
          <a:prstGeom prst="rect">
            <a:avLst/>
          </a:prstGeom>
          <a:solidFill>
            <a:srgbClr val="01538E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背景介绍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Oval 53"/>
          <p:cNvSpPr>
            <a:spLocks noChangeAspect="1"/>
          </p:cNvSpPr>
          <p:nvPr/>
        </p:nvSpPr>
        <p:spPr>
          <a:xfrm>
            <a:off x="1403648" y="2130202"/>
            <a:ext cx="468312" cy="468312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3"/>
          <p:cNvSpPr/>
          <p:nvPr/>
        </p:nvSpPr>
        <p:spPr bwMode="auto">
          <a:xfrm>
            <a:off x="2341491" y="2122835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主要内容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Oval 53"/>
          <p:cNvSpPr>
            <a:spLocks noChangeAspect="1"/>
          </p:cNvSpPr>
          <p:nvPr/>
        </p:nvSpPr>
        <p:spPr>
          <a:xfrm>
            <a:off x="1403648" y="2992214"/>
            <a:ext cx="468312" cy="469900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sz="2000" dirty="0">
              <a:solidFill>
                <a:srgbClr val="01538E"/>
              </a:solidFill>
              <a:latin typeface="FontAwesome" pitchFamily="2" charset="0"/>
            </a:endParaRPr>
          </a:p>
        </p:txBody>
      </p:sp>
      <p:sp>
        <p:nvSpPr>
          <p:cNvPr id="18" name="Rectangle 23"/>
          <p:cNvSpPr/>
          <p:nvPr/>
        </p:nvSpPr>
        <p:spPr bwMode="auto">
          <a:xfrm>
            <a:off x="2339752" y="3028890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解决方案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Oval 53"/>
          <p:cNvSpPr>
            <a:spLocks noChangeAspect="1"/>
          </p:cNvSpPr>
          <p:nvPr/>
        </p:nvSpPr>
        <p:spPr>
          <a:xfrm>
            <a:off x="1417936" y="3773487"/>
            <a:ext cx="469900" cy="468313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3"/>
          <p:cNvSpPr/>
          <p:nvPr/>
        </p:nvSpPr>
        <p:spPr bwMode="auto">
          <a:xfrm>
            <a:off x="2339752" y="3820978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分析过程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" name="Rectangle 23"/>
          <p:cNvSpPr/>
          <p:nvPr/>
        </p:nvSpPr>
        <p:spPr bwMode="auto">
          <a:xfrm>
            <a:off x="2343229" y="4653136"/>
            <a:ext cx="5109091" cy="396240"/>
          </a:xfrm>
          <a:prstGeom prst="rect">
            <a:avLst/>
          </a:prstGeom>
          <a:solidFill>
            <a:srgbClr val="DDDDDD"/>
          </a:solidFill>
        </p:spPr>
        <p:txBody>
          <a:bodyPr vert="horz" wrap="square" anchor="t" anchorCtr="1">
            <a:spAutoFit/>
          </a:bodyPr>
          <a:lstStyle/>
          <a:p>
            <a:pPr algn="ctr"/>
            <a:r>
              <a:rPr lang="zh-CN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总结</a:t>
            </a:r>
            <a:endParaRPr lang="zh-CN" sz="20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" name="Oval 53"/>
          <p:cNvSpPr>
            <a:spLocks noChangeAspect="1"/>
          </p:cNvSpPr>
          <p:nvPr/>
        </p:nvSpPr>
        <p:spPr>
          <a:xfrm>
            <a:off x="1403648" y="4659312"/>
            <a:ext cx="468313" cy="468313"/>
          </a:xfrm>
          <a:prstGeom prst="diamond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sz="20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建立预测模型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4820" y="1119505"/>
            <a:ext cx="7844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订购产品与拒绝的</a:t>
            </a:r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概率的比为</a:t>
            </a:r>
            <a:r>
              <a:rPr lang="en-US" altLang="zh-CN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p/(1-p)</a:t>
            </a:r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，记为</a:t>
            </a:r>
            <a:r>
              <a:rPr lang="en-US" altLang="zh-CN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Odds</a:t>
            </a:r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将</a:t>
            </a:r>
            <a:r>
              <a:rPr lang="en-US" altLang="zh-CN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Odds</a:t>
            </a:r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做对数转换，即可得到</a:t>
            </a:r>
            <a:r>
              <a:rPr lang="en-US" altLang="zh-CN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Logistic</a:t>
            </a:r>
            <a:r>
              <a:rPr lang="zh-CN" altLang="en-US" sz="2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回归模型：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3250" y="2355865"/>
            <a:ext cx="7986424" cy="1001127"/>
            <a:chOff x="464820" y="2345953"/>
            <a:chExt cx="8124854" cy="111977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/>
            <a:srcRect l="476" t="-4220" r="-476" b="4220"/>
            <a:stretch/>
          </p:blipFill>
          <p:spPr>
            <a:xfrm>
              <a:off x="464820" y="2345953"/>
              <a:ext cx="8124854" cy="1119771"/>
            </a:xfrm>
            <a:prstGeom prst="rect">
              <a:avLst/>
            </a:prstGeom>
          </p:spPr>
        </p:pic>
        <p:sp>
          <p:nvSpPr>
            <p:cNvPr id="17" name="等腰三角形 16"/>
            <p:cNvSpPr/>
            <p:nvPr/>
          </p:nvSpPr>
          <p:spPr>
            <a:xfrm>
              <a:off x="6444208" y="2965397"/>
              <a:ext cx="708428" cy="2091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 smtClean="0">
                  <a:solidFill>
                    <a:schemeClr val="tx1"/>
                  </a:solidFill>
                </a:rPr>
                <a:t>12           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054819" y="2990455"/>
              <a:ext cx="362953" cy="1590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</a:rPr>
                <a:t>12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模型参数估计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585" y="1107440"/>
            <a:ext cx="795909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回归模型的系数估计可用最大似然估计法：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假设由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个样本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... y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。设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p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=P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=1|X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=π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）为给定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X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条件下得到结果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y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i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=1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的条件概率；而在同样条件下得到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yi=0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的条件概率是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P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y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i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=0|X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）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=1-π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X</a:t>
            </a:r>
            <a:r>
              <a:rPr lang="en-US" altLang="zh-CN" sz="1600" baseline="-250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）。于是得到一个样本观测值的概率是 ：          </a:t>
            </a:r>
            <a:r>
              <a:rPr 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endParaRPr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4.5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0990" y="2760980"/>
          <a:ext cx="346964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r:id="rId3" imgW="1701800" imgH="228600" progId="Equation.KSEE3">
                  <p:embed/>
                </p:oleObj>
              </mc:Choice>
              <mc:Fallback>
                <p:oleObj r:id="rId3" imgW="17018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0990" y="2760980"/>
                        <a:ext cx="3469640" cy="46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20890" y="2861310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(2)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6740" y="3261360"/>
            <a:ext cx="776478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因为各项样本观测值相互独立，他们的联合分布可以表示为各边际分布的乘积。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17520" y="3678555"/>
          <a:ext cx="3228340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r:id="rId5" imgW="1841500" imgH="431800" progId="Equation.KSEE3">
                  <p:embed/>
                </p:oleObj>
              </mc:Choice>
              <mc:Fallback>
                <p:oleObj r:id="rId5" imgW="18415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7520" y="3678555"/>
                        <a:ext cx="3228340" cy="75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20890" y="387286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(3)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3250" y="4488815"/>
            <a:ext cx="759396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式（3）也称为n个样本的似然函数，其对数似然值为：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33930" y="4824095"/>
          <a:ext cx="500189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r:id="rId7" imgW="3429000" imgH="431800" progId="Equation.KSEE3">
                  <p:embed/>
                </p:oleObj>
              </mc:Choice>
              <mc:Fallback>
                <p:oleObj r:id="rId7" imgW="3429000" imgH="4318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3930" y="4824095"/>
                        <a:ext cx="500189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433945" y="495490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(4)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540385" y="5454015"/>
            <a:ext cx="795909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式（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）即称为对数似然函数。从（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）可以看出，β的最大似然估计  ，就是通过对给定的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Xi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代入数据对似然函数求最大值就可以得到。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模型参数估计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7685" y="1283335"/>
            <a:ext cx="780669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由以上公式得到回归系数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772816"/>
            <a:ext cx="3760460" cy="336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4.6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3700" y="1104900"/>
            <a:ext cx="6095192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将数据源中的样本参数回代到回归方程，计算选择train的概率。我们设定0.5为临界值，如果p&gt;=0.5，则预测用户选择乘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坐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yes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反之选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择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no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。代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入后得到的预测结果与原始结果对比如下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2336" y="3554771"/>
            <a:ext cx="349769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明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显该临界值设定偏大，当我们不断试验发现，当阈值为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0.1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效果较好：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65.9%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的分类正确性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3" y="2270997"/>
            <a:ext cx="1651247" cy="715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86" y="4454360"/>
            <a:ext cx="1903173" cy="852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82" y="4077072"/>
            <a:ext cx="2232248" cy="2245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140" y="1122040"/>
            <a:ext cx="2772102" cy="3513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6884451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2646043"/>
            <a:ext cx="1539570" cy="157162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 smtClean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05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03599" y="2999664"/>
            <a:ext cx="3756732" cy="68389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24744"/>
            <a:ext cx="63267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1538E"/>
                </a:solidFill>
              </a:rPr>
              <a:t>1.Logistic</a:t>
            </a:r>
            <a:r>
              <a:rPr lang="zh-CN" altLang="en-US" dirty="0">
                <a:solidFill>
                  <a:srgbClr val="01538E"/>
                </a:solidFill>
              </a:rPr>
              <a:t>回归的主要用途</a:t>
            </a:r>
            <a:r>
              <a:rPr lang="zh-CN" altLang="en-US" dirty="0" smtClean="0">
                <a:solidFill>
                  <a:srgbClr val="01538E"/>
                </a:solidFill>
              </a:rPr>
              <a:t>：</a:t>
            </a:r>
            <a:endParaRPr lang="en-US" altLang="zh-CN" dirty="0" smtClean="0">
              <a:solidFill>
                <a:srgbClr val="01538E"/>
              </a:solidFill>
            </a:endParaRPr>
          </a:p>
          <a:p>
            <a:endParaRPr lang="en-US" altLang="zh-CN" dirty="0" smtClean="0">
              <a:solidFill>
                <a:srgbClr val="01538E"/>
              </a:solidFill>
            </a:endParaRPr>
          </a:p>
          <a:p>
            <a:r>
              <a:rPr lang="zh-CN" altLang="en-US" dirty="0" smtClean="0">
                <a:solidFill>
                  <a:srgbClr val="01538E"/>
                </a:solidFill>
              </a:rPr>
              <a:t>预</a:t>
            </a:r>
            <a:r>
              <a:rPr lang="zh-CN" altLang="en-US" dirty="0">
                <a:solidFill>
                  <a:srgbClr val="01538E"/>
                </a:solidFill>
              </a:rPr>
              <a:t>测：根据模型，预测在不同的自变量情况下，发生某病</a:t>
            </a:r>
            <a:r>
              <a:rPr lang="zh-CN" altLang="en-US" dirty="0" smtClean="0">
                <a:solidFill>
                  <a:srgbClr val="01538E"/>
                </a:solidFill>
              </a:rPr>
              <a:t>或    </a:t>
            </a:r>
            <a:r>
              <a:rPr lang="en-US" altLang="zh-CN" dirty="0">
                <a:solidFill>
                  <a:srgbClr val="01538E"/>
                </a:solidFill>
              </a:rPr>
              <a:t>	</a:t>
            </a:r>
            <a:r>
              <a:rPr lang="zh-CN" altLang="en-US" dirty="0" smtClean="0">
                <a:solidFill>
                  <a:srgbClr val="01538E"/>
                </a:solidFill>
              </a:rPr>
              <a:t>某</a:t>
            </a:r>
            <a:r>
              <a:rPr lang="zh-CN" altLang="en-US" dirty="0">
                <a:solidFill>
                  <a:srgbClr val="01538E"/>
                </a:solidFill>
              </a:rPr>
              <a:t>种情况的概率有多大</a:t>
            </a:r>
            <a:r>
              <a:rPr lang="zh-CN" altLang="en-US" dirty="0" smtClean="0">
                <a:solidFill>
                  <a:srgbClr val="01538E"/>
                </a:solidFill>
              </a:rPr>
              <a:t>；</a:t>
            </a:r>
            <a:endParaRPr lang="en-US" altLang="zh-CN" dirty="0" smtClean="0">
              <a:solidFill>
                <a:srgbClr val="01538E"/>
              </a:solidFill>
            </a:endParaRPr>
          </a:p>
          <a:p>
            <a:endParaRPr lang="zh-CN" altLang="en-US" dirty="0">
              <a:solidFill>
                <a:srgbClr val="01538E"/>
              </a:solidFill>
            </a:endParaRPr>
          </a:p>
          <a:p>
            <a:r>
              <a:rPr lang="zh-CN" altLang="en-US" dirty="0">
                <a:solidFill>
                  <a:srgbClr val="01538E"/>
                </a:solidFill>
              </a:rPr>
              <a:t>判别：实际上跟预测有些类似，也是根据模型，判断某人</a:t>
            </a:r>
            <a:r>
              <a:rPr lang="zh-CN" altLang="en-US" dirty="0" smtClean="0">
                <a:solidFill>
                  <a:srgbClr val="01538E"/>
                </a:solidFill>
              </a:rPr>
              <a:t>属</a:t>
            </a:r>
            <a:r>
              <a:rPr lang="en-US" altLang="zh-CN" dirty="0" smtClean="0">
                <a:solidFill>
                  <a:srgbClr val="01538E"/>
                </a:solidFill>
              </a:rPr>
              <a:t>	</a:t>
            </a:r>
            <a:r>
              <a:rPr lang="zh-CN" altLang="en-US" dirty="0" smtClean="0">
                <a:solidFill>
                  <a:srgbClr val="01538E"/>
                </a:solidFill>
              </a:rPr>
              <a:t>于</a:t>
            </a:r>
            <a:r>
              <a:rPr lang="zh-CN" altLang="en-US" dirty="0">
                <a:solidFill>
                  <a:srgbClr val="01538E"/>
                </a:solidFill>
              </a:rPr>
              <a:t>某病或属于某种情况的概率有多大，也就是看</a:t>
            </a:r>
            <a:r>
              <a:rPr lang="zh-CN" altLang="en-US" dirty="0" smtClean="0">
                <a:solidFill>
                  <a:srgbClr val="01538E"/>
                </a:solidFill>
              </a:rPr>
              <a:t>一</a:t>
            </a:r>
            <a:r>
              <a:rPr lang="en-US" altLang="zh-CN" dirty="0" smtClean="0">
                <a:solidFill>
                  <a:srgbClr val="01538E"/>
                </a:solidFill>
              </a:rPr>
              <a:t>	</a:t>
            </a:r>
            <a:r>
              <a:rPr lang="zh-CN" altLang="en-US" dirty="0" smtClean="0">
                <a:solidFill>
                  <a:srgbClr val="01538E"/>
                </a:solidFill>
              </a:rPr>
              <a:t>下</a:t>
            </a:r>
            <a:r>
              <a:rPr lang="zh-CN" altLang="en-US" dirty="0">
                <a:solidFill>
                  <a:srgbClr val="01538E"/>
                </a:solidFill>
              </a:rPr>
              <a:t>这个人有多大的可能性是属于某病</a:t>
            </a:r>
            <a:r>
              <a:rPr lang="zh-CN" altLang="en-US" dirty="0" smtClean="0">
                <a:solidFill>
                  <a:srgbClr val="01538E"/>
                </a:solidFill>
              </a:rPr>
              <a:t>。</a:t>
            </a:r>
            <a:endParaRPr lang="en-US" altLang="zh-CN" dirty="0" smtClean="0">
              <a:solidFill>
                <a:srgbClr val="01538E"/>
              </a:solidFill>
            </a:endParaRPr>
          </a:p>
          <a:p>
            <a:endParaRPr lang="en-US" altLang="zh-CN" dirty="0">
              <a:solidFill>
                <a:srgbClr val="01538E"/>
              </a:solidFill>
            </a:endParaRPr>
          </a:p>
          <a:p>
            <a:r>
              <a:rPr lang="en-US" altLang="zh-CN" dirty="0" smtClean="0">
                <a:solidFill>
                  <a:srgbClr val="01538E"/>
                </a:solidFill>
              </a:rPr>
              <a:t>2.</a:t>
            </a:r>
            <a:r>
              <a:rPr lang="zh-CN" altLang="en-US" dirty="0" smtClean="0">
                <a:solidFill>
                  <a:srgbClr val="01538E"/>
                </a:solidFill>
              </a:rPr>
              <a:t>虚拟变量</a:t>
            </a:r>
            <a:endParaRPr lang="en-US" altLang="zh-CN" dirty="0" smtClean="0">
              <a:solidFill>
                <a:srgbClr val="01538E"/>
              </a:solidFill>
            </a:endParaRPr>
          </a:p>
          <a:p>
            <a:endParaRPr lang="en-US" altLang="zh-CN" dirty="0" smtClean="0">
              <a:solidFill>
                <a:srgbClr val="01538E"/>
              </a:solidFill>
            </a:endParaRPr>
          </a:p>
          <a:p>
            <a:r>
              <a:rPr lang="zh-CN" altLang="en-US" dirty="0" smtClean="0">
                <a:solidFill>
                  <a:srgbClr val="01538E"/>
                </a:solidFill>
              </a:rPr>
              <a:t>        对于自变量中的一些分型变量或者有序性变量的处理，设置虚拟变量。</a:t>
            </a:r>
            <a:endParaRPr lang="en-US" altLang="zh-CN" dirty="0" smtClean="0">
              <a:solidFill>
                <a:srgbClr val="01538E"/>
              </a:solidFill>
            </a:endParaRPr>
          </a:p>
          <a:p>
            <a:endParaRPr lang="en-US" altLang="zh-CN" dirty="0">
              <a:solidFill>
                <a:srgbClr val="01538E"/>
              </a:solidFill>
            </a:endParaRPr>
          </a:p>
          <a:p>
            <a:r>
              <a:rPr lang="en-US" altLang="zh-CN" dirty="0" smtClean="0">
                <a:solidFill>
                  <a:srgbClr val="01538E"/>
                </a:solidFill>
              </a:rPr>
              <a:t>3.</a:t>
            </a:r>
            <a:r>
              <a:rPr lang="zh-CN" altLang="en-US" dirty="0" smtClean="0">
                <a:solidFill>
                  <a:srgbClr val="01538E"/>
                </a:solidFill>
              </a:rPr>
              <a:t>阈值</a:t>
            </a:r>
            <a:endParaRPr lang="en-US" altLang="zh-CN" dirty="0" smtClean="0">
              <a:solidFill>
                <a:srgbClr val="01538E"/>
              </a:solidFill>
            </a:endParaRPr>
          </a:p>
          <a:p>
            <a:endParaRPr lang="en-US" altLang="zh-CN" dirty="0">
              <a:solidFill>
                <a:srgbClr val="01538E"/>
              </a:solidFill>
            </a:endParaRPr>
          </a:p>
          <a:p>
            <a:r>
              <a:rPr lang="en-US" altLang="zh-CN" dirty="0" smtClean="0">
                <a:solidFill>
                  <a:srgbClr val="01538E"/>
                </a:solidFill>
              </a:rPr>
              <a:t>0.5</a:t>
            </a:r>
            <a:r>
              <a:rPr lang="zh-CN" altLang="en-US" smtClean="0">
                <a:solidFill>
                  <a:srgbClr val="01538E"/>
                </a:solidFill>
              </a:rPr>
              <a:t>不是任何时候都适用的，不同的案例需要自己去判断并且找出合适的阈值。</a:t>
            </a:r>
            <a:endParaRPr lang="zh-CN" altLang="en-US" dirty="0">
              <a:solidFill>
                <a:srgbClr val="0153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QQ\Desktop\S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4664"/>
            <a:ext cx="6408711" cy="640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8256" y="4797152"/>
            <a:ext cx="9162256" cy="2088232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3" y="2060848"/>
            <a:ext cx="4104455" cy="1143000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谢谢观看！</a:t>
            </a:r>
            <a:endParaRPr lang="zh-CN" altLang="en-US" sz="6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0624" y="576064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山东大学软件与数据工程研究中心</a:t>
            </a:r>
            <a:endParaRPr lang="en-US" altLang="zh-CN" sz="16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电子商务交易技术国家工程实验室</a:t>
            </a:r>
            <a:endParaRPr lang="en-US" altLang="zh-CN" sz="16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8256" y="4509120"/>
            <a:ext cx="9162256" cy="188640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368" y="537321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54452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6884451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2646043"/>
            <a:ext cx="1539570" cy="157504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 smtClean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01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03599" y="2999664"/>
            <a:ext cx="3756732" cy="68389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675" y="1247775"/>
            <a:ext cx="795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</a:t>
            </a:r>
            <a:r>
              <a:rPr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数据科学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（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Data Science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）是</a:t>
            </a:r>
            <a:r>
              <a:rPr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研究认识数据的各种类型、状态、属性及变化形式和变化规律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的科</a:t>
            </a:r>
            <a:r>
              <a:rPr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学；目的是揭示自然界和人类行为现象和规律，而消费者的选择已成为数据科学的一部分。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大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众营销将所有客户作为一个小组进行营销，一对一营销则一次集中对一个客户进行营销，而对选定客户组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或细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分市场进行的目标营销便介于大众营销和一对一营销之间。目标营销将营销活动锁定于最具购买潜力的客户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身上。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4680" y="325120"/>
            <a:ext cx="989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6884451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2646043"/>
            <a:ext cx="1539570" cy="157162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 smtClean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02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03599" y="2999664"/>
            <a:ext cx="3756732" cy="68389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60" y="1103630"/>
            <a:ext cx="7870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在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目标营销中，我们需要识别有用的因素并确定如何在建模技术中使用这些因素。我们所要预测的就是响应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变量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，如销售价格、成交量或者客户是否会购买产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品。客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户终身价值是一个综合响应变量，它的计算基于与每个客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户的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多次交易，而这些交易包含了销售和成本观测结果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为了说明目标锁定过程，我们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以银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行营销研究为例。银行希望其客户投资定期存款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。而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定期存款为存款单投资，与不设定利率和期限的活期存款不同，定期存款预先设定了存款利率和存款期限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我们以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银行营销研究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为例。因为：</a:t>
            </a:r>
          </a:p>
          <a:p>
            <a:pPr>
              <a:lnSpc>
                <a:spcPct val="150000"/>
              </a:lnSpc>
            </a:pP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（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1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）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银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行方为每个客户做了详细记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录，其客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户关系管理系统，将各单个客户的销售交易与具体客户相关联并存储在客户数据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  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（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）银行营销研究是典型的目标营销问题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。现实生活中，银行针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对大量客户进行销售，但这些客户中的很多人永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远都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不会购买定期存款产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品，目标营销的会为公司带来巨大利润。</a:t>
            </a:r>
            <a:endParaRPr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05" y="310515"/>
            <a:ext cx="762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295310"/>
            <a:ext cx="5320208" cy="6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196752"/>
            <a:ext cx="7573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本章基于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4000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多条用户对于变动后的产品响应情况的调查数据，运用定性与定量结合的研究方法，对用户的相应的数据变量与对产品订购情况进行分析。</a:t>
            </a:r>
            <a:r>
              <a:rPr 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主要完成以下问题：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筛选出与响应变量相关的某些变量</a:t>
            </a:r>
            <a:r>
              <a:rPr 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试确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定其数学表达式</a:t>
            </a:r>
            <a:r>
              <a:rPr 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根据一个或几个变量的值，预测或控制另一个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响应变量</a:t>
            </a:r>
            <a:r>
              <a:rPr lang="en-US" sz="1600" dirty="0" err="1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的取值</a:t>
            </a:r>
            <a:r>
              <a:rPr 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即建立模型，</a:t>
            </a:r>
            <a:r>
              <a:rPr lang="en-US" sz="1600" dirty="0" err="1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并且可以知道这种预测或控制能达到什么样的精确度</a:t>
            </a:r>
            <a:r>
              <a:rPr 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使用模型后对银行的营销的影响</a:t>
            </a:r>
            <a:r>
              <a:rPr 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	</a:t>
            </a:r>
            <a:endParaRPr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05" y="310515"/>
            <a:ext cx="762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6884451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2646043"/>
            <a:ext cx="1539570" cy="157162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 smtClean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03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03599" y="2999664"/>
            <a:ext cx="3756732" cy="68389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32394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 smtClean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逻辑回</a:t>
            </a:r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归分析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052736"/>
            <a:ext cx="7687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为什么选</a:t>
            </a:r>
            <a:r>
              <a:rPr lang="zh-CN" altLang="en-US" sz="16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择逻辑回</a:t>
            </a:r>
            <a:r>
              <a:rPr lang="zh-CN" altLang="en-US" sz="1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归分析？</a:t>
            </a:r>
            <a:r>
              <a:rPr lang="en-US" altLang="zh-CN" sz="1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在此章节中，客户的信息包括年龄，工作，婚姻状况，房贷，收入等等，而这些变量有离散型的，也有连续的数值，客户对于银行产品的订购与否为响应变量，其值为逻辑值（</a:t>
            </a:r>
            <a:r>
              <a:rPr lang="en-US" altLang="zh-CN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Y or 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Ｎ）。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当响应变量为分类型变量（不含意义性量值的变量）时，我们使用分类分析进行预测。逻辑回归模型会为每个客户提供一个预测的响应概率。我们为响应概率设定一个截止点并对响应作相应分级。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   逻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辑回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归模型是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一个非线性模型，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sigmoid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函数，又称逻辑回归函数。但是它本质上又是一个线性回归模型，因为除去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sigmoid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映射函数关系，其他的步骤，算法都是线性回归的。可以说，逻辑回归，都是以线性回归为理论支持的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。只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不过，线性模型，无法做到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sigmoid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的非线性形式，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sigmoid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可以轻松处理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0/1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分类问题。</a:t>
            </a:r>
            <a:endParaRPr lang="zh-CN" altLang="en-US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325120"/>
            <a:ext cx="92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2810</Words>
  <Application>Microsoft Office PowerPoint</Application>
  <PresentationFormat>全屏显示(4:3)</PresentationFormat>
  <Paragraphs>169</Paragraphs>
  <Slides>26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FontAwesome</vt:lpstr>
      <vt:lpstr>华文中宋</vt:lpstr>
      <vt:lpstr>宋体</vt:lpstr>
      <vt:lpstr>微软雅黑</vt:lpstr>
      <vt:lpstr>Arial</vt:lpstr>
      <vt:lpstr>Calibri</vt:lpstr>
      <vt:lpstr>Impact</vt:lpstr>
      <vt:lpstr>Wingdings</vt:lpstr>
      <vt:lpstr>1_自定义设计方案</vt:lpstr>
      <vt:lpstr>自定义设计方案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下图分别为age,jobtype,marital,education,default,balance,housing,loan 与response的直方图：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scf</dc:creator>
  <cp:lastModifiedBy>张浩</cp:lastModifiedBy>
  <cp:revision>392</cp:revision>
  <dcterms:created xsi:type="dcterms:W3CDTF">2016-04-25T02:29:00Z</dcterms:created>
  <dcterms:modified xsi:type="dcterms:W3CDTF">2016-10-16T03:23:11Z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