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425" r:id="rId5"/>
    <p:sldId id="378" r:id="rId6"/>
    <p:sldId id="379" r:id="rId7"/>
    <p:sldId id="427" r:id="rId8"/>
    <p:sldId id="380" r:id="rId9"/>
    <p:sldId id="382" r:id="rId10"/>
    <p:sldId id="428" r:id="rId11"/>
    <p:sldId id="414" r:id="rId12"/>
    <p:sldId id="383" r:id="rId13"/>
    <p:sldId id="384" r:id="rId14"/>
    <p:sldId id="385" r:id="rId15"/>
    <p:sldId id="386" r:id="rId16"/>
    <p:sldId id="429" r:id="rId17"/>
    <p:sldId id="430" r:id="rId18"/>
    <p:sldId id="387" r:id="rId19"/>
    <p:sldId id="388" r:id="rId20"/>
    <p:sldId id="416" r:id="rId21"/>
    <p:sldId id="389" r:id="rId22"/>
    <p:sldId id="390" r:id="rId23"/>
    <p:sldId id="418" r:id="rId24"/>
    <p:sldId id="391" r:id="rId25"/>
    <p:sldId id="392" r:id="rId26"/>
    <p:sldId id="417" r:id="rId27"/>
    <p:sldId id="393" r:id="rId28"/>
    <p:sldId id="381" r:id="rId29"/>
    <p:sldId id="394" r:id="rId30"/>
    <p:sldId id="395" r:id="rId31"/>
    <p:sldId id="421" r:id="rId32"/>
    <p:sldId id="396" r:id="rId33"/>
    <p:sldId id="397" r:id="rId34"/>
    <p:sldId id="419" r:id="rId35"/>
    <p:sldId id="398" r:id="rId36"/>
    <p:sldId id="420" r:id="rId37"/>
    <p:sldId id="399" r:id="rId38"/>
    <p:sldId id="400" r:id="rId39"/>
    <p:sldId id="432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31" r:id="rId48"/>
    <p:sldId id="408" r:id="rId49"/>
    <p:sldId id="422" r:id="rId50"/>
    <p:sldId id="423" r:id="rId51"/>
    <p:sldId id="409" r:id="rId52"/>
    <p:sldId id="433" r:id="rId53"/>
    <p:sldId id="434" r:id="rId54"/>
    <p:sldId id="411" r:id="rId55"/>
    <p:sldId id="415" r:id="rId56"/>
    <p:sldId id="412" r:id="rId57"/>
    <p:sldId id="413" r:id="rId58"/>
    <p:sldId id="426" r:id="rId59"/>
    <p:sldId id="410" r:id="rId60"/>
    <p:sldId id="256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4581" autoAdjust="0"/>
  </p:normalViewPr>
  <p:slideViewPr>
    <p:cSldViewPr>
      <p:cViewPr varScale="1">
        <p:scale>
          <a:sx n="81" d="100"/>
          <a:sy n="81" d="100"/>
        </p:scale>
        <p:origin x="11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9E0874-BF86-48A6-BD88-E5B22C81251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EDEC01-D356-4D96-B2A3-D499859DF46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A53A85-1D2C-4602-AB88-EC44BC0218F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BCABAC-EEDC-4BDA-8DA6-5A97E68A9FE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8DD442-F07C-43F2-B861-782A36F1262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525F34-93EC-4E87-A9FF-FB2587B98BE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106CDB-58E2-4943-9C0A-A84E3343667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8EEAA0-9ACE-4DFF-8387-A3FFE27C52A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82C2D6-EF55-4FD1-96C0-18F41E4EFBC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85C66-7466-4CD9-9179-403478FF039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984621-9663-492C-8C70-1D0AF0E4A48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217E9F-BA27-412E-B0E7-E57DCCD2FC7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FB7A76-C8F7-48D3-8688-F4368E03784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FCB6DA-2F15-4662-9FBD-445E59448C0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B4D598-6084-470B-AD04-E3BF6C71228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E3594D-2E32-41FF-B8F2-29E9B19BECD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DD0E4A-3B8B-40E7-8A5A-13D458380A7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687809-DC65-4E3D-8F90-4705EAF1775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1A74D2-4B67-41A6-9D16-A14C3577F94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27F7F8-B00E-46AE-A3E1-8B03101A1C1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D9DF35-42F2-4FF7-9BC4-62882CB2D1F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38171C-4C95-4223-AA3E-F9DC0D91988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EF4E0-0121-4460-BE06-51B4F4FCBC8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7DA545-C760-426F-9545-0742114B669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AE4EBF-914F-4B12-92DD-12AA7015DA0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B5B369-6A7A-4AC3-B4F2-D8DE2D4FE56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C0F1D-16E3-457B-96A2-7E83D843A4F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4D8084-A8E7-4D25-87C9-8AB8D9D5138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EEEB40-8EAC-49F5-B834-720F9F3C4A9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C0E7E0-D797-4183-B789-26C14006543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B24875-62E5-4DCB-A99A-F5AEB27BB13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092E58-C5B0-4830-9109-6E2CF0E10BB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41A15F-A57B-4F88-8B25-93CE81FF313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5DB8D8-CB28-4224-97D6-04F25BD9075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358642-EED1-4F6B-9016-BDDB8B17A44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164EE4-FB55-4699-8F6C-7930A7E2476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BB2929-D74D-43D5-A58F-6E93C9089FA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604213-976D-4B6F-B09D-70BC93EF2C2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9C989A-47D3-4973-87D2-3348D0988A2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A8CD9E-3ED0-49B3-B2B2-576A0825C0B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F58344-E04E-40FF-A60F-208B867FBF3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29ECED-542A-4ABA-A26E-FA1AEEC4F93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F78663-D90B-486A-A3C9-A9D1C4CF37F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5DB9D9-0587-4002-9F4F-E0E7496AE1E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CC393-6682-4980-BFD5-CD7A1938F9D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4CBB86-5B32-453C-B9D9-4D8636909BA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1DA9A0-0E49-4402-99E7-07723E7D8AE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8016FA-DCB7-48C4-83FD-C0981E30B07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FC3323-9F2C-47CD-BEF7-845A280C39F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DCB8B3-F7BA-49D5-B05B-DDA8FEB12A3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0F0A71-2F7A-46F5-B0BD-BA57F6364FC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AAE2C2-7721-49D3-A692-397CE7784EC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C6C3F9-F085-45B9-A95D-B68CF477217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B40C28-0EB1-4823-ADB6-FD184DE0DE5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80F5E-30D4-44E7-B3C6-4F87299B158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98DA54-6C1C-40B1-AA49-AE058792736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66C737B-E2B4-40EA-A89E-4AE500C6CD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0F31-2737-43C7-90BF-C6992F918D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1EBF8-D1C9-4CD1-B6EE-09A03BE57E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01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B7ABE-60A5-4B52-A3B4-D9BB51373C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239C6-E835-40BB-B3D9-DE8E684785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11B2-9935-4F1B-9C5E-4437FF7A29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F54A-6CB7-4EFD-814A-5EB2726932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CAA2A-1C94-4CC5-97E8-B1898C38C5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BE60D-FE8C-4584-81F8-F15634CE20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20CD5-7C46-437A-A9BD-AFC4EEBCD1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4AB-7A7A-422F-97C9-64AEEAE591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3F707-8566-442C-A7F2-C1D40BB7AE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/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0D7BA9-2FF5-4D0C-87DA-6E7F6285247A}" type="slidenum">
              <a:rPr lang="en-US" altLang="zh-CN"/>
            </a:fld>
            <a:endParaRPr lang="en-US" altLang="zh-CN"/>
          </a:p>
        </p:txBody>
      </p:sp>
      <p:grpSp>
        <p:nvGrpSpPr>
          <p:cNvPr id="1033" name="Group 1035"/>
          <p:cNvGrpSpPr/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274B7E-5231-4242-BB5A-8EE32DFFD7B7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36638" y="690563"/>
            <a:ext cx="3535362" cy="722312"/>
          </a:xfrm>
        </p:spPr>
        <p:txBody>
          <a:bodyPr lIns="0" tIns="0" rIns="0" bIns="0" anchor="ctr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4000" smtClean="0"/>
              <a:t>Chapter 8</a:t>
            </a:r>
            <a:endParaRPr lang="en-GB" altLang="zh-CN" sz="40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06588"/>
            <a:ext cx="3071812" cy="4318000"/>
          </a:xfrm>
        </p:spPr>
        <p:txBody>
          <a:bodyPr lIns="0" tIns="0" rIns="0" bIns="0"/>
          <a:lstStyle/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zh-CN" altLang="en-GB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3200" b="1" smtClean="0"/>
              <a:t>Testing the</a:t>
            </a:r>
            <a:endParaRPr lang="en-GB" altLang="zh-CN" sz="3200" b="1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3200" b="1" smtClean="0"/>
              <a:t>Programs</a:t>
            </a:r>
            <a:endParaRPr lang="en-GB" altLang="zh-CN" sz="3200" b="1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3200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mtClean="0"/>
              <a:t>Shari L. Pfleeger</a:t>
            </a:r>
            <a:endParaRPr lang="en-GB" altLang="zh-CN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mtClean="0"/>
              <a:t>Joann M. Atlee</a:t>
            </a:r>
            <a:endParaRPr lang="en-GB" altLang="zh-CN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3200" smtClean="0"/>
              <a:t>4</a:t>
            </a:r>
            <a:r>
              <a:rPr lang="en-GB" altLang="zh-CN" sz="3200" baseline="30000" smtClean="0"/>
              <a:t>th</a:t>
            </a:r>
            <a:r>
              <a:rPr lang="en-GB" altLang="zh-CN" sz="3200" smtClean="0"/>
              <a:t> Edition</a:t>
            </a:r>
            <a:endParaRPr lang="en-GB" altLang="zh-CN" sz="3200" smtClean="0"/>
          </a:p>
        </p:txBody>
      </p:sp>
      <p:sp>
        <p:nvSpPr>
          <p:cNvPr id="4101" name="AutoShape 3"/>
          <p:cNvSpPr>
            <a:spLocks noChangeArrowheads="1"/>
          </p:cNvSpPr>
          <p:nvPr/>
        </p:nvSpPr>
        <p:spPr bwMode="auto">
          <a:xfrm>
            <a:off x="4211638" y="476250"/>
            <a:ext cx="4464050" cy="6048375"/>
          </a:xfrm>
          <a:prstGeom prst="roundRect">
            <a:avLst>
              <a:gd name="adj" fmla="val 37"/>
            </a:avLst>
          </a:prstGeom>
          <a:blipFill dpi="0" rotWithShape="1">
            <a:blip r:embed="rId1"/>
            <a:srcRect/>
            <a:stretch>
              <a:fillRect/>
            </a:stretch>
          </a:blipFill>
          <a:ln w="936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FD447A-6063-43A3-A70B-F7FD7FCEFD26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Stress or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overload Faults</a:t>
            </a:r>
            <a:r>
              <a:rPr lang="en-US" altLang="zh-CN" sz="2400" b="1" u="sng" smtClean="0">
                <a:solidFill>
                  <a:srgbClr val="0000FF"/>
                </a:solidFill>
              </a:rPr>
              <a:t> </a:t>
            </a:r>
            <a:r>
              <a:rPr lang="en-US" altLang="zh-CN" sz="2400" b="1" u="sng" smtClean="0">
                <a:solidFill>
                  <a:schemeClr val="bg2"/>
                </a:solidFill>
              </a:rPr>
              <a:t>(in functionality)</a:t>
            </a:r>
            <a:r>
              <a:rPr lang="en-US" altLang="zh-CN" sz="2400" b="1" u="sng" smtClean="0">
                <a:solidFill>
                  <a:srgbClr val="0000FF"/>
                </a:solidFill>
              </a:rPr>
              <a:t>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过载缺陷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 when running program, data structures are filled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past their specified capacity 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so system can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t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perform function in this moment</a:t>
            </a:r>
            <a:r>
              <a:rPr lang="zh-CN" altLang="en-US" sz="2400" b="1" smtClean="0"/>
              <a:t>） 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</a:t>
            </a:r>
            <a:r>
              <a:rPr lang="en-US" altLang="zh-CN" sz="2400" b="1" smtClean="0"/>
              <a:t>(DS----Queues, buffers, tables, arrays)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E: Boundary or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Capacity Faults</a:t>
            </a:r>
            <a:r>
              <a:rPr lang="en-US" altLang="zh-CN" sz="2400" b="1" u="sng" smtClean="0">
                <a:solidFill>
                  <a:schemeClr val="bg2"/>
                </a:solidFill>
              </a:rPr>
              <a:t>(in performance)</a:t>
            </a:r>
            <a:endParaRPr lang="en-US" altLang="zh-CN" sz="2400" b="1" u="sng" smtClean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能力缺陷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  the system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s performance becomes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unacceptable as a system activity reaches its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specified limit (P404-s2)</a:t>
            </a: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946E17-5CA6-4F49-AB61-7B0BA0C855EA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F: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timing faults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（时序性缺陷）</a:t>
            </a:r>
            <a:r>
              <a:rPr lang="zh-CN" altLang="en-US" sz="2400" b="1" smtClean="0"/>
              <a:t> 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----when coordination of several processes or a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carefully defined time sequence is broken (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in real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time system</a:t>
            </a:r>
            <a:r>
              <a:rPr lang="en-US" altLang="zh-CN" sz="2400" b="1" smtClean="0"/>
              <a:t>)  (hard to identify and correct)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G: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performance faults</a:t>
            </a:r>
            <a:r>
              <a:rPr lang="en-US" altLang="zh-CN" sz="2000" b="1" u="sng" smtClean="0">
                <a:solidFill>
                  <a:srgbClr val="0000FF"/>
                </a:solidFill>
              </a:rPr>
              <a:t>(</a:t>
            </a:r>
            <a:r>
              <a:rPr lang="zh-CN" altLang="en-US" sz="2000" b="1" u="sng" smtClean="0">
                <a:solidFill>
                  <a:srgbClr val="0000FF"/>
                </a:solidFill>
              </a:rPr>
              <a:t>性能缺陷</a:t>
            </a:r>
            <a:r>
              <a:rPr lang="en-US" altLang="zh-CN" sz="2000" b="1" u="sng" smtClean="0">
                <a:solidFill>
                  <a:srgbClr val="0000FF"/>
                </a:solidFill>
              </a:rPr>
              <a:t>)</a:t>
            </a:r>
            <a:r>
              <a:rPr lang="en-US" altLang="zh-CN" sz="2400" b="1" smtClean="0"/>
              <a:t>(example:response time)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H: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recovery faults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（恢复性缺陷） </a:t>
            </a:r>
            <a:endParaRPr lang="zh-CN" altLang="en-US" sz="2400" b="1" u="sng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---- system can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t recover from running failure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I: </a:t>
            </a:r>
            <a:r>
              <a:rPr lang="en-US" altLang="zh-CN" sz="2000" b="1" u="sng" smtClean="0">
                <a:solidFill>
                  <a:srgbClr val="0000FF"/>
                </a:solidFill>
              </a:rPr>
              <a:t>hardware and system software faults</a:t>
            </a:r>
            <a:r>
              <a:rPr lang="zh-CN" altLang="en-US" sz="2000" b="1" u="sng" smtClean="0">
                <a:solidFill>
                  <a:srgbClr val="0000FF"/>
                </a:solidFill>
              </a:rPr>
              <a:t>（硬件和系统软件缺陷）</a:t>
            </a:r>
            <a:endParaRPr lang="zh-CN" alt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 when the supplied hardware or software do not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actually work according to the documented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operating conditions and procedures (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fail to work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according to hardware or software introduction</a:t>
            </a:r>
            <a:r>
              <a:rPr lang="en-US" altLang="zh-CN" sz="2400" b="1" smtClean="0"/>
              <a:t>)</a:t>
            </a:r>
            <a:endParaRPr lang="en-US" altLang="zh-CN" sz="2400" b="1" smtClean="0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5651500" y="1341438"/>
            <a:ext cx="3168650" cy="1439862"/>
          </a:xfrm>
          <a:prstGeom prst="wedgeRoundRectCallout">
            <a:avLst>
              <a:gd name="adj1" fmla="val -64477"/>
              <a:gd name="adj2" fmla="val 96194"/>
              <a:gd name="adj3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同能力缺陷的区别：这里指正常条件下性能需求不能满足，组装后测试不充分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E21E5-980C-43B6-9E32-CB38B9107C53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J: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Standards and Procedure Faults (</a:t>
            </a:r>
            <a:r>
              <a:rPr lang="zh-CN" altLang="en-US" sz="2000" b="1" u="sng" smtClean="0">
                <a:solidFill>
                  <a:srgbClr val="0000FF"/>
                </a:solidFill>
              </a:rPr>
              <a:t>代码的标准和规程缺陷</a:t>
            </a:r>
            <a:r>
              <a:rPr lang="en-US" altLang="zh-CN" sz="2000" b="1" u="sng" smtClean="0">
                <a:solidFill>
                  <a:srgbClr val="0000FF"/>
                </a:solidFill>
              </a:rPr>
              <a:t>)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 the code does not follow the organizational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standards and procedures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smtClean="0"/>
              <a:t>orthogonal defect classification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A: note: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X: faults exists in anywhere in software developing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Y: classification is helpful to reduce the number of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faults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definition</a:t>
            </a:r>
            <a:r>
              <a:rPr lang="en-US" altLang="zh-CN" sz="2400" b="1" smtClean="0"/>
              <a:t>: </a:t>
            </a:r>
            <a:r>
              <a:rPr lang="en-US" altLang="zh-CN" sz="2400" b="1" smtClean="0">
                <a:solidFill>
                  <a:srgbClr val="0000FF"/>
                </a:solidFill>
              </a:rPr>
              <a:t>one fault belongs to one category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C: two types of defect  X: fault of omission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Y: fault of commission </a:t>
            </a:r>
            <a:endParaRPr lang="en-US" altLang="zh-CN" sz="2400" b="1" smtClean="0"/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4284663" y="3357563"/>
            <a:ext cx="4175125" cy="1655762"/>
          </a:xfrm>
          <a:prstGeom prst="cloudCallout">
            <a:avLst>
              <a:gd name="adj1" fmla="val -41292"/>
              <a:gd name="adj2" fmla="val 70037"/>
            </a:avLst>
          </a:prstGeom>
          <a:solidFill>
            <a:srgbClr val="CCFFCC"/>
          </a:solidFill>
          <a:ln w="15875">
            <a:solidFill>
              <a:srgbClr val="80008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若一个错误可以属于不止一个类</a:t>
            </a:r>
            <a:r>
              <a:rPr lang="en-US" altLang="zh-CN" sz="2400" b="1"/>
              <a:t>, </a:t>
            </a:r>
            <a:r>
              <a:rPr lang="zh-CN" altLang="en-US" sz="2400" b="1"/>
              <a:t>则失去了度量的意义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192AE5-141A-4C15-B33B-287738EF9562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example: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orthogonal fault classification of IBM ---- table8.1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fault classification of HP---- siderbar8.1 , fig8.1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three descriptors</a:t>
            </a:r>
            <a:r>
              <a:rPr lang="en-US" altLang="zh-CN" sz="2400" b="1" smtClean="0"/>
              <a:t>: (siderbar8.1 , fig8.1) 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X: origin</a:t>
            </a:r>
            <a:r>
              <a:rPr lang="zh-CN" altLang="en-US" sz="2400" b="1" smtClean="0"/>
              <a:t>（起源）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Y: type</a:t>
            </a:r>
            <a:r>
              <a:rPr lang="zh-CN" altLang="en-US" sz="2400" b="1" smtClean="0"/>
              <a:t>（类型）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Z: mode </a:t>
            </a:r>
            <a:r>
              <a:rPr lang="zh-CN" altLang="en-US" sz="2400" b="1" smtClean="0"/>
              <a:t>（模式）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fig8.2</a:t>
            </a:r>
            <a:r>
              <a:rPr lang="en-US" altLang="zh-CN" sz="2400" b="1" smtClean="0"/>
              <a:t>: percentage of the faults for one Hewlett-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Packard division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C2FA6D-05EB-4882-8392-5D6984E71445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graphicFrame>
        <p:nvGraphicFramePr>
          <p:cNvPr id="232475" name="Group 27"/>
          <p:cNvGraphicFramePr>
            <a:graphicFrameLocks noGrp="1"/>
          </p:cNvGraphicFramePr>
          <p:nvPr>
            <p:ph idx="1"/>
          </p:nvPr>
        </p:nvGraphicFramePr>
        <p:xfrm>
          <a:off x="755650" y="1773238"/>
          <a:ext cx="8388350" cy="5084761"/>
        </p:xfrm>
        <a:graphic>
          <a:graphicData uri="http://schemas.openxmlformats.org/drawingml/2006/table">
            <a:tbl>
              <a:tblPr/>
              <a:tblGrid>
                <a:gridCol w="2411413"/>
                <a:gridCol w="5976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Type</a:t>
                      </a:r>
                      <a:endParaRPr kumimoji="1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</a:t>
                      </a:r>
                      <a:endParaRPr kumimoji="1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that affects capability, end-user interface, product interface with hardware architecture, or global data structure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Interface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in interacting with other component or drivers via calls, macros, control, blocks or parameter lists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Checking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in program logic that fails to validate data and values properly before they are used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Assignment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in data structure or code block initialization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Timing/serialization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in timing of shared and real-time resources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Build/package/merge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that occurs because of problems in repositories management changes, or version control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Documentation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that affects publications and maintenance notes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Algorithm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Fault involving efficiency or correctness of algorithm or data structure but not design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8DD955-CACF-409A-973A-00BC77154BAB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4963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51CA9-650A-41B2-8188-485781D97A94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8.2 Testing Issues</a:t>
            </a:r>
            <a:r>
              <a:rPr lang="zh-CN" altLang="en-US" b="1" smtClean="0"/>
              <a:t>（有关测试的若干问题） 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</a:t>
            </a:r>
            <a:r>
              <a:rPr lang="en-US" altLang="zh-CN" sz="2400" b="1" smtClean="0"/>
              <a:t>About Tests: different types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subsystems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purposes</a:t>
            </a:r>
            <a:r>
              <a:rPr lang="en-US" altLang="zh-CN" b="1" smtClean="0"/>
              <a:t> 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1. </a:t>
            </a:r>
            <a:r>
              <a:rPr lang="en-US" altLang="zh-CN" b="1" smtClean="0">
                <a:solidFill>
                  <a:schemeClr val="bg2"/>
                </a:solidFill>
              </a:rPr>
              <a:t>Test organization</a:t>
            </a:r>
            <a:r>
              <a:rPr lang="zh-CN" altLang="en-US" b="1" smtClean="0"/>
              <a:t>（测试的组织） 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several stages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（几个阶段）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unit test: verifies the component functions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(according to the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 design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integration test: verifies the system components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work together (by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system design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 design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function test: check function by &lt;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SRS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&gt;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performance test: check performance by &lt;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SRS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&gt;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29546C-7883-48A5-A469-D0D1F8F1A102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400" b="1" smtClean="0"/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E: acceptance test: check the customer’s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requirement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definition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endParaRPr lang="en-US" altLang="zh-CN" sz="2400" b="1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/>
              <a:t>   F: installation test: check the system in </a:t>
            </a:r>
            <a:r>
              <a:rPr lang="en-US" altLang="zh-CN" sz="2400" b="1" smtClean="0">
                <a:solidFill>
                  <a:srgbClr val="0000FF"/>
                </a:solidFill>
              </a:rPr>
              <a:t>actual 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                   environment</a:t>
            </a:r>
            <a:r>
              <a:rPr lang="en-US" altLang="zh-CN" sz="2400" b="1" smtClean="0"/>
              <a:t> </a:t>
            </a:r>
            <a:endParaRPr lang="en-US" altLang="zh-CN" sz="2400" b="1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relationship among the testing steps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relationship: </a:t>
            </a:r>
            <a:r>
              <a:rPr lang="en-US" altLang="zh-CN" sz="2400" b="1" u="sng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Fig8.3</a:t>
            </a:r>
            <a:endParaRPr lang="en-US" altLang="zh-CN" sz="2400" b="1" u="sng" smtClean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this chapter: focus on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unit and integration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chapter 9: system test = function test +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performance test +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acceptance test +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installation test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6DDCD-C4E9-4410-AD13-8B8AE50BD5D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551113" y="6308725"/>
            <a:ext cx="4613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Fig 8.3 Testing steps.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2748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Integration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5702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Function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8656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Performance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61610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Acceptance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74564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Installation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979488" y="641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Unit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979488" y="18605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Unit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979488" y="4832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Unit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19700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Design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specifications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32654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System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functional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requirements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46370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Other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Software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requirements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5856288" y="612775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Customer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Requirements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definition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71516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User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environment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28082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Integrated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modules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1036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Functioning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system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5322888" y="37655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Verified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Validated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software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6694488" y="3751263"/>
            <a:ext cx="1447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Accepted</a:t>
            </a:r>
            <a:endParaRPr lang="en-US" altLang="zh-CN" sz="14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system</a:t>
            </a:r>
            <a:endParaRPr lang="en-US" altLang="zh-CN" sz="1400" b="1">
              <a:latin typeface="Comic Sans MS" panose="030F0702030302020204" pitchFamily="66" charset="0"/>
            </a:endParaRP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7380288" y="5137150"/>
            <a:ext cx="129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SYSTEM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IN USE!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38935" name="Line 24"/>
          <p:cNvSpPr>
            <a:spLocks noChangeShapeType="1"/>
          </p:cNvSpPr>
          <p:nvPr/>
        </p:nvSpPr>
        <p:spPr bwMode="auto">
          <a:xfrm>
            <a:off x="827088" y="946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827088" y="21653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827088" y="5137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33416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Line 28"/>
          <p:cNvSpPr>
            <a:spLocks noChangeShapeType="1"/>
          </p:cNvSpPr>
          <p:nvPr/>
        </p:nvSpPr>
        <p:spPr bwMode="auto">
          <a:xfrm>
            <a:off x="46370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>
            <a:off x="59324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1" name="Line 30"/>
          <p:cNvSpPr>
            <a:spLocks noChangeShapeType="1"/>
          </p:cNvSpPr>
          <p:nvPr/>
        </p:nvSpPr>
        <p:spPr bwMode="auto">
          <a:xfrm>
            <a:off x="72278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>
            <a:off x="1741488" y="247015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3" name="Line 32"/>
          <p:cNvSpPr>
            <a:spLocks noChangeShapeType="1"/>
          </p:cNvSpPr>
          <p:nvPr/>
        </p:nvSpPr>
        <p:spPr bwMode="auto">
          <a:xfrm>
            <a:off x="1970088" y="1250950"/>
            <a:ext cx="304800" cy="1752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4" name="Line 33"/>
          <p:cNvSpPr>
            <a:spLocks noChangeShapeType="1"/>
          </p:cNvSpPr>
          <p:nvPr/>
        </p:nvSpPr>
        <p:spPr bwMode="auto">
          <a:xfrm flipV="1">
            <a:off x="1970088" y="3155950"/>
            <a:ext cx="304800" cy="1981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5" name="Line 34"/>
          <p:cNvSpPr>
            <a:spLocks noChangeShapeType="1"/>
          </p:cNvSpPr>
          <p:nvPr/>
        </p:nvSpPr>
        <p:spPr bwMode="auto">
          <a:xfrm>
            <a:off x="8066088" y="3536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6" name="Line 35"/>
          <p:cNvSpPr>
            <a:spLocks noChangeShapeType="1"/>
          </p:cNvSpPr>
          <p:nvPr/>
        </p:nvSpPr>
        <p:spPr bwMode="auto">
          <a:xfrm>
            <a:off x="26558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7" name="Line 36"/>
          <p:cNvSpPr>
            <a:spLocks noChangeShapeType="1"/>
          </p:cNvSpPr>
          <p:nvPr/>
        </p:nvSpPr>
        <p:spPr bwMode="auto">
          <a:xfrm>
            <a:off x="41036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8" name="Line 37"/>
          <p:cNvSpPr>
            <a:spLocks noChangeShapeType="1"/>
          </p:cNvSpPr>
          <p:nvPr/>
        </p:nvSpPr>
        <p:spPr bwMode="auto">
          <a:xfrm>
            <a:off x="53228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9" name="Line 38"/>
          <p:cNvSpPr>
            <a:spLocks noChangeShapeType="1"/>
          </p:cNvSpPr>
          <p:nvPr/>
        </p:nvSpPr>
        <p:spPr bwMode="auto">
          <a:xfrm>
            <a:off x="65420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50" name="Line 39"/>
          <p:cNvSpPr>
            <a:spLocks noChangeShapeType="1"/>
          </p:cNvSpPr>
          <p:nvPr/>
        </p:nvSpPr>
        <p:spPr bwMode="auto">
          <a:xfrm>
            <a:off x="79136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51" name="Text Box 40"/>
          <p:cNvSpPr txBox="1">
            <a:spLocks noChangeArrowheads="1"/>
          </p:cNvSpPr>
          <p:nvPr/>
        </p:nvSpPr>
        <p:spPr bwMode="auto">
          <a:xfrm rot="10800000">
            <a:off x="474663" y="445135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Component code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 rot="10800000">
            <a:off x="474663" y="175260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Component code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38953" name="Text Box 42"/>
          <p:cNvSpPr txBox="1">
            <a:spLocks noChangeArrowheads="1"/>
          </p:cNvSpPr>
          <p:nvPr/>
        </p:nvSpPr>
        <p:spPr bwMode="auto">
          <a:xfrm rot="10800000">
            <a:off x="474663" y="96838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Component code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 rot="10800000">
            <a:off x="2119313" y="3535363"/>
            <a:ext cx="428625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Tested Component 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 rot="10800000">
            <a:off x="2074863" y="869950"/>
            <a:ext cx="4286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Tested Component 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38956" name="Text Box 47"/>
          <p:cNvSpPr txBox="1">
            <a:spLocks noChangeArrowheads="1"/>
          </p:cNvSpPr>
          <p:nvPr/>
        </p:nvSpPr>
        <p:spPr bwMode="auto">
          <a:xfrm>
            <a:off x="3851275" y="5373688"/>
            <a:ext cx="2952750" cy="482600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8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System testing</a:t>
            </a:r>
            <a:endParaRPr lang="en-US" altLang="zh-CN" sz="2400" b="1"/>
          </a:p>
        </p:txBody>
      </p:sp>
      <p:sp>
        <p:nvSpPr>
          <p:cNvPr id="38957" name="Line 48"/>
          <p:cNvSpPr>
            <a:spLocks noChangeShapeType="1"/>
          </p:cNvSpPr>
          <p:nvPr/>
        </p:nvSpPr>
        <p:spPr bwMode="auto">
          <a:xfrm flipH="1" flipV="1">
            <a:off x="4067175" y="3500438"/>
            <a:ext cx="5048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8" name="Line 49"/>
          <p:cNvSpPr>
            <a:spLocks noChangeShapeType="1"/>
          </p:cNvSpPr>
          <p:nvPr/>
        </p:nvSpPr>
        <p:spPr bwMode="auto">
          <a:xfrm flipV="1">
            <a:off x="5003800" y="3500438"/>
            <a:ext cx="360363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9" name="Line 50"/>
          <p:cNvSpPr>
            <a:spLocks noChangeShapeType="1"/>
          </p:cNvSpPr>
          <p:nvPr/>
        </p:nvSpPr>
        <p:spPr bwMode="auto">
          <a:xfrm flipV="1">
            <a:off x="5364163" y="3500438"/>
            <a:ext cx="15843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0" name="Line 51"/>
          <p:cNvSpPr>
            <a:spLocks noChangeShapeType="1"/>
          </p:cNvSpPr>
          <p:nvPr/>
        </p:nvSpPr>
        <p:spPr bwMode="auto">
          <a:xfrm flipV="1">
            <a:off x="5867400" y="3500438"/>
            <a:ext cx="2376488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358275-CFF6-4D08-9DC4-4C5F18A75F53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2. </a:t>
            </a:r>
            <a:r>
              <a:rPr lang="en-US" altLang="zh-CN" b="1" dirty="0" smtClean="0">
                <a:solidFill>
                  <a:srgbClr val="FF0066"/>
                </a:solidFill>
              </a:rPr>
              <a:t>Attitudes toward testing</a:t>
            </a:r>
            <a:r>
              <a:rPr lang="zh-CN" altLang="en-US" b="1" dirty="0" smtClean="0"/>
              <a:t>（测试的态度） </a:t>
            </a:r>
            <a:endParaRPr lang="zh-CN" altLang="en-US" b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new programmer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----not accustomed to viewing testing as a discovery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process ( they only want to show the correctness,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design skill and personal ability 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customer: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----interested in being sure that the system works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properly under all conditions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(sometime it does not correspond the reality )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right attitude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 just like egoless programming (P409-s3)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(A: view components as a part of the large system,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not as property of those who wrote them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不能将被测试的程序仅仅看做是否满足了解决方案，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而同时应该考虑问题本身，即：有权怀疑一切！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0379BB-E2B1-4D45-9592-D0BA464976E3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388350" cy="5157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smtClean="0"/>
              <a:t>在微软的起步初期，微软的许多软件都出现了很多的</a:t>
            </a:r>
            <a:r>
              <a:rPr lang="en-US" altLang="zh-CN" b="1" smtClean="0"/>
              <a:t>Bug</a:t>
            </a:r>
            <a:endParaRPr lang="en-US" altLang="zh-CN" b="1" smtClean="0"/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 smtClean="0"/>
              <a:t>例如：在</a:t>
            </a:r>
            <a:r>
              <a:rPr lang="en-US" altLang="zh-CN" sz="2000" b="1" smtClean="0"/>
              <a:t>1981</a:t>
            </a:r>
            <a:r>
              <a:rPr lang="zh-CN" altLang="en-US" sz="2000" b="1" smtClean="0"/>
              <a:t>年，与</a:t>
            </a:r>
            <a:r>
              <a:rPr lang="en-US" altLang="zh-CN" sz="2000" b="1" smtClean="0"/>
              <a:t>IBM PC</a:t>
            </a:r>
            <a:r>
              <a:rPr lang="zh-CN" altLang="en-US" sz="2000" b="1" smtClean="0"/>
              <a:t>绑定的</a:t>
            </a:r>
            <a:r>
              <a:rPr lang="en-US" altLang="zh-CN" sz="2000" b="1" smtClean="0"/>
              <a:t>BASIC</a:t>
            </a:r>
            <a:r>
              <a:rPr lang="zh-CN" altLang="en-US" sz="2000" b="1" smtClean="0"/>
              <a:t>软件，用户使用</a:t>
            </a:r>
            <a:r>
              <a:rPr lang="zh-CN" altLang="en-US" sz="20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000" b="1" smtClean="0"/>
              <a:t>.1</a:t>
            </a:r>
            <a:r>
              <a:rPr lang="en-US" altLang="zh-CN" sz="2000" b="1" smtClean="0">
                <a:latin typeface="Times New Roman" panose="02020603050405020304" pitchFamily="18" charset="0"/>
              </a:rPr>
              <a:t>”</a:t>
            </a:r>
            <a:r>
              <a:rPr lang="zh-CN" altLang="en-US" sz="2000" b="1" smtClean="0"/>
              <a:t>除以</a:t>
            </a:r>
            <a:r>
              <a:rPr lang="en-US" altLang="zh-CN" sz="2000" b="1" smtClean="0"/>
              <a:t>10</a:t>
            </a:r>
            <a:r>
              <a:rPr lang="zh-CN" altLang="en-US" sz="2000" b="1" smtClean="0"/>
              <a:t>时就会出错，引起了大量用户的投诉。</a:t>
            </a: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 smtClean="0"/>
              <a:t>微软的高层领导觉得有必要引入更好的测试和质量控制方法，但是遭到很多开发人员和项目经理的反对，因为他们认为开发人员自己能测试产品，无需加入太多的人力。</a:t>
            </a: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 b="1" smtClean="0"/>
              <a:t>1984</a:t>
            </a:r>
            <a:r>
              <a:rPr lang="zh-CN" altLang="en-US" sz="2000" b="1" smtClean="0"/>
              <a:t>年，微软请</a:t>
            </a:r>
            <a:r>
              <a:rPr lang="en-US" altLang="zh-CN" sz="2000" b="1" smtClean="0"/>
              <a:t>Anderson</a:t>
            </a:r>
            <a:r>
              <a:rPr lang="zh-CN" altLang="en-US" sz="2000" b="1" smtClean="0"/>
              <a:t>咨询公司对其在苹果机上的电子表格软件进行测试，但是外部的测试没有能力进行的很全面，结果漏测的一个</a:t>
            </a:r>
            <a:r>
              <a:rPr lang="en-US" altLang="zh-CN" sz="2000" b="1" smtClean="0"/>
              <a:t>Bug</a:t>
            </a:r>
            <a:r>
              <a:rPr lang="zh-CN" altLang="en-US" sz="2000" b="1" smtClean="0"/>
              <a:t>，让微软为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万多个用户免费提供更新版本，损失达</a:t>
            </a:r>
            <a:r>
              <a:rPr lang="en-US" altLang="zh-CN" sz="2000" b="1" smtClean="0"/>
              <a:t>XXXX</a:t>
            </a:r>
            <a:r>
              <a:rPr lang="zh-CN" altLang="en-US" sz="2000" b="1" smtClean="0"/>
              <a:t>万美元。 </a:t>
            </a:r>
            <a:endParaRPr lang="zh-CN" altLang="en-US" sz="2000" b="1" smtClean="0"/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smtClean="0"/>
              <a:t>在这以后，微软得出了一个结论：不能依赖开发人员测试，也不能依赖外部的测试，必须建立一个独立的测试部门。</a:t>
            </a:r>
            <a:endParaRPr lang="zh-CN" altLang="en-US" b="1" smtClean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828675" y="620713"/>
            <a:ext cx="7559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>
                <a:ea typeface="隶书" panose="02010509060101010101" pitchFamily="49" charset="-122"/>
              </a:rPr>
              <a:t>微 软 的 经 验 教 训</a:t>
            </a:r>
            <a:endParaRPr lang="zh-CN" altLang="en-US" sz="4400" b="1"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0B78D-7DA5-4F5E-B80B-545EC8E93560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Who performs the tests ?</a:t>
            </a:r>
            <a:r>
              <a:rPr lang="zh-CN" altLang="en-US" b="1" smtClean="0"/>
              <a:t>（测试的人员）</a:t>
            </a:r>
            <a:r>
              <a:rPr lang="zh-CN" altLang="en-US" sz="3200" b="1" smtClean="0"/>
              <a:t> </a:t>
            </a:r>
            <a:endParaRPr lang="zh-CN" altLang="en-US" sz="3200" b="1" smtClean="0"/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focus on: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independent test team  ( Why ? 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reasons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setting independent test team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）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avoid conflict (between personal responsibility and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the need to discover faults)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there are many choices to introduce faults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(specify requirement and solution, realize algorithm,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write document , etc. 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independent test team can participate in reviews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and other test activities, work concurrently with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coders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43013" name="AutoShape 4"/>
          <p:cNvSpPr/>
          <p:nvPr/>
        </p:nvSpPr>
        <p:spPr bwMode="auto">
          <a:xfrm>
            <a:off x="827088" y="3430588"/>
            <a:ext cx="215900" cy="935037"/>
          </a:xfrm>
          <a:prstGeom prst="leftBrace">
            <a:avLst>
              <a:gd name="adj1" fmla="val 36091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4DF256-6593-48E1-B5A4-539EB29D6A6D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4. Views of the test objects</a:t>
            </a:r>
            <a:r>
              <a:rPr lang="zh-CN" altLang="en-US" b="1" smtClean="0"/>
              <a:t>（测试的观点</a:t>
            </a:r>
            <a:r>
              <a:rPr lang="en-US" altLang="zh-CN" b="1" smtClean="0"/>
              <a:t>/</a:t>
            </a:r>
            <a:r>
              <a:rPr lang="zh-CN" altLang="en-US" b="1" smtClean="0"/>
              <a:t>方法）</a:t>
            </a:r>
            <a:r>
              <a:rPr lang="zh-CN" altLang="en-US" sz="3200" b="1" smtClean="0"/>
              <a:t> </a:t>
            </a:r>
            <a:endParaRPr lang="zh-CN" altLang="en-US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black box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（黑盒）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the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contents/structures are unknown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only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test the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functionality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of the testing object. That is , the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testing feed input to the black box and note what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output is produced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(the component function is the basis of testing)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另外：测试时应该考虑让被测模块完成一切应做的事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情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拒绝一切不应做的事情）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（注：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黑盒测试的主要参考文档是系统设计和程序设计</a:t>
            </a:r>
            <a:endParaRPr lang="en-US" altLang="zh-CN" sz="2400" b="1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阶段文档。若是可重用部件，则是类似系统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65E797-7DDC-450D-8567-95D11243D1A7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advantage: is free of the constraints imposed by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the internal structure and logic of the the test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object, only use representative test cases to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finish the test .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C: disadvantage: not always possible to run a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complete test cases in this manner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D: example:  ax</a:t>
            </a:r>
            <a:r>
              <a:rPr lang="en-US" altLang="zh-CN" b="1" baseline="40000" smtClean="0"/>
              <a:t>2</a:t>
            </a:r>
            <a:r>
              <a:rPr lang="en-US" altLang="zh-CN" sz="2400" b="1" smtClean="0"/>
              <a:t>+bx+c=0  (3 inputs, 2 outputs)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a: +, -, 0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b: +, -, 0      3</a:t>
            </a:r>
            <a:r>
              <a:rPr lang="en-US" altLang="zh-CN" b="1" baseline="40000" smtClean="0"/>
              <a:t>3</a:t>
            </a:r>
            <a:r>
              <a:rPr lang="en-US" altLang="zh-CN" sz="2400" b="1" smtClean="0"/>
              <a:t>=27 (digital combination)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c: +, -, 0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others: round-off error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precision</a:t>
            </a:r>
            <a:r>
              <a:rPr lang="zh-CN" altLang="en-US" sz="2400" b="1" smtClean="0"/>
              <a:t>）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            </a:t>
            </a:r>
            <a:r>
              <a:rPr lang="en-US" altLang="zh-CN" sz="2400" b="1" smtClean="0"/>
              <a:t>incompatible data type (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‘</a:t>
            </a:r>
            <a:r>
              <a:rPr lang="en-US" altLang="zh-CN" sz="2400" b="1" smtClean="0"/>
              <a:t>a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,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)</a:t>
            </a:r>
            <a:endParaRPr lang="en-US" altLang="zh-CN" sz="2400" b="1" smtClean="0"/>
          </a:p>
        </p:txBody>
      </p:sp>
      <p:sp>
        <p:nvSpPr>
          <p:cNvPr id="47109" name="AutoShape 4"/>
          <p:cNvSpPr/>
          <p:nvPr/>
        </p:nvSpPr>
        <p:spPr bwMode="auto">
          <a:xfrm>
            <a:off x="2667000" y="474345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4267200" y="50133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1F178-236D-43AE-9ED2-0D5B2B13CF33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E: another example: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federal income tax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(P410)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----not suitable in using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black box method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white box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（白盒）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use the </a:t>
            </a:r>
            <a:r>
              <a:rPr lang="en-US" altLang="zh-CN" sz="2400" b="1" u="sng" smtClean="0">
                <a:solidFill>
                  <a:schemeClr val="bg2"/>
                </a:solidFill>
                <a:sym typeface="Wingdings 2" panose="05020102010507070707" pitchFamily="18" charset="2"/>
              </a:rPr>
              <a:t>structure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the test object to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test in different ways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advantage: detailed testing for a model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disadvantage: may be impractical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example1: white box --- Fig8.4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m(100000) </a:t>
            </a:r>
            <a:r>
              <a:rPr lang="en-US" altLang="zh-CN" sz="4400" b="1" baseline="-25000" smtClean="0">
                <a:solidFill>
                  <a:schemeClr val="bg2"/>
                </a:solidFill>
                <a:sym typeface="Wingdings 2" panose="05020102010507070707" pitchFamily="18" charset="2"/>
              </a:rPr>
              <a:t>*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n(100000)=10 billions  (logic paths)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I: &lt;n, =n, &gt;n.        </a:t>
            </a:r>
            <a:r>
              <a:rPr lang="en-US" altLang="zh-CN" sz="4400" b="1" baseline="-25000" smtClean="0">
                <a:solidFill>
                  <a:schemeClr val="bg2"/>
                </a:solidFill>
                <a:sym typeface="Wingdings 2" panose="05020102010507070707" pitchFamily="18" charset="2"/>
              </a:rPr>
              <a:t>3X3=9(test cases)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J: &lt;m, =m,&gt;m.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49157" name="AutoShape 4"/>
          <p:cNvSpPr/>
          <p:nvPr/>
        </p:nvSpPr>
        <p:spPr bwMode="auto">
          <a:xfrm>
            <a:off x="1908175" y="59832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9158" name="AutoShape 5"/>
          <p:cNvSpPr/>
          <p:nvPr/>
        </p:nvSpPr>
        <p:spPr bwMode="auto">
          <a:xfrm>
            <a:off x="4140200" y="598328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BC3C6-76F2-4B85-80C6-65453A028215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79388" y="0"/>
            <a:ext cx="900112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060575" y="6203950"/>
            <a:ext cx="5248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Fig 8.4 Example logic structure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3722688" y="1158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 = J = 1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3722688" y="9540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A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3722688" y="27828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B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3722688" y="45354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J = J + 1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09" name="Rectangle 11"/>
          <p:cNvSpPr>
            <a:spLocks noChangeArrowheads="1"/>
          </p:cNvSpPr>
          <p:nvPr/>
        </p:nvSpPr>
        <p:spPr bwMode="auto">
          <a:xfrm>
            <a:off x="3722688" y="54498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D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6618288" y="17922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C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11" name="Rectangle 13"/>
          <p:cNvSpPr>
            <a:spLocks noChangeArrowheads="1"/>
          </p:cNvSpPr>
          <p:nvPr/>
        </p:nvSpPr>
        <p:spPr bwMode="auto">
          <a:xfrm>
            <a:off x="827088" y="36210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 = I + 1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J = 1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12" name="AutoShape 14"/>
          <p:cNvSpPr>
            <a:spLocks noChangeArrowheads="1"/>
          </p:cNvSpPr>
          <p:nvPr/>
        </p:nvSpPr>
        <p:spPr bwMode="auto">
          <a:xfrm>
            <a:off x="3722688" y="1868488"/>
            <a:ext cx="1981200" cy="685800"/>
          </a:xfrm>
          <a:prstGeom prst="diamo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I&lt;N?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13" name="AutoShape 15"/>
          <p:cNvSpPr>
            <a:spLocks noChangeArrowheads="1"/>
          </p:cNvSpPr>
          <p:nvPr/>
        </p:nvSpPr>
        <p:spPr bwMode="auto">
          <a:xfrm>
            <a:off x="3646488" y="3697288"/>
            <a:ext cx="1981200" cy="685800"/>
          </a:xfrm>
          <a:prstGeom prst="diamo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J&lt;M?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51214" name="Text Box 16"/>
          <p:cNvSpPr txBox="1">
            <a:spLocks noChangeArrowheads="1"/>
          </p:cNvSpPr>
          <p:nvPr/>
        </p:nvSpPr>
        <p:spPr bwMode="auto">
          <a:xfrm>
            <a:off x="5703888" y="16398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NO</a:t>
            </a:r>
            <a:endParaRPr lang="en-US" altLang="zh-CN" sz="2000" b="1">
              <a:latin typeface="Comic Sans MS" panose="030F0702030302020204" pitchFamily="66" charset="0"/>
            </a:endParaRPr>
          </a:p>
        </p:txBody>
      </p:sp>
      <p:sp>
        <p:nvSpPr>
          <p:cNvPr id="51215" name="Text Box 17"/>
          <p:cNvSpPr txBox="1">
            <a:spLocks noChangeArrowheads="1"/>
          </p:cNvSpPr>
          <p:nvPr/>
        </p:nvSpPr>
        <p:spPr bwMode="auto">
          <a:xfrm>
            <a:off x="5170488" y="238601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YES</a:t>
            </a:r>
            <a:endParaRPr lang="en-US" altLang="zh-CN" sz="2000" b="1">
              <a:latin typeface="Comic Sans MS" panose="030F0702030302020204" pitchFamily="66" charset="0"/>
            </a:endParaRPr>
          </a:p>
        </p:txBody>
      </p:sp>
      <p:sp>
        <p:nvSpPr>
          <p:cNvPr id="51216" name="Text Box 18"/>
          <p:cNvSpPr txBox="1">
            <a:spLocks noChangeArrowheads="1"/>
          </p:cNvSpPr>
          <p:nvPr/>
        </p:nvSpPr>
        <p:spPr bwMode="auto">
          <a:xfrm>
            <a:off x="2732088" y="35448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NO</a:t>
            </a:r>
            <a:endParaRPr lang="en-US" altLang="zh-CN" sz="2000" b="1">
              <a:latin typeface="Comic Sans MS" panose="030F0702030302020204" pitchFamily="66" charset="0"/>
            </a:endParaRPr>
          </a:p>
        </p:txBody>
      </p:sp>
      <p:sp>
        <p:nvSpPr>
          <p:cNvPr id="51217" name="Text Box 19"/>
          <p:cNvSpPr txBox="1">
            <a:spLocks noChangeArrowheads="1"/>
          </p:cNvSpPr>
          <p:nvPr/>
        </p:nvSpPr>
        <p:spPr bwMode="auto">
          <a:xfrm>
            <a:off x="5094288" y="41544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YES</a:t>
            </a:r>
            <a:endParaRPr lang="en-US" altLang="zh-CN" sz="2000" b="1">
              <a:latin typeface="Comic Sans MS" panose="030F0702030302020204" pitchFamily="66" charset="0"/>
            </a:endParaRPr>
          </a:p>
        </p:txBody>
      </p:sp>
      <p:sp>
        <p:nvSpPr>
          <p:cNvPr id="51218" name="Line 20"/>
          <p:cNvSpPr>
            <a:spLocks noChangeShapeType="1"/>
          </p:cNvSpPr>
          <p:nvPr/>
        </p:nvSpPr>
        <p:spPr bwMode="auto">
          <a:xfrm>
            <a:off x="4637088" y="801688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Line 21"/>
          <p:cNvSpPr>
            <a:spLocks noChangeShapeType="1"/>
          </p:cNvSpPr>
          <p:nvPr/>
        </p:nvSpPr>
        <p:spPr bwMode="auto">
          <a:xfrm>
            <a:off x="4713288" y="16398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4713288" y="25542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4637088" y="34686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4637088" y="4383088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4637088" y="52212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2732088" y="4002088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5" name="Line 27"/>
          <p:cNvSpPr>
            <a:spLocks noChangeShapeType="1"/>
          </p:cNvSpPr>
          <p:nvPr/>
        </p:nvSpPr>
        <p:spPr bwMode="auto">
          <a:xfrm>
            <a:off x="5703888" y="2173288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H="1">
            <a:off x="5551488" y="4002088"/>
            <a:ext cx="685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7" name="Line 29"/>
          <p:cNvSpPr>
            <a:spLocks noChangeShapeType="1"/>
          </p:cNvSpPr>
          <p:nvPr/>
        </p:nvSpPr>
        <p:spPr bwMode="auto">
          <a:xfrm>
            <a:off x="6237288" y="4002088"/>
            <a:ext cx="0" cy="1752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Line 30"/>
          <p:cNvSpPr>
            <a:spLocks noChangeShapeType="1"/>
          </p:cNvSpPr>
          <p:nvPr/>
        </p:nvSpPr>
        <p:spPr bwMode="auto">
          <a:xfrm flipH="1">
            <a:off x="5627688" y="5754688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9" name="Line 31"/>
          <p:cNvSpPr>
            <a:spLocks noChangeShapeType="1"/>
          </p:cNvSpPr>
          <p:nvPr/>
        </p:nvSpPr>
        <p:spPr bwMode="auto">
          <a:xfrm>
            <a:off x="1741488" y="2173288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2"/>
          <p:cNvSpPr>
            <a:spLocks noChangeShapeType="1"/>
          </p:cNvSpPr>
          <p:nvPr/>
        </p:nvSpPr>
        <p:spPr bwMode="auto">
          <a:xfrm>
            <a:off x="1741488" y="2173288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A093BB-13D8-427E-91FB-882DCD17594E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example2: </a:t>
            </a:r>
            <a:r>
              <a:rPr lang="en-US" altLang="zh-CN" sz="2400" b="1" dirty="0" smtClean="0"/>
              <a:t>ax</a:t>
            </a:r>
            <a:r>
              <a:rPr lang="en-US" altLang="zh-CN" sz="2400" b="1" baseline="40000" dirty="0" smtClean="0"/>
              <a:t>2</a:t>
            </a:r>
            <a:r>
              <a:rPr lang="en-US" altLang="zh-CN" sz="2400" b="1" dirty="0" smtClean="0"/>
              <a:t>+bx+c=0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b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-4ac : +, -, 0       3 test cases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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制定软件测试策略得根据实际情况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主要是基于数据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功能或其他规则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而决定如何进行测试时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很多时候不必把黑盒测试和白盒测试截然分开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 several factors for choice of test case or method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the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number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of possible logical paths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the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nature/intend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of the input data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the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amount of computation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involved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D: the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complexity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of the algorithms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4758680" y="2438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7A1B2-C4DA-41B3-A271-F3F6F5D279EB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8.3 Unit Testing 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steps: A: examine the code (</a:t>
            </a:r>
            <a:r>
              <a:rPr lang="zh-CN" altLang="en-US" sz="2000" b="1" dirty="0" smtClean="0"/>
              <a:t>检查代码，与需求及设计比较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B: compile the code  (compiling and debugging)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C: develop test cases and do testing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1. Examining the Code</a:t>
            </a:r>
            <a:r>
              <a:rPr lang="zh-CN" altLang="en-US" b="1" dirty="0" smtClean="0"/>
              <a:t>（检查代码）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面向提交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code review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(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by an objective group of experts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(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代码复审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review the code and its document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for</a:t>
            </a:r>
            <a:endParaRPr lang="en-US" altLang="zh-CN" sz="2400" b="1" u="sng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misunderstanding , inconsistencies,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u="sng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and other faults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two types of code review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code walkthrough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（代码走查）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(informal)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828F4-D03C-4780-99E2-431A319F6B73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code inspection</a:t>
            </a:r>
            <a:r>
              <a:rPr lang="zh-CN" altLang="en-US" sz="2400" b="1" u="sng" smtClean="0">
                <a:solidFill>
                  <a:srgbClr val="FF0066"/>
                </a:solidFill>
              </a:rPr>
              <a:t>（代码检查）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(formal review)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----the review team check code and document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according a prepared </a:t>
            </a:r>
            <a:r>
              <a:rPr lang="en-US" altLang="zh-CN" sz="2400" b="1" u="sng" smtClean="0"/>
              <a:t>list of concerns(</a:t>
            </a:r>
            <a:r>
              <a:rPr lang="zh-CN" altLang="en-US" sz="2000" b="1" u="sng" smtClean="0"/>
              <a:t>关注点列表</a:t>
            </a:r>
            <a:r>
              <a:rPr lang="en-US" altLang="zh-CN" sz="2400" b="1" u="sng" smtClean="0"/>
              <a:t>)</a:t>
            </a:r>
            <a:endParaRPr lang="en-US" altLang="zh-CN" sz="2400" b="1" u="sng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example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检查需求与设计的所有内容</a:t>
            </a:r>
            <a:r>
              <a:rPr lang="en-US" altLang="zh-CN" sz="2400" b="1" smtClean="0"/>
              <a:t>) review data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type and structure, algorithms, comments,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interfaces, performance, etc.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steps:  meeting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checking and marking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meeting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discussing the results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success of code reviews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（代码复审的成功之处）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</a:t>
            </a:r>
            <a:r>
              <a:rPr lang="en-US" altLang="zh-CN" sz="2400" b="1" smtClean="0"/>
              <a:t>A: success in detecting faults and be adopted by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almost all organizations .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early finding faults ,and lower cost (in fact, review 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is for all processes: requirement, design, coding, etc.)</a:t>
            </a:r>
            <a:r>
              <a:rPr lang="en-US" altLang="zh-CN" sz="2400" b="1" smtClean="0"/>
              <a:t> </a:t>
            </a:r>
            <a:endParaRPr lang="en-US" altLang="zh-CN" sz="2400" b="1" smtClean="0"/>
          </a:p>
        </p:txBody>
      </p:sp>
      <p:sp>
        <p:nvSpPr>
          <p:cNvPr id="57349" name="AutoShape 4"/>
          <p:cNvSpPr/>
          <p:nvPr/>
        </p:nvSpPr>
        <p:spPr bwMode="auto">
          <a:xfrm>
            <a:off x="2124075" y="402272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A3CB7-16C3-4A3F-88B5-97370937CC79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statistics in review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----Fagan’s statistic result ( 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----table 8.2 typical preparation times and meeting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times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----table 8.3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Jone’s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result: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fault discovery rates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(rate=number of faults </a:t>
            </a:r>
            <a:r>
              <a:rPr lang="en-US" altLang="zh-CN" sz="32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/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number of thousands of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lines of code)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千行代码缺陷率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/>
              <a:t>2. Testing Program Components (</a:t>
            </a:r>
            <a:r>
              <a:rPr lang="zh-CN" altLang="en-US" b="1" dirty="0" smtClean="0"/>
              <a:t>测试程序模块</a:t>
            </a:r>
            <a:r>
              <a:rPr lang="en-US" altLang="zh-CN" b="1" dirty="0" smtClean="0"/>
              <a:t>) 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choosing test cases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test case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input data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choosing for testing a program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以测试程序为目的而挑选的输入数据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包括对应的期望结果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CBC59B-C1BE-48C9-BBC1-4AF505EE5537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B: </a:t>
            </a:r>
            <a:r>
              <a:rPr lang="zh-CN" altLang="en-US" sz="2400" b="1" smtClean="0"/>
              <a:t>程序测试的基本步骤</a:t>
            </a:r>
            <a:r>
              <a:rPr lang="en-US" altLang="zh-CN" sz="2400" b="1" smtClean="0"/>
              <a:t>: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X: </a:t>
            </a:r>
            <a:r>
              <a:rPr lang="zh-CN" altLang="en-US" sz="2400" b="1" smtClean="0"/>
              <a:t>确定测试的目标和计划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Y: </a:t>
            </a:r>
            <a:r>
              <a:rPr lang="zh-CN" altLang="en-US" sz="2400" b="1" smtClean="0"/>
              <a:t>选择测试用例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黑盒法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等价分类法等等</a:t>
            </a:r>
            <a:r>
              <a:rPr lang="en-US" altLang="zh-CN" sz="2400" b="1" smtClean="0"/>
              <a:t>.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----</a:t>
            </a:r>
            <a:r>
              <a:rPr lang="zh-CN" altLang="en-US" sz="2400" b="1" smtClean="0"/>
              <a:t>白盒法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各种覆盖方法等</a:t>
            </a:r>
            <a:r>
              <a:rPr lang="en-US" altLang="zh-CN" sz="2400" b="1" smtClean="0"/>
              <a:t>.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Z: </a:t>
            </a:r>
            <a:r>
              <a:rPr lang="zh-CN" altLang="en-US" sz="2400" b="1" smtClean="0"/>
              <a:t>执行测试计划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A68B4-A3BC-46F7-BE6F-E3D1742E475F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Note: A: several testing approaches      delivering a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                                                   quality system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B: focus on(in testing stage):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finding faults</a:t>
            </a:r>
            <a:r>
              <a:rPr lang="en-US" altLang="zh-CN" sz="2400" b="1" smtClean="0"/>
              <a:t>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C: this chapter: unit testing and integrated testing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8.1 Software Faults and Failures </a:t>
            </a:r>
            <a:endParaRPr lang="en-US" altLang="zh-CN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1. Introduction </a:t>
            </a:r>
            <a:endParaRPr lang="en-US" altLang="zh-CN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faults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problem caused by errors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The cause of fault appearing: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X: the software itself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处理大量的系统状态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处理复杂的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公式、活动及算法等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Y: causes from customer(uncertain requirement, etc.)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Z: other factor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项目的规模因素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众多的参与者等等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6172200" y="1981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3EDBF-F7D1-48A9-A7BE-1EA752C97497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C: the methods of giving test cases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X: black box: according to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 smtClean="0"/>
              <a:t>SRS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 smtClean="0"/>
              <a:t> and other </a:t>
            </a:r>
            <a:r>
              <a:rPr lang="en-US" altLang="zh-CN" sz="2400" b="1" dirty="0" err="1" smtClean="0"/>
              <a:t>Docus</a:t>
            </a:r>
            <a:r>
              <a:rPr lang="en-US" altLang="zh-CN" sz="2400" b="1" dirty="0" smtClean="0"/>
              <a:t> .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Y: white box: according to internal logic of a module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Z: example: aX</a:t>
            </a:r>
            <a:r>
              <a:rPr lang="en-US" altLang="zh-CN" sz="3200" b="1" baseline="30000" dirty="0" smtClean="0"/>
              <a:t>2</a:t>
            </a:r>
            <a:r>
              <a:rPr lang="en-US" altLang="zh-CN" sz="2400" b="1" dirty="0" smtClean="0"/>
              <a:t>+bX+c=0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black box</a:t>
            </a:r>
            <a:r>
              <a:rPr lang="en-US" altLang="zh-CN" sz="2400" b="1" dirty="0" smtClean="0"/>
              <a:t>: first method: a: +, -, 0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b, +, -, 0  3</a:t>
            </a:r>
            <a:r>
              <a:rPr lang="en-US" altLang="zh-CN" sz="3200" b="1" baseline="30000" dirty="0" smtClean="0"/>
              <a:t>3</a:t>
            </a:r>
            <a:r>
              <a:rPr lang="en-US" altLang="zh-CN" sz="2400" b="1" dirty="0" smtClean="0"/>
              <a:t>=27(test cases)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c, +, -, 0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second method: a&gt;b&gt;c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b&gt;c&gt;a   3(test cases)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c&gt;b&gt;a 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white box</a:t>
            </a:r>
            <a:r>
              <a:rPr lang="en-US" altLang="zh-CN" sz="2400" b="1" dirty="0" smtClean="0"/>
              <a:t>: b</a:t>
            </a:r>
            <a:r>
              <a:rPr lang="en-US" altLang="zh-CN" sz="3200" b="1" baseline="30000" dirty="0" smtClean="0"/>
              <a:t>2</a:t>
            </a:r>
            <a:r>
              <a:rPr lang="en-US" altLang="zh-CN" sz="2400" b="1" dirty="0" smtClean="0"/>
              <a:t>- 4ac: &gt;0, &lt;0, ==0.     3(test cases) </a:t>
            </a:r>
            <a:endParaRPr lang="en-US" altLang="zh-CN" sz="2400" b="1" dirty="0" smtClean="0"/>
          </a:p>
        </p:txBody>
      </p:sp>
      <p:sp>
        <p:nvSpPr>
          <p:cNvPr id="62469" name="AutoShape 4"/>
          <p:cNvSpPr/>
          <p:nvPr/>
        </p:nvSpPr>
        <p:spPr bwMode="auto">
          <a:xfrm>
            <a:off x="6477000" y="3733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2470" name="AutoShape 5"/>
          <p:cNvSpPr/>
          <p:nvPr/>
        </p:nvSpPr>
        <p:spPr bwMode="auto">
          <a:xfrm>
            <a:off x="6462713" y="506253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215A8-7416-4A46-9FE0-6CC7756AA3F5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other method: </a:t>
            </a:r>
            <a:r>
              <a:rPr lang="en-US" altLang="zh-CN" sz="2400" b="1" dirty="0" err="1" smtClean="0"/>
              <a:t>a,b,c</a:t>
            </a:r>
            <a:r>
              <a:rPr lang="en-US" altLang="zh-CN" sz="2400" b="1" dirty="0" smtClean="0"/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 smtClean="0"/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 smtClean="0"/>
              <a:t> (nonnumeric data) 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W: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criteria</a:t>
            </a:r>
            <a:r>
              <a:rPr lang="en-US" altLang="zh-CN" sz="2400" b="1" dirty="0" smtClean="0"/>
              <a:t> for classify the test data 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(</a:t>
            </a:r>
            <a:r>
              <a:rPr lang="zh-CN" altLang="en-US" sz="2400" b="1" dirty="0" smtClean="0"/>
              <a:t>注：该分类原则只适用于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black box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法</a:t>
            </a:r>
            <a:r>
              <a:rPr lang="en-US" altLang="zh-CN" sz="2400" b="1" dirty="0" smtClean="0"/>
              <a:t>)  (P422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1,2,3) 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(1). </a:t>
            </a:r>
            <a:r>
              <a:rPr lang="zh-CN" altLang="en-US" sz="2400" b="1" dirty="0" smtClean="0"/>
              <a:t>每一个可能的输入数据（测试用例）必属于某一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分类。（此时的分类一般指的是输入域）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(2). </a:t>
            </a:r>
            <a:r>
              <a:rPr lang="zh-CN" altLang="en-US" sz="2400" b="1" dirty="0" smtClean="0"/>
              <a:t>各个分类之间没有交集。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(3). </a:t>
            </a:r>
            <a:r>
              <a:rPr lang="zh-CN" altLang="en-US" sz="2400" b="1" dirty="0" smtClean="0"/>
              <a:t>每个类的特定测试用例可以代表这个类。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（有时我们可以适当放松这个约束，即：如果一个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数据元素成员属于一个类并经运行显示了一个错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误，则该类的任意元素成员运行显示同样错误的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概率较高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接近</a:t>
            </a:r>
            <a:r>
              <a:rPr lang="en-US" altLang="zh-CN" sz="2400" b="1" dirty="0" smtClean="0"/>
              <a:t>100%)</a:t>
            </a:r>
            <a:r>
              <a:rPr lang="zh-CN" altLang="en-US" sz="2400" b="1" dirty="0" smtClean="0"/>
              <a:t>。）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（弱一般等价类，软件失效是基于单缺陷假设。）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4C0FD-7E11-4182-8F45-1609458F89CF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U: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drawbacks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of black box and white box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black box: uncertainty (</a:t>
            </a:r>
            <a:r>
              <a:rPr lang="en-US" altLang="zh-CN" sz="2000" b="1" dirty="0" smtClean="0"/>
              <a:t>in finding a particular error</a:t>
            </a:r>
            <a:r>
              <a:rPr lang="en-US" altLang="zh-CN" sz="2400" b="1" dirty="0" smtClean="0"/>
              <a:t>)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           </a:t>
            </a:r>
            <a:r>
              <a:rPr lang="zh-CN" altLang="en-US" sz="2400" b="1" dirty="0" smtClean="0"/>
              <a:t>（黑盒法以</a:t>
            </a:r>
            <a:r>
              <a:rPr lang="en-US" altLang="zh-CN" sz="2400" b="1" dirty="0" smtClean="0"/>
              <a:t>SRS</a:t>
            </a:r>
            <a:r>
              <a:rPr lang="zh-CN" altLang="en-US" sz="2400" b="1" dirty="0" smtClean="0"/>
              <a:t>等作为依据，有一定的盲目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       性和不确定性，不可能揭示所有的错误）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white box: pay too much effort but still difficult in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   giving test case(</a:t>
            </a:r>
            <a:r>
              <a:rPr lang="en-US" altLang="zh-CN" sz="2000" b="1" dirty="0" smtClean="0"/>
              <a:t>when internal logic is too complex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  </a:t>
            </a:r>
            <a:r>
              <a:rPr lang="zh-CN" altLang="en-US" sz="2400" b="1" dirty="0" smtClean="0"/>
              <a:t>（该法以模块内部逻辑为依据，当内部逻辑过于复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杂时，则不能给出好的或合适的测试用例） 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C: combining black-and white-box testing to generate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test data</a:t>
            </a:r>
            <a:r>
              <a:rPr lang="zh-CN" altLang="en-US" sz="2400" b="1" dirty="0" smtClean="0"/>
              <a:t>（黑盒与白盒法相结合产生测试用例） 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smtClean="0"/>
              <a:t>X: method :  black box + white box + other method 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Y: example:  ----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 smtClean="0"/>
              <a:t>input positive value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 smtClean="0"/>
              <a:t> 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(black box + other method)       (P422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7 dots)  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9D9C7-5079-42AA-9AFF-1852EB52607B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test thoroughness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（测试的彻底性）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(about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white box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three methods: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X: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statement (coverage) testing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（语句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覆盖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测试）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给出的测试用例能使模块中每一语句至少执行一遍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Y: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branch testing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（分支测试）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Z: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path testing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（路径测试）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example—Fig8.7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statement:  x&gt;k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result&gt;0     1-2-3-4-5-6-7 (1 test case)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branch: 1-2-3-4-5-6-7 and 1-2-4-5-6-1 (2 test cases)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path: 1-2-3-4-5-6-7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+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1-2-3-4-5-6-1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+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1-2-4-5-6-7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+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1-2-4-5-6-1               4 paths---(4 test cases)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68613" name="AutoShape 4"/>
          <p:cNvSpPr/>
          <p:nvPr/>
        </p:nvSpPr>
        <p:spPr bwMode="auto">
          <a:xfrm>
            <a:off x="3084513" y="4749800"/>
            <a:ext cx="144462" cy="503238"/>
          </a:xfrm>
          <a:prstGeom prst="leftBrace">
            <a:avLst>
              <a:gd name="adj1" fmla="val 290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02D2D-B1A2-45C5-94F4-75008DBF8F80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2484438" y="6021388"/>
            <a:ext cx="424815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Fig 8.7 Logic flow.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682750" y="4048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POINTER = FALSE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1682750" y="22336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X = X + 1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4959350" y="13192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POINTER = TRUE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1682750" y="3376613"/>
            <a:ext cx="25146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CALL SUB (X,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POINTER,RESULT)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5111750" y="47482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PRINT RESULT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6" name="AutoShape 12"/>
          <p:cNvSpPr>
            <a:spLocks noChangeArrowheads="1"/>
          </p:cNvSpPr>
          <p:nvPr/>
        </p:nvSpPr>
        <p:spPr bwMode="auto">
          <a:xfrm>
            <a:off x="1835150" y="1319213"/>
            <a:ext cx="2209800" cy="5334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X&gt;K?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7" name="AutoShape 13"/>
          <p:cNvSpPr>
            <a:spLocks noChangeArrowheads="1"/>
          </p:cNvSpPr>
          <p:nvPr/>
        </p:nvSpPr>
        <p:spPr bwMode="auto">
          <a:xfrm>
            <a:off x="1911350" y="4748213"/>
            <a:ext cx="2209800" cy="5334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RESULT&gt;0?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8" name="Text Box 14"/>
          <p:cNvSpPr txBox="1">
            <a:spLocks noChangeArrowheads="1"/>
          </p:cNvSpPr>
          <p:nvPr/>
        </p:nvSpPr>
        <p:spPr bwMode="auto">
          <a:xfrm>
            <a:off x="1606550" y="18526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NO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69" name="Text Box 15"/>
          <p:cNvSpPr txBox="1">
            <a:spLocks noChangeArrowheads="1"/>
          </p:cNvSpPr>
          <p:nvPr/>
        </p:nvSpPr>
        <p:spPr bwMode="auto">
          <a:xfrm>
            <a:off x="4349750" y="46101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YES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0" name="Text Box 16"/>
          <p:cNvSpPr txBox="1">
            <a:spLocks noChangeArrowheads="1"/>
          </p:cNvSpPr>
          <p:nvPr/>
        </p:nvSpPr>
        <p:spPr bwMode="auto">
          <a:xfrm>
            <a:off x="3206750" y="53578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NO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1" name="Text Box 17"/>
          <p:cNvSpPr txBox="1">
            <a:spLocks noChangeArrowheads="1"/>
          </p:cNvSpPr>
          <p:nvPr/>
        </p:nvSpPr>
        <p:spPr bwMode="auto">
          <a:xfrm>
            <a:off x="4197350" y="11811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YES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2" name="Oval 18"/>
          <p:cNvSpPr>
            <a:spLocks noChangeArrowheads="1"/>
          </p:cNvSpPr>
          <p:nvPr/>
        </p:nvSpPr>
        <p:spPr bwMode="auto">
          <a:xfrm>
            <a:off x="7702550" y="1319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3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3" name="Oval 19"/>
          <p:cNvSpPr>
            <a:spLocks noChangeArrowheads="1"/>
          </p:cNvSpPr>
          <p:nvPr/>
        </p:nvSpPr>
        <p:spPr bwMode="auto">
          <a:xfrm>
            <a:off x="4502150" y="3286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1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4" name="Oval 20"/>
          <p:cNvSpPr>
            <a:spLocks noChangeArrowheads="1"/>
          </p:cNvSpPr>
          <p:nvPr/>
        </p:nvSpPr>
        <p:spPr bwMode="auto">
          <a:xfrm>
            <a:off x="3587750" y="938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2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5" name="Oval 21"/>
          <p:cNvSpPr>
            <a:spLocks noChangeArrowheads="1"/>
          </p:cNvSpPr>
          <p:nvPr/>
        </p:nvSpPr>
        <p:spPr bwMode="auto">
          <a:xfrm>
            <a:off x="4578350" y="21574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4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6" name="Oval 22"/>
          <p:cNvSpPr>
            <a:spLocks noChangeArrowheads="1"/>
          </p:cNvSpPr>
          <p:nvPr/>
        </p:nvSpPr>
        <p:spPr bwMode="auto">
          <a:xfrm>
            <a:off x="4654550" y="34528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5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7" name="Oval 23"/>
          <p:cNvSpPr>
            <a:spLocks noChangeArrowheads="1"/>
          </p:cNvSpPr>
          <p:nvPr/>
        </p:nvSpPr>
        <p:spPr bwMode="auto">
          <a:xfrm>
            <a:off x="3587750" y="4367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6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8" name="Oval 24"/>
          <p:cNvSpPr>
            <a:spLocks noChangeArrowheads="1"/>
          </p:cNvSpPr>
          <p:nvPr/>
        </p:nvSpPr>
        <p:spPr bwMode="auto">
          <a:xfrm>
            <a:off x="7778750" y="4748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7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70679" name="Line 25"/>
          <p:cNvSpPr>
            <a:spLocks noChangeShapeType="1"/>
          </p:cNvSpPr>
          <p:nvPr/>
        </p:nvSpPr>
        <p:spPr bwMode="auto">
          <a:xfrm>
            <a:off x="2978150" y="938213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0" name="Line 26"/>
          <p:cNvSpPr>
            <a:spLocks noChangeShapeType="1"/>
          </p:cNvSpPr>
          <p:nvPr/>
        </p:nvSpPr>
        <p:spPr bwMode="auto">
          <a:xfrm>
            <a:off x="4044950" y="1547813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1" name="Line 27"/>
          <p:cNvSpPr>
            <a:spLocks noChangeShapeType="1"/>
          </p:cNvSpPr>
          <p:nvPr/>
        </p:nvSpPr>
        <p:spPr bwMode="auto">
          <a:xfrm>
            <a:off x="2901950" y="1852613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2" name="Line 28"/>
          <p:cNvSpPr>
            <a:spLocks noChangeShapeType="1"/>
          </p:cNvSpPr>
          <p:nvPr/>
        </p:nvSpPr>
        <p:spPr bwMode="auto">
          <a:xfrm>
            <a:off x="2901950" y="2767013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3" name="Line 29"/>
          <p:cNvSpPr>
            <a:spLocks noChangeShapeType="1"/>
          </p:cNvSpPr>
          <p:nvPr/>
        </p:nvSpPr>
        <p:spPr bwMode="auto">
          <a:xfrm>
            <a:off x="2978150" y="4138613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4" name="Line 30"/>
          <p:cNvSpPr>
            <a:spLocks noChangeShapeType="1"/>
          </p:cNvSpPr>
          <p:nvPr/>
        </p:nvSpPr>
        <p:spPr bwMode="auto">
          <a:xfrm>
            <a:off x="4121150" y="4976813"/>
            <a:ext cx="990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5" name="Line 31"/>
          <p:cNvSpPr>
            <a:spLocks noChangeShapeType="1"/>
          </p:cNvSpPr>
          <p:nvPr/>
        </p:nvSpPr>
        <p:spPr bwMode="auto">
          <a:xfrm flipH="1">
            <a:off x="2901950" y="2005013"/>
            <a:ext cx="3276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6" name="Line 32"/>
          <p:cNvSpPr>
            <a:spLocks noChangeShapeType="1"/>
          </p:cNvSpPr>
          <p:nvPr/>
        </p:nvSpPr>
        <p:spPr bwMode="auto">
          <a:xfrm flipV="1">
            <a:off x="6178550" y="1852613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7" name="Line 33"/>
          <p:cNvSpPr>
            <a:spLocks noChangeShapeType="1"/>
          </p:cNvSpPr>
          <p:nvPr/>
        </p:nvSpPr>
        <p:spPr bwMode="auto">
          <a:xfrm>
            <a:off x="920750" y="63341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8" name="Line 34"/>
          <p:cNvSpPr>
            <a:spLocks noChangeShapeType="1"/>
          </p:cNvSpPr>
          <p:nvPr/>
        </p:nvSpPr>
        <p:spPr bwMode="auto">
          <a:xfrm>
            <a:off x="2978150" y="5281613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9" name="Line 35"/>
          <p:cNvSpPr>
            <a:spLocks noChangeShapeType="1"/>
          </p:cNvSpPr>
          <p:nvPr/>
        </p:nvSpPr>
        <p:spPr bwMode="auto">
          <a:xfrm flipH="1">
            <a:off x="920750" y="5815013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90" name="Line 36"/>
          <p:cNvSpPr>
            <a:spLocks noChangeShapeType="1"/>
          </p:cNvSpPr>
          <p:nvPr/>
        </p:nvSpPr>
        <p:spPr bwMode="auto">
          <a:xfrm>
            <a:off x="920750" y="633413"/>
            <a:ext cx="0" cy="5181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D976EF-00EC-404E-B9CB-C06AA3DBF70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supplemental material ( </a:t>
            </a:r>
            <a:r>
              <a:rPr lang="en-US" altLang="zh-CN" sz="36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*</a:t>
            </a:r>
            <a:r>
              <a:rPr lang="en-US" altLang="zh-CN" sz="3600" b="1" smtClean="0"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black box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X: equivalence partitioning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Y: boundary value analysis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Z: error guessing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U: cause-effect diagram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example: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white box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X: 4 logical coverage methods 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statement, branch, condition,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condition combination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0ADB63-2BBA-44E3-B3F0-C7A6336730D7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  Y: 3 path coverage  methods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node: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edge: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path: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Z: the difference between logical coverage and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path coverage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C: example 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36CD8-EE96-4C10-AD0A-CA3C2D83D10A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1844675"/>
            <a:ext cx="7991475" cy="814388"/>
          </a:xfrm>
        </p:spPr>
        <p:txBody>
          <a:bodyPr lIns="0" tIns="0" rIns="0" bIns="0" anchor="ctr"/>
          <a:lstStyle/>
          <a:p>
            <a:pPr eaLnBrk="1" hangingPunct="1"/>
            <a:r>
              <a:rPr lang="en-US" altLang="zh-CN" sz="2800" smtClean="0"/>
              <a:t>Sidebar 8.4 </a:t>
            </a:r>
            <a:br>
              <a:rPr lang="en-US" altLang="zh-CN" sz="2800" smtClean="0"/>
            </a:br>
            <a:r>
              <a:rPr lang="en-US" altLang="zh-CN" sz="2800" smtClean="0"/>
              <a:t>Fault Discovery Efficiency at Contel IPC</a:t>
            </a:r>
            <a:endParaRPr lang="en-US" altLang="zh-CN" sz="28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922588"/>
            <a:ext cx="8001000" cy="3530600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mtClean="0"/>
              <a:t>17.3% during inspections of the system design</a:t>
            </a:r>
            <a:endParaRPr lang="en-US" altLang="zh-CN" smtClean="0"/>
          </a:p>
          <a:p>
            <a:pPr marL="330200" indent="-330200" defTabSz="457200" eaLnBrk="1" hangingPunct="1"/>
            <a:r>
              <a:rPr lang="en-US" altLang="zh-CN" smtClean="0"/>
              <a:t>19.1% during component design inspection</a:t>
            </a:r>
            <a:endParaRPr lang="en-US" altLang="zh-CN" smtClean="0"/>
          </a:p>
          <a:p>
            <a:pPr marL="330200" indent="-330200" defTabSz="457200" eaLnBrk="1" hangingPunct="1"/>
            <a:r>
              <a:rPr lang="en-US" altLang="zh-CN" b="1" u="sng" smtClean="0">
                <a:solidFill>
                  <a:srgbClr val="0000FF"/>
                </a:solidFill>
              </a:rPr>
              <a:t>15.1% during code inspection</a:t>
            </a:r>
            <a:endParaRPr lang="en-US" altLang="zh-CN" b="1" u="sng" smtClean="0">
              <a:solidFill>
                <a:srgbClr val="0000FF"/>
              </a:solidFill>
            </a:endParaRPr>
          </a:p>
          <a:p>
            <a:pPr marL="330200" indent="-330200" defTabSz="457200" eaLnBrk="1" hangingPunct="1"/>
            <a:r>
              <a:rPr lang="en-US" altLang="zh-CN" u="sng" smtClean="0"/>
              <a:t>29.4% during integration testing</a:t>
            </a:r>
            <a:endParaRPr lang="en-US" altLang="zh-CN" u="sng" smtClean="0"/>
          </a:p>
          <a:p>
            <a:pPr marL="330200" indent="-330200" defTabSz="457200" eaLnBrk="1" hangingPunct="1"/>
            <a:r>
              <a:rPr lang="en-US" altLang="zh-CN" smtClean="0"/>
              <a:t>16.6% during system and regression testing</a:t>
            </a:r>
            <a:endParaRPr lang="en-US" altLang="zh-CN" smtClean="0"/>
          </a:p>
          <a:p>
            <a:pPr marL="330200" indent="-330200" defTabSz="457200" eaLnBrk="1" hangingPunct="1"/>
            <a:r>
              <a:rPr lang="en-US" altLang="zh-CN" smtClean="0"/>
              <a:t>0.1% after the system was placed in the field</a:t>
            </a:r>
            <a:endParaRPr lang="en-US" altLang="zh-CN" smtClean="0"/>
          </a:p>
          <a:p>
            <a:pPr marL="330200" indent="-330200" defTabSz="457200"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chemeClr val="tx2"/>
                </a:solidFill>
              </a:rPr>
              <a:t>     Chapter 8  Testing the Programs</a:t>
            </a:r>
            <a:endParaRPr lang="en-US" altLang="zh-CN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CA37B-A35C-4D47-AC63-8F50024C519F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8.4 Integration Testing</a:t>
            </a:r>
            <a:r>
              <a:rPr lang="zh-CN" altLang="en-US" b="1" smtClean="0"/>
              <a:t>（集成测试）  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</a:t>
            </a:r>
            <a:r>
              <a:rPr lang="en-US" altLang="zh-CN" sz="2400" b="1" smtClean="0"/>
              <a:t>A:goal----</a:t>
            </a:r>
            <a:r>
              <a:rPr lang="en-US" altLang="zh-CN" sz="2400" b="1" smtClean="0">
                <a:solidFill>
                  <a:srgbClr val="0000FF"/>
                </a:solidFill>
              </a:rPr>
              <a:t>working system</a:t>
            </a:r>
            <a:r>
              <a:rPr lang="en-US" altLang="zh-CN" sz="2400" b="1" smtClean="0"/>
              <a:t>(can perform basic functions)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B: focus on: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importance</a:t>
            </a:r>
            <a:r>
              <a:rPr lang="en-US" altLang="zh-CN" sz="2400" b="1" smtClean="0"/>
              <a:t> of the way/strategy/plan of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combining and testing the components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w: when a failure occurs, we should have some idea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to guess what the reason is by the way of units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integration.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X: the strategy affects the  integration time and the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order of coding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Y: influence to the choice of test cases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Z: influence to the cost and thoroughness of the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testing  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93637-6F88-4800-B632-A3A8ADF1179B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7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1. </a:t>
            </a:r>
            <a:r>
              <a:rPr lang="en-US" altLang="zh-CN" b="1" dirty="0" smtClean="0">
                <a:solidFill>
                  <a:srgbClr val="FF0066"/>
                </a:solidFill>
              </a:rPr>
              <a:t>Bottom-Up Integration</a:t>
            </a:r>
            <a:r>
              <a:rPr lang="zh-CN" altLang="en-US" b="1" dirty="0" smtClean="0"/>
              <a:t>（由底向上集成测试） 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zh-CN" altLang="en-US" sz="2000" b="1" dirty="0" smtClean="0"/>
              <a:t>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0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(P426)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从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模块结构图的最低层开始，由下而上按调用关系逐步添加新模块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，组成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子系统并分别测试，直到全部模块组装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完毕。</a:t>
            </a:r>
            <a:endParaRPr lang="en-US" altLang="zh-CN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example: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component </a:t>
            </a:r>
            <a:r>
              <a:rPr lang="en-US" altLang="zh-CN" sz="20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d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river (</a:t>
            </a:r>
            <a:r>
              <a:rPr lang="zh-CN" altLang="en-US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驱动模块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代替上级模块传递测试用例的程序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fig-8.8, fig-8.9 bottom-up testing procedure: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990600" y="4457750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990600" y="5427712"/>
            <a:ext cx="381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  <a:endParaRPr lang="en-US" altLang="zh-CN" sz="2400" b="1"/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>
            <a:off x="1190625" y="490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15240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05" name="Text Box 8"/>
          <p:cNvSpPr txBox="1">
            <a:spLocks noChangeArrowheads="1"/>
          </p:cNvSpPr>
          <p:nvPr/>
        </p:nvSpPr>
        <p:spPr bwMode="auto">
          <a:xfrm>
            <a:off x="20574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06" name="Text Box 9"/>
          <p:cNvSpPr txBox="1">
            <a:spLocks noChangeArrowheads="1"/>
          </p:cNvSpPr>
          <p:nvPr/>
        </p:nvSpPr>
        <p:spPr bwMode="auto">
          <a:xfrm>
            <a:off x="1524000" y="5427712"/>
            <a:ext cx="381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  <a:endParaRPr lang="en-US" altLang="zh-CN" sz="2400" b="1"/>
          </a:p>
        </p:txBody>
      </p:sp>
      <p:sp>
        <p:nvSpPr>
          <p:cNvPr id="80907" name="Text Box 10"/>
          <p:cNvSpPr txBox="1">
            <a:spLocks noChangeArrowheads="1"/>
          </p:cNvSpPr>
          <p:nvPr/>
        </p:nvSpPr>
        <p:spPr bwMode="auto">
          <a:xfrm>
            <a:off x="2057400" y="542771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  <a:endParaRPr lang="en-US" altLang="zh-CN" sz="2400" b="1"/>
          </a:p>
        </p:txBody>
      </p:sp>
      <p:sp>
        <p:nvSpPr>
          <p:cNvPr id="80908" name="Text Box 11"/>
          <p:cNvSpPr txBox="1">
            <a:spLocks noChangeArrowheads="1"/>
          </p:cNvSpPr>
          <p:nvPr/>
        </p:nvSpPr>
        <p:spPr bwMode="auto">
          <a:xfrm>
            <a:off x="32766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946525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10" name="Text Box 13"/>
          <p:cNvSpPr txBox="1">
            <a:spLocks noChangeArrowheads="1"/>
          </p:cNvSpPr>
          <p:nvPr/>
        </p:nvSpPr>
        <p:spPr bwMode="auto">
          <a:xfrm>
            <a:off x="4632325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11" name="Text Box 14"/>
          <p:cNvSpPr txBox="1">
            <a:spLocks noChangeArrowheads="1"/>
          </p:cNvSpPr>
          <p:nvPr/>
        </p:nvSpPr>
        <p:spPr bwMode="auto">
          <a:xfrm>
            <a:off x="3641725" y="61135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  <a:endParaRPr lang="en-US" altLang="zh-CN" sz="2400" b="1"/>
          </a:p>
        </p:txBody>
      </p:sp>
      <p:sp>
        <p:nvSpPr>
          <p:cNvPr id="80912" name="Text Box 15"/>
          <p:cNvSpPr txBox="1">
            <a:spLocks noChangeArrowheads="1"/>
          </p:cNvSpPr>
          <p:nvPr/>
        </p:nvSpPr>
        <p:spPr bwMode="auto">
          <a:xfrm>
            <a:off x="2879725" y="61008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  <a:endParaRPr lang="en-US" altLang="zh-CN" sz="2400" b="1"/>
          </a:p>
        </p:txBody>
      </p:sp>
      <p:sp>
        <p:nvSpPr>
          <p:cNvPr id="80913" name="Text Box 16"/>
          <p:cNvSpPr txBox="1">
            <a:spLocks noChangeArrowheads="1"/>
          </p:cNvSpPr>
          <p:nvPr/>
        </p:nvSpPr>
        <p:spPr bwMode="auto">
          <a:xfrm>
            <a:off x="3276600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  <a:endParaRPr lang="en-US" altLang="zh-CN" sz="2400" b="1"/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3946525" y="52753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  <a:endParaRPr lang="en-US" altLang="zh-CN" sz="2400" b="1"/>
          </a:p>
        </p:txBody>
      </p:sp>
      <p:sp>
        <p:nvSpPr>
          <p:cNvPr id="80915" name="Text Box 18"/>
          <p:cNvSpPr txBox="1">
            <a:spLocks noChangeArrowheads="1"/>
          </p:cNvSpPr>
          <p:nvPr/>
        </p:nvSpPr>
        <p:spPr bwMode="auto">
          <a:xfrm>
            <a:off x="4632325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16" name="Text Box 19"/>
          <p:cNvSpPr txBox="1">
            <a:spLocks noChangeArrowheads="1"/>
          </p:cNvSpPr>
          <p:nvPr/>
        </p:nvSpPr>
        <p:spPr bwMode="auto">
          <a:xfrm>
            <a:off x="4572000" y="610081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  <a:endParaRPr lang="en-US" altLang="zh-CN" sz="2400" b="1"/>
          </a:p>
        </p:txBody>
      </p:sp>
      <p:sp>
        <p:nvSpPr>
          <p:cNvPr id="80917" name="Line 20"/>
          <p:cNvSpPr>
            <a:spLocks noChangeShapeType="1"/>
          </p:cNvSpPr>
          <p:nvPr/>
        </p:nvSpPr>
        <p:spPr bwMode="auto">
          <a:xfrm>
            <a:off x="1752600" y="48943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8" name="Line 21"/>
          <p:cNvSpPr>
            <a:spLocks noChangeShapeType="1"/>
          </p:cNvSpPr>
          <p:nvPr/>
        </p:nvSpPr>
        <p:spPr bwMode="auto">
          <a:xfrm>
            <a:off x="2286000" y="48943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9" name="Line 22"/>
          <p:cNvSpPr>
            <a:spLocks noChangeShapeType="1"/>
          </p:cNvSpPr>
          <p:nvPr/>
        </p:nvSpPr>
        <p:spPr bwMode="auto">
          <a:xfrm>
            <a:off x="35052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0" name="Line 23"/>
          <p:cNvSpPr>
            <a:spLocks noChangeShapeType="1"/>
          </p:cNvSpPr>
          <p:nvPr/>
        </p:nvSpPr>
        <p:spPr bwMode="auto">
          <a:xfrm>
            <a:off x="41910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1" name="Line 24"/>
          <p:cNvSpPr>
            <a:spLocks noChangeShapeType="1"/>
          </p:cNvSpPr>
          <p:nvPr/>
        </p:nvSpPr>
        <p:spPr bwMode="auto">
          <a:xfrm>
            <a:off x="48006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2" name="Line 25"/>
          <p:cNvSpPr>
            <a:spLocks noChangeShapeType="1"/>
          </p:cNvSpPr>
          <p:nvPr/>
        </p:nvSpPr>
        <p:spPr bwMode="auto">
          <a:xfrm>
            <a:off x="4800600" y="5732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3" name="Line 26"/>
          <p:cNvSpPr>
            <a:spLocks noChangeShapeType="1"/>
          </p:cNvSpPr>
          <p:nvPr/>
        </p:nvSpPr>
        <p:spPr bwMode="auto">
          <a:xfrm flipV="1">
            <a:off x="30480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4" name="Line 27"/>
          <p:cNvSpPr>
            <a:spLocks noChangeShapeType="1"/>
          </p:cNvSpPr>
          <p:nvPr/>
        </p:nvSpPr>
        <p:spPr bwMode="auto">
          <a:xfrm flipV="1">
            <a:off x="38862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5" name="Line 28"/>
          <p:cNvSpPr>
            <a:spLocks noChangeShapeType="1"/>
          </p:cNvSpPr>
          <p:nvPr/>
        </p:nvSpPr>
        <p:spPr bwMode="auto">
          <a:xfrm>
            <a:off x="3048000" y="596111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6" name="Line 29"/>
          <p:cNvSpPr>
            <a:spLocks noChangeShapeType="1"/>
          </p:cNvSpPr>
          <p:nvPr/>
        </p:nvSpPr>
        <p:spPr bwMode="auto">
          <a:xfrm>
            <a:off x="3505200" y="57325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7" name="Text Box 30"/>
          <p:cNvSpPr txBox="1">
            <a:spLocks noChangeArrowheads="1"/>
          </p:cNvSpPr>
          <p:nvPr/>
        </p:nvSpPr>
        <p:spPr bwMode="auto">
          <a:xfrm>
            <a:off x="67818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80928" name="Text Box 31"/>
          <p:cNvSpPr txBox="1">
            <a:spLocks noChangeArrowheads="1"/>
          </p:cNvSpPr>
          <p:nvPr/>
        </p:nvSpPr>
        <p:spPr bwMode="auto">
          <a:xfrm>
            <a:off x="6096000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  <a:endParaRPr lang="en-US" altLang="zh-CN" sz="2400" b="1"/>
          </a:p>
        </p:txBody>
      </p:sp>
      <p:sp>
        <p:nvSpPr>
          <p:cNvPr id="80929" name="Text Box 32"/>
          <p:cNvSpPr txBox="1">
            <a:spLocks noChangeArrowheads="1"/>
          </p:cNvSpPr>
          <p:nvPr/>
        </p:nvSpPr>
        <p:spPr bwMode="auto">
          <a:xfrm>
            <a:off x="6781800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  <a:endParaRPr lang="en-US" altLang="zh-CN" sz="2400" b="1"/>
          </a:p>
        </p:txBody>
      </p:sp>
      <p:sp>
        <p:nvSpPr>
          <p:cNvPr id="80930" name="Text Box 33"/>
          <p:cNvSpPr txBox="1">
            <a:spLocks noChangeArrowheads="1"/>
          </p:cNvSpPr>
          <p:nvPr/>
        </p:nvSpPr>
        <p:spPr bwMode="auto">
          <a:xfrm>
            <a:off x="5715000" y="61008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  <a:endParaRPr lang="en-US" altLang="zh-CN" sz="2400" b="1"/>
          </a:p>
        </p:txBody>
      </p:sp>
      <p:sp>
        <p:nvSpPr>
          <p:cNvPr id="80931" name="Text Box 34"/>
          <p:cNvSpPr txBox="1">
            <a:spLocks noChangeArrowheads="1"/>
          </p:cNvSpPr>
          <p:nvPr/>
        </p:nvSpPr>
        <p:spPr bwMode="auto">
          <a:xfrm>
            <a:off x="6477000" y="61008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  <a:endParaRPr lang="en-US" altLang="zh-CN" sz="2400" b="1"/>
          </a:p>
        </p:txBody>
      </p:sp>
      <p:sp>
        <p:nvSpPr>
          <p:cNvPr id="80932" name="Text Box 35"/>
          <p:cNvSpPr txBox="1">
            <a:spLocks noChangeArrowheads="1"/>
          </p:cNvSpPr>
          <p:nvPr/>
        </p:nvSpPr>
        <p:spPr bwMode="auto">
          <a:xfrm>
            <a:off x="7543800" y="52753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0933" name="Text Box 36"/>
          <p:cNvSpPr txBox="1">
            <a:spLocks noChangeArrowheads="1"/>
          </p:cNvSpPr>
          <p:nvPr/>
        </p:nvSpPr>
        <p:spPr bwMode="auto">
          <a:xfrm>
            <a:off x="7543800" y="611351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  <a:endParaRPr lang="en-US" altLang="zh-CN" sz="2400" b="1"/>
          </a:p>
        </p:txBody>
      </p:sp>
      <p:sp>
        <p:nvSpPr>
          <p:cNvPr id="80934" name="Line 37"/>
          <p:cNvSpPr>
            <a:spLocks noChangeShapeType="1"/>
          </p:cNvSpPr>
          <p:nvPr/>
        </p:nvSpPr>
        <p:spPr bwMode="auto">
          <a:xfrm flipV="1">
            <a:off x="6324600" y="51229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5" name="Line 38"/>
          <p:cNvSpPr>
            <a:spLocks noChangeShapeType="1"/>
          </p:cNvSpPr>
          <p:nvPr/>
        </p:nvSpPr>
        <p:spPr bwMode="auto">
          <a:xfrm flipV="1">
            <a:off x="7772400" y="51229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6" name="Line 39"/>
          <p:cNvSpPr>
            <a:spLocks noChangeShapeType="1"/>
          </p:cNvSpPr>
          <p:nvPr/>
        </p:nvSpPr>
        <p:spPr bwMode="auto">
          <a:xfrm flipV="1">
            <a:off x="70104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7" name="Line 40"/>
          <p:cNvSpPr>
            <a:spLocks noChangeShapeType="1"/>
          </p:cNvSpPr>
          <p:nvPr/>
        </p:nvSpPr>
        <p:spPr bwMode="auto">
          <a:xfrm>
            <a:off x="6324600" y="512291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8" name="Line 41"/>
          <p:cNvSpPr>
            <a:spLocks noChangeShapeType="1"/>
          </p:cNvSpPr>
          <p:nvPr/>
        </p:nvSpPr>
        <p:spPr bwMode="auto">
          <a:xfrm flipV="1">
            <a:off x="59436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9" name="Line 42"/>
          <p:cNvSpPr>
            <a:spLocks noChangeShapeType="1"/>
          </p:cNvSpPr>
          <p:nvPr/>
        </p:nvSpPr>
        <p:spPr bwMode="auto">
          <a:xfrm flipV="1">
            <a:off x="67056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0" name="Line 43"/>
          <p:cNvSpPr>
            <a:spLocks noChangeShapeType="1"/>
          </p:cNvSpPr>
          <p:nvPr/>
        </p:nvSpPr>
        <p:spPr bwMode="auto">
          <a:xfrm>
            <a:off x="5943600" y="59611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1" name="Line 44"/>
          <p:cNvSpPr>
            <a:spLocks noChangeShapeType="1"/>
          </p:cNvSpPr>
          <p:nvPr/>
        </p:nvSpPr>
        <p:spPr bwMode="auto">
          <a:xfrm>
            <a:off x="6324600" y="57325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2" name="Line 45"/>
          <p:cNvSpPr>
            <a:spLocks noChangeShapeType="1"/>
          </p:cNvSpPr>
          <p:nvPr/>
        </p:nvSpPr>
        <p:spPr bwMode="auto">
          <a:xfrm>
            <a:off x="7772400" y="5732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3" name="AutoShape 46"/>
          <p:cNvSpPr>
            <a:spLocks noChangeArrowheads="1"/>
          </p:cNvSpPr>
          <p:nvPr/>
        </p:nvSpPr>
        <p:spPr bwMode="auto">
          <a:xfrm>
            <a:off x="2743200" y="4970512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0944" name="AutoShape 47"/>
          <p:cNvSpPr>
            <a:spLocks noChangeArrowheads="1"/>
          </p:cNvSpPr>
          <p:nvPr/>
        </p:nvSpPr>
        <p:spPr bwMode="auto">
          <a:xfrm>
            <a:off x="5486400" y="4970512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795A7-53B9-45FA-B78F-FE45264BEDC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failure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                            </a:t>
            </a:r>
            <a:r>
              <a:rPr lang="en-US" altLang="zh-CN" sz="3200" b="1" baseline="-40000" smtClean="0">
                <a:solidFill>
                  <a:schemeClr val="bg2"/>
                </a:solidFill>
                <a:sym typeface="Wingdings 2" panose="05020102010507070707" pitchFamily="18" charset="2"/>
              </a:rPr>
              <a:t>correspondent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software        X           the requirement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does              </a:t>
            </a:r>
            <a:r>
              <a:rPr lang="en-US" altLang="zh-CN" sz="32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3200" b="1" baseline="40000" smtClean="0">
                <a:solidFill>
                  <a:schemeClr val="bg2"/>
                </a:solidFill>
                <a:sym typeface="Wingdings 2" panose="05020102010507070707" pitchFamily="18" charset="2"/>
              </a:rPr>
              <a:t>with</a:t>
            </a:r>
            <a:r>
              <a:rPr lang="en-US" altLang="zh-CN" sz="32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describe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（软件的动作与需求描述的不相符，称之为失败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或失效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）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B: example: (P401-s1)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cause of failure: (P402-5 dots 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lvl="1" eaLnBrk="1" hangingPunct="1"/>
            <a:r>
              <a:rPr lang="en-US" altLang="zh-CN" sz="2000" b="1" smtClean="0"/>
              <a:t>Wrong requirement:  not what the customer wants</a:t>
            </a:r>
            <a:endParaRPr lang="en-US" altLang="zh-CN" sz="2000" b="1" smtClean="0"/>
          </a:p>
          <a:p>
            <a:pPr lvl="1" eaLnBrk="1" hangingPunct="1"/>
            <a:r>
              <a:rPr lang="en-US" altLang="zh-CN" sz="2000" b="1" smtClean="0"/>
              <a:t>Missing requirement</a:t>
            </a:r>
            <a:endParaRPr lang="en-US" altLang="zh-CN" sz="2000" b="1" smtClean="0"/>
          </a:p>
          <a:p>
            <a:pPr lvl="1" eaLnBrk="1" hangingPunct="1"/>
            <a:r>
              <a:rPr lang="en-US" altLang="zh-CN" sz="2000" b="1" smtClean="0"/>
              <a:t>Requirement impossible to implement</a:t>
            </a:r>
            <a:endParaRPr lang="en-US" altLang="zh-CN" sz="2000" b="1" smtClean="0"/>
          </a:p>
          <a:p>
            <a:pPr lvl="1" eaLnBrk="1" hangingPunct="1"/>
            <a:r>
              <a:rPr lang="en-US" altLang="zh-CN" sz="2000" b="1" smtClean="0"/>
              <a:t>Faulty design</a:t>
            </a:r>
            <a:endParaRPr lang="en-US" altLang="zh-CN" sz="2000" b="1" smtClean="0"/>
          </a:p>
          <a:p>
            <a:pPr lvl="1" eaLnBrk="1" hangingPunct="1"/>
            <a:r>
              <a:rPr lang="en-US" altLang="zh-CN" sz="2000" b="1" smtClean="0"/>
              <a:t>Faulty code</a:t>
            </a:r>
            <a:endParaRPr lang="en-US" altLang="zh-CN" sz="2000" b="1" smtClean="0"/>
          </a:p>
          <a:p>
            <a:pPr lvl="1" eaLnBrk="1" hangingPunct="1"/>
            <a:r>
              <a:rPr lang="en-US" altLang="zh-CN" sz="2000" b="1" smtClean="0"/>
              <a:t>Improperly implemented design</a:t>
            </a:r>
            <a:endParaRPr lang="en-US" altLang="zh-CN" sz="20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4924425" y="2438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91CD85-3C69-426D-957D-C4CA4F246372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advantage/feature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easy to generate a test case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be suitable for OO approach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（每次加入的是经过测试的对象，也符合消息的传递方式。）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be suitable when many of the low level components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are general-purpose utility routines that are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invoked often by others.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drawback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the major faults in high level units can’t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correct as soon as possible 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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注：图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8.8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部件层次结构的含义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指模块之间一个对象调用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另一个对象的方法，或一个部件传递参数给另一个部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件，或部件间传递消息等。 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946305-B1D1-43D8-A86E-3DF561A0EC45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2. Top-Down Integration</a:t>
            </a:r>
            <a:r>
              <a:rPr lang="zh-CN" altLang="en-US" b="1" dirty="0" smtClean="0"/>
              <a:t>（自顶向下集成测试）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0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(P428)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从顶层控制组件开始，首先对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它本身进行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然后将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被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测组件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调用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的组件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组合起来，对这个更大的子系统进行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测试，反复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采用这种方法，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直到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包含了所有组件为止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example: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tub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（桩模块：代替下级模块的仿真程序）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B: fig-8.8, fig-8.10 top-down testing procedure: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971550" y="5585668"/>
            <a:ext cx="431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endParaRPr lang="en-US" altLang="zh-CN" sz="2400" b="1"/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1524000" y="45950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84999" name="Text Box 9"/>
          <p:cNvSpPr txBox="1">
            <a:spLocks noChangeArrowheads="1"/>
          </p:cNvSpPr>
          <p:nvPr/>
        </p:nvSpPr>
        <p:spPr bwMode="auto">
          <a:xfrm>
            <a:off x="1524000" y="5585668"/>
            <a:ext cx="4556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endParaRPr lang="en-US" altLang="zh-CN" sz="2400" b="1"/>
          </a:p>
        </p:txBody>
      </p:sp>
      <p:sp>
        <p:nvSpPr>
          <p:cNvPr id="85000" name="Text Box 10"/>
          <p:cNvSpPr txBox="1">
            <a:spLocks noChangeArrowheads="1"/>
          </p:cNvSpPr>
          <p:nvPr/>
        </p:nvSpPr>
        <p:spPr bwMode="auto">
          <a:xfrm>
            <a:off x="2057400" y="5585668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endParaRPr lang="en-US" altLang="zh-CN" sz="2400" b="1"/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946525" y="45950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85002" name="Text Box 14"/>
          <p:cNvSpPr txBox="1">
            <a:spLocks noChangeArrowheads="1"/>
          </p:cNvSpPr>
          <p:nvPr/>
        </p:nvSpPr>
        <p:spPr bwMode="auto">
          <a:xfrm>
            <a:off x="3641725" y="62714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endParaRPr lang="en-US" altLang="zh-CN" sz="2400" b="1"/>
          </a:p>
        </p:txBody>
      </p:sp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2879725" y="62587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endParaRPr lang="en-US" altLang="zh-CN" sz="2400" b="1"/>
          </a:p>
        </p:txBody>
      </p:sp>
      <p:sp>
        <p:nvSpPr>
          <p:cNvPr id="85004" name="Text Box 16"/>
          <p:cNvSpPr txBox="1">
            <a:spLocks noChangeArrowheads="1"/>
          </p:cNvSpPr>
          <p:nvPr/>
        </p:nvSpPr>
        <p:spPr bwMode="auto">
          <a:xfrm>
            <a:off x="3276600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  <a:endParaRPr lang="en-US" altLang="zh-CN" sz="2400" b="1"/>
          </a:p>
        </p:txBody>
      </p:sp>
      <p:sp>
        <p:nvSpPr>
          <p:cNvPr id="85005" name="Text Box 17"/>
          <p:cNvSpPr txBox="1">
            <a:spLocks noChangeArrowheads="1"/>
          </p:cNvSpPr>
          <p:nvPr/>
        </p:nvSpPr>
        <p:spPr bwMode="auto">
          <a:xfrm>
            <a:off x="3946525" y="54332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  <a:endParaRPr lang="en-US" altLang="zh-CN" sz="2400" b="1"/>
          </a:p>
        </p:txBody>
      </p:sp>
      <p:sp>
        <p:nvSpPr>
          <p:cNvPr id="85006" name="Text Box 18"/>
          <p:cNvSpPr txBox="1">
            <a:spLocks noChangeArrowheads="1"/>
          </p:cNvSpPr>
          <p:nvPr/>
        </p:nvSpPr>
        <p:spPr bwMode="auto">
          <a:xfrm>
            <a:off x="4632325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5007" name="Text Box 19"/>
          <p:cNvSpPr txBox="1">
            <a:spLocks noChangeArrowheads="1"/>
          </p:cNvSpPr>
          <p:nvPr/>
        </p:nvSpPr>
        <p:spPr bwMode="auto">
          <a:xfrm>
            <a:off x="4572000" y="6258768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  <a:endParaRPr lang="en-US" altLang="zh-CN" sz="2400" b="1"/>
          </a:p>
        </p:txBody>
      </p:sp>
      <p:sp>
        <p:nvSpPr>
          <p:cNvPr id="85008" name="Line 21"/>
          <p:cNvSpPr>
            <a:spLocks noChangeShapeType="1"/>
          </p:cNvSpPr>
          <p:nvPr/>
        </p:nvSpPr>
        <p:spPr bwMode="auto">
          <a:xfrm>
            <a:off x="4191000" y="50522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23"/>
          <p:cNvSpPr>
            <a:spLocks noChangeShapeType="1"/>
          </p:cNvSpPr>
          <p:nvPr/>
        </p:nvSpPr>
        <p:spPr bwMode="auto">
          <a:xfrm>
            <a:off x="4800600" y="5890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Line 24"/>
          <p:cNvSpPr>
            <a:spLocks noChangeShapeType="1"/>
          </p:cNvSpPr>
          <p:nvPr/>
        </p:nvSpPr>
        <p:spPr bwMode="auto">
          <a:xfrm flipV="1">
            <a:off x="38862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1" name="Line 25"/>
          <p:cNvSpPr>
            <a:spLocks noChangeShapeType="1"/>
          </p:cNvSpPr>
          <p:nvPr/>
        </p:nvSpPr>
        <p:spPr bwMode="auto">
          <a:xfrm>
            <a:off x="3048000" y="611906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Line 26"/>
          <p:cNvSpPr>
            <a:spLocks noChangeShapeType="1"/>
          </p:cNvSpPr>
          <p:nvPr/>
        </p:nvSpPr>
        <p:spPr bwMode="auto">
          <a:xfrm>
            <a:off x="3505200" y="5890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3" name="Text Box 27"/>
          <p:cNvSpPr txBox="1">
            <a:spLocks noChangeArrowheads="1"/>
          </p:cNvSpPr>
          <p:nvPr/>
        </p:nvSpPr>
        <p:spPr bwMode="auto">
          <a:xfrm>
            <a:off x="6781800" y="45950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85014" name="Text Box 28"/>
          <p:cNvSpPr txBox="1">
            <a:spLocks noChangeArrowheads="1"/>
          </p:cNvSpPr>
          <p:nvPr/>
        </p:nvSpPr>
        <p:spPr bwMode="auto">
          <a:xfrm>
            <a:off x="6096000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  <a:endParaRPr lang="en-US" altLang="zh-CN" sz="2400" b="1"/>
          </a:p>
        </p:txBody>
      </p:sp>
      <p:sp>
        <p:nvSpPr>
          <p:cNvPr id="85015" name="Text Box 29"/>
          <p:cNvSpPr txBox="1">
            <a:spLocks noChangeArrowheads="1"/>
          </p:cNvSpPr>
          <p:nvPr/>
        </p:nvSpPr>
        <p:spPr bwMode="auto">
          <a:xfrm>
            <a:off x="6781800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  <a:endParaRPr lang="en-US" altLang="zh-CN" sz="2400" b="1"/>
          </a:p>
        </p:txBody>
      </p:sp>
      <p:sp>
        <p:nvSpPr>
          <p:cNvPr id="85016" name="Text Box 30"/>
          <p:cNvSpPr txBox="1">
            <a:spLocks noChangeArrowheads="1"/>
          </p:cNvSpPr>
          <p:nvPr/>
        </p:nvSpPr>
        <p:spPr bwMode="auto">
          <a:xfrm>
            <a:off x="5715000" y="62587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  <a:endParaRPr lang="en-US" altLang="zh-CN" sz="2400" b="1"/>
          </a:p>
        </p:txBody>
      </p:sp>
      <p:sp>
        <p:nvSpPr>
          <p:cNvPr id="85017" name="Text Box 31"/>
          <p:cNvSpPr txBox="1">
            <a:spLocks noChangeArrowheads="1"/>
          </p:cNvSpPr>
          <p:nvPr/>
        </p:nvSpPr>
        <p:spPr bwMode="auto">
          <a:xfrm>
            <a:off x="6477000" y="62587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  <a:endParaRPr lang="en-US" altLang="zh-CN" sz="2400" b="1"/>
          </a:p>
        </p:txBody>
      </p:sp>
      <p:sp>
        <p:nvSpPr>
          <p:cNvPr id="85018" name="Text Box 32"/>
          <p:cNvSpPr txBox="1">
            <a:spLocks noChangeArrowheads="1"/>
          </p:cNvSpPr>
          <p:nvPr/>
        </p:nvSpPr>
        <p:spPr bwMode="auto">
          <a:xfrm>
            <a:off x="7543800" y="54332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en-US" altLang="zh-CN" sz="2400" b="1"/>
          </a:p>
        </p:txBody>
      </p:sp>
      <p:sp>
        <p:nvSpPr>
          <p:cNvPr id="85019" name="Text Box 33"/>
          <p:cNvSpPr txBox="1">
            <a:spLocks noChangeArrowheads="1"/>
          </p:cNvSpPr>
          <p:nvPr/>
        </p:nvSpPr>
        <p:spPr bwMode="auto">
          <a:xfrm>
            <a:off x="7543800" y="6271468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  <a:endParaRPr lang="en-US" altLang="zh-CN" sz="2400" b="1"/>
          </a:p>
        </p:txBody>
      </p:sp>
      <p:sp>
        <p:nvSpPr>
          <p:cNvPr id="85020" name="Line 34"/>
          <p:cNvSpPr>
            <a:spLocks noChangeShapeType="1"/>
          </p:cNvSpPr>
          <p:nvPr/>
        </p:nvSpPr>
        <p:spPr bwMode="auto">
          <a:xfrm flipV="1">
            <a:off x="63246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1" name="Line 35"/>
          <p:cNvSpPr>
            <a:spLocks noChangeShapeType="1"/>
          </p:cNvSpPr>
          <p:nvPr/>
        </p:nvSpPr>
        <p:spPr bwMode="auto">
          <a:xfrm flipV="1">
            <a:off x="77724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2" name="Line 36"/>
          <p:cNvSpPr>
            <a:spLocks noChangeShapeType="1"/>
          </p:cNvSpPr>
          <p:nvPr/>
        </p:nvSpPr>
        <p:spPr bwMode="auto">
          <a:xfrm flipV="1">
            <a:off x="7010400" y="50522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Line 37"/>
          <p:cNvSpPr>
            <a:spLocks noChangeShapeType="1"/>
          </p:cNvSpPr>
          <p:nvPr/>
        </p:nvSpPr>
        <p:spPr bwMode="auto">
          <a:xfrm>
            <a:off x="6324600" y="528086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4" name="Line 38"/>
          <p:cNvSpPr>
            <a:spLocks noChangeShapeType="1"/>
          </p:cNvSpPr>
          <p:nvPr/>
        </p:nvSpPr>
        <p:spPr bwMode="auto">
          <a:xfrm flipV="1">
            <a:off x="59436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39"/>
          <p:cNvSpPr>
            <a:spLocks noChangeShapeType="1"/>
          </p:cNvSpPr>
          <p:nvPr/>
        </p:nvSpPr>
        <p:spPr bwMode="auto">
          <a:xfrm flipV="1">
            <a:off x="67056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40"/>
          <p:cNvSpPr>
            <a:spLocks noChangeShapeType="1"/>
          </p:cNvSpPr>
          <p:nvPr/>
        </p:nvSpPr>
        <p:spPr bwMode="auto">
          <a:xfrm>
            <a:off x="5943600" y="611906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41"/>
          <p:cNvSpPr>
            <a:spLocks noChangeShapeType="1"/>
          </p:cNvSpPr>
          <p:nvPr/>
        </p:nvSpPr>
        <p:spPr bwMode="auto">
          <a:xfrm>
            <a:off x="6324600" y="5890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42"/>
          <p:cNvSpPr>
            <a:spLocks noChangeShapeType="1"/>
          </p:cNvSpPr>
          <p:nvPr/>
        </p:nvSpPr>
        <p:spPr bwMode="auto">
          <a:xfrm>
            <a:off x="7772400" y="5890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AutoShape 43"/>
          <p:cNvSpPr>
            <a:spLocks noChangeArrowheads="1"/>
          </p:cNvSpPr>
          <p:nvPr/>
        </p:nvSpPr>
        <p:spPr bwMode="auto">
          <a:xfrm>
            <a:off x="2743200" y="5128468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5030" name="AutoShape 44"/>
          <p:cNvSpPr>
            <a:spLocks noChangeArrowheads="1"/>
          </p:cNvSpPr>
          <p:nvPr/>
        </p:nvSpPr>
        <p:spPr bwMode="auto">
          <a:xfrm>
            <a:off x="5486400" y="5128468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5031" name="Line 45"/>
          <p:cNvSpPr>
            <a:spLocks noChangeShapeType="1"/>
          </p:cNvSpPr>
          <p:nvPr/>
        </p:nvSpPr>
        <p:spPr bwMode="auto">
          <a:xfrm flipV="1">
            <a:off x="30480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Line 47"/>
          <p:cNvSpPr>
            <a:spLocks noChangeShapeType="1"/>
          </p:cNvSpPr>
          <p:nvPr/>
        </p:nvSpPr>
        <p:spPr bwMode="auto">
          <a:xfrm>
            <a:off x="1752600" y="50522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3" name="Line 48"/>
          <p:cNvSpPr>
            <a:spLocks noChangeShapeType="1"/>
          </p:cNvSpPr>
          <p:nvPr/>
        </p:nvSpPr>
        <p:spPr bwMode="auto">
          <a:xfrm flipV="1">
            <a:off x="1219200" y="54332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4" name="Line 49"/>
          <p:cNvSpPr>
            <a:spLocks noChangeShapeType="1"/>
          </p:cNvSpPr>
          <p:nvPr/>
        </p:nvSpPr>
        <p:spPr bwMode="auto">
          <a:xfrm flipV="1">
            <a:off x="2286000" y="54332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5" name="Line 50"/>
          <p:cNvSpPr>
            <a:spLocks noChangeShapeType="1"/>
          </p:cNvSpPr>
          <p:nvPr/>
        </p:nvSpPr>
        <p:spPr bwMode="auto">
          <a:xfrm>
            <a:off x="1219200" y="543326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6" name="Line 52"/>
          <p:cNvSpPr>
            <a:spLocks noChangeShapeType="1"/>
          </p:cNvSpPr>
          <p:nvPr/>
        </p:nvSpPr>
        <p:spPr bwMode="auto">
          <a:xfrm flipV="1">
            <a:off x="48006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Line 53"/>
          <p:cNvSpPr>
            <a:spLocks noChangeShapeType="1"/>
          </p:cNvSpPr>
          <p:nvPr/>
        </p:nvSpPr>
        <p:spPr bwMode="auto">
          <a:xfrm flipV="1">
            <a:off x="35052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8" name="Line 54"/>
          <p:cNvSpPr>
            <a:spLocks noChangeShapeType="1"/>
          </p:cNvSpPr>
          <p:nvPr/>
        </p:nvSpPr>
        <p:spPr bwMode="auto">
          <a:xfrm>
            <a:off x="3505200" y="528086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461BDE-D6C1-46D6-B194-42BB3EAB279A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advantage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the upper models have more testing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choice , so the major question will be found in early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stage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drawback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generating test cases can be difficult </a:t>
            </a:r>
            <a:r>
              <a:rPr lang="en-US" altLang="zh-CN" sz="2400" b="1" smtClean="0">
                <a:sym typeface="Wingdings 2" panose="05020102010507070707" pitchFamily="18" charset="2"/>
              </a:rPr>
              <a:t>(P429) </a:t>
            </a:r>
            <a:endParaRPr lang="en-US" altLang="zh-CN" sz="2400" b="1" smtClean="0"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a very large number of stubs may be required  </a:t>
            </a:r>
            <a:endParaRPr lang="en-US" altLang="zh-CN" sz="2400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(modified top-down testing—Fig8.11) </a:t>
            </a:r>
            <a:endParaRPr lang="en-US" altLang="zh-CN" sz="2400" b="1" smtClean="0"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b="1" smtClean="0"/>
              <a:t>3. Big-bang Integration</a:t>
            </a:r>
            <a:r>
              <a:rPr lang="zh-CN" altLang="en-US" b="1" smtClean="0"/>
              <a:t>（莽撞测试） 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meaning:unit testing      integrate all units in one time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drawback: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stubs+drivers (when unit test a module)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4310063" y="55959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89D2D-FD2C-4AF0-8D1A-71E85F733078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B: its difficult to find the cause of any failure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C: interface faults cannot be distinguished easily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4. Sandwich Integration</a:t>
            </a:r>
            <a:r>
              <a:rPr lang="zh-CN" altLang="en-US" b="1" smtClean="0"/>
              <a:t>（混合方式测试） 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meaning: A: three layers: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X: target layer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middle layer</a:t>
            </a:r>
            <a:r>
              <a:rPr lang="zh-CN" altLang="en-US" sz="2400" b="1" smtClean="0"/>
              <a:t>） 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</a:t>
            </a:r>
            <a:r>
              <a:rPr lang="en-US" altLang="zh-CN" sz="2400" b="1" smtClean="0"/>
              <a:t>Y: upper layer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Z: lower layer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B: strategy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X: upper layer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 top-down testing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Y: lower layer --- bottom-up testing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Z: target layer --- testing(stub+driver)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W: integration of all three layers</a:t>
            </a:r>
            <a:r>
              <a:rPr lang="zh-CN" altLang="en-US" sz="2400" b="1" smtClean="0"/>
              <a:t>。</a:t>
            </a:r>
            <a:endParaRPr lang="zh-CN" altLang="en-US" sz="2400" b="1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6A9B06-A4E7-4CAE-8D88-9FF4DA66FFC8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C: example: Fig8.13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feature: A: full testing for top level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B: easy to generate test case for lower level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5. Comparison of Integration Strategies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focus on: choosing an integration strategy depends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not only on system characteristics, but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also on customer expectations . (P430)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(so, test strategy should be discussed with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customer in the early stage of a project)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table8.7—comparison of integration strategies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sidebar8.5 + Fig8.15 ---- Microsoft’s strategy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driven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by market pressures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。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A4D97-E93B-40A9-8537-C2B96FA1D07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46113"/>
            <a:ext cx="8001000" cy="838200"/>
          </a:xfrm>
        </p:spPr>
        <p:txBody>
          <a:bodyPr lIns="0" tIns="0" rIns="0" bIns="0" anchor="ctr"/>
          <a:lstStyle/>
          <a:p>
            <a:pPr eaLnBrk="1" hangingPunct="1"/>
            <a:r>
              <a:rPr lang="en-US" altLang="zh-CN" sz="3200" smtClean="0"/>
              <a:t>Sidebar 8.5 Builds at Microsoft</a:t>
            </a:r>
            <a:endParaRPr lang="en-US" altLang="zh-CN" sz="320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773238"/>
            <a:ext cx="8001000" cy="4114800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z="2000" smtClean="0"/>
              <a:t>The feature teams synchronize their work by building the product and finding and fixing faults on a daily basis</a:t>
            </a:r>
            <a:endParaRPr lang="en-US" altLang="zh-CN" sz="2000" smtClean="0"/>
          </a:p>
        </p:txBody>
      </p:sp>
      <p:pic>
        <p:nvPicPr>
          <p:cNvPr id="9318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20938"/>
            <a:ext cx="7777162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70132-B022-4D22-B6E8-AAF230BD192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8.5 Testing Object-Oriented Systems (OO</a:t>
            </a:r>
            <a:r>
              <a:rPr lang="zh-CN" altLang="en-US" b="1" smtClean="0"/>
              <a:t>测试</a:t>
            </a:r>
            <a:r>
              <a:rPr lang="en-US" altLang="zh-CN" b="1" smtClean="0"/>
              <a:t>)</a:t>
            </a:r>
            <a:r>
              <a:rPr lang="en-US" altLang="zh-CN" sz="3200" b="1" smtClean="0"/>
              <a:t> </a:t>
            </a:r>
            <a:endParaRPr lang="en-US" altLang="zh-CN" sz="32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Focus on: OO testing has special characteristics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----should take several additional steps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1. Testing the Code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several problem about OO code testing (P433--3 dots)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----OO code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存在于对象的方法中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而完成软件任务需要界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面类、控制类、实体类等的交互，因而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OO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测试不仅仅局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限于对方法的测试，而是比较复杂和广泛。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注意的几个问题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提问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意外的输入能否产生意外的结果。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路径应该唯一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----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意料之内的输入能否产生意料之外的结果。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在选择有用的用例时，有没有考虑不周的情形？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1DBA85-CCB5-493A-AE7D-1AABC273E7DF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several aspects about the faults of objects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(P433-434  5 dots)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note: </a:t>
            </a:r>
            <a:r>
              <a:rPr lang="zh-CN" altLang="en-US" sz="2400" b="1" smtClean="0"/>
              <a:t>关于对象和类的检查不会都在设计阶段的静态检查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过程中完成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有很多时候是在测试阶段才发现其不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合理性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然后又需要调整设计 </a:t>
            </a:r>
            <a:r>
              <a:rPr lang="en-US" altLang="zh-CN" sz="2400" b="1" smtClean="0"/>
              <a:t>.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----</a:t>
            </a:r>
            <a:r>
              <a:rPr lang="zh-CN" altLang="en-US" sz="2400" b="1" smtClean="0"/>
              <a:t>发现不对称或不合理的关联或继承。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发现一个类中存在关系不密切的属性和动作。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一个类担任两个以上角色。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操作目标不明确。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例如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某个类没有合适的方法等等</a:t>
            </a:r>
            <a:r>
              <a:rPr lang="en-US" altLang="zh-CN" sz="2400" b="1" smtClean="0"/>
              <a:t>)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----</a:t>
            </a:r>
            <a:r>
              <a:rPr lang="zh-CN" altLang="en-US" sz="2400" b="1" smtClean="0"/>
              <a:t>发现两个同名的或同目的的关联关系等等。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FD1B6-8C67-4A79-B5E7-512E36E93868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 message : making special testing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传统方法可很好的应用于功能测试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但没有考虑测试类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所需的对象状态及其交互协作关系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而这涉及到消息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----OO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方法开发的系统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消息是软件任务完成的载体和线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索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需要对消息进行较全面的测试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同时也完成了对对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象的状态测试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响应消息的准确性需要测试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2. Difference between OO and traditional Testing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focus on: retest all methods when we add new  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subclass in a way of inheritance 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(</a:t>
            </a:r>
            <a:r>
              <a:rPr lang="zh-CN" altLang="en-US" sz="2400" b="1" dirty="0" smtClean="0"/>
              <a:t>换句话说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封装时被充分测试的程序在实现继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</a:t>
            </a:r>
            <a:r>
              <a:rPr lang="zh-CN" altLang="en-US" sz="2400" b="1" dirty="0" smtClean="0"/>
              <a:t>承组合时可能没有被充分测试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（添加子类时）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20EEF-86CA-45CD-9942-8383234E07D8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difference between OO and traditional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A: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traditional testing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system changed      original test case+new test case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(ordinary testing)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B: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OO testing: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retest the overriding subclass, and may</a:t>
            </a:r>
            <a:endParaRPr lang="en-US" altLang="zh-CN" sz="2400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use different use cases</a:t>
            </a:r>
            <a:endParaRPr lang="en-US" altLang="zh-CN" sz="2400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C: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OO testing: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unit testing ---- easy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integration testing ---- extensive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(Fig8.16---- show the easier and harder parts)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difference (with traditional testing)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smtClean="0">
                <a:solidFill>
                  <a:srgbClr val="FF0000"/>
                </a:solidFill>
                <a:sym typeface="Wingdings 2" panose="05020102010507070707" pitchFamily="18" charset="2"/>
              </a:rPr>
              <a:t>Fig8.17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 four different aspects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difficulty in OO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( 4 dots 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>
            <a:off x="3886200" y="27908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235825" y="5445125"/>
            <a:ext cx="1763713" cy="844550"/>
          </a:xfrm>
          <a:prstGeom prst="rect">
            <a:avLst/>
          </a:prstGeom>
          <a:noFill/>
          <a:ln w="22225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两者说的是同一个问题</a:t>
            </a:r>
            <a:endParaRPr lang="zh-CN" altLang="en-US" sz="2400" b="1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 flipH="1">
            <a:off x="6516688" y="56610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 flipH="1">
            <a:off x="4427538" y="5876925"/>
            <a:ext cx="28082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134B13-5D68-47DB-BB9C-2BC650E15375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 several concepts and problems (about testing)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purpose of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en-US" altLang="zh-CN" sz="2400" b="1" u="sng" smtClean="0">
                <a:solidFill>
                  <a:schemeClr val="bg2"/>
                </a:solidFill>
                <a:sym typeface="Wingdings 2" panose="05020102010507070707" pitchFamily="18" charset="2"/>
              </a:rPr>
              <a:t>discover faults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(not demonstrate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correctness)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fault identification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a process----(P402)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fault correction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making changes to the system so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the faults are removed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228357" name="AutoShape 5"/>
          <p:cNvSpPr>
            <a:spLocks noChangeArrowheads="1"/>
          </p:cNvSpPr>
          <p:nvPr/>
        </p:nvSpPr>
        <p:spPr bwMode="auto">
          <a:xfrm>
            <a:off x="1763713" y="4797425"/>
            <a:ext cx="6337300" cy="1728788"/>
          </a:xfrm>
          <a:prstGeom prst="wedgeRoundRectCallout">
            <a:avLst>
              <a:gd name="adj1" fmla="val 17986"/>
              <a:gd name="adj2" fmla="val -178560"/>
              <a:gd name="adj3" fmla="val 16667"/>
            </a:avLst>
          </a:prstGeom>
          <a:solidFill>
            <a:srgbClr val="99CCFF"/>
          </a:solidFill>
          <a:ln w="9525">
            <a:solidFill>
              <a:srgbClr val="80008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这两者的出发点有根本性的差别</a:t>
            </a:r>
            <a:r>
              <a:rPr lang="en-US" altLang="zh-CN" sz="2400" b="1"/>
              <a:t>:</a:t>
            </a:r>
            <a:r>
              <a:rPr lang="zh-CN" altLang="en-US" sz="2400" b="1"/>
              <a:t>前者是假设系统有问题</a:t>
            </a:r>
            <a:r>
              <a:rPr lang="en-US" altLang="zh-CN" sz="2400" b="1"/>
              <a:t>,</a:t>
            </a:r>
            <a:r>
              <a:rPr lang="zh-CN" altLang="en-US" sz="2400" b="1"/>
              <a:t>而后者是假设系统没有问题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86B72-D28B-487D-8A08-CC3AE1EF18DE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eaLnBrk="1" hangingPunct="1"/>
            <a:endParaRPr lang="en-US" altLang="zh-CN" sz="3200" smtClean="0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73238"/>
            <a:ext cx="8001000" cy="4114800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mtClean="0"/>
              <a:t>OO unit testing is less difficult, but integration testing is more extensive</a:t>
            </a:r>
            <a:endParaRPr lang="en-US" altLang="zh-CN" smtClean="0"/>
          </a:p>
        </p:txBody>
      </p:sp>
      <p:pic>
        <p:nvPicPr>
          <p:cNvPr id="10138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6840537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08A7B-3AC2-441F-B568-86DF6CDD08BE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382000" cy="792163"/>
          </a:xfrm>
        </p:spPr>
        <p:txBody>
          <a:bodyPr lIns="0" tIns="0" rIns="0" bIns="0" anchor="ctr"/>
          <a:lstStyle/>
          <a:p>
            <a:pPr eaLnBrk="1" hangingPunct="1"/>
            <a:endParaRPr lang="en-US" altLang="zh-CN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716088"/>
            <a:ext cx="8099425" cy="4665662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mtClean="0"/>
              <a:t>The farther the gray line is out, the more the difference</a:t>
            </a:r>
            <a:endParaRPr lang="en-US" altLang="zh-CN" smtClean="0"/>
          </a:p>
        </p:txBody>
      </p:sp>
      <p:pic>
        <p:nvPicPr>
          <p:cNvPr id="10342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65400"/>
            <a:ext cx="619283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22CB1-B0FB-4B26-9E72-0928F161E5CF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8.6 Testing Planning</a:t>
            </a:r>
            <a:r>
              <a:rPr lang="zh-CN" altLang="en-US" b="1" dirty="0" smtClean="0"/>
              <a:t>（测试计划） 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significance: (P436) </a:t>
            </a:r>
            <a:r>
              <a:rPr lang="en-US" altLang="zh-CN" sz="3200" b="1" baseline="-40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help</a:t>
            </a:r>
            <a:endParaRPr lang="en-US" altLang="zh-CN" sz="3200" b="1" baseline="-40000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careful test planning      design and organize the tests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</a:t>
            </a:r>
            <a:r>
              <a:rPr lang="en-US" altLang="zh-CN" sz="3200" b="1" baseline="40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us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appropriately and thoroughly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several steps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about test plan (P436— “1-6” )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1.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测试目标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测试的总体策略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进度安排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优先级及其他量化指标：</a:t>
            </a:r>
            <a:endParaRPr lang="zh-CN" altLang="en-US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例如集成测试后的缺陷数目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千行代码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《0.5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，</a:t>
            </a:r>
            <a:endParaRPr lang="zh-CN" altLang="en-US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单元测试产生的缺陷</a:t>
            </a:r>
            <a:r>
              <a:rPr lang="zh-CN" altLang="en-US" sz="20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≈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0.067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等等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2.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用例的分类设计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选择分类方法、附加方法等完成分类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3.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书写测试用例 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复审测试用例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审查用例的合理性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有时还编写测试程序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5.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运行测试用例 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6.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评价测试结果 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105477" name="Line 4"/>
          <p:cNvSpPr>
            <a:spLocks noChangeShapeType="1"/>
          </p:cNvSpPr>
          <p:nvPr/>
        </p:nvSpPr>
        <p:spPr bwMode="auto">
          <a:xfrm>
            <a:off x="4267200" y="28527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27FD26-0EED-4A72-86AC-A4039821529D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 </a:t>
            </a:r>
            <a:endParaRPr lang="en-US" altLang="zh-CN" sz="3200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1. Purpose of Plan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 purpose: realize test objectives by a test strategy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test plan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----describes the way in which we will show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our customers that the software works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correctly (the testing method include: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who, why, how, when/schedule 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(P437-s1)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demanding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制定测试计划的要求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know modular hierarchy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choosing test objectives, define test strategy,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generate test cases (to wait the testing executing)</a:t>
            </a:r>
            <a:r>
              <a:rPr lang="en-US" altLang="zh-CN" sz="2400" b="1" smtClean="0"/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301DE-A8DB-4C9B-8F55-8622A0377DA0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</a:t>
            </a:r>
            <a:r>
              <a:rPr lang="en-US" altLang="zh-CN" b="1" u="sng" smtClean="0">
                <a:solidFill>
                  <a:srgbClr val="FF0066"/>
                </a:solidFill>
              </a:rPr>
              <a:t>Contents of the Plan</a:t>
            </a:r>
            <a:r>
              <a:rPr lang="en-US" altLang="zh-CN" b="1" smtClean="0"/>
              <a:t> 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test objective and designing test cases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objective and steps (address the test stages)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量化的测试目标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象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PSP,TSP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中的测试统计目标一样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针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对测试目标制定的具体步骤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以及结束测试的原则等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.)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classifying , designing test cases, and choosing a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few representative test cases .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methods and techniques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----integration methods + review methods + all kinds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of testing reports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detailed list of test cases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770420-9734-4242-AB00-D135E19FB700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Final Purpose of Test Plan (P438) 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----having a complete picture of how and why testing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will be performed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4. example about test plan 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----see </a:t>
            </a:r>
            <a:r>
              <a:rPr lang="en-US" altLang="zh-CN" b="1" smtClean="0">
                <a:latin typeface="Times New Roman" panose="02020603050405020304" pitchFamily="18" charset="0"/>
              </a:rPr>
              <a:t>“</a:t>
            </a:r>
            <a:r>
              <a:rPr lang="en-US" altLang="zh-CN" b="1" smtClean="0"/>
              <a:t>test plan example.doc</a:t>
            </a:r>
            <a:r>
              <a:rPr lang="en-US" altLang="zh-CN" b="1" smtClean="0">
                <a:latin typeface="Times New Roman" panose="02020603050405020304" pitchFamily="18" charset="0"/>
              </a:rPr>
              <a:t>”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07A88-BDEA-4950-9B0C-2873B5386952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模拟面试问答：如果让您来带领一个测试团队，您会做哪些工作？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对于需求文档，如何进行测试？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（从什么方面考虑？有什么样的原则？）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954FC9-971C-49FB-9C36-636A375BFAE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大学教育只是给人一种眼光，而绝不能保证你将来做什么！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唯一能做的是提高自身的能力和素质。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22370-1B4D-4C33-BA6E-BE2FA39050BD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</a:t>
            </a:r>
            <a:r>
              <a:rPr lang="en-US" altLang="zh-CN" smtClean="0">
                <a:solidFill>
                  <a:srgbClr val="000000"/>
                </a:solidFill>
              </a:rPr>
              <a:t>  Testing the System 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200" b="1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Note  A:unit and integration testing----by   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yourself or a small part of the 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development team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B:system testing----by the entire  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develop team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3200" b="1" smtClean="0">
                <a:solidFill>
                  <a:srgbClr val="000000"/>
                </a:solidFill>
              </a:rPr>
              <a:t>9.1 Principles of system testing</a:t>
            </a:r>
            <a:endParaRPr lang="en-US" altLang="zh-CN" sz="3200" b="1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3200" smtClean="0">
                <a:solidFill>
                  <a:srgbClr val="000000"/>
                </a:solidFill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</a:rPr>
              <a:t>Focus A: </a:t>
            </a:r>
            <a:r>
              <a:rPr lang="en-US" altLang="zh-CN" smtClean="0">
                <a:solidFill>
                  <a:srgbClr val="000000"/>
                </a:solidFill>
                <a:sym typeface="Wingdings 2" panose="05020102010507070707" pitchFamily="18" charset="2"/>
              </a:rPr>
              <a:t>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objective of unit and integration</a:t>
            </a:r>
            <a:endParaRPr lang="en-US" altLang="zh-CN" sz="2400" b="1" u="sng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------ensure the code</a:t>
            </a:r>
            <a:r>
              <a:rPr lang="en-US" altLang="zh-CN" sz="3200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implemented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design</a:t>
            </a:r>
            <a:r>
              <a:rPr lang="en-US" altLang="zh-CN" sz="2400" b="1" smtClean="0">
                <a:solidFill>
                  <a:srgbClr val="000000"/>
                </a:solidFill>
              </a:rPr>
              <a:t> properly</a:t>
            </a:r>
            <a:r>
              <a:rPr lang="en-US" altLang="zh-CN" sz="2400" smtClean="0">
                <a:solidFill>
                  <a:srgbClr val="000000"/>
                </a:solidFill>
              </a:rPr>
              <a:t>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⑦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⑧⑨⑩</a:t>
            </a:r>
            <a:endParaRPr lang="en-US" altLang="zh-CN" sz="1800" b="1" smtClean="0">
              <a:solidFill>
                <a:schemeClr val="bg2"/>
              </a:solidFill>
              <a:cs typeface="Arial" panose="020B0604020202020204" pitchFamily="34" charset="0"/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169ED-AF7B-4E82-A815-EA2234FEB421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D: discuss about fault 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X: software faults is caused by </a:t>
            </a:r>
            <a:r>
              <a:rPr lang="en-US" altLang="zh-CN" i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华文隶书" pitchFamily="2" charset="-122"/>
              </a:rPr>
              <a:t>human factors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Y: </a:t>
            </a:r>
            <a:r>
              <a:rPr lang="en-US" altLang="zh-CN" sz="2400" b="1" dirty="0" smtClean="0">
                <a:latin typeface="Times New Roman" panose="02020603050405020304"/>
              </a:rPr>
              <a:t>“</a:t>
            </a:r>
            <a:r>
              <a:rPr lang="en-US" altLang="zh-CN" sz="2400" b="1" dirty="0" smtClean="0"/>
              <a:t>bug</a:t>
            </a:r>
            <a:r>
              <a:rPr lang="en-US" altLang="zh-CN" sz="2400" b="1" dirty="0" smtClean="0">
                <a:latin typeface="Times New Roman" panose="02020603050405020304"/>
              </a:rPr>
              <a:t>”</a:t>
            </a:r>
            <a:r>
              <a:rPr lang="en-US" altLang="zh-CN" sz="2400" b="1" dirty="0" smtClean="0"/>
              <a:t>----be refused to use or call by professionals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E: purpose of this chapter (P403)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----discussing techniques for </a:t>
            </a:r>
            <a:r>
              <a:rPr lang="en-US" altLang="zh-CN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minimize</a:t>
            </a:r>
            <a:r>
              <a:rPr lang="en-US" altLang="zh-CN" sz="2400" b="1" dirty="0" smtClean="0"/>
              <a:t> the 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  occurrence of faults especially in the stage of 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  coding . 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(</a:t>
            </a:r>
            <a:r>
              <a:rPr lang="zh-CN" altLang="en-US" sz="2400" b="1" dirty="0" smtClean="0"/>
              <a:t>本章研究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将程序代码本身故障的出现减到最少</a:t>
            </a:r>
            <a:r>
              <a:rPr lang="zh-CN" altLang="en-US" sz="2400" b="1" dirty="0" smtClean="0"/>
              <a:t>的技术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----</a:t>
            </a:r>
            <a:r>
              <a:rPr lang="zh-CN" altLang="en-US" sz="2400" b="1" dirty="0" smtClean="0"/>
              <a:t>本章只涉及降低代码缺陷的测试技术，不涉及“无缺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  </a:t>
            </a:r>
            <a:r>
              <a:rPr lang="zh-CN" altLang="en-US" sz="2400" b="1" dirty="0" smtClean="0"/>
              <a:t>陷需求获取技术，以及无缺陷设计技术”等规范。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82167-1EC3-4376-97E0-0E1E4849D009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Types of faults 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reason for classifying faults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(P403-s2)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types of faults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algorithmic fault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（算法缺陷）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X: definition: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算法的某些处理步骤或逻辑有问题，以至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于软件部件对给定的输入数据无法产生正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确的输出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(see text P403-s3)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Y: the ways to checking faults: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m: desk checking (static)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n : give classified input       help to identify faults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Z: typical algorithmic faults(P403 6 dots) </a:t>
            </a:r>
            <a:endParaRPr lang="en-US" altLang="zh-CN" sz="2400" b="1" smtClean="0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262563" y="6019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FB928-960F-4D02-807B-17807E63B149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4322762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Branching too soon</a:t>
            </a:r>
            <a:endParaRPr lang="en-GB" altLang="zh-CN" smtClean="0"/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Branching too late</a:t>
            </a:r>
            <a:endParaRPr lang="en-GB" altLang="zh-CN" smtClean="0"/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Testing for the wrong condition</a:t>
            </a:r>
            <a:endParaRPr lang="en-GB" altLang="zh-CN" smtClean="0"/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Forgetting to initialize variable or set loop invariants</a:t>
            </a:r>
            <a:endParaRPr lang="en-GB" altLang="zh-CN" smtClean="0"/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Forgetting to test for a particular condition</a:t>
            </a:r>
            <a:endParaRPr lang="en-GB" altLang="zh-CN" smtClean="0"/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Comparing variables of inappropriate data types</a:t>
            </a:r>
            <a:endParaRPr lang="en-GB" altLang="zh-CN" smtClean="0"/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Syntax faults</a:t>
            </a:r>
            <a:endParaRPr lang="en-GB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4341F-9973-4C41-A33D-45DC84A9B08A}" type="slidenum">
              <a:rPr kumimoji="0" lang="en-US" altLang="zh-CN" sz="2600" smtClean="0">
                <a:solidFill>
                  <a:schemeClr val="bg1"/>
                </a:solidFill>
              </a:rPr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  <a:endParaRPr lang="en-US" altLang="zh-CN" sz="32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computation and</a:t>
            </a:r>
            <a:r>
              <a:rPr lang="en-US" altLang="zh-CN" sz="2400" b="1" u="sng" smtClean="0">
                <a:solidFill>
                  <a:srgbClr val="0000FF"/>
                </a:solidFill>
              </a:rPr>
              <a:t>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precision faults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计算和精度缺陷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----computation error , or may result in less-than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-acceptable precision </a:t>
            </a:r>
            <a:r>
              <a:rPr lang="zh-CN" altLang="en-US" sz="2400" b="1" smtClean="0"/>
              <a:t>（算法或公式在编程实现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        时出现错误或最终结果达不到精度要求）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cause: see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text P403-rs3(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举例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不同精度变量的混合运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浮点数据的不当使用，意料之外的数据截断，实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现时操作次序不当，数据的对象化包装不当等等，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都会导致精度的下降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Documentation Faults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（文档缺陷） </a:t>
            </a:r>
            <a:endParaRPr lang="zh-CN" altLang="en-US" sz="2400" b="1" u="sng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----the documentation does not match what the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program actually does 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( many of us tend to believe the document)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( that will be result in faults proliferation )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0</TotalTime>
  <Words>25239</Words>
  <Application>WPS 演示</Application>
  <PresentationFormat>全屏显示(4:3)</PresentationFormat>
  <Paragraphs>1053</Paragraphs>
  <Slides>58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隶书</vt:lpstr>
      <vt:lpstr>Wingdings 2</vt:lpstr>
      <vt:lpstr>Arial Black</vt:lpstr>
      <vt:lpstr>华文隶书</vt:lpstr>
      <vt:lpstr>Times New Roman</vt:lpstr>
      <vt:lpstr>微软雅黑</vt:lpstr>
      <vt:lpstr>Arial Unicode MS</vt:lpstr>
      <vt:lpstr>Comic Sans MS</vt:lpstr>
      <vt:lpstr>Wingdings</vt:lpstr>
      <vt:lpstr>Capsules</vt:lpstr>
      <vt:lpstr>Chapter 8</vt:lpstr>
      <vt:lpstr>PowerPoint 演示文稿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     Chapter 8  Testing the Programs</vt:lpstr>
      <vt:lpstr>     Chapter 8  Testing the Programs</vt:lpstr>
      <vt:lpstr>Sidebar 8.4  Fault Discovery Efficiency at Contel IPC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Sidebar 8.5 Builds at Microsoft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PowerPoint 演示文稿</vt:lpstr>
      <vt:lpstr>     Chapter 8  Testing the Programs</vt:lpstr>
      <vt:lpstr>     Chapter 8  Testing the Programs 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Chapter 9  Testing the System </vt:lpstr>
    </vt:vector>
  </TitlesOfParts>
  <Company>SDU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Sloth</cp:lastModifiedBy>
  <cp:revision>148</cp:revision>
  <dcterms:created xsi:type="dcterms:W3CDTF">2003-11-03T03:09:00Z</dcterms:created>
  <dcterms:modified xsi:type="dcterms:W3CDTF">2018-12-17T15:03:51Z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