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7"/>
  </p:notesMasterIdLst>
  <p:handoutMasterIdLst>
    <p:handoutMasterId r:id="rId28"/>
  </p:handoutMasterIdLst>
  <p:sldIdLst>
    <p:sldId id="266" r:id="rId3"/>
    <p:sldId id="257" r:id="rId4"/>
    <p:sldId id="263" r:id="rId5"/>
    <p:sldId id="276" r:id="rId6"/>
    <p:sldId id="271" r:id="rId7"/>
    <p:sldId id="277" r:id="rId8"/>
    <p:sldId id="282" r:id="rId9"/>
    <p:sldId id="307" r:id="rId10"/>
    <p:sldId id="288" r:id="rId11"/>
    <p:sldId id="290" r:id="rId12"/>
    <p:sldId id="291" r:id="rId13"/>
    <p:sldId id="283" r:id="rId14"/>
    <p:sldId id="292" r:id="rId15"/>
    <p:sldId id="308" r:id="rId16"/>
    <p:sldId id="309" r:id="rId17"/>
    <p:sldId id="310" r:id="rId18"/>
    <p:sldId id="293" r:id="rId19"/>
    <p:sldId id="294" r:id="rId20"/>
    <p:sldId id="296" r:id="rId21"/>
    <p:sldId id="331" r:id="rId22"/>
    <p:sldId id="297" r:id="rId23"/>
    <p:sldId id="284" r:id="rId24"/>
    <p:sldId id="298" r:id="rId25"/>
    <p:sldId id="26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 uri="{2D200454-40CA-4A62-9FC3-DE9A4176ACB9}">
      <p15:notesGuideLst xmlns:p15="http://schemas.microsoft.com/office/powerpoint/2012/main">
        <p15:guide id="1" orient="horz" pos="2880">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8E"/>
    <a:srgbClr val="DDDDDD"/>
    <a:srgbClr val="0066CC"/>
    <a:srgbClr val="0099CC"/>
    <a:srgbClr val="0000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p:cViewPr varScale="1">
        <p:scale>
          <a:sx n="69" d="100"/>
          <a:sy n="69" d="100"/>
        </p:scale>
        <p:origin x="1152" y="102"/>
      </p:cViewPr>
      <p:guideLst>
        <p:guide orient="horz" pos="2160"/>
        <p:guide pos="2882"/>
      </p:guideLst>
    </p:cSldViewPr>
  </p:slideViewPr>
  <p:notesTextViewPr>
    <p:cViewPr>
      <p:scale>
        <a:sx n="100" d="100"/>
        <a:sy n="100" d="100"/>
      </p:scale>
      <p:origin x="0" y="0"/>
    </p:cViewPr>
  </p:notesTextViewPr>
  <p:notesViewPr>
    <p:cSldViewPr>
      <p:cViewPr varScale="1">
        <p:scale>
          <a:sx n="86" d="100"/>
          <a:sy n="86" d="100"/>
        </p:scale>
        <p:origin x="-3846" y="-78"/>
      </p:cViewPr>
      <p:guideLst>
        <p:guide orient="horz" pos="2880"/>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B5F73D-9DAA-47B4-A88C-7D3C32DBCED7}" type="datetimeFigureOut">
              <a:rPr lang="zh-CN" altLang="en-US" smtClean="0"/>
              <a:t>2016/9/28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73B038-6D02-48A2-A201-2ECDC79066F5}"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68A89-4D76-4E08-B303-E1B83FB67C8F}" type="datetimeFigureOut">
              <a:rPr lang="zh-CN" altLang="en-US" smtClean="0"/>
              <a:t>2016/9/28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2FEBC-2582-4787-B13C-7CA9691B98B9}"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Box 4"/>
          <p:cNvSpPr txBox="1"/>
          <p:nvPr userDrawn="1"/>
        </p:nvSpPr>
        <p:spPr>
          <a:xfrm>
            <a:off x="2987824" y="6196788"/>
            <a:ext cx="3572994" cy="523220"/>
          </a:xfrm>
          <a:prstGeom prst="rect">
            <a:avLst/>
          </a:prstGeom>
          <a:noFill/>
        </p:spPr>
        <p:txBody>
          <a:bodyPr wrap="square" rtlCol="0">
            <a:spAutoFit/>
          </a:bodyPr>
          <a:lstStyle/>
          <a:p>
            <a:pPr algn="ctr"/>
            <a:r>
              <a:rPr lang="zh-CN" altLang="en-US" sz="1400" dirty="0">
                <a:solidFill>
                  <a:srgbClr val="01538E"/>
                </a:solidFill>
                <a:latin typeface="微软雅黑" pitchFamily="34" charset="-122"/>
                <a:ea typeface="微软雅黑" pitchFamily="34" charset="-122"/>
              </a:rPr>
              <a:t>山东大学软件与数据工程研究中心</a:t>
            </a:r>
            <a:endParaRPr lang="en-US" altLang="zh-CN" sz="1400" dirty="0">
              <a:solidFill>
                <a:srgbClr val="01538E"/>
              </a:solidFill>
              <a:latin typeface="微软雅黑" pitchFamily="34" charset="-122"/>
              <a:ea typeface="微软雅黑" pitchFamily="34" charset="-122"/>
            </a:endParaRPr>
          </a:p>
          <a:p>
            <a:pPr algn="ctr"/>
            <a:r>
              <a:rPr lang="zh-CN" altLang="en-US" sz="1400" dirty="0">
                <a:solidFill>
                  <a:srgbClr val="01538E"/>
                </a:solidFill>
                <a:latin typeface="微软雅黑" pitchFamily="34" charset="-122"/>
                <a:ea typeface="微软雅黑" pitchFamily="34" charset="-122"/>
              </a:rPr>
              <a:t>电子商务交易技术国家工程实验室</a:t>
            </a:r>
            <a:endParaRPr lang="en-US" altLang="zh-CN" sz="1400" dirty="0">
              <a:solidFill>
                <a:srgbClr val="01538E"/>
              </a:solidFill>
              <a:latin typeface="微软雅黑" pitchFamily="34" charset="-122"/>
              <a:ea typeface="微软雅黑" pitchFamily="34" charset="-122"/>
            </a:endParaRPr>
          </a:p>
        </p:txBody>
      </p:sp>
      <p:pic>
        <p:nvPicPr>
          <p:cNvPr id="8" name="Picture 2" descr="F:\HQ\1素材\设计资料\设计资料\图标\SD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269645" y="5956521"/>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91294" y="-747464"/>
            <a:ext cx="3867150" cy="386715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矩形 7"/>
          <p:cNvSpPr/>
          <p:nvPr userDrawn="1"/>
        </p:nvSpPr>
        <p:spPr>
          <a:xfrm>
            <a:off x="0" y="332656"/>
            <a:ext cx="1547664"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flipH="1">
            <a:off x="1610466" y="332656"/>
            <a:ext cx="153222"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935009"/>
            <a:ext cx="9144000" cy="45719"/>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
          <p:cNvSpPr txBox="1"/>
          <p:nvPr userDrawn="1"/>
        </p:nvSpPr>
        <p:spPr>
          <a:xfrm>
            <a:off x="3131840" y="6212786"/>
            <a:ext cx="3572994" cy="523220"/>
          </a:xfrm>
          <a:prstGeom prst="rect">
            <a:avLst/>
          </a:prstGeom>
          <a:noFill/>
        </p:spPr>
        <p:txBody>
          <a:bodyPr wrap="square" rtlCol="0">
            <a:spAutoFit/>
          </a:bodyPr>
          <a:lstStyle/>
          <a:p>
            <a:pPr algn="ctr"/>
            <a:r>
              <a:rPr lang="zh-CN" altLang="en-US" sz="1400" dirty="0">
                <a:solidFill>
                  <a:srgbClr val="01538E"/>
                </a:solidFill>
                <a:latin typeface="微软雅黑" pitchFamily="34" charset="-122"/>
                <a:ea typeface="微软雅黑" pitchFamily="34" charset="-122"/>
              </a:rPr>
              <a:t>山东大学软件与数据工程研究中心</a:t>
            </a:r>
            <a:endParaRPr lang="en-US" altLang="zh-CN" sz="1400" dirty="0">
              <a:solidFill>
                <a:srgbClr val="01538E"/>
              </a:solidFill>
              <a:latin typeface="微软雅黑" pitchFamily="34" charset="-122"/>
              <a:ea typeface="微软雅黑" pitchFamily="34" charset="-122"/>
            </a:endParaRPr>
          </a:p>
          <a:p>
            <a:pPr algn="ctr"/>
            <a:r>
              <a:rPr lang="zh-CN" altLang="en-US" sz="1400" dirty="0">
                <a:solidFill>
                  <a:srgbClr val="01538E"/>
                </a:solidFill>
                <a:latin typeface="微软雅黑" pitchFamily="34" charset="-122"/>
                <a:ea typeface="微软雅黑" pitchFamily="34" charset="-122"/>
              </a:rPr>
              <a:t>电子商务交易技术国家工程实验室</a:t>
            </a:r>
            <a:endParaRPr lang="en-US" altLang="zh-CN" sz="1400" dirty="0">
              <a:solidFill>
                <a:srgbClr val="01538E"/>
              </a:solidFill>
              <a:latin typeface="微软雅黑" pitchFamily="34" charset="-122"/>
              <a:ea typeface="微软雅黑" pitchFamily="34" charset="-122"/>
            </a:endParaRPr>
          </a:p>
        </p:txBody>
      </p:sp>
      <p:pic>
        <p:nvPicPr>
          <p:cNvPr id="12" name="Picture 2" descr="F:\HQ\1素材\设计资料\设计资料\图标\SDE.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64288" y="5958408"/>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9.wmf"/><Relationship Id="rId12"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6" y="0"/>
            <a:ext cx="9162256" cy="6858000"/>
          </a:xfrm>
          <a:prstGeom prst="rect">
            <a:avLst/>
          </a:prstGeom>
          <a:solidFill>
            <a:schemeClr val="accent2"/>
          </a:solidFill>
        </p:spPr>
      </p:pic>
      <p:sp>
        <p:nvSpPr>
          <p:cNvPr id="6" name="矩形 5"/>
          <p:cNvSpPr/>
          <p:nvPr/>
        </p:nvSpPr>
        <p:spPr>
          <a:xfrm>
            <a:off x="-18256" y="2060848"/>
            <a:ext cx="9162256" cy="169218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78057" y="3830770"/>
            <a:ext cx="4067944"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83568" y="2420888"/>
            <a:ext cx="7704856" cy="762000"/>
          </a:xfrm>
          <a:prstGeom prst="rect">
            <a:avLst/>
          </a:prstGeom>
          <a:noFill/>
        </p:spPr>
        <p:txBody>
          <a:bodyPr wrap="square" rtlCol="0">
            <a:spAutoFit/>
          </a:bodyPr>
          <a:lstStyle/>
          <a:p>
            <a:pPr algn="ctr"/>
            <a:r>
              <a:rPr lang="zh-CN" altLang="en-US" sz="4400" b="1" dirty="0">
                <a:solidFill>
                  <a:schemeClr val="bg1"/>
                </a:solidFill>
                <a:latin typeface="华文中宋" pitchFamily="2" charset="-122"/>
                <a:ea typeface="华文中宋" pitchFamily="2" charset="-122"/>
              </a:rPr>
              <a:t>了解市场</a:t>
            </a:r>
            <a:endParaRPr lang="en-US" altLang="zh-CN" sz="4400" b="1" dirty="0">
              <a:solidFill>
                <a:schemeClr val="bg1"/>
              </a:solidFill>
              <a:latin typeface="华文中宋" pitchFamily="2" charset="-122"/>
              <a:ea typeface="华文中宋" pitchFamily="2" charset="-122"/>
            </a:endParaRPr>
          </a:p>
        </p:txBody>
      </p:sp>
      <p:sp>
        <p:nvSpPr>
          <p:cNvPr id="11" name="矩形 10"/>
          <p:cNvSpPr/>
          <p:nvPr/>
        </p:nvSpPr>
        <p:spPr>
          <a:xfrm>
            <a:off x="-24544" y="1916832"/>
            <a:ext cx="6180720"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
          <p:cNvSpPr txBox="1"/>
          <p:nvPr/>
        </p:nvSpPr>
        <p:spPr>
          <a:xfrm>
            <a:off x="3131840" y="6213600"/>
            <a:ext cx="3572994" cy="523220"/>
          </a:xfrm>
          <a:prstGeom prst="rect">
            <a:avLst/>
          </a:prstGeom>
          <a:noFill/>
        </p:spPr>
        <p:txBody>
          <a:bodyPr wrap="square" rtlCol="0">
            <a:spAutoFit/>
          </a:bodyPr>
          <a:lstStyle/>
          <a:p>
            <a:pPr algn="ctr"/>
            <a:r>
              <a:rPr lang="zh-CN" altLang="en-US" sz="1400" dirty="0">
                <a:solidFill>
                  <a:srgbClr val="01538E"/>
                </a:solidFill>
                <a:latin typeface="微软雅黑" pitchFamily="34" charset="-122"/>
                <a:ea typeface="微软雅黑" pitchFamily="34" charset="-122"/>
              </a:rPr>
              <a:t>山东大学软件与数据工程研究中心</a:t>
            </a:r>
            <a:endParaRPr lang="en-US" altLang="zh-CN" sz="1400" dirty="0">
              <a:solidFill>
                <a:srgbClr val="01538E"/>
              </a:solidFill>
              <a:latin typeface="微软雅黑" pitchFamily="34" charset="-122"/>
              <a:ea typeface="微软雅黑" pitchFamily="34" charset="-122"/>
            </a:endParaRPr>
          </a:p>
          <a:p>
            <a:pPr algn="ctr"/>
            <a:r>
              <a:rPr lang="zh-CN" altLang="en-US" sz="1400" dirty="0">
                <a:solidFill>
                  <a:srgbClr val="01538E"/>
                </a:solidFill>
                <a:latin typeface="微软雅黑" pitchFamily="34" charset="-122"/>
                <a:ea typeface="微软雅黑" pitchFamily="34" charset="-122"/>
              </a:rPr>
              <a:t>电子商务交易技术国家工程实验室</a:t>
            </a:r>
            <a:endParaRPr lang="en-US" altLang="zh-CN" sz="1400" dirty="0">
              <a:solidFill>
                <a:srgbClr val="01538E"/>
              </a:solidFill>
              <a:latin typeface="微软雅黑" pitchFamily="34" charset="-122"/>
              <a:ea typeface="微软雅黑" pitchFamily="34" charset="-122"/>
            </a:endParaRPr>
          </a:p>
        </p:txBody>
      </p:sp>
      <p:pic>
        <p:nvPicPr>
          <p:cNvPr id="12" name="Picture 2" descr="F:\HQ\1素材\设计资料\设计资料\图标\S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4288" y="5958000"/>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4573270" y="3182620"/>
            <a:ext cx="3719830" cy="460375"/>
          </a:xfrm>
          <a:prstGeom prst="rect">
            <a:avLst/>
          </a:prstGeom>
          <a:noFill/>
        </p:spPr>
        <p:txBody>
          <a:bodyPr wrap="square" rtlCol="0">
            <a:spAutoFit/>
          </a:bodyPr>
          <a:lstStyle/>
          <a:p>
            <a:r>
              <a:rPr lang="en-US" altLang="zh-CN" sz="2400"/>
              <a:t>Understanding  Markets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联合分析法</a:t>
            </a:r>
          </a:p>
        </p:txBody>
      </p:sp>
      <p:sp>
        <p:nvSpPr>
          <p:cNvPr id="6" name="TextBox 5"/>
          <p:cNvSpPr txBox="1"/>
          <p:nvPr/>
        </p:nvSpPr>
        <p:spPr>
          <a:xfrm>
            <a:off x="468179" y="1108620"/>
            <a:ext cx="8424936" cy="3794760"/>
          </a:xfrm>
          <a:prstGeom prst="rect">
            <a:avLst/>
          </a:prstGeom>
          <a:noFill/>
        </p:spPr>
        <p:txBody>
          <a:bodyPr wrap="square" rtlCol="0">
            <a:spAutoFit/>
          </a:bodyPr>
          <a:lstStyle/>
          <a:p>
            <a:pPr>
              <a:lnSpc>
                <a:spcPct val="150000"/>
              </a:lnSpc>
            </a:pPr>
            <a:r>
              <a:rPr lang="zh-CN" b="1" dirty="0">
                <a:solidFill>
                  <a:srgbClr val="0000FF"/>
                </a:solidFill>
                <a:latin typeface="华文中宋" pitchFamily="2" charset="-122"/>
                <a:ea typeface="华文中宋" pitchFamily="2" charset="-122"/>
              </a:rPr>
              <a:t>为什么选择联合分析法？</a:t>
            </a:r>
          </a:p>
          <a:p>
            <a:pPr>
              <a:lnSpc>
                <a:spcPct val="150000"/>
              </a:lnSpc>
            </a:pP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1</a:t>
            </a:r>
            <a:r>
              <a:rPr lang="zh-CN" sz="1600" dirty="0">
                <a:solidFill>
                  <a:srgbClr val="01538E"/>
                </a:solidFill>
                <a:latin typeface="华文中宋" pitchFamily="2" charset="-122"/>
                <a:ea typeface="华文中宋" pitchFamily="2" charset="-122"/>
              </a:rPr>
              <a:t>）</a:t>
            </a:r>
            <a:r>
              <a:rPr sz="1600" dirty="0">
                <a:solidFill>
                  <a:srgbClr val="01538E"/>
                </a:solidFill>
                <a:latin typeface="华文中宋" pitchFamily="2" charset="-122"/>
                <a:ea typeface="华文中宋" pitchFamily="2" charset="-122"/>
              </a:rPr>
              <a:t>分解性：被访者只需做出偏好评价，调研人员将总偏好分解为各属性水平</a:t>
            </a:r>
          </a:p>
          <a:p>
            <a:pPr>
              <a:lnSpc>
                <a:spcPct val="150000"/>
              </a:lnSpc>
            </a:pPr>
            <a:r>
              <a:rPr sz="1600" dirty="0">
                <a:solidFill>
                  <a:srgbClr val="01538E"/>
                </a:solidFill>
                <a:latin typeface="华文中宋" pitchFamily="2" charset="-122"/>
                <a:ea typeface="华文中宋" pitchFamily="2" charset="-122"/>
              </a:rPr>
              <a:t>的效用值，而传统的判别分析、回归分析都是合成模型，被访者需对各属性水平</a:t>
            </a:r>
          </a:p>
          <a:p>
            <a:pPr>
              <a:lnSpc>
                <a:spcPct val="150000"/>
              </a:lnSpc>
            </a:pPr>
            <a:r>
              <a:rPr sz="1600" dirty="0">
                <a:solidFill>
                  <a:srgbClr val="01538E"/>
                </a:solidFill>
                <a:latin typeface="华文中宋" pitchFamily="2" charset="-122"/>
                <a:ea typeface="华文中宋" pitchFamily="2" charset="-122"/>
              </a:rPr>
              <a:t>做出评价，建立预测模型，分析各属性评分与总偏好之间的关系。</a:t>
            </a:r>
          </a:p>
          <a:p>
            <a:pPr>
              <a:lnSpc>
                <a:spcPct val="150000"/>
              </a:lnSpc>
            </a:pPr>
            <a:endParaRPr sz="1600" dirty="0">
              <a:solidFill>
                <a:srgbClr val="01538E"/>
              </a:solidFill>
              <a:latin typeface="华文中宋" pitchFamily="2" charset="-122"/>
              <a:ea typeface="华文中宋" pitchFamily="2" charset="-122"/>
            </a:endParaRPr>
          </a:p>
          <a:p>
            <a:pPr>
              <a:lnSpc>
                <a:spcPct val="150000"/>
              </a:lnSpc>
            </a:pP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2</a:t>
            </a:r>
            <a:r>
              <a:rPr lang="zh-CN" sz="1600" dirty="0">
                <a:solidFill>
                  <a:srgbClr val="01538E"/>
                </a:solidFill>
                <a:latin typeface="华文中宋" pitchFamily="2" charset="-122"/>
                <a:ea typeface="华文中宋" pitchFamily="2" charset="-122"/>
              </a:rPr>
              <a:t>）</a:t>
            </a:r>
            <a:r>
              <a:rPr sz="1600" dirty="0">
                <a:solidFill>
                  <a:srgbClr val="01538E"/>
                </a:solidFill>
                <a:latin typeface="华文中宋" pitchFamily="2" charset="-122"/>
                <a:ea typeface="华文中宋" pitchFamily="2" charset="-122"/>
              </a:rPr>
              <a:t>对于因变量和自变量的关系没有限制：一般多元分析方法都假定因变量和</a:t>
            </a:r>
          </a:p>
          <a:p>
            <a:pPr>
              <a:lnSpc>
                <a:spcPct val="150000"/>
              </a:lnSpc>
            </a:pPr>
            <a:r>
              <a:rPr sz="1600" dirty="0">
                <a:solidFill>
                  <a:srgbClr val="01538E"/>
                </a:solidFill>
                <a:latin typeface="华文中宋" pitchFamily="2" charset="-122"/>
                <a:ea typeface="华文中宋" pitchFamily="2" charset="-122"/>
              </a:rPr>
              <a:t>自变量之间存在线性关系，而联合分析法对因变量和自变量没有限制，有利于处</a:t>
            </a:r>
          </a:p>
          <a:p>
            <a:pPr>
              <a:lnSpc>
                <a:spcPct val="150000"/>
              </a:lnSpc>
            </a:pPr>
            <a:r>
              <a:rPr sz="1600" dirty="0">
                <a:solidFill>
                  <a:srgbClr val="01538E"/>
                </a:solidFill>
                <a:latin typeface="华文中宋" pitchFamily="2" charset="-122"/>
                <a:ea typeface="华文中宋" pitchFamily="2" charset="-122"/>
              </a:rPr>
              <a:t>理非线性关系和复杂的曲线关系。</a:t>
            </a:r>
          </a:p>
          <a:p>
            <a:pPr>
              <a:lnSpc>
                <a:spcPct val="150000"/>
              </a:lnSpc>
            </a:pPr>
            <a:r>
              <a:rPr sz="1600" dirty="0">
                <a:solidFill>
                  <a:srgbClr val="01538E"/>
                </a:solidFill>
                <a:latin typeface="华文中宋" pitchFamily="2" charset="-122"/>
                <a:ea typeface="华文中宋" pitchFamily="2" charset="-122"/>
              </a:rPr>
              <a:t> </a:t>
            </a:r>
          </a:p>
          <a:p>
            <a:pPr>
              <a:lnSpc>
                <a:spcPct val="150000"/>
              </a:lnSpc>
            </a:pP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3.1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联合分析法</a:t>
            </a:r>
          </a:p>
        </p:txBody>
      </p:sp>
      <p:sp>
        <p:nvSpPr>
          <p:cNvPr id="6" name="TextBox 5"/>
          <p:cNvSpPr txBox="1"/>
          <p:nvPr/>
        </p:nvSpPr>
        <p:spPr>
          <a:xfrm>
            <a:off x="489585" y="1206500"/>
            <a:ext cx="8057515" cy="4526280"/>
          </a:xfrm>
          <a:prstGeom prst="rect">
            <a:avLst/>
          </a:prstGeom>
          <a:noFill/>
        </p:spPr>
        <p:txBody>
          <a:bodyPr wrap="square" rtlCol="0">
            <a:spAutoFit/>
          </a:bodyPr>
          <a:lstStyle/>
          <a:p>
            <a:pPr>
              <a:lnSpc>
                <a:spcPct val="150000"/>
              </a:lnSpc>
            </a:pPr>
            <a:r>
              <a:rPr lang="zh-CN" b="1" dirty="0">
                <a:solidFill>
                  <a:srgbClr val="0000FF"/>
                </a:solidFill>
                <a:latin typeface="华文中宋" pitchFamily="2" charset="-122"/>
                <a:ea typeface="华文中宋" pitchFamily="2" charset="-122"/>
              </a:rPr>
              <a:t>联合分析法的常用术语：</a:t>
            </a:r>
          </a:p>
          <a:p>
            <a:pPr>
              <a:lnSpc>
                <a:spcPct val="150000"/>
              </a:lnSpc>
            </a:pP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1</a:t>
            </a:r>
            <a:r>
              <a:rPr lang="zh-CN" sz="1600" dirty="0">
                <a:solidFill>
                  <a:srgbClr val="01538E"/>
                </a:solidFill>
                <a:latin typeface="华文中宋" pitchFamily="2" charset="-122"/>
                <a:ea typeface="华文中宋" pitchFamily="2" charset="-122"/>
              </a:rPr>
              <a:t>）属性和水平：属性即研究中产品的主要特征、指标，它们可能会对消费者的选择产         生影响；水平是指这些特征的不同取值。</a:t>
            </a:r>
          </a:p>
          <a:p>
            <a:pPr>
              <a:lnSpc>
                <a:spcPct val="150000"/>
              </a:lnSpc>
            </a:pP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2</a:t>
            </a:r>
            <a:r>
              <a:rPr lang="zh-CN" sz="1600" dirty="0">
                <a:solidFill>
                  <a:srgbClr val="01538E"/>
                </a:solidFill>
                <a:latin typeface="华文中宋" pitchFamily="2" charset="-122"/>
                <a:ea typeface="华文中宋" pitchFamily="2" charset="-122"/>
              </a:rPr>
              <a:t>）全轮廓：也称为完全轮廓，指由全部属性的各种水平构成的所有组合。每个轮廓代表一组属性组成的产品。</a:t>
            </a:r>
          </a:p>
          <a:p>
            <a:pPr>
              <a:lnSpc>
                <a:spcPct val="150000"/>
              </a:lnSpc>
            </a:pP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3</a:t>
            </a:r>
            <a:r>
              <a:rPr lang="zh-CN" sz="1600" dirty="0">
                <a:solidFill>
                  <a:srgbClr val="01538E"/>
                </a:solidFill>
                <a:latin typeface="华文中宋" pitchFamily="2" charset="-122"/>
                <a:ea typeface="华文中宋" pitchFamily="2" charset="-122"/>
              </a:rPr>
              <a:t>）分值效用：用于描述消费者对每种属性的各个水平所赋予的效用，或者说它们对消费者偏好的作用大小。</a:t>
            </a:r>
          </a:p>
          <a:p>
            <a:pPr>
              <a:lnSpc>
                <a:spcPct val="150000"/>
              </a:lnSpc>
            </a:pP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4</a:t>
            </a:r>
            <a:r>
              <a:rPr lang="zh-CN" sz="1600" dirty="0">
                <a:solidFill>
                  <a:srgbClr val="01538E"/>
                </a:solidFill>
                <a:latin typeface="华文中宋" pitchFamily="2" charset="-122"/>
                <a:ea typeface="华文中宋" pitchFamily="2" charset="-122"/>
              </a:rPr>
              <a:t>）属性权重值：由属性中分值效用的范围来决定。这些权重都设定了比例，以满足所有属性的总和是</a:t>
            </a:r>
            <a:r>
              <a:rPr lang="en-US" altLang="zh-CN" sz="1600" dirty="0">
                <a:solidFill>
                  <a:srgbClr val="01538E"/>
                </a:solidFill>
                <a:latin typeface="华文中宋" pitchFamily="2" charset="-122"/>
                <a:ea typeface="华文中宋" pitchFamily="2" charset="-122"/>
              </a:rPr>
              <a:t>100%</a:t>
            </a:r>
            <a:r>
              <a:rPr lang="zh-CN" altLang="en-US" sz="1600" dirty="0">
                <a:solidFill>
                  <a:srgbClr val="01538E"/>
                </a:solidFill>
                <a:latin typeface="华文中宋" pitchFamily="2" charset="-122"/>
                <a:ea typeface="华文中宋" pitchFamily="2" charset="-122"/>
              </a:rPr>
              <a:t>。</a:t>
            </a:r>
          </a:p>
          <a:p>
            <a:pPr>
              <a:lnSpc>
                <a:spcPct val="150000"/>
              </a:lnSpc>
            </a:pPr>
            <a:r>
              <a:rPr lang="zh-CN" sz="1600" dirty="0">
                <a:solidFill>
                  <a:srgbClr val="01538E"/>
                </a:solidFill>
                <a:latin typeface="华文中宋" pitchFamily="2" charset="-122"/>
                <a:ea typeface="华文中宋" pitchFamily="2" charset="-122"/>
              </a:rPr>
              <a:t> </a:t>
            </a:r>
          </a:p>
          <a:p>
            <a:pPr>
              <a:lnSpc>
                <a:spcPct val="150000"/>
              </a:lnSpc>
            </a:pPr>
            <a:endParaRPr lang="zh-CN" sz="1600" dirty="0">
              <a:solidFill>
                <a:srgbClr val="01538E"/>
              </a:solidFill>
              <a:latin typeface="华文中宋" pitchFamily="2" charset="-122"/>
              <a:ea typeface="华文中宋" pitchFamily="2" charset="-122"/>
            </a:endParaRPr>
          </a:p>
          <a:p>
            <a:pPr>
              <a:lnSpc>
                <a:spcPct val="150000"/>
              </a:lnSpc>
            </a:pP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3.1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04</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分析过程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确定属性及属性水平</a:t>
            </a:r>
          </a:p>
        </p:txBody>
      </p:sp>
      <p:sp>
        <p:nvSpPr>
          <p:cNvPr id="6" name="TextBox 5"/>
          <p:cNvSpPr txBox="1"/>
          <p:nvPr/>
        </p:nvSpPr>
        <p:spPr>
          <a:xfrm>
            <a:off x="489585" y="1195705"/>
            <a:ext cx="7906385" cy="4114800"/>
          </a:xfrm>
          <a:prstGeom prst="rect">
            <a:avLst/>
          </a:prstGeom>
          <a:noFill/>
        </p:spPr>
        <p:txBody>
          <a:bodyPr wrap="square" rtlCol="0">
            <a:spAutoFit/>
          </a:bodyPr>
          <a:lstStyle/>
          <a:p>
            <a:pPr>
              <a:lnSpc>
                <a:spcPct val="150000"/>
              </a:lnSpc>
            </a:pPr>
            <a:r>
              <a:rPr lang="en-US" altLang="zh-CN"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rPr>
              <a:t>联合分析首先要对产品属性进行识别，这些属性与属性水平必须是显著影响</a:t>
            </a:r>
          </a:p>
          <a:p>
            <a:pPr>
              <a:lnSpc>
                <a:spcPct val="150000"/>
              </a:lnSpc>
            </a:pPr>
            <a:r>
              <a:rPr lang="zh-CN" sz="1600" dirty="0">
                <a:solidFill>
                  <a:srgbClr val="01538E"/>
                </a:solidFill>
                <a:latin typeface="华文中宋" pitchFamily="2" charset="-122"/>
                <a:ea typeface="华文中宋" pitchFamily="2" charset="-122"/>
              </a:rPr>
              <a:t>消费者选择或排名的因素。</a:t>
            </a:r>
          </a:p>
          <a:p>
            <a:pPr>
              <a:lnSpc>
                <a:spcPct val="150000"/>
              </a:lnSpc>
            </a:pPr>
            <a:r>
              <a:rPr lang="en-US" sz="1600" dirty="0">
                <a:solidFill>
                  <a:srgbClr val="01538E"/>
                </a:solidFill>
                <a:latin typeface="华文中宋" pitchFamily="2" charset="-122"/>
                <a:ea typeface="华文中宋" pitchFamily="2" charset="-122"/>
              </a:rPr>
              <a:t>	</a:t>
            </a:r>
            <a:r>
              <a:rPr sz="1600" dirty="0">
                <a:solidFill>
                  <a:srgbClr val="01538E"/>
                </a:solidFill>
                <a:latin typeface="华文中宋" pitchFamily="2" charset="-122"/>
                <a:ea typeface="华文中宋" pitchFamily="2" charset="-122"/>
              </a:rPr>
              <a:t>在本文中，我们以</a:t>
            </a:r>
            <a:r>
              <a:rPr lang="zh-CN" sz="1600" dirty="0">
                <a:solidFill>
                  <a:srgbClr val="01538E"/>
                </a:solidFill>
                <a:latin typeface="华文中宋" pitchFamily="2" charset="-122"/>
                <a:ea typeface="华文中宋" pitchFamily="2" charset="-122"/>
              </a:rPr>
              <a:t>移动通讯品牌</a:t>
            </a:r>
            <a:r>
              <a:rPr sz="1600" dirty="0">
                <a:solidFill>
                  <a:srgbClr val="01538E"/>
                </a:solidFill>
                <a:latin typeface="华文中宋" pitchFamily="2" charset="-122"/>
                <a:ea typeface="华文中宋" pitchFamily="2" charset="-122"/>
              </a:rPr>
              <a:t>为研究对象，影响消费者对</a:t>
            </a:r>
            <a:r>
              <a:rPr lang="zh-CN" sz="1600" dirty="0">
                <a:solidFill>
                  <a:srgbClr val="01538E"/>
                </a:solidFill>
                <a:latin typeface="华文中宋" pitchFamily="2" charset="-122"/>
                <a:ea typeface="华文中宋" pitchFamily="2" charset="-122"/>
              </a:rPr>
              <a:t>品牌</a:t>
            </a:r>
            <a:r>
              <a:rPr sz="1600" dirty="0">
                <a:solidFill>
                  <a:srgbClr val="01538E"/>
                </a:solidFill>
                <a:latin typeface="华文中宋" pitchFamily="2" charset="-122"/>
                <a:ea typeface="华文中宋" pitchFamily="2" charset="-122"/>
              </a:rPr>
              <a:t>选择的主</a:t>
            </a:r>
          </a:p>
          <a:p>
            <a:pPr>
              <a:lnSpc>
                <a:spcPct val="150000"/>
              </a:lnSpc>
            </a:pPr>
            <a:r>
              <a:rPr sz="1600" dirty="0">
                <a:solidFill>
                  <a:srgbClr val="01538E"/>
                </a:solidFill>
                <a:latin typeface="华文中宋" pitchFamily="2" charset="-122"/>
                <a:ea typeface="华文中宋" pitchFamily="2" charset="-122"/>
              </a:rPr>
              <a:t>要因素包括</a:t>
            </a:r>
            <a:r>
              <a:rPr lang="zh-CN" sz="1600" dirty="0">
                <a:solidFill>
                  <a:srgbClr val="01538E"/>
                </a:solidFill>
                <a:latin typeface="华文中宋" pitchFamily="2" charset="-122"/>
                <a:ea typeface="华文中宋" pitchFamily="2" charset="-122"/>
                <a:sym typeface="+mn-ea"/>
              </a:rPr>
              <a:t>包括移动通讯品牌（本文考虑集合包括 AT&amp;T、T-Mobile、U.S. Cellular 以及 Verizon 四家公司）的启动成本、月度成本、运营商是否在该地区提供 4G 业务、运营商是否在附近开设有营业网点、以及运营商是否在支持平板电脑的基础上还对苹果、三星或 Nexus 手机提供支持 </a:t>
            </a:r>
            <a:r>
              <a:rPr lang="en-US" altLang="zh-CN" sz="1600" dirty="0">
                <a:solidFill>
                  <a:srgbClr val="01538E"/>
                </a:solidFill>
                <a:latin typeface="华文中宋" pitchFamily="2" charset="-122"/>
                <a:ea typeface="华文中宋" pitchFamily="2" charset="-122"/>
                <a:sym typeface="+mn-ea"/>
              </a:rPr>
              <a:t>8</a:t>
            </a:r>
            <a:r>
              <a:rPr sz="1600" dirty="0">
                <a:solidFill>
                  <a:srgbClr val="01538E"/>
                </a:solidFill>
                <a:latin typeface="华文中宋" pitchFamily="2" charset="-122"/>
                <a:ea typeface="华文中宋" pitchFamily="2" charset="-122"/>
              </a:rPr>
              <a:t> 个属性。</a:t>
            </a:r>
          </a:p>
          <a:p>
            <a:pPr>
              <a:lnSpc>
                <a:spcPct val="150000"/>
              </a:lnSpc>
            </a:pPr>
            <a:r>
              <a:rPr lang="en-US" sz="1600" dirty="0">
                <a:solidFill>
                  <a:srgbClr val="01538E"/>
                </a:solidFill>
                <a:latin typeface="华文中宋" pitchFamily="2" charset="-122"/>
                <a:ea typeface="华文中宋" pitchFamily="2" charset="-122"/>
              </a:rPr>
              <a:t>	</a:t>
            </a:r>
            <a:r>
              <a:rPr sz="1600" dirty="0">
                <a:solidFill>
                  <a:srgbClr val="01538E"/>
                </a:solidFill>
                <a:latin typeface="华文中宋" pitchFamily="2" charset="-122"/>
                <a:ea typeface="华文中宋" pitchFamily="2" charset="-122"/>
              </a:rPr>
              <a:t>确定属性之后，要选择属性水平以便进行联合分析，</a:t>
            </a:r>
            <a:r>
              <a:rPr lang="zh-CN" sz="1600" dirty="0">
                <a:solidFill>
                  <a:srgbClr val="01538E"/>
                </a:solidFill>
                <a:latin typeface="华文中宋" pitchFamily="2" charset="-122"/>
                <a:ea typeface="华文中宋" pitchFamily="2" charset="-122"/>
              </a:rPr>
              <a:t>具体见数据源表。数据源中每一行代表一个产品轮廓。例如：</a:t>
            </a:r>
          </a:p>
          <a:p>
            <a:pPr>
              <a:lnSpc>
                <a:spcPct val="150000"/>
              </a:lnSpc>
            </a:pPr>
            <a:r>
              <a:rPr sz="1600" dirty="0">
                <a:solidFill>
                  <a:srgbClr val="01538E"/>
                </a:solidFill>
                <a:latin typeface="华文中宋" pitchFamily="2" charset="-122"/>
                <a:ea typeface="华文中宋" pitchFamily="2" charset="-122"/>
              </a:rPr>
              <a:t> </a:t>
            </a:r>
          </a:p>
          <a:p>
            <a:pPr>
              <a:lnSpc>
                <a:spcPct val="150000"/>
              </a:lnSpc>
            </a:pPr>
            <a:r>
              <a:rPr lang="zh-CN" sz="1600" dirty="0">
                <a:solidFill>
                  <a:srgbClr val="01538E"/>
                </a:solidFill>
                <a:latin typeface="华文中宋" pitchFamily="2" charset="-122"/>
                <a:ea typeface="华文中宋" pitchFamily="2" charset="-122"/>
              </a:rPr>
              <a:t>产品</a:t>
            </a:r>
            <a:r>
              <a:rPr lang="en-US" altLang="zh-CN" sz="1600" dirty="0">
                <a:solidFill>
                  <a:srgbClr val="01538E"/>
                </a:solidFill>
                <a:latin typeface="华文中宋" pitchFamily="2" charset="-122"/>
                <a:ea typeface="华文中宋" pitchFamily="2" charset="-122"/>
              </a:rPr>
              <a:t>1</a:t>
            </a:r>
            <a:r>
              <a:rPr lang="zh-CN" altLang="en-US" sz="1600" dirty="0">
                <a:solidFill>
                  <a:srgbClr val="01538E"/>
                </a:solidFill>
                <a:latin typeface="华文中宋" pitchFamily="2" charset="-122"/>
                <a:ea typeface="华文中宋" pitchFamily="2" charset="-122"/>
              </a:rPr>
              <a:t>的品牌是</a:t>
            </a:r>
            <a:r>
              <a:rPr lang="en-US" altLang="zh-CN" sz="1600" dirty="0">
                <a:solidFill>
                  <a:srgbClr val="01538E"/>
                </a:solidFill>
                <a:latin typeface="华文中宋" pitchFamily="2" charset="-122"/>
                <a:ea typeface="华文中宋" pitchFamily="2" charset="-122"/>
              </a:rPr>
              <a:t>AT&amp;T</a:t>
            </a:r>
            <a:r>
              <a:rPr lang="zh-CN" altLang="en-US" sz="1600" dirty="0">
                <a:solidFill>
                  <a:srgbClr val="01538E"/>
                </a:solidFill>
                <a:latin typeface="华文中宋" pitchFamily="2" charset="-122"/>
                <a:ea typeface="华文中宋" pitchFamily="2" charset="-122"/>
              </a:rPr>
              <a:t>，启用资金属性水平为</a:t>
            </a:r>
            <a:r>
              <a:rPr lang="en-US" altLang="zh-CN" sz="1600" dirty="0">
                <a:solidFill>
                  <a:srgbClr val="01538E"/>
                </a:solidFill>
                <a:latin typeface="华文中宋" pitchFamily="2" charset="-122"/>
                <a:ea typeface="华文中宋" pitchFamily="2" charset="-122"/>
              </a:rPr>
              <a:t>100</a:t>
            </a:r>
            <a:r>
              <a:rPr lang="zh-CN" altLang="en-US" sz="1600" dirty="0">
                <a:solidFill>
                  <a:srgbClr val="01538E"/>
                </a:solidFill>
                <a:latin typeface="华文中宋" pitchFamily="2" charset="-122"/>
                <a:ea typeface="华文中宋" pitchFamily="2" charset="-122"/>
              </a:rPr>
              <a:t>￥。</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4.1</a:t>
            </a:r>
          </a:p>
        </p:txBody>
      </p:sp>
      <p:pic>
        <p:nvPicPr>
          <p:cNvPr id="3" name="图片 2" descr="[2JX2]~%YLRT{O4~II()C41"/>
          <p:cNvPicPr>
            <a:picLocks noChangeAspect="1"/>
          </p:cNvPicPr>
          <p:nvPr/>
        </p:nvPicPr>
        <p:blipFill>
          <a:blip r:embed="rId2"/>
          <a:stretch>
            <a:fillRect/>
          </a:stretch>
        </p:blipFill>
        <p:spPr>
          <a:xfrm>
            <a:off x="1311910" y="4565650"/>
            <a:ext cx="5923915" cy="390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数据源的选择</a:t>
            </a:r>
          </a:p>
        </p:txBody>
      </p:sp>
      <p:sp>
        <p:nvSpPr>
          <p:cNvPr id="6" name="TextBox 5"/>
          <p:cNvSpPr txBox="1"/>
          <p:nvPr/>
        </p:nvSpPr>
        <p:spPr>
          <a:xfrm>
            <a:off x="489769" y="1206410"/>
            <a:ext cx="8424936" cy="3017520"/>
          </a:xfrm>
          <a:prstGeom prst="rect">
            <a:avLst/>
          </a:prstGeom>
          <a:noFill/>
        </p:spPr>
        <p:txBody>
          <a:bodyPr wrap="square" rtlCol="0">
            <a:spAutoFit/>
          </a:bodyPr>
          <a:lstStyle/>
          <a:p>
            <a:pPr>
              <a:lnSpc>
                <a:spcPct val="150000"/>
              </a:lnSpc>
            </a:pPr>
            <a:r>
              <a:rPr lang="en-US" altLang="zh-CN" sz="1600" dirty="0">
                <a:solidFill>
                  <a:srgbClr val="01538E"/>
                </a:solidFill>
                <a:latin typeface="华文中宋" pitchFamily="2" charset="-122"/>
                <a:ea typeface="华文中宋" pitchFamily="2" charset="-122"/>
                <a:sym typeface="+mn-ea"/>
              </a:rPr>
              <a:t>	</a:t>
            </a:r>
          </a:p>
          <a:p>
            <a:pPr>
              <a:lnSpc>
                <a:spcPct val="150000"/>
              </a:lnSpc>
            </a:pPr>
            <a:r>
              <a:rPr lang="en-US" altLang="zh-CN" sz="1600" dirty="0">
                <a:solidFill>
                  <a:srgbClr val="01538E"/>
                </a:solidFill>
                <a:latin typeface="华文中宋" pitchFamily="2" charset="-122"/>
                <a:ea typeface="华文中宋" pitchFamily="2" charset="-122"/>
                <a:sym typeface="+mn-ea"/>
              </a:rPr>
              <a:t>	</a:t>
            </a:r>
            <a:r>
              <a:rPr lang="zh-CN" sz="1600" dirty="0">
                <a:solidFill>
                  <a:srgbClr val="01538E"/>
                </a:solidFill>
                <a:latin typeface="华文中宋" pitchFamily="2" charset="-122"/>
                <a:ea typeface="华文中宋" pitchFamily="2" charset="-122"/>
                <a:sym typeface="+mn-ea"/>
              </a:rPr>
              <a:t>实证研究包括移动通讯运营商或品牌（本文考虑集合包括 AT&amp;T、T-Mobile、U.S. Cellular 以及 Verizon 四家公司）的启动成本、月度成本、运营商是否在该地区提供 4G 业务、运营商是否在附近开设有营业网点、以及运营商是否在支持平板电脑的基础上还对苹果、三星或 Nexus 手机提供支持。电脑可以轻松生成综合了以上这些属性的产品轮廓图。我们一共生成了十六个产品轮廓图，并对它们进行随机排列。产品轮廓图、其构成及我所给出的排名如表1.1所示。</a:t>
            </a:r>
            <a:r>
              <a:rPr lang="en-US" altLang="zh-CN" sz="1600" dirty="0">
                <a:solidFill>
                  <a:srgbClr val="01538E"/>
                </a:solidFill>
                <a:latin typeface="华文中宋" pitchFamily="2" charset="-122"/>
                <a:ea typeface="华文中宋" pitchFamily="2" charset="-122"/>
              </a:rPr>
              <a:t>    </a:t>
            </a:r>
          </a:p>
          <a:p>
            <a:pPr>
              <a:lnSpc>
                <a:spcPct val="150000"/>
              </a:lnSpc>
            </a:pPr>
            <a:endParaRPr lang="zh-CN"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8605" y="1117600"/>
            <a:ext cx="7780655" cy="914400"/>
          </a:xfrm>
          <a:prstGeom prst="rect">
            <a:avLst/>
          </a:prstGeom>
          <a:noFill/>
        </p:spPr>
        <p:txBody>
          <a:bodyPr wrap="square" rtlCol="0">
            <a:spAutoFit/>
          </a:bodyPr>
          <a:lstStyle/>
          <a:p>
            <a:pPr>
              <a:lnSpc>
                <a:spcPct val="150000"/>
              </a:lnSpc>
            </a:pPr>
            <a:r>
              <a:rPr lang="zh-CN" altLang="en-US" dirty="0">
                <a:solidFill>
                  <a:srgbClr val="01538E"/>
                </a:solidFill>
                <a:latin typeface="华文中宋" pitchFamily="2" charset="-122"/>
                <a:ea typeface="华文中宋" pitchFamily="2" charset="-122"/>
                <a:sym typeface="+mn-ea"/>
              </a:rPr>
              <a:t>我们以</a:t>
            </a:r>
            <a:r>
              <a:rPr lang="en-US" altLang="zh-CN" dirty="0">
                <a:solidFill>
                  <a:srgbClr val="01538E"/>
                </a:solidFill>
                <a:latin typeface="华文中宋" pitchFamily="2" charset="-122"/>
                <a:ea typeface="华文中宋" pitchFamily="2" charset="-122"/>
                <a:sym typeface="+mn-ea"/>
              </a:rPr>
              <a:t>洛杉矶市场上</a:t>
            </a:r>
            <a:r>
              <a:rPr lang="zh-CN" altLang="en-US" dirty="0">
                <a:solidFill>
                  <a:srgbClr val="01538E"/>
                </a:solidFill>
                <a:latin typeface="华文中宋" pitchFamily="2" charset="-122"/>
                <a:ea typeface="华文中宋" pitchFamily="2" charset="-122"/>
                <a:sym typeface="+mn-ea"/>
              </a:rPr>
              <a:t>消费者在</a:t>
            </a:r>
            <a:r>
              <a:rPr lang="en-US" altLang="zh-CN" dirty="0">
                <a:solidFill>
                  <a:srgbClr val="01538E"/>
                </a:solidFill>
                <a:latin typeface="华文中宋" pitchFamily="2" charset="-122"/>
                <a:ea typeface="华文中宋" pitchFamily="2" charset="-122"/>
                <a:sym typeface="+mn-ea"/>
              </a:rPr>
              <a:t>移动通讯</a:t>
            </a:r>
            <a:r>
              <a:rPr lang="zh-CN" altLang="en-US" dirty="0">
                <a:solidFill>
                  <a:srgbClr val="01538E"/>
                </a:solidFill>
                <a:latin typeface="华文中宋" pitchFamily="2" charset="-122"/>
                <a:ea typeface="华文中宋" pitchFamily="2" charset="-122"/>
                <a:sym typeface="+mn-ea"/>
              </a:rPr>
              <a:t>方面的</a:t>
            </a:r>
            <a:r>
              <a:rPr lang="en-US" altLang="zh-CN" dirty="0">
                <a:solidFill>
                  <a:srgbClr val="01538E"/>
                </a:solidFill>
                <a:latin typeface="华文中宋" pitchFamily="2" charset="-122"/>
                <a:ea typeface="华文中宋" pitchFamily="2" charset="-122"/>
                <a:sym typeface="+mn-ea"/>
              </a:rPr>
              <a:t>偏好和选择</a:t>
            </a:r>
            <a:r>
              <a:rPr lang="zh-CN" altLang="en-US" dirty="0">
                <a:solidFill>
                  <a:srgbClr val="01538E"/>
                </a:solidFill>
                <a:latin typeface="华文中宋" pitchFamily="2" charset="-122"/>
                <a:ea typeface="华文中宋" pitchFamily="2" charset="-122"/>
                <a:sym typeface="+mn-ea"/>
              </a:rPr>
              <a:t>为</a:t>
            </a:r>
            <a:r>
              <a:rPr lang="en-US" altLang="zh-CN" dirty="0">
                <a:solidFill>
                  <a:srgbClr val="01538E"/>
                </a:solidFill>
                <a:latin typeface="华文中宋" pitchFamily="2" charset="-122"/>
                <a:ea typeface="华文中宋" pitchFamily="2" charset="-122"/>
                <a:sym typeface="+mn-ea"/>
              </a:rPr>
              <a:t>案例。</a:t>
            </a:r>
          </a:p>
          <a:p>
            <a:pPr>
              <a:lnSpc>
                <a:spcPct val="150000"/>
              </a:lnSpc>
            </a:pPr>
            <a:r>
              <a:rPr lang="en-US" altLang="zh-CN" dirty="0">
                <a:solidFill>
                  <a:srgbClr val="01538E"/>
                </a:solidFill>
                <a:latin typeface="华文中宋" pitchFamily="2" charset="-122"/>
                <a:ea typeface="华文中宋" pitchFamily="2" charset="-122"/>
              </a:rPr>
              <a:t>数据源如下：</a:t>
            </a:r>
          </a:p>
        </p:txBody>
      </p:sp>
      <p:sp>
        <p:nvSpPr>
          <p:cNvPr id="2" name="文本框 1"/>
          <p:cNvSpPr txBox="1"/>
          <p:nvPr/>
        </p:nvSpPr>
        <p:spPr>
          <a:xfrm>
            <a:off x="614680" y="304800"/>
            <a:ext cx="1000125" cy="583565"/>
          </a:xfrm>
          <a:prstGeom prst="rect">
            <a:avLst/>
          </a:prstGeom>
          <a:noFill/>
        </p:spPr>
        <p:txBody>
          <a:bodyPr wrap="square" rtlCol="0">
            <a:spAutoFit/>
          </a:bodyPr>
          <a:lstStyle/>
          <a:p>
            <a:r>
              <a:rPr lang="en-US" altLang="zh-CN" sz="3200" b="1">
                <a:solidFill>
                  <a:schemeClr val="bg1"/>
                </a:solidFill>
              </a:rPr>
              <a:t>4.2</a:t>
            </a:r>
          </a:p>
        </p:txBody>
      </p:sp>
      <p:sp>
        <p:nvSpPr>
          <p:cNvPr id="4" name="文本框 3"/>
          <p:cNvSpPr txBox="1"/>
          <p:nvPr/>
        </p:nvSpPr>
        <p:spPr>
          <a:xfrm>
            <a:off x="3261360" y="5271135"/>
            <a:ext cx="3617595" cy="368300"/>
          </a:xfrm>
          <a:prstGeom prst="rect">
            <a:avLst/>
          </a:prstGeom>
          <a:noFill/>
        </p:spPr>
        <p:txBody>
          <a:bodyPr wrap="square" rtlCol="0">
            <a:spAutoFit/>
          </a:bodyPr>
          <a:lstStyle/>
          <a:p>
            <a:r>
              <a:rPr lang="zh-CN" altLang="en-US"/>
              <a:t>表</a:t>
            </a:r>
            <a:r>
              <a:rPr lang="en-US" altLang="zh-CN"/>
              <a:t>1.1 </a:t>
            </a:r>
            <a:r>
              <a:rPr lang="zh-CN" altLang="en-US"/>
              <a:t>洛杉矶移动通讯数据</a:t>
            </a:r>
          </a:p>
        </p:txBody>
      </p:sp>
      <p:sp>
        <p:nvSpPr>
          <p:cNvPr id="6"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数据源的选择</a:t>
            </a:r>
          </a:p>
        </p:txBody>
      </p:sp>
      <p:grpSp>
        <p:nvGrpSpPr>
          <p:cNvPr id="17" name="组合 16"/>
          <p:cNvGrpSpPr/>
          <p:nvPr/>
        </p:nvGrpSpPr>
        <p:grpSpPr>
          <a:xfrm>
            <a:off x="525145" y="1993265"/>
            <a:ext cx="7524115" cy="3717925"/>
            <a:chOff x="1097" y="2314"/>
            <a:chExt cx="11849" cy="5855"/>
          </a:xfrm>
        </p:grpSpPr>
        <p:pic>
          <p:nvPicPr>
            <p:cNvPr id="3" name="图片 2" descr="S`T8A[NWZ)L4%RACZQ179FK"/>
            <p:cNvPicPr>
              <a:picLocks noChangeAspect="1"/>
            </p:cNvPicPr>
            <p:nvPr/>
          </p:nvPicPr>
          <p:blipFill>
            <a:blip r:embed="rId2"/>
            <a:stretch>
              <a:fillRect/>
            </a:stretch>
          </p:blipFill>
          <p:spPr>
            <a:xfrm>
              <a:off x="1097" y="2951"/>
              <a:ext cx="11849" cy="5219"/>
            </a:xfrm>
            <a:prstGeom prst="rect">
              <a:avLst/>
            </a:prstGeom>
          </p:spPr>
        </p:pic>
        <p:grpSp>
          <p:nvGrpSpPr>
            <p:cNvPr id="16" name="组合 15"/>
            <p:cNvGrpSpPr/>
            <p:nvPr/>
          </p:nvGrpSpPr>
          <p:grpSpPr>
            <a:xfrm>
              <a:off x="1498" y="2314"/>
              <a:ext cx="11448" cy="617"/>
              <a:chOff x="1498" y="2314"/>
              <a:chExt cx="11448" cy="617"/>
            </a:xfrm>
          </p:grpSpPr>
          <p:sp>
            <p:nvSpPr>
              <p:cNvPr id="7" name="文本框 6"/>
              <p:cNvSpPr txBox="1"/>
              <p:nvPr/>
            </p:nvSpPr>
            <p:spPr>
              <a:xfrm>
                <a:off x="1498" y="2375"/>
                <a:ext cx="1376" cy="528"/>
              </a:xfrm>
              <a:prstGeom prst="rect">
                <a:avLst/>
              </a:prstGeom>
              <a:noFill/>
            </p:spPr>
            <p:txBody>
              <a:bodyPr wrap="square" rtlCol="0">
                <a:spAutoFit/>
              </a:bodyPr>
              <a:lstStyle/>
              <a:p>
                <a:r>
                  <a:rPr lang="zh-CN" altLang="en-US" sz="1600"/>
                  <a:t>品牌</a:t>
                </a:r>
              </a:p>
            </p:txBody>
          </p:sp>
          <p:sp>
            <p:nvSpPr>
              <p:cNvPr id="8" name="文本框 7"/>
              <p:cNvSpPr txBox="1"/>
              <p:nvPr/>
            </p:nvSpPr>
            <p:spPr>
              <a:xfrm>
                <a:off x="11570" y="2318"/>
                <a:ext cx="1376" cy="528"/>
              </a:xfrm>
              <a:prstGeom prst="rect">
                <a:avLst/>
              </a:prstGeom>
              <a:noFill/>
            </p:spPr>
            <p:txBody>
              <a:bodyPr wrap="square" rtlCol="0">
                <a:spAutoFit/>
              </a:bodyPr>
              <a:lstStyle/>
              <a:p>
                <a:r>
                  <a:rPr lang="zh-CN" altLang="en-US" sz="1600"/>
                  <a:t>排名</a:t>
                </a:r>
              </a:p>
            </p:txBody>
          </p:sp>
          <p:sp>
            <p:nvSpPr>
              <p:cNvPr id="9" name="文本框 8"/>
              <p:cNvSpPr txBox="1"/>
              <p:nvPr/>
            </p:nvSpPr>
            <p:spPr>
              <a:xfrm>
                <a:off x="10413" y="2314"/>
                <a:ext cx="1376" cy="532"/>
              </a:xfrm>
              <a:prstGeom prst="rect">
                <a:avLst/>
              </a:prstGeom>
              <a:noFill/>
            </p:spPr>
            <p:txBody>
              <a:bodyPr wrap="square" rtlCol="0">
                <a:spAutoFit/>
              </a:bodyPr>
              <a:lstStyle/>
              <a:p>
                <a:r>
                  <a:rPr lang="en-US" altLang="zh-CN" sz="1600"/>
                  <a:t>Nexus</a:t>
                </a:r>
              </a:p>
            </p:txBody>
          </p:sp>
          <p:sp>
            <p:nvSpPr>
              <p:cNvPr id="10" name="文本框 9"/>
              <p:cNvSpPr txBox="1"/>
              <p:nvPr/>
            </p:nvSpPr>
            <p:spPr>
              <a:xfrm>
                <a:off x="9191" y="2375"/>
                <a:ext cx="1376" cy="528"/>
              </a:xfrm>
              <a:prstGeom prst="rect">
                <a:avLst/>
              </a:prstGeom>
              <a:noFill/>
            </p:spPr>
            <p:txBody>
              <a:bodyPr wrap="square" rtlCol="0">
                <a:spAutoFit/>
              </a:bodyPr>
              <a:lstStyle/>
              <a:p>
                <a:r>
                  <a:rPr lang="zh-CN" altLang="en-US" sz="1600"/>
                  <a:t>三星</a:t>
                </a:r>
              </a:p>
            </p:txBody>
          </p:sp>
          <p:sp>
            <p:nvSpPr>
              <p:cNvPr id="11" name="文本框 10"/>
              <p:cNvSpPr txBox="1"/>
              <p:nvPr/>
            </p:nvSpPr>
            <p:spPr>
              <a:xfrm>
                <a:off x="8017" y="2399"/>
                <a:ext cx="1376" cy="528"/>
              </a:xfrm>
              <a:prstGeom prst="rect">
                <a:avLst/>
              </a:prstGeom>
              <a:noFill/>
            </p:spPr>
            <p:txBody>
              <a:bodyPr wrap="square" rtlCol="0">
                <a:spAutoFit/>
              </a:bodyPr>
              <a:lstStyle/>
              <a:p>
                <a:r>
                  <a:rPr lang="zh-CN" altLang="en-US" sz="1600"/>
                  <a:t>苹果</a:t>
                </a:r>
              </a:p>
            </p:txBody>
          </p:sp>
          <p:sp>
            <p:nvSpPr>
              <p:cNvPr id="12" name="文本框 11"/>
              <p:cNvSpPr txBox="1"/>
              <p:nvPr/>
            </p:nvSpPr>
            <p:spPr>
              <a:xfrm>
                <a:off x="6515" y="2399"/>
                <a:ext cx="1672" cy="528"/>
              </a:xfrm>
              <a:prstGeom prst="rect">
                <a:avLst/>
              </a:prstGeom>
              <a:noFill/>
            </p:spPr>
            <p:txBody>
              <a:bodyPr wrap="square" rtlCol="0">
                <a:spAutoFit/>
              </a:bodyPr>
              <a:lstStyle/>
              <a:p>
                <a:r>
                  <a:rPr lang="zh-CN" altLang="en-US" sz="1600"/>
                  <a:t>营业网点</a:t>
                </a:r>
              </a:p>
            </p:txBody>
          </p:sp>
          <p:sp>
            <p:nvSpPr>
              <p:cNvPr id="13" name="文本框 12"/>
              <p:cNvSpPr txBox="1"/>
              <p:nvPr/>
            </p:nvSpPr>
            <p:spPr>
              <a:xfrm>
                <a:off x="5518" y="2399"/>
                <a:ext cx="1376" cy="532"/>
              </a:xfrm>
              <a:prstGeom prst="rect">
                <a:avLst/>
              </a:prstGeom>
              <a:noFill/>
            </p:spPr>
            <p:txBody>
              <a:bodyPr wrap="square" rtlCol="0">
                <a:spAutoFit/>
              </a:bodyPr>
              <a:lstStyle/>
              <a:p>
                <a:r>
                  <a:rPr lang="en-US" altLang="zh-CN" sz="1600"/>
                  <a:t>4G</a:t>
                </a:r>
              </a:p>
            </p:txBody>
          </p:sp>
          <p:sp>
            <p:nvSpPr>
              <p:cNvPr id="14" name="文本框 13"/>
              <p:cNvSpPr txBox="1"/>
              <p:nvPr/>
            </p:nvSpPr>
            <p:spPr>
              <a:xfrm>
                <a:off x="4089" y="2399"/>
                <a:ext cx="1750" cy="528"/>
              </a:xfrm>
              <a:prstGeom prst="rect">
                <a:avLst/>
              </a:prstGeom>
              <a:noFill/>
            </p:spPr>
            <p:txBody>
              <a:bodyPr wrap="square" rtlCol="0">
                <a:spAutoFit/>
              </a:bodyPr>
              <a:lstStyle/>
              <a:p>
                <a:r>
                  <a:rPr lang="zh-CN" altLang="en-US" sz="1600"/>
                  <a:t>月度成本</a:t>
                </a:r>
              </a:p>
            </p:txBody>
          </p:sp>
          <p:sp>
            <p:nvSpPr>
              <p:cNvPr id="15" name="文本框 14"/>
              <p:cNvSpPr txBox="1"/>
              <p:nvPr/>
            </p:nvSpPr>
            <p:spPr>
              <a:xfrm>
                <a:off x="2543" y="2399"/>
                <a:ext cx="1780" cy="528"/>
              </a:xfrm>
              <a:prstGeom prst="rect">
                <a:avLst/>
              </a:prstGeom>
              <a:noFill/>
            </p:spPr>
            <p:txBody>
              <a:bodyPr wrap="square" rtlCol="0">
                <a:spAutoFit/>
              </a:bodyPr>
              <a:lstStyle/>
              <a:p>
                <a:r>
                  <a:rPr lang="zh-CN" altLang="en-US" sz="1600"/>
                  <a:t>启动成本</a:t>
                </a: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数据源的选择</a:t>
            </a:r>
          </a:p>
        </p:txBody>
      </p:sp>
      <p:sp>
        <p:nvSpPr>
          <p:cNvPr id="6" name="TextBox 5"/>
          <p:cNvSpPr txBox="1"/>
          <p:nvPr/>
        </p:nvSpPr>
        <p:spPr>
          <a:xfrm>
            <a:off x="489769" y="1206410"/>
            <a:ext cx="8424936" cy="1600200"/>
          </a:xfrm>
          <a:prstGeom prst="rect">
            <a:avLst/>
          </a:prstGeom>
          <a:noFill/>
        </p:spPr>
        <p:txBody>
          <a:bodyPr wrap="square" rtlCol="0">
            <a:spAutoFit/>
          </a:bodyPr>
          <a:lstStyle/>
          <a:p>
            <a:pPr>
              <a:lnSpc>
                <a:spcPct val="150000"/>
              </a:lnSpc>
            </a:pPr>
            <a:r>
              <a:rPr lang="zh-CN" b="1" dirty="0">
                <a:solidFill>
                  <a:srgbClr val="0000FF"/>
                </a:solidFill>
                <a:latin typeface="华文中宋" pitchFamily="2" charset="-122"/>
                <a:ea typeface="华文中宋" pitchFamily="2" charset="-122"/>
                <a:sym typeface="+mn-ea"/>
              </a:rPr>
              <a:t>数据源的解释：</a:t>
            </a:r>
            <a:r>
              <a:rPr lang="en-US" altLang="zh-CN" sz="1600" dirty="0">
                <a:solidFill>
                  <a:srgbClr val="01538E"/>
                </a:solidFill>
                <a:latin typeface="华文中宋" pitchFamily="2" charset="-122"/>
                <a:ea typeface="华文中宋" pitchFamily="2" charset="-122"/>
              </a:rPr>
              <a:t>    </a:t>
            </a:r>
          </a:p>
          <a:p>
            <a:pPr>
              <a:lnSpc>
                <a:spcPct val="150000"/>
              </a:lnSpc>
            </a:pPr>
            <a:r>
              <a:rPr lang="en-US" altLang="zh-CN"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以第一行为例，表示品牌运营商</a:t>
            </a:r>
            <a:r>
              <a:rPr lang="en-US" altLang="zh-CN" sz="1600" dirty="0">
                <a:solidFill>
                  <a:srgbClr val="01538E"/>
                </a:solidFill>
                <a:latin typeface="华文中宋" pitchFamily="2" charset="-122"/>
                <a:ea typeface="华文中宋" pitchFamily="2" charset="-122"/>
              </a:rPr>
              <a:t>AT&amp;T</a:t>
            </a:r>
            <a:r>
              <a:rPr lang="zh-CN" altLang="en-US" sz="1600" dirty="0">
                <a:solidFill>
                  <a:srgbClr val="01538E"/>
                </a:solidFill>
                <a:latin typeface="华文中宋" pitchFamily="2" charset="-122"/>
                <a:ea typeface="华文中宋" pitchFamily="2" charset="-122"/>
              </a:rPr>
              <a:t>的启动成本为</a:t>
            </a:r>
            <a:r>
              <a:rPr lang="en-US" altLang="zh-CN" sz="1600" dirty="0">
                <a:solidFill>
                  <a:srgbClr val="01538E"/>
                </a:solidFill>
                <a:latin typeface="华文中宋" pitchFamily="2" charset="-122"/>
                <a:ea typeface="华文中宋" pitchFamily="2" charset="-122"/>
              </a:rPr>
              <a:t>100</a:t>
            </a:r>
            <a:r>
              <a:rPr lang="zh-CN" altLang="en-US" sz="1600" dirty="0">
                <a:solidFill>
                  <a:srgbClr val="01538E"/>
                </a:solidFill>
                <a:latin typeface="华文中宋" pitchFamily="2" charset="-122"/>
                <a:ea typeface="华文中宋" pitchFamily="2" charset="-122"/>
              </a:rPr>
              <a:t>￥，月度成本为</a:t>
            </a:r>
            <a:r>
              <a:rPr lang="en-US" altLang="zh-CN" sz="1600" dirty="0">
                <a:solidFill>
                  <a:srgbClr val="01538E"/>
                </a:solidFill>
                <a:latin typeface="华文中宋" pitchFamily="2" charset="-122"/>
                <a:ea typeface="华文中宋" pitchFamily="2" charset="-122"/>
              </a:rPr>
              <a:t>100</a:t>
            </a:r>
            <a:r>
              <a:rPr lang="zh-CN" altLang="en-US" sz="1600" dirty="0">
                <a:solidFill>
                  <a:srgbClr val="01538E"/>
                </a:solidFill>
                <a:latin typeface="华文中宋" pitchFamily="2" charset="-122"/>
                <a:ea typeface="华文中宋" pitchFamily="2" charset="-122"/>
              </a:rPr>
              <a:t>￥，运营商在该地区不提供</a:t>
            </a:r>
            <a:r>
              <a:rPr lang="en-US" altLang="zh-CN" sz="1600" dirty="0">
                <a:solidFill>
                  <a:srgbClr val="01538E"/>
                </a:solidFill>
                <a:latin typeface="华文中宋" pitchFamily="2" charset="-122"/>
                <a:ea typeface="华文中宋" pitchFamily="2" charset="-122"/>
              </a:rPr>
              <a:t>4G</a:t>
            </a:r>
            <a:r>
              <a:rPr lang="zh-CN" altLang="en-US" sz="1600" dirty="0">
                <a:solidFill>
                  <a:srgbClr val="01538E"/>
                </a:solidFill>
                <a:latin typeface="华文中宋" pitchFamily="2" charset="-122"/>
                <a:ea typeface="华文中宋" pitchFamily="2" charset="-122"/>
              </a:rPr>
              <a:t>服务，在附近也没有开设营运网店，以及运营商在支持平板电脑的基础上没有对苹果、三星或</a:t>
            </a:r>
            <a:r>
              <a:rPr lang="en-US" altLang="zh-CN" sz="1600" dirty="0">
                <a:solidFill>
                  <a:srgbClr val="01538E"/>
                </a:solidFill>
                <a:latin typeface="华文中宋" pitchFamily="2" charset="-122"/>
                <a:ea typeface="华文中宋" pitchFamily="2" charset="-122"/>
              </a:rPr>
              <a:t>Nexus</a:t>
            </a:r>
            <a:r>
              <a:rPr lang="zh-CN" altLang="en-US" sz="1600" dirty="0">
                <a:solidFill>
                  <a:srgbClr val="01538E"/>
                </a:solidFill>
                <a:latin typeface="华文中宋" pitchFamily="2" charset="-122"/>
                <a:ea typeface="华文中宋" pitchFamily="2" charset="-122"/>
              </a:rPr>
              <a:t>手机提供支持。用户对综合了以上属性的产品轮廓图的排名为</a:t>
            </a:r>
            <a:r>
              <a:rPr lang="en-US" altLang="zh-CN" sz="1600" dirty="0">
                <a:solidFill>
                  <a:srgbClr val="01538E"/>
                </a:solidFill>
                <a:latin typeface="华文中宋" pitchFamily="2" charset="-122"/>
                <a:ea typeface="华文中宋" pitchFamily="2" charset="-122"/>
              </a:rPr>
              <a:t>11</a:t>
            </a:r>
            <a:r>
              <a:rPr lang="zh-CN" altLang="en-US" sz="1600" dirty="0">
                <a:solidFill>
                  <a:srgbClr val="01538E"/>
                </a:solidFill>
                <a:latin typeface="华文中宋" pitchFamily="2" charset="-122"/>
                <a:ea typeface="华文中宋" pitchFamily="2" charset="-122"/>
              </a:rPr>
              <a:t>。</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进行实验设计</a:t>
            </a:r>
          </a:p>
        </p:txBody>
      </p:sp>
      <p:sp>
        <p:nvSpPr>
          <p:cNvPr id="6" name="TextBox 5"/>
          <p:cNvSpPr txBox="1"/>
          <p:nvPr/>
        </p:nvSpPr>
        <p:spPr>
          <a:xfrm>
            <a:off x="483235" y="1207135"/>
            <a:ext cx="7688580" cy="4493538"/>
          </a:xfrm>
          <a:prstGeom prst="rect">
            <a:avLst/>
          </a:prstGeom>
          <a:noFill/>
        </p:spPr>
        <p:txBody>
          <a:bodyPr wrap="square" rtlCol="0">
            <a:spAutoFit/>
          </a:bodyPr>
          <a:lstStyle/>
          <a:p>
            <a:pPr>
              <a:lnSpc>
                <a:spcPct val="150000"/>
              </a:lnSpc>
            </a:pPr>
            <a:r>
              <a:rPr lang="zh-CN" b="1" dirty="0">
                <a:solidFill>
                  <a:srgbClr val="0000FF"/>
                </a:solidFill>
                <a:latin typeface="华文中宋" pitchFamily="2" charset="-122"/>
                <a:ea typeface="华文中宋" pitchFamily="2" charset="-122"/>
              </a:rPr>
              <a:t>效用值及重要性计算：</a:t>
            </a:r>
          </a:p>
          <a:p>
            <a:pPr>
              <a:lnSpc>
                <a:spcPct val="150000"/>
              </a:lnSpc>
            </a:pPr>
            <a:r>
              <a:rPr lang="zh-CN" altLang="en-US" sz="1600" dirty="0">
                <a:solidFill>
                  <a:srgbClr val="01538E"/>
                </a:solidFill>
                <a:latin typeface="华文中宋" pitchFamily="2" charset="-122"/>
                <a:ea typeface="华文中宋" pitchFamily="2" charset="-122"/>
              </a:rPr>
              <a:t>                平均秩：</a:t>
            </a:r>
          </a:p>
          <a:p>
            <a:pPr>
              <a:lnSpc>
                <a:spcPct val="150000"/>
              </a:lnSpc>
            </a:pP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其中，</a:t>
            </a:r>
            <a:r>
              <a:rPr lang="en-US" altLang="zh-CN" sz="1600" dirty="0">
                <a:solidFill>
                  <a:srgbClr val="01538E"/>
                </a:solidFill>
                <a:latin typeface="华文中宋" pitchFamily="2" charset="-122"/>
                <a:ea typeface="华文中宋" pitchFamily="2" charset="-122"/>
              </a:rPr>
              <a:t>i=1,2...m </a:t>
            </a:r>
            <a:r>
              <a:rPr lang="zh-CN" altLang="en-US" sz="1600" dirty="0">
                <a:solidFill>
                  <a:srgbClr val="01538E"/>
                </a:solidFill>
                <a:latin typeface="华文中宋" pitchFamily="2" charset="-122"/>
                <a:ea typeface="华文中宋" pitchFamily="2" charset="-122"/>
              </a:rPr>
              <a:t>表示 </a:t>
            </a:r>
            <a:r>
              <a:rPr lang="en-US" altLang="zh-CN" sz="1600" dirty="0">
                <a:solidFill>
                  <a:srgbClr val="01538E"/>
                </a:solidFill>
                <a:latin typeface="华文中宋" pitchFamily="2" charset="-122"/>
                <a:ea typeface="华文中宋" pitchFamily="2" charset="-122"/>
              </a:rPr>
              <a:t>m </a:t>
            </a:r>
            <a:r>
              <a:rPr lang="zh-CN" altLang="en-US" sz="1600" dirty="0">
                <a:solidFill>
                  <a:srgbClr val="01538E"/>
                </a:solidFill>
                <a:latin typeface="华文中宋" pitchFamily="2" charset="-122"/>
                <a:ea typeface="华文中宋" pitchFamily="2" charset="-122"/>
              </a:rPr>
              <a:t>个产品属性，本案例中</a:t>
            </a:r>
            <a:r>
              <a:rPr lang="en-US" altLang="zh-CN" sz="1600">
                <a:solidFill>
                  <a:srgbClr val="01538E"/>
                </a:solidFill>
                <a:latin typeface="华文中宋" pitchFamily="2" charset="-122"/>
                <a:ea typeface="华文中宋" pitchFamily="2" charset="-122"/>
              </a:rPr>
              <a:t>m=8</a:t>
            </a:r>
            <a:r>
              <a:rPr lang="zh-CN" altLang="en-US" sz="1600">
                <a:solidFill>
                  <a:srgbClr val="01538E"/>
                </a:solidFill>
                <a:latin typeface="华文中宋" pitchFamily="2" charset="-122"/>
                <a:ea typeface="华文中宋" pitchFamily="2" charset="-122"/>
              </a:rPr>
              <a:t>。</a:t>
            </a: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      </a:t>
            </a:r>
            <a:r>
              <a:rPr lang="en-US" altLang="zh-CN" sz="1600" dirty="0">
                <a:solidFill>
                  <a:srgbClr val="01538E"/>
                </a:solidFill>
                <a:latin typeface="华文中宋" pitchFamily="2" charset="-122"/>
                <a:ea typeface="华文中宋" pitchFamily="2" charset="-122"/>
              </a:rPr>
              <a:t>j=1,2...k </a:t>
            </a:r>
            <a:r>
              <a:rPr lang="zh-CN" altLang="en-US" sz="1600" dirty="0">
                <a:solidFill>
                  <a:srgbClr val="01538E"/>
                </a:solidFill>
                <a:latin typeface="华文中宋" pitchFamily="2" charset="-122"/>
                <a:ea typeface="华文中宋" pitchFamily="2" charset="-122"/>
              </a:rPr>
              <a:t>表示产品的属性 </a:t>
            </a:r>
            <a:r>
              <a:rPr lang="en-US" altLang="zh-CN" sz="1600" dirty="0">
                <a:solidFill>
                  <a:srgbClr val="01538E"/>
                </a:solidFill>
                <a:latin typeface="华文中宋" pitchFamily="2" charset="-122"/>
                <a:ea typeface="华文中宋" pitchFamily="2" charset="-122"/>
              </a:rPr>
              <a:t>i </a:t>
            </a:r>
            <a:r>
              <a:rPr lang="zh-CN" altLang="en-US" sz="1600" dirty="0">
                <a:solidFill>
                  <a:srgbClr val="01538E"/>
                </a:solidFill>
                <a:latin typeface="华文中宋" pitchFamily="2" charset="-122"/>
                <a:ea typeface="华文中宋" pitchFamily="2" charset="-122"/>
              </a:rPr>
              <a:t>有 </a:t>
            </a:r>
            <a:r>
              <a:rPr lang="en-US" altLang="zh-CN" sz="1600" dirty="0">
                <a:solidFill>
                  <a:srgbClr val="01538E"/>
                </a:solidFill>
                <a:latin typeface="华文中宋" pitchFamily="2" charset="-122"/>
                <a:ea typeface="华文中宋" pitchFamily="2" charset="-122"/>
              </a:rPr>
              <a:t>k </a:t>
            </a:r>
            <a:r>
              <a:rPr lang="zh-CN" altLang="en-US" sz="1600" dirty="0">
                <a:solidFill>
                  <a:srgbClr val="01538E"/>
                </a:solidFill>
                <a:latin typeface="华文中宋" pitchFamily="2" charset="-122"/>
                <a:ea typeface="华文中宋" pitchFamily="2" charset="-122"/>
              </a:rPr>
              <a:t>个属性水平。</a:t>
            </a:r>
          </a:p>
          <a:p>
            <a:pPr>
              <a:lnSpc>
                <a:spcPct val="150000"/>
              </a:lnSpc>
            </a:pPr>
            <a:r>
              <a:rPr lang="zh-CN" altLang="en-US" sz="1600" dirty="0">
                <a:solidFill>
                  <a:srgbClr val="01538E"/>
                </a:solidFill>
                <a:latin typeface="华文中宋" pitchFamily="2" charset="-122"/>
                <a:ea typeface="华文中宋" pitchFamily="2" charset="-122"/>
              </a:rPr>
              <a:t>      </a:t>
            </a:r>
            <a:r>
              <a:rPr lang="en-US" altLang="zh-CN" sz="1600" dirty="0">
                <a:solidFill>
                  <a:srgbClr val="01538E"/>
                </a:solidFill>
                <a:latin typeface="华文中宋" pitchFamily="2" charset="-122"/>
                <a:ea typeface="华文中宋" pitchFamily="2" charset="-122"/>
              </a:rPr>
              <a:t>x</a:t>
            </a:r>
            <a:r>
              <a:rPr lang="en-US" altLang="zh-CN" sz="1600" baseline="-25000" dirty="0">
                <a:solidFill>
                  <a:srgbClr val="01538E"/>
                </a:solidFill>
                <a:latin typeface="华文中宋" pitchFamily="2" charset="-122"/>
                <a:ea typeface="华文中宋" pitchFamily="2" charset="-122"/>
              </a:rPr>
              <a:t>ij </a:t>
            </a:r>
            <a:r>
              <a:rPr lang="zh-CN" altLang="en-US" sz="1600" dirty="0">
                <a:solidFill>
                  <a:srgbClr val="01538E"/>
                </a:solidFill>
                <a:latin typeface="华文中宋" pitchFamily="2" charset="-122"/>
                <a:ea typeface="华文中宋" pitchFamily="2" charset="-122"/>
              </a:rPr>
              <a:t>表示属性 </a:t>
            </a:r>
            <a:r>
              <a:rPr lang="en-US" altLang="zh-CN" sz="1600" dirty="0">
                <a:solidFill>
                  <a:srgbClr val="01538E"/>
                </a:solidFill>
                <a:latin typeface="华文中宋" pitchFamily="2" charset="-122"/>
                <a:ea typeface="华文中宋" pitchFamily="2" charset="-122"/>
              </a:rPr>
              <a:t>i </a:t>
            </a:r>
            <a:r>
              <a:rPr lang="zh-CN" altLang="en-US" sz="1600" dirty="0">
                <a:solidFill>
                  <a:srgbClr val="01538E"/>
                </a:solidFill>
                <a:latin typeface="华文中宋" pitchFamily="2" charset="-122"/>
                <a:ea typeface="华文中宋" pitchFamily="2" charset="-122"/>
              </a:rPr>
              <a:t>水平 </a:t>
            </a:r>
            <a:r>
              <a:rPr lang="en-US" altLang="zh-CN" sz="1600" dirty="0">
                <a:solidFill>
                  <a:srgbClr val="01538E"/>
                </a:solidFill>
                <a:latin typeface="华文中宋" pitchFamily="2" charset="-122"/>
                <a:ea typeface="华文中宋" pitchFamily="2" charset="-122"/>
              </a:rPr>
              <a:t>j </a:t>
            </a:r>
            <a:r>
              <a:rPr lang="zh-CN" altLang="en-US" sz="1600" dirty="0">
                <a:solidFill>
                  <a:srgbClr val="01538E"/>
                </a:solidFill>
                <a:latin typeface="华文中宋" pitchFamily="2" charset="-122"/>
                <a:ea typeface="华文中宋" pitchFamily="2" charset="-122"/>
              </a:rPr>
              <a:t>存在时，产品的排名是多少。</a:t>
            </a:r>
          </a:p>
          <a:p>
            <a:pPr>
              <a:lnSpc>
                <a:spcPct val="150000"/>
              </a:lnSpc>
            </a:pPr>
            <a:endParaRPr lang="en-US" altLang="zh-CN" sz="1600" b="1" baseline="-25000" dirty="0">
              <a:solidFill>
                <a:srgbClr val="01538E"/>
              </a:solidFill>
              <a:latin typeface="华文中宋" pitchFamily="2" charset="-122"/>
              <a:ea typeface="华文中宋" pitchFamily="2" charset="-122"/>
            </a:endParaRPr>
          </a:p>
          <a:p>
            <a:pPr>
              <a:lnSpc>
                <a:spcPct val="150000"/>
              </a:lnSpc>
            </a:pPr>
            <a:r>
              <a:rPr lang="zh-CN" b="1" dirty="0">
                <a:solidFill>
                  <a:srgbClr val="0000FF"/>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    效用值：</a:t>
            </a:r>
            <a:endParaRPr lang="zh-CN" b="1" dirty="0">
              <a:solidFill>
                <a:srgbClr val="0000FF"/>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其中，</a:t>
            </a:r>
            <a:r>
              <a:rPr lang="en-US" altLang="zh-CN" sz="1600" dirty="0">
                <a:solidFill>
                  <a:srgbClr val="01538E"/>
                </a:solidFill>
                <a:latin typeface="华文中宋" pitchFamily="2" charset="-122"/>
                <a:ea typeface="华文中宋" pitchFamily="2" charset="-122"/>
              </a:rPr>
              <a:t>n </a:t>
            </a:r>
            <a:r>
              <a:rPr lang="zh-CN" altLang="en-US" sz="1600" dirty="0">
                <a:solidFill>
                  <a:srgbClr val="01538E"/>
                </a:solidFill>
                <a:latin typeface="华文中宋" pitchFamily="2" charset="-122"/>
                <a:ea typeface="华文中宋" pitchFamily="2" charset="-122"/>
              </a:rPr>
              <a:t>表示产品轮廓个数。</a:t>
            </a:r>
          </a:p>
          <a:p>
            <a:pPr>
              <a:lnSpc>
                <a:spcPct val="150000"/>
              </a:lnSpc>
            </a:pPr>
            <a:r>
              <a:rPr lang="zh-CN" altLang="en-US" sz="1600" dirty="0">
                <a:solidFill>
                  <a:srgbClr val="01538E"/>
                </a:solidFill>
                <a:latin typeface="华文中宋" pitchFamily="2" charset="-122"/>
                <a:ea typeface="华文中宋" pitchFamily="2" charset="-122"/>
              </a:rPr>
              <a:t>               分值距离：</a:t>
            </a:r>
          </a:p>
          <a:p>
            <a:pPr>
              <a:lnSpc>
                <a:spcPct val="150000"/>
              </a:lnSpc>
            </a:pPr>
            <a:r>
              <a:rPr lang="en-US" altLang="zh-CN" sz="1600" dirty="0">
                <a:solidFill>
                  <a:srgbClr val="01538E"/>
                </a:solidFill>
                <a:latin typeface="华文中宋" pitchFamily="2" charset="-122"/>
                <a:ea typeface="华文中宋" pitchFamily="2" charset="-122"/>
              </a:rPr>
              <a:t>             </a:t>
            </a:r>
          </a:p>
          <a:p>
            <a:pPr>
              <a:lnSpc>
                <a:spcPct val="150000"/>
              </a:lnSpc>
            </a:pPr>
            <a:r>
              <a:rPr lang="zh-CN" altLang="en-US" sz="1600" dirty="0">
                <a:solidFill>
                  <a:srgbClr val="01538E"/>
                </a:solidFill>
                <a:latin typeface="华文中宋" pitchFamily="2" charset="-122"/>
                <a:ea typeface="华文中宋" pitchFamily="2" charset="-122"/>
              </a:rPr>
              <a:t>             相对重要性：</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4.3</a:t>
            </a:r>
          </a:p>
        </p:txBody>
      </p:sp>
      <p:graphicFrame>
        <p:nvGraphicFramePr>
          <p:cNvPr id="5" name="对象 4"/>
          <p:cNvGraphicFramePr/>
          <p:nvPr/>
        </p:nvGraphicFramePr>
        <p:xfrm>
          <a:off x="3100070" y="1588135"/>
          <a:ext cx="2097405" cy="688975"/>
        </p:xfrm>
        <a:graphic>
          <a:graphicData uri="http://schemas.openxmlformats.org/presentationml/2006/ole">
            <mc:AlternateContent xmlns:mc="http://schemas.openxmlformats.org/markup-compatibility/2006">
              <mc:Choice xmlns:v="urn:schemas-microsoft-com:vml" Requires="v">
                <p:oleObj spid="_x0000_s1049" r:id="rId4" imgW="1028700" imgH="457200" progId="Equation.KSEE3">
                  <p:embed/>
                </p:oleObj>
              </mc:Choice>
              <mc:Fallback>
                <p:oleObj r:id="rId4" imgW="1028700" imgH="457200" progId="Equation.KSEE3">
                  <p:embed/>
                  <p:pic>
                    <p:nvPicPr>
                      <p:cNvPr id="0" name="图片 6"/>
                      <p:cNvPicPr/>
                      <p:nvPr/>
                    </p:nvPicPr>
                    <p:blipFill>
                      <a:blip r:embed="rId5"/>
                      <a:stretch>
                        <a:fillRect/>
                      </a:stretch>
                    </p:blipFill>
                    <p:spPr>
                      <a:xfrm>
                        <a:off x="3100070" y="1588135"/>
                        <a:ext cx="2097405" cy="688975"/>
                      </a:xfrm>
                      <a:prstGeom prst="rect">
                        <a:avLst/>
                      </a:prstGeom>
                      <a:ln>
                        <a:noFill/>
                      </a:ln>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076893" y="3763010"/>
          <a:ext cx="2501265" cy="546735"/>
        </p:xfrm>
        <a:graphic>
          <a:graphicData uri="http://schemas.openxmlformats.org/presentationml/2006/ole">
            <mc:AlternateContent xmlns:mc="http://schemas.openxmlformats.org/markup-compatibility/2006">
              <mc:Choice xmlns:v="urn:schemas-microsoft-com:vml" Requires="v">
                <p:oleObj spid="_x0000_s1050" r:id="rId6" imgW="1104900" imgH="241300" progId="Equation.KSEE3">
                  <p:embed/>
                </p:oleObj>
              </mc:Choice>
              <mc:Fallback>
                <p:oleObj r:id="rId6" imgW="1104900" imgH="241300" progId="Equation.KSEE3">
                  <p:embed/>
                  <p:pic>
                    <p:nvPicPr>
                      <p:cNvPr id="0" name="图片 1025"/>
                      <p:cNvPicPr/>
                      <p:nvPr/>
                    </p:nvPicPr>
                    <p:blipFill>
                      <a:blip r:embed="rId7"/>
                      <a:stretch>
                        <a:fillRect/>
                      </a:stretch>
                    </p:blipFill>
                    <p:spPr>
                      <a:xfrm>
                        <a:off x="3076893" y="3763010"/>
                        <a:ext cx="2501265" cy="54673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51" r:id="rId8" imgW="914400" imgH="215900" progId="Equation.KSEE3">
                  <p:embed/>
                </p:oleObj>
              </mc:Choice>
              <mc:Fallback>
                <p:oleObj r:id="rId8" imgW="914400" imgH="215900" progId="Equation.KSEE3">
                  <p:embed/>
                  <p:pic>
                    <p:nvPicPr>
                      <p:cNvPr id="0" name="图片 1027"/>
                      <p:cNvPicPr/>
                      <p:nvPr/>
                    </p:nvPicPr>
                    <p:blipFill>
                      <a:blip r:embed="rId9"/>
                      <a:stretch>
                        <a:fillRect/>
                      </a:stretch>
                    </p:blipFill>
                    <p:spPr>
                      <a:xfrm>
                        <a:off x="4114800" y="3321050"/>
                        <a:ext cx="914400" cy="21590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18610" y="4309745"/>
          <a:ext cx="914400" cy="215900"/>
        </p:xfrm>
        <a:graphic>
          <a:graphicData uri="http://schemas.openxmlformats.org/presentationml/2006/ole">
            <mc:AlternateContent xmlns:mc="http://schemas.openxmlformats.org/markup-compatibility/2006">
              <mc:Choice xmlns:v="urn:schemas-microsoft-com:vml" Requires="v">
                <p:oleObj spid="_x0000_s1052" r:id="rId10" imgW="914400" imgH="215900" progId="Equation.KSEE3">
                  <p:embed/>
                </p:oleObj>
              </mc:Choice>
              <mc:Fallback>
                <p:oleObj r:id="rId10" imgW="914400" imgH="215900" progId="Equation.KSEE3">
                  <p:embed/>
                  <p:pic>
                    <p:nvPicPr>
                      <p:cNvPr id="0" name="图片 1029"/>
                      <p:cNvPicPr/>
                      <p:nvPr/>
                    </p:nvPicPr>
                    <p:blipFill>
                      <a:blip r:embed="rId9"/>
                      <a:stretch>
                        <a:fillRect/>
                      </a:stretch>
                    </p:blipFill>
                    <p:spPr>
                      <a:xfrm>
                        <a:off x="4118610" y="4309745"/>
                        <a:ext cx="914400" cy="21590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3100070" y="4525645"/>
          <a:ext cx="3192145" cy="523240"/>
        </p:xfrm>
        <a:graphic>
          <a:graphicData uri="http://schemas.openxmlformats.org/presentationml/2006/ole">
            <mc:AlternateContent xmlns:mc="http://schemas.openxmlformats.org/markup-compatibility/2006">
              <mc:Choice xmlns:v="urn:schemas-microsoft-com:vml" Requires="v">
                <p:oleObj spid="_x0000_s1053" r:id="rId11" imgW="1473200" imgH="241300" progId="Equation.KSEE3">
                  <p:embed/>
                </p:oleObj>
              </mc:Choice>
              <mc:Fallback>
                <p:oleObj r:id="rId11" imgW="1473200" imgH="241300" progId="Equation.KSEE3">
                  <p:embed/>
                  <p:pic>
                    <p:nvPicPr>
                      <p:cNvPr id="0" name="图片 1026"/>
                      <p:cNvPicPr/>
                      <p:nvPr/>
                    </p:nvPicPr>
                    <p:blipFill>
                      <a:blip r:embed="rId12"/>
                      <a:stretch>
                        <a:fillRect/>
                      </a:stretch>
                    </p:blipFill>
                    <p:spPr>
                      <a:xfrm>
                        <a:off x="3100070" y="4525645"/>
                        <a:ext cx="3192145" cy="52324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3100070" y="5048885"/>
          <a:ext cx="1785620" cy="894080"/>
        </p:xfrm>
        <a:graphic>
          <a:graphicData uri="http://schemas.openxmlformats.org/presentationml/2006/ole">
            <mc:AlternateContent xmlns:mc="http://schemas.openxmlformats.org/markup-compatibility/2006">
              <mc:Choice xmlns:v="urn:schemas-microsoft-com:vml" Requires="v">
                <p:oleObj spid="_x0000_s1054" r:id="rId13" imgW="862965" imgH="431800" progId="Equation.KSEE3">
                  <p:embed/>
                </p:oleObj>
              </mc:Choice>
              <mc:Fallback>
                <p:oleObj r:id="rId13" imgW="862965" imgH="431800" progId="Equation.KSEE3">
                  <p:embed/>
                  <p:pic>
                    <p:nvPicPr>
                      <p:cNvPr id="0" name="图片 1032"/>
                      <p:cNvPicPr/>
                      <p:nvPr/>
                    </p:nvPicPr>
                    <p:blipFill>
                      <a:blip r:embed="rId14"/>
                      <a:stretch>
                        <a:fillRect/>
                      </a:stretch>
                    </p:blipFill>
                    <p:spPr>
                      <a:xfrm>
                        <a:off x="3100070" y="5048885"/>
                        <a:ext cx="1785620" cy="89408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实验设计</a:t>
            </a:r>
          </a:p>
        </p:txBody>
      </p:sp>
      <p:sp>
        <p:nvSpPr>
          <p:cNvPr id="6" name="TextBox 5"/>
          <p:cNvSpPr txBox="1"/>
          <p:nvPr/>
        </p:nvSpPr>
        <p:spPr>
          <a:xfrm>
            <a:off x="489769" y="1206410"/>
            <a:ext cx="8424936" cy="1188720"/>
          </a:xfrm>
          <a:prstGeom prst="rect">
            <a:avLst/>
          </a:prstGeom>
          <a:noFill/>
        </p:spPr>
        <p:txBody>
          <a:bodyPr wrap="square" rtlCol="0">
            <a:spAutoFit/>
          </a:bodyPr>
          <a:lstStyle/>
          <a:p>
            <a:pPr>
              <a:lnSpc>
                <a:spcPct val="150000"/>
              </a:lnSpc>
            </a:pPr>
            <a:r>
              <a:rPr lang="zh-CN" sz="1600" dirty="0">
                <a:solidFill>
                  <a:srgbClr val="01538E"/>
                </a:solidFill>
                <a:latin typeface="华文中宋" pitchFamily="2" charset="-122"/>
                <a:ea typeface="华文中宋" pitchFamily="2" charset="-122"/>
              </a:rPr>
              <a:t>根据以上方法步骤，计算属性是否提供对苹果手机的支持，结果如下：</a:t>
            </a:r>
          </a:p>
          <a:p>
            <a:pPr>
              <a:lnSpc>
                <a:spcPct val="150000"/>
              </a:lnSpc>
            </a:pPr>
            <a:endParaRPr lang="zh-CN" sz="1600" dirty="0">
              <a:solidFill>
                <a:srgbClr val="01538E"/>
              </a:solidFill>
              <a:latin typeface="华文中宋" pitchFamily="2" charset="-122"/>
              <a:ea typeface="华文中宋" pitchFamily="2" charset="-122"/>
            </a:endParaRPr>
          </a:p>
          <a:p>
            <a:pPr>
              <a:lnSpc>
                <a:spcPct val="150000"/>
              </a:lnSpc>
            </a:pP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4.3</a:t>
            </a:r>
          </a:p>
        </p:txBody>
      </p:sp>
      <p:graphicFrame>
        <p:nvGraphicFramePr>
          <p:cNvPr id="3" name="表格 2"/>
          <p:cNvGraphicFramePr/>
          <p:nvPr/>
        </p:nvGraphicFramePr>
        <p:xfrm>
          <a:off x="603250" y="1882140"/>
          <a:ext cx="7814945" cy="1143000"/>
        </p:xfrm>
        <a:graphic>
          <a:graphicData uri="http://schemas.openxmlformats.org/drawingml/2006/table">
            <a:tbl>
              <a:tblPr firstRow="1" bandRow="1">
                <a:tableStyleId>{5C22544A-7EE6-4342-B048-85BDC9FD1C3A}</a:tableStyleId>
              </a:tblPr>
              <a:tblGrid>
                <a:gridCol w="1301750">
                  <a:extLst>
                    <a:ext uri="{9D8B030D-6E8A-4147-A177-3AD203B41FA5}">
                      <a16:colId xmlns:a16="http://schemas.microsoft.com/office/drawing/2014/main" val="20000"/>
                    </a:ext>
                  </a:extLst>
                </a:gridCol>
                <a:gridCol w="1303655">
                  <a:extLst>
                    <a:ext uri="{9D8B030D-6E8A-4147-A177-3AD203B41FA5}">
                      <a16:colId xmlns:a16="http://schemas.microsoft.com/office/drawing/2014/main" val="20001"/>
                    </a:ext>
                  </a:extLst>
                </a:gridCol>
                <a:gridCol w="1302385">
                  <a:extLst>
                    <a:ext uri="{9D8B030D-6E8A-4147-A177-3AD203B41FA5}">
                      <a16:colId xmlns:a16="http://schemas.microsoft.com/office/drawing/2014/main" val="20002"/>
                    </a:ext>
                  </a:extLst>
                </a:gridCol>
                <a:gridCol w="1301750">
                  <a:extLst>
                    <a:ext uri="{9D8B030D-6E8A-4147-A177-3AD203B41FA5}">
                      <a16:colId xmlns:a16="http://schemas.microsoft.com/office/drawing/2014/main" val="20003"/>
                    </a:ext>
                  </a:extLst>
                </a:gridCol>
                <a:gridCol w="1303655">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tblGrid>
              <a:tr h="381000">
                <a:tc>
                  <a:txBody>
                    <a:bodyPr/>
                    <a:lstStyle/>
                    <a:p>
                      <a:pPr>
                        <a:buNone/>
                      </a:pPr>
                      <a:r>
                        <a:rPr lang="zh-CN" altLang="en-US"/>
                        <a:t>属性</a:t>
                      </a:r>
                    </a:p>
                  </a:txBody>
                  <a:tcPr/>
                </a:tc>
                <a:tc>
                  <a:txBody>
                    <a:bodyPr/>
                    <a:lstStyle/>
                    <a:p>
                      <a:pPr>
                        <a:buNone/>
                      </a:pPr>
                      <a:r>
                        <a:rPr lang="zh-CN" altLang="en-US"/>
                        <a:t>水平</a:t>
                      </a:r>
                    </a:p>
                  </a:txBody>
                  <a:tcPr/>
                </a:tc>
                <a:tc>
                  <a:txBody>
                    <a:bodyPr/>
                    <a:lstStyle/>
                    <a:p>
                      <a:pPr>
                        <a:buNone/>
                      </a:pPr>
                      <a:r>
                        <a:rPr lang="zh-CN" altLang="en-US"/>
                        <a:t>平均秩</a:t>
                      </a:r>
                    </a:p>
                  </a:txBody>
                  <a:tcPr/>
                </a:tc>
                <a:tc>
                  <a:txBody>
                    <a:bodyPr/>
                    <a:lstStyle/>
                    <a:p>
                      <a:pPr>
                        <a:buNone/>
                      </a:pPr>
                      <a:r>
                        <a:rPr lang="zh-CN" altLang="en-US"/>
                        <a:t>效用值</a:t>
                      </a:r>
                    </a:p>
                  </a:txBody>
                  <a:tcPr/>
                </a:tc>
                <a:tc>
                  <a:txBody>
                    <a:bodyPr/>
                    <a:lstStyle/>
                    <a:p>
                      <a:pPr>
                        <a:buNone/>
                      </a:pPr>
                      <a:r>
                        <a:rPr lang="zh-CN" altLang="en-US"/>
                        <a:t>分值距离</a:t>
                      </a:r>
                    </a:p>
                  </a:txBody>
                  <a:tcPr/>
                </a:tc>
                <a:tc>
                  <a:txBody>
                    <a:bodyPr/>
                    <a:lstStyle/>
                    <a:p>
                      <a:pPr>
                        <a:buNone/>
                      </a:pPr>
                      <a:r>
                        <a:rPr lang="zh-CN" altLang="en-US"/>
                        <a:t>重要性（</a:t>
                      </a:r>
                      <a:r>
                        <a:rPr lang="en-US" altLang="zh-CN"/>
                        <a:t>%</a:t>
                      </a:r>
                      <a:r>
                        <a:rPr lang="zh-CN" altLang="en-US"/>
                        <a:t>）</a:t>
                      </a:r>
                    </a:p>
                  </a:txBody>
                  <a:tcPr/>
                </a:tc>
                <a:extLst>
                  <a:ext uri="{0D108BD9-81ED-4DB2-BD59-A6C34878D82A}">
                    <a16:rowId xmlns:a16="http://schemas.microsoft.com/office/drawing/2014/main" val="10000"/>
                  </a:ext>
                </a:extLst>
              </a:tr>
              <a:tr h="381000">
                <a:tc rowSpan="2">
                  <a:txBody>
                    <a:bodyPr/>
                    <a:lstStyle/>
                    <a:p>
                      <a:pPr>
                        <a:buNone/>
                      </a:pPr>
                      <a:r>
                        <a:rPr lang="zh-CN" altLang="en-US"/>
                        <a:t>支持苹果手机</a:t>
                      </a:r>
                    </a:p>
                  </a:txBody>
                  <a:tcPr/>
                </a:tc>
                <a:tc>
                  <a:txBody>
                    <a:bodyPr/>
                    <a:lstStyle/>
                    <a:p>
                      <a:pPr>
                        <a:buNone/>
                      </a:pPr>
                      <a:r>
                        <a:rPr lang="en-US" altLang="zh-CN"/>
                        <a:t>Yes</a:t>
                      </a:r>
                    </a:p>
                  </a:txBody>
                  <a:tcPr/>
                </a:tc>
                <a:tc>
                  <a:txBody>
                    <a:bodyPr/>
                    <a:lstStyle/>
                    <a:p>
                      <a:pPr>
                        <a:buNone/>
                      </a:pPr>
                      <a:r>
                        <a:rPr lang="en-US" altLang="zh-CN"/>
                        <a:t>8.25</a:t>
                      </a:r>
                    </a:p>
                  </a:txBody>
                  <a:tcPr/>
                </a:tc>
                <a:tc>
                  <a:txBody>
                    <a:bodyPr/>
                    <a:lstStyle/>
                    <a:p>
                      <a:pPr>
                        <a:buNone/>
                      </a:pPr>
                      <a:r>
                        <a:rPr lang="en-US" altLang="zh-CN"/>
                        <a:t>0.25</a:t>
                      </a:r>
                    </a:p>
                  </a:txBody>
                  <a:tcPr/>
                </a:tc>
                <a:tc rowSpan="2">
                  <a:txBody>
                    <a:bodyPr/>
                    <a:lstStyle/>
                    <a:p>
                      <a:pPr>
                        <a:buNone/>
                      </a:pPr>
                      <a:r>
                        <a:rPr lang="en-US" altLang="zh-CN"/>
                        <a:t>0.5</a:t>
                      </a:r>
                    </a:p>
                  </a:txBody>
                  <a:tcPr/>
                </a:tc>
                <a:tc rowSpan="2">
                  <a:txBody>
                    <a:bodyPr/>
                    <a:lstStyle/>
                    <a:p>
                      <a:pPr>
                        <a:buNone/>
                      </a:pPr>
                      <a:r>
                        <a:rPr lang="en-US" altLang="zh-CN"/>
                        <a:t>2.38</a:t>
                      </a:r>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a:buNone/>
                      </a:pPr>
                      <a:r>
                        <a:rPr lang="en-US" altLang="zh-CN"/>
                        <a:t>No</a:t>
                      </a:r>
                    </a:p>
                  </a:txBody>
                  <a:tcPr/>
                </a:tc>
                <a:tc>
                  <a:txBody>
                    <a:bodyPr/>
                    <a:lstStyle/>
                    <a:p>
                      <a:pPr>
                        <a:buNone/>
                      </a:pPr>
                      <a:r>
                        <a:rPr lang="en-US" altLang="zh-CN"/>
                        <a:t>8.75</a:t>
                      </a:r>
                    </a:p>
                  </a:txBody>
                  <a:tcPr/>
                </a:tc>
                <a:tc>
                  <a:txBody>
                    <a:bodyPr/>
                    <a:lstStyle/>
                    <a:p>
                      <a:pPr>
                        <a:buNone/>
                      </a:pPr>
                      <a:r>
                        <a:rPr lang="en-US" altLang="zh-CN"/>
                        <a:t>-0.25</a:t>
                      </a: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结果分析</a:t>
            </a:r>
          </a:p>
        </p:txBody>
      </p:sp>
      <p:sp>
        <p:nvSpPr>
          <p:cNvPr id="6" name="TextBox 5"/>
          <p:cNvSpPr txBox="1"/>
          <p:nvPr/>
        </p:nvSpPr>
        <p:spPr>
          <a:xfrm>
            <a:off x="489769" y="1206410"/>
            <a:ext cx="8424936" cy="1188720"/>
          </a:xfrm>
          <a:prstGeom prst="rect">
            <a:avLst/>
          </a:prstGeom>
          <a:noFill/>
        </p:spPr>
        <p:txBody>
          <a:bodyPr wrap="square" rtlCol="0">
            <a:spAutoFit/>
          </a:bodyPr>
          <a:lstStyle/>
          <a:p>
            <a:pPr>
              <a:lnSpc>
                <a:spcPct val="150000"/>
              </a:lnSpc>
            </a:pPr>
            <a:r>
              <a:rPr lang="zh-CN" sz="1600" dirty="0">
                <a:solidFill>
                  <a:srgbClr val="01538E"/>
                </a:solidFill>
                <a:latin typeface="华文中宋" pitchFamily="2" charset="-122"/>
                <a:ea typeface="华文中宋" pitchFamily="2" charset="-122"/>
              </a:rPr>
              <a:t>所有属性对产品轮廓的效用值和相对重要性的计算结果如下：</a:t>
            </a:r>
          </a:p>
          <a:p>
            <a:pPr>
              <a:lnSpc>
                <a:spcPct val="150000"/>
              </a:lnSpc>
            </a:pPr>
            <a:endParaRPr lang="zh-CN" sz="1600" dirty="0">
              <a:solidFill>
                <a:srgbClr val="01538E"/>
              </a:solidFill>
              <a:latin typeface="华文中宋" pitchFamily="2" charset="-122"/>
              <a:ea typeface="华文中宋" pitchFamily="2" charset="-122"/>
            </a:endParaRPr>
          </a:p>
          <a:p>
            <a:pPr>
              <a:lnSpc>
                <a:spcPct val="150000"/>
              </a:lnSpc>
            </a:pP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4.4</a:t>
            </a:r>
          </a:p>
        </p:txBody>
      </p:sp>
      <p:graphicFrame>
        <p:nvGraphicFramePr>
          <p:cNvPr id="5" name="表格 4"/>
          <p:cNvGraphicFramePr/>
          <p:nvPr/>
        </p:nvGraphicFramePr>
        <p:xfrm>
          <a:off x="830580" y="1746885"/>
          <a:ext cx="6970395" cy="4160520"/>
        </p:xfrm>
        <a:graphic>
          <a:graphicData uri="http://schemas.openxmlformats.org/drawingml/2006/table">
            <a:tbl>
              <a:tblPr firstRow="1" bandRow="1">
                <a:tableStyleId>{5C22544A-7EE6-4342-B048-85BDC9FD1C3A}</a:tableStyleId>
              </a:tblPr>
              <a:tblGrid>
                <a:gridCol w="1742440">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2440">
                  <a:extLst>
                    <a:ext uri="{9D8B030D-6E8A-4147-A177-3AD203B41FA5}">
                      <a16:colId xmlns:a16="http://schemas.microsoft.com/office/drawing/2014/main" val="20002"/>
                    </a:ext>
                  </a:extLst>
                </a:gridCol>
                <a:gridCol w="1742440">
                  <a:extLst>
                    <a:ext uri="{9D8B030D-6E8A-4147-A177-3AD203B41FA5}">
                      <a16:colId xmlns:a16="http://schemas.microsoft.com/office/drawing/2014/main" val="20003"/>
                    </a:ext>
                  </a:extLst>
                </a:gridCol>
              </a:tblGrid>
              <a:tr h="381000">
                <a:tc>
                  <a:txBody>
                    <a:bodyPr/>
                    <a:lstStyle/>
                    <a:p>
                      <a:pPr>
                        <a:buNone/>
                      </a:pPr>
                      <a:r>
                        <a:rPr lang="zh-CN" altLang="en-US"/>
                        <a:t>属性</a:t>
                      </a:r>
                    </a:p>
                  </a:txBody>
                  <a:tcPr/>
                </a:tc>
                <a:tc>
                  <a:txBody>
                    <a:bodyPr/>
                    <a:lstStyle/>
                    <a:p>
                      <a:pPr>
                        <a:buNone/>
                      </a:pPr>
                      <a:r>
                        <a:rPr lang="zh-CN" altLang="en-US"/>
                        <a:t>水平</a:t>
                      </a:r>
                    </a:p>
                  </a:txBody>
                  <a:tcPr/>
                </a:tc>
                <a:tc>
                  <a:txBody>
                    <a:bodyPr/>
                    <a:lstStyle/>
                    <a:p>
                      <a:pPr>
                        <a:buNone/>
                      </a:pPr>
                      <a:r>
                        <a:rPr lang="zh-CN" altLang="en-US"/>
                        <a:t>效用值</a:t>
                      </a:r>
                    </a:p>
                  </a:txBody>
                  <a:tcPr/>
                </a:tc>
                <a:tc>
                  <a:txBody>
                    <a:bodyPr/>
                    <a:lstStyle/>
                    <a:p>
                      <a:pPr>
                        <a:buNone/>
                      </a:pPr>
                      <a:r>
                        <a:rPr lang="zh-CN" altLang="en-US"/>
                        <a:t>相对重要性（</a:t>
                      </a:r>
                      <a:r>
                        <a:rPr lang="en-US" altLang="zh-CN"/>
                        <a:t>%</a:t>
                      </a:r>
                      <a:r>
                        <a:rPr lang="zh-CN" altLang="en-US"/>
                        <a:t>）</a:t>
                      </a:r>
                    </a:p>
                  </a:txBody>
                  <a:tcPr/>
                </a:tc>
                <a:extLst>
                  <a:ext uri="{0D108BD9-81ED-4DB2-BD59-A6C34878D82A}">
                    <a16:rowId xmlns:a16="http://schemas.microsoft.com/office/drawing/2014/main" val="10000"/>
                  </a:ext>
                </a:extLst>
              </a:tr>
              <a:tr h="381000">
                <a:tc rowSpan="4">
                  <a:txBody>
                    <a:bodyPr/>
                    <a:lstStyle/>
                    <a:p>
                      <a:pPr algn="ctr">
                        <a:buNone/>
                      </a:pPr>
                      <a:endParaRPr lang="en-US" altLang="zh-CN"/>
                    </a:p>
                    <a:p>
                      <a:pPr algn="ctr">
                        <a:buNone/>
                      </a:pPr>
                      <a:endParaRPr lang="en-US" altLang="zh-CN"/>
                    </a:p>
                    <a:p>
                      <a:pPr algn="ctr">
                        <a:buNone/>
                      </a:pPr>
                      <a:r>
                        <a:rPr lang="en-US" altLang="zh-CN"/>
                        <a:t>brand</a:t>
                      </a:r>
                      <a:r>
                        <a:rPr lang="zh-CN" altLang="en-US"/>
                        <a:t>（品牌）</a:t>
                      </a:r>
                      <a:endParaRPr lang="en-US" altLang="zh-CN"/>
                    </a:p>
                  </a:txBody>
                  <a:tcPr/>
                </a:tc>
                <a:tc>
                  <a:txBody>
                    <a:bodyPr/>
                    <a:lstStyle/>
                    <a:p>
                      <a:pPr>
                        <a:buNone/>
                      </a:pPr>
                      <a:r>
                        <a:rPr lang="en-US" altLang="zh-CN"/>
                        <a:t>AT&amp;T</a:t>
                      </a:r>
                    </a:p>
                  </a:txBody>
                  <a:tcPr/>
                </a:tc>
                <a:tc>
                  <a:txBody>
                    <a:bodyPr/>
                    <a:lstStyle/>
                    <a:p>
                      <a:pPr>
                        <a:buNone/>
                      </a:pPr>
                      <a:r>
                        <a:rPr lang="en-US" altLang="zh-CN"/>
                        <a:t>0.00</a:t>
                      </a:r>
                    </a:p>
                  </a:txBody>
                  <a:tcPr/>
                </a:tc>
                <a:tc rowSpan="4">
                  <a:txBody>
                    <a:bodyPr/>
                    <a:lstStyle/>
                    <a:p>
                      <a:pPr>
                        <a:buNone/>
                      </a:pPr>
                      <a:r>
                        <a:rPr lang="en-US" altLang="zh-CN"/>
                        <a:t>2.38</a:t>
                      </a:r>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a:buNone/>
                      </a:pPr>
                      <a:r>
                        <a:rPr lang="en-US" altLang="zh-CN"/>
                        <a:t>Verizon</a:t>
                      </a:r>
                    </a:p>
                  </a:txBody>
                  <a:tcPr/>
                </a:tc>
                <a:tc>
                  <a:txBody>
                    <a:bodyPr/>
                    <a:lstStyle/>
                    <a:p>
                      <a:pPr>
                        <a:buNone/>
                      </a:pPr>
                      <a:r>
                        <a:rPr lang="en-US" altLang="zh-CN"/>
                        <a:t>0.25</a:t>
                      </a:r>
                    </a:p>
                  </a:txBody>
                  <a:tcPr/>
                </a:tc>
                <a:tc vMerge="1">
                  <a:txBody>
                    <a:bodyPr/>
                    <a:lstStyle/>
                    <a:p>
                      <a:endParaRPr lang="zh-CN"/>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a:buNone/>
                      </a:pPr>
                      <a:r>
                        <a:rPr lang="en-US" altLang="zh-CN"/>
                        <a:t>US Cellular</a:t>
                      </a:r>
                    </a:p>
                  </a:txBody>
                  <a:tcPr/>
                </a:tc>
                <a:tc>
                  <a:txBody>
                    <a:bodyPr/>
                    <a:lstStyle/>
                    <a:p>
                      <a:pPr>
                        <a:buNone/>
                      </a:pPr>
                      <a:r>
                        <a:rPr lang="en-US" altLang="zh-CN"/>
                        <a:t>0.00</a:t>
                      </a:r>
                    </a:p>
                  </a:txBody>
                  <a:tcPr/>
                </a:tc>
                <a:tc vMerge="1">
                  <a:txBody>
                    <a:bodyPr/>
                    <a:lstStyle/>
                    <a:p>
                      <a:endParaRPr lang="zh-CN"/>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a:buNone/>
                      </a:pPr>
                      <a:r>
                        <a:rPr lang="en-US" altLang="zh-CN"/>
                        <a:t>T-Mobil</a:t>
                      </a:r>
                    </a:p>
                  </a:txBody>
                  <a:tcPr/>
                </a:tc>
                <a:tc>
                  <a:txBody>
                    <a:bodyPr/>
                    <a:lstStyle/>
                    <a:p>
                      <a:pPr>
                        <a:buNone/>
                      </a:pPr>
                      <a:r>
                        <a:rPr lang="en-US" altLang="zh-CN"/>
                        <a:t>-0.25</a:t>
                      </a:r>
                    </a:p>
                  </a:txBody>
                  <a:tcPr/>
                </a:tc>
                <a:tc vMerge="1">
                  <a:txBody>
                    <a:bodyPr/>
                    <a:lstStyle/>
                    <a:p>
                      <a:endParaRPr lang="zh-CN"/>
                    </a:p>
                  </a:txBody>
                  <a:tcPr/>
                </a:tc>
                <a:extLst>
                  <a:ext uri="{0D108BD9-81ED-4DB2-BD59-A6C34878D82A}">
                    <a16:rowId xmlns:a16="http://schemas.microsoft.com/office/drawing/2014/main" val="10004"/>
                  </a:ext>
                </a:extLst>
              </a:tr>
              <a:tr h="381000">
                <a:tc rowSpan="4">
                  <a:txBody>
                    <a:bodyPr/>
                    <a:lstStyle/>
                    <a:p>
                      <a:pPr algn="ctr">
                        <a:buNone/>
                      </a:pPr>
                      <a:endParaRPr lang="en-US" altLang="zh-CN"/>
                    </a:p>
                    <a:p>
                      <a:pPr algn="ctr">
                        <a:buNone/>
                      </a:pPr>
                      <a:r>
                        <a:rPr lang="en-US" altLang="zh-CN"/>
                        <a:t>startup</a:t>
                      </a:r>
                    </a:p>
                    <a:p>
                      <a:pPr algn="ctr">
                        <a:buNone/>
                      </a:pPr>
                      <a:r>
                        <a:rPr lang="zh-CN" altLang="en-US"/>
                        <a:t>（启动成本）</a:t>
                      </a:r>
                      <a:endParaRPr lang="en-US" altLang="zh-CN"/>
                    </a:p>
                  </a:txBody>
                  <a:tcPr/>
                </a:tc>
                <a:tc>
                  <a:txBody>
                    <a:bodyPr/>
                    <a:lstStyle/>
                    <a:p>
                      <a:pPr>
                        <a:buNone/>
                      </a:pPr>
                      <a:r>
                        <a:rPr lang="en-US" altLang="zh-CN"/>
                        <a:t>100</a:t>
                      </a:r>
                      <a:r>
                        <a:rPr lang="zh-CN" altLang="en-US"/>
                        <a:t>￥</a:t>
                      </a:r>
                    </a:p>
                  </a:txBody>
                  <a:tcPr/>
                </a:tc>
                <a:tc>
                  <a:txBody>
                    <a:bodyPr/>
                    <a:lstStyle/>
                    <a:p>
                      <a:pPr>
                        <a:buNone/>
                      </a:pPr>
                      <a:r>
                        <a:rPr lang="en-US" altLang="zh-CN"/>
                        <a:t>0.75</a:t>
                      </a:r>
                    </a:p>
                  </a:txBody>
                  <a:tcPr/>
                </a:tc>
                <a:tc rowSpan="4">
                  <a:txBody>
                    <a:bodyPr/>
                    <a:lstStyle/>
                    <a:p>
                      <a:pPr>
                        <a:buNone/>
                      </a:pPr>
                      <a:r>
                        <a:rPr lang="en-US" altLang="zh-CN"/>
                        <a:t>7.14</a:t>
                      </a:r>
                    </a:p>
                  </a:txBody>
                  <a:tcPr/>
                </a:tc>
                <a:extLst>
                  <a:ext uri="{0D108BD9-81ED-4DB2-BD59-A6C34878D82A}">
                    <a16:rowId xmlns:a16="http://schemas.microsoft.com/office/drawing/2014/main" val="10005"/>
                  </a:ext>
                </a:extLst>
              </a:tr>
              <a:tr h="381000">
                <a:tc vMerge="1">
                  <a:txBody>
                    <a:bodyPr/>
                    <a:lstStyle/>
                    <a:p>
                      <a:endParaRPr lang="zh-CN"/>
                    </a:p>
                  </a:txBody>
                  <a:tcPr/>
                </a:tc>
                <a:tc>
                  <a:txBody>
                    <a:bodyPr/>
                    <a:lstStyle/>
                    <a:p>
                      <a:pPr>
                        <a:buNone/>
                      </a:pPr>
                      <a:r>
                        <a:rPr lang="en-US" altLang="zh-CN"/>
                        <a:t>200</a:t>
                      </a:r>
                      <a:r>
                        <a:rPr lang="zh-CN" altLang="en-US"/>
                        <a:t>￥</a:t>
                      </a:r>
                    </a:p>
                  </a:txBody>
                  <a:tcPr/>
                </a:tc>
                <a:tc>
                  <a:txBody>
                    <a:bodyPr/>
                    <a:lstStyle/>
                    <a:p>
                      <a:pPr>
                        <a:buNone/>
                      </a:pPr>
                      <a:r>
                        <a:rPr lang="en-US" altLang="zh-CN"/>
                        <a:t>0.00</a:t>
                      </a:r>
                    </a:p>
                  </a:txBody>
                  <a:tcPr/>
                </a:tc>
                <a:tc vMerge="1">
                  <a:txBody>
                    <a:bodyPr/>
                    <a:lstStyle/>
                    <a:p>
                      <a:endParaRPr lang="zh-CN"/>
                    </a:p>
                  </a:txBody>
                  <a:tcPr/>
                </a:tc>
                <a:extLst>
                  <a:ext uri="{0D108BD9-81ED-4DB2-BD59-A6C34878D82A}">
                    <a16:rowId xmlns:a16="http://schemas.microsoft.com/office/drawing/2014/main" val="10006"/>
                  </a:ext>
                </a:extLst>
              </a:tr>
              <a:tr h="381000">
                <a:tc vMerge="1">
                  <a:txBody>
                    <a:bodyPr/>
                    <a:lstStyle/>
                    <a:p>
                      <a:endParaRPr lang="zh-CN"/>
                    </a:p>
                  </a:txBody>
                  <a:tcPr/>
                </a:tc>
                <a:tc>
                  <a:txBody>
                    <a:bodyPr/>
                    <a:lstStyle/>
                    <a:p>
                      <a:pPr>
                        <a:buNone/>
                      </a:pPr>
                      <a:r>
                        <a:rPr lang="en-US" altLang="zh-CN"/>
                        <a:t>300</a:t>
                      </a:r>
                      <a:r>
                        <a:rPr lang="zh-CN" altLang="en-US"/>
                        <a:t>￥</a:t>
                      </a:r>
                    </a:p>
                  </a:txBody>
                  <a:tcPr/>
                </a:tc>
                <a:tc>
                  <a:txBody>
                    <a:bodyPr/>
                    <a:lstStyle/>
                    <a:p>
                      <a:pPr>
                        <a:buNone/>
                      </a:pPr>
                      <a:r>
                        <a:rPr lang="en-US" altLang="zh-CN"/>
                        <a:t>0.00</a:t>
                      </a:r>
                    </a:p>
                  </a:txBody>
                  <a:tcPr/>
                </a:tc>
                <a:tc vMerge="1">
                  <a:txBody>
                    <a:bodyPr/>
                    <a:lstStyle/>
                    <a:p>
                      <a:endParaRPr lang="zh-CN"/>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a:buNone/>
                      </a:pPr>
                      <a:r>
                        <a:rPr lang="en-US" altLang="zh-CN"/>
                        <a:t>400</a:t>
                      </a:r>
                      <a:r>
                        <a:rPr lang="zh-CN" altLang="en-US"/>
                        <a:t>￥</a:t>
                      </a:r>
                    </a:p>
                  </a:txBody>
                  <a:tcPr/>
                </a:tc>
                <a:tc>
                  <a:txBody>
                    <a:bodyPr/>
                    <a:lstStyle/>
                    <a:p>
                      <a:pPr>
                        <a:buNone/>
                      </a:pPr>
                      <a:r>
                        <a:rPr lang="en-US" altLang="zh-CN"/>
                        <a:t>-0.75</a:t>
                      </a:r>
                    </a:p>
                  </a:txBody>
                  <a:tcPr/>
                </a:tc>
                <a:tc vMerge="1">
                  <a:txBody>
                    <a:bodyPr/>
                    <a:lstStyle/>
                    <a:p>
                      <a:endParaRPr lang="zh-CN"/>
                    </a:p>
                  </a:txBody>
                  <a:tcPr/>
                </a:tc>
                <a:extLst>
                  <a:ext uri="{0D108BD9-81ED-4DB2-BD59-A6C34878D82A}">
                    <a16:rowId xmlns:a16="http://schemas.microsoft.com/office/drawing/2014/main" val="10008"/>
                  </a:ext>
                </a:extLst>
              </a:tr>
              <a:tr h="190500">
                <a:tc rowSpan="2">
                  <a:txBody>
                    <a:bodyPr/>
                    <a:lstStyle/>
                    <a:p>
                      <a:pPr algn="ctr">
                        <a:buNone/>
                      </a:pPr>
                      <a:r>
                        <a:rPr lang="zh-CN" altLang="en-US"/>
                        <a:t>提供</a:t>
                      </a:r>
                      <a:r>
                        <a:rPr lang="en-US" altLang="zh-CN"/>
                        <a:t>4G</a:t>
                      </a:r>
                      <a:r>
                        <a:rPr lang="zh-CN" altLang="en-US"/>
                        <a:t>服务</a:t>
                      </a:r>
                    </a:p>
                  </a:txBody>
                  <a:tcPr/>
                </a:tc>
                <a:tc>
                  <a:txBody>
                    <a:bodyPr/>
                    <a:lstStyle/>
                    <a:p>
                      <a:pPr>
                        <a:buNone/>
                      </a:pPr>
                      <a:r>
                        <a:rPr lang="en-US" altLang="zh-CN"/>
                        <a:t>YES</a:t>
                      </a:r>
                    </a:p>
                  </a:txBody>
                  <a:tcPr/>
                </a:tc>
                <a:tc>
                  <a:txBody>
                    <a:bodyPr/>
                    <a:lstStyle/>
                    <a:p>
                      <a:pPr>
                        <a:buNone/>
                      </a:pPr>
                      <a:r>
                        <a:rPr lang="en-US" altLang="zh-CN"/>
                        <a:t>1.75</a:t>
                      </a:r>
                    </a:p>
                  </a:txBody>
                  <a:tcPr/>
                </a:tc>
                <a:tc rowSpan="2">
                  <a:txBody>
                    <a:bodyPr/>
                    <a:lstStyle/>
                    <a:p>
                      <a:pPr>
                        <a:buNone/>
                      </a:pPr>
                      <a:r>
                        <a:rPr lang="en-US" altLang="zh-CN"/>
                        <a:t>16.67</a:t>
                      </a:r>
                    </a:p>
                  </a:txBody>
                  <a:tcPr/>
                </a:tc>
                <a:extLst>
                  <a:ext uri="{0D108BD9-81ED-4DB2-BD59-A6C34878D82A}">
                    <a16:rowId xmlns:a16="http://schemas.microsoft.com/office/drawing/2014/main" val="10009"/>
                  </a:ext>
                </a:extLst>
              </a:tr>
              <a:tr h="190500">
                <a:tc vMerge="1">
                  <a:txBody>
                    <a:bodyPr/>
                    <a:lstStyle/>
                    <a:p>
                      <a:endParaRPr lang="zh-CN"/>
                    </a:p>
                  </a:txBody>
                  <a:tcPr/>
                </a:tc>
                <a:tc>
                  <a:txBody>
                    <a:bodyPr/>
                    <a:lstStyle/>
                    <a:p>
                      <a:pPr>
                        <a:buNone/>
                      </a:pPr>
                      <a:r>
                        <a:rPr lang="en-US" altLang="zh-CN"/>
                        <a:t>NO</a:t>
                      </a:r>
                    </a:p>
                  </a:txBody>
                  <a:tcPr/>
                </a:tc>
                <a:tc>
                  <a:txBody>
                    <a:bodyPr/>
                    <a:lstStyle/>
                    <a:p>
                      <a:pPr>
                        <a:buNone/>
                      </a:pPr>
                      <a:r>
                        <a:rPr lang="en-US" altLang="zh-CN"/>
                        <a:t>-1.75</a:t>
                      </a:r>
                    </a:p>
                  </a:txBody>
                  <a:tcPr/>
                </a:tc>
                <a:tc vMerge="1">
                  <a:txBody>
                    <a:bodyPr/>
                    <a:lstStyle/>
                    <a:p>
                      <a:endParaRPr lang="zh-CN"/>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1656184" cy="553998"/>
          </a:xfrm>
          <a:prstGeom prst="rect">
            <a:avLst/>
          </a:prstGeom>
          <a:noFill/>
        </p:spPr>
        <p:txBody>
          <a:bodyPr wrap="square" rtlCol="0" anchor="b">
            <a:spAutoFit/>
          </a:bodyPr>
          <a:lstStyle/>
          <a:p>
            <a:r>
              <a:rPr lang="zh-CN" altLang="en-US" sz="3000" b="1" dirty="0">
                <a:solidFill>
                  <a:schemeClr val="bg1"/>
                </a:solidFill>
                <a:latin typeface="微软雅黑" pitchFamily="34" charset="-122"/>
                <a:ea typeface="微软雅黑" pitchFamily="34" charset="-122"/>
              </a:rPr>
              <a:t>目录</a:t>
            </a:r>
          </a:p>
        </p:txBody>
      </p:sp>
      <p:sp>
        <p:nvSpPr>
          <p:cNvPr id="8" name="Oval 53"/>
          <p:cNvSpPr>
            <a:spLocks noChangeAspect="1"/>
          </p:cNvSpPr>
          <p:nvPr/>
        </p:nvSpPr>
        <p:spPr>
          <a:xfrm>
            <a:off x="1403648" y="1268760"/>
            <a:ext cx="468312" cy="469900"/>
          </a:xfrm>
          <a:prstGeom prst="diamond">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chemeClr val="bg1"/>
                </a:solidFill>
                <a:latin typeface="微软雅黑" pitchFamily="34" charset="-122"/>
                <a:ea typeface="微软雅黑" pitchFamily="34" charset="-122"/>
              </a:rPr>
              <a:t>1</a:t>
            </a:r>
          </a:p>
        </p:txBody>
      </p:sp>
      <p:sp>
        <p:nvSpPr>
          <p:cNvPr id="10" name="Rectangle 23"/>
          <p:cNvSpPr/>
          <p:nvPr/>
        </p:nvSpPr>
        <p:spPr bwMode="auto">
          <a:xfrm>
            <a:off x="2342927" y="1268760"/>
            <a:ext cx="5109091" cy="396240"/>
          </a:xfrm>
          <a:prstGeom prst="rect">
            <a:avLst/>
          </a:prstGeom>
          <a:solidFill>
            <a:srgbClr val="01538E"/>
          </a:solidFill>
        </p:spPr>
        <p:txBody>
          <a:bodyPr vert="horz" wrap="square" anchor="t" anchorCtr="1">
            <a:spAutoFit/>
          </a:bodyPr>
          <a:lstStyle/>
          <a:p>
            <a:pPr algn="ctr"/>
            <a:r>
              <a:rPr lang="zh-CN" altLang="en-US" sz="2000" dirty="0">
                <a:solidFill>
                  <a:schemeClr val="bg1"/>
                </a:solidFill>
                <a:latin typeface="华文中宋" pitchFamily="2" charset="-122"/>
                <a:ea typeface="华文中宋" pitchFamily="2" charset="-122"/>
              </a:rPr>
              <a:t>背景介绍</a:t>
            </a:r>
          </a:p>
        </p:txBody>
      </p:sp>
      <p:sp>
        <p:nvSpPr>
          <p:cNvPr id="12" name="Oval 53"/>
          <p:cNvSpPr>
            <a:spLocks noChangeAspect="1"/>
          </p:cNvSpPr>
          <p:nvPr/>
        </p:nvSpPr>
        <p:spPr>
          <a:xfrm>
            <a:off x="1403648" y="2130202"/>
            <a:ext cx="468312" cy="468312"/>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rgbClr val="01538E"/>
                </a:solidFill>
                <a:latin typeface="微软雅黑" pitchFamily="34" charset="-122"/>
                <a:ea typeface="微软雅黑" pitchFamily="34" charset="-122"/>
              </a:rPr>
              <a:t>2</a:t>
            </a:r>
          </a:p>
        </p:txBody>
      </p:sp>
      <p:sp>
        <p:nvSpPr>
          <p:cNvPr id="14" name="Rectangle 23"/>
          <p:cNvSpPr/>
          <p:nvPr/>
        </p:nvSpPr>
        <p:spPr bwMode="auto">
          <a:xfrm>
            <a:off x="2341491" y="2122835"/>
            <a:ext cx="5109091" cy="396240"/>
          </a:xfrm>
          <a:prstGeom prst="rect">
            <a:avLst/>
          </a:prstGeom>
          <a:solidFill>
            <a:srgbClr val="DDDDDD"/>
          </a:solidFill>
        </p:spPr>
        <p:txBody>
          <a:bodyPr vert="horz" wrap="square" anchor="t" anchorCtr="1">
            <a:spAutoFit/>
          </a:bodyPr>
          <a:lstStyle/>
          <a:p>
            <a:pPr algn="ctr"/>
            <a:r>
              <a:rPr lang="zh-CN" sz="2000" dirty="0">
                <a:solidFill>
                  <a:srgbClr val="01538E"/>
                </a:solidFill>
                <a:latin typeface="华文中宋" pitchFamily="2" charset="-122"/>
                <a:ea typeface="华文中宋" pitchFamily="2" charset="-122"/>
              </a:rPr>
              <a:t>主要内容</a:t>
            </a:r>
          </a:p>
        </p:txBody>
      </p:sp>
      <p:sp>
        <p:nvSpPr>
          <p:cNvPr id="16" name="Oval 53"/>
          <p:cNvSpPr>
            <a:spLocks noChangeAspect="1"/>
          </p:cNvSpPr>
          <p:nvPr/>
        </p:nvSpPr>
        <p:spPr>
          <a:xfrm>
            <a:off x="1403648" y="2992214"/>
            <a:ext cx="468312" cy="469900"/>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rgbClr val="01538E"/>
                </a:solidFill>
                <a:latin typeface="微软雅黑" pitchFamily="34" charset="-122"/>
                <a:ea typeface="微软雅黑" pitchFamily="34" charset="-122"/>
              </a:rPr>
              <a:t>3</a:t>
            </a:r>
            <a:endParaRPr lang="en-US" sz="2000" dirty="0">
              <a:solidFill>
                <a:srgbClr val="01538E"/>
              </a:solidFill>
              <a:latin typeface="FontAwesome" pitchFamily="2" charset="0"/>
            </a:endParaRPr>
          </a:p>
        </p:txBody>
      </p:sp>
      <p:sp>
        <p:nvSpPr>
          <p:cNvPr id="18" name="Rectangle 23"/>
          <p:cNvSpPr/>
          <p:nvPr/>
        </p:nvSpPr>
        <p:spPr bwMode="auto">
          <a:xfrm>
            <a:off x="2339752" y="3028890"/>
            <a:ext cx="5109091" cy="396240"/>
          </a:xfrm>
          <a:prstGeom prst="rect">
            <a:avLst/>
          </a:prstGeom>
          <a:solidFill>
            <a:srgbClr val="DDDDDD"/>
          </a:solidFill>
        </p:spPr>
        <p:txBody>
          <a:bodyPr vert="horz" wrap="square" anchor="t" anchorCtr="1">
            <a:spAutoFit/>
          </a:bodyPr>
          <a:lstStyle/>
          <a:p>
            <a:pPr algn="ctr"/>
            <a:r>
              <a:rPr lang="zh-CN" sz="2000" dirty="0">
                <a:solidFill>
                  <a:srgbClr val="01538E"/>
                </a:solidFill>
                <a:latin typeface="华文中宋" pitchFamily="2" charset="-122"/>
                <a:ea typeface="华文中宋" pitchFamily="2" charset="-122"/>
              </a:rPr>
              <a:t>解决方案</a:t>
            </a:r>
          </a:p>
        </p:txBody>
      </p:sp>
      <p:sp>
        <p:nvSpPr>
          <p:cNvPr id="20" name="Oval 53"/>
          <p:cNvSpPr>
            <a:spLocks noChangeAspect="1"/>
          </p:cNvSpPr>
          <p:nvPr/>
        </p:nvSpPr>
        <p:spPr>
          <a:xfrm>
            <a:off x="1417936" y="3773487"/>
            <a:ext cx="469900" cy="468313"/>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rgbClr val="01538E"/>
                </a:solidFill>
                <a:latin typeface="微软雅黑" pitchFamily="34" charset="-122"/>
                <a:ea typeface="微软雅黑" pitchFamily="34" charset="-122"/>
              </a:rPr>
              <a:t>4</a:t>
            </a:r>
          </a:p>
        </p:txBody>
      </p:sp>
      <p:sp>
        <p:nvSpPr>
          <p:cNvPr id="22" name="Rectangle 23"/>
          <p:cNvSpPr/>
          <p:nvPr/>
        </p:nvSpPr>
        <p:spPr bwMode="auto">
          <a:xfrm>
            <a:off x="2339752" y="3820978"/>
            <a:ext cx="5109091" cy="396240"/>
          </a:xfrm>
          <a:prstGeom prst="rect">
            <a:avLst/>
          </a:prstGeom>
          <a:solidFill>
            <a:srgbClr val="DDDDDD"/>
          </a:solidFill>
        </p:spPr>
        <p:txBody>
          <a:bodyPr vert="horz" wrap="square" anchor="t" anchorCtr="1">
            <a:spAutoFit/>
          </a:bodyPr>
          <a:lstStyle/>
          <a:p>
            <a:pPr algn="ctr"/>
            <a:r>
              <a:rPr lang="zh-CN" sz="2000" dirty="0">
                <a:solidFill>
                  <a:srgbClr val="01538E"/>
                </a:solidFill>
                <a:latin typeface="华文中宋" pitchFamily="2" charset="-122"/>
                <a:ea typeface="华文中宋" pitchFamily="2" charset="-122"/>
              </a:rPr>
              <a:t>分析过程</a:t>
            </a:r>
          </a:p>
        </p:txBody>
      </p:sp>
      <p:sp>
        <p:nvSpPr>
          <p:cNvPr id="25" name="Rectangle 23"/>
          <p:cNvSpPr/>
          <p:nvPr/>
        </p:nvSpPr>
        <p:spPr bwMode="auto">
          <a:xfrm>
            <a:off x="2343229" y="4653136"/>
            <a:ext cx="5109091" cy="396240"/>
          </a:xfrm>
          <a:prstGeom prst="rect">
            <a:avLst/>
          </a:prstGeom>
          <a:solidFill>
            <a:srgbClr val="DDDDDD"/>
          </a:solidFill>
        </p:spPr>
        <p:txBody>
          <a:bodyPr vert="horz" wrap="square" anchor="t" anchorCtr="1">
            <a:spAutoFit/>
          </a:bodyPr>
          <a:lstStyle/>
          <a:p>
            <a:pPr algn="ctr"/>
            <a:r>
              <a:rPr lang="zh-CN" sz="2000" dirty="0">
                <a:solidFill>
                  <a:srgbClr val="01538E"/>
                </a:solidFill>
                <a:latin typeface="华文中宋" pitchFamily="2" charset="-122"/>
                <a:ea typeface="华文中宋" pitchFamily="2" charset="-122"/>
              </a:rPr>
              <a:t>总结</a:t>
            </a:r>
          </a:p>
        </p:txBody>
      </p:sp>
      <p:sp>
        <p:nvSpPr>
          <p:cNvPr id="30" name="Oval 53"/>
          <p:cNvSpPr>
            <a:spLocks noChangeAspect="1"/>
          </p:cNvSpPr>
          <p:nvPr/>
        </p:nvSpPr>
        <p:spPr>
          <a:xfrm>
            <a:off x="1403648" y="4659312"/>
            <a:ext cx="468313" cy="468313"/>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a:solidFill>
                  <a:srgbClr val="01538E"/>
                </a:solidFill>
                <a:latin typeface="微软雅黑" pitchFamily="34" charset="-122"/>
                <a:ea typeface="微软雅黑" pitchFamily="34"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结果分析</a:t>
            </a:r>
          </a:p>
        </p:txBody>
      </p:sp>
      <p:sp>
        <p:nvSpPr>
          <p:cNvPr id="6" name="TextBox 5"/>
          <p:cNvSpPr txBox="1"/>
          <p:nvPr/>
        </p:nvSpPr>
        <p:spPr>
          <a:xfrm>
            <a:off x="489769" y="1206410"/>
            <a:ext cx="8424936" cy="1188720"/>
          </a:xfrm>
          <a:prstGeom prst="rect">
            <a:avLst/>
          </a:prstGeom>
          <a:noFill/>
        </p:spPr>
        <p:txBody>
          <a:bodyPr wrap="square" rtlCol="0">
            <a:spAutoFit/>
          </a:bodyPr>
          <a:lstStyle/>
          <a:p>
            <a:pPr>
              <a:lnSpc>
                <a:spcPct val="150000"/>
              </a:lnSpc>
            </a:pPr>
            <a:endParaRPr lang="zh-CN" sz="1600" dirty="0">
              <a:solidFill>
                <a:srgbClr val="01538E"/>
              </a:solidFill>
              <a:latin typeface="华文中宋" pitchFamily="2" charset="-122"/>
              <a:ea typeface="华文中宋" pitchFamily="2" charset="-122"/>
            </a:endParaRPr>
          </a:p>
          <a:p>
            <a:pPr>
              <a:lnSpc>
                <a:spcPct val="150000"/>
              </a:lnSpc>
            </a:pPr>
            <a:endParaRPr lang="zh-CN" sz="1600" dirty="0">
              <a:solidFill>
                <a:srgbClr val="01538E"/>
              </a:solidFill>
              <a:latin typeface="华文中宋" pitchFamily="2" charset="-122"/>
              <a:ea typeface="华文中宋" pitchFamily="2" charset="-122"/>
            </a:endParaRPr>
          </a:p>
          <a:p>
            <a:pPr>
              <a:lnSpc>
                <a:spcPct val="150000"/>
              </a:lnSpc>
            </a:pP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4.4</a:t>
            </a:r>
          </a:p>
        </p:txBody>
      </p:sp>
      <p:graphicFrame>
        <p:nvGraphicFramePr>
          <p:cNvPr id="5" name="表格 4"/>
          <p:cNvGraphicFramePr/>
          <p:nvPr>
            <p:extLst>
              <p:ext uri="{D42A27DB-BD31-4B8C-83A1-F6EECF244321}">
                <p14:modId xmlns:p14="http://schemas.microsoft.com/office/powerpoint/2010/main" val="3172368788"/>
              </p:ext>
            </p:extLst>
          </p:nvPr>
        </p:nvGraphicFramePr>
        <p:xfrm>
          <a:off x="735330" y="1118235"/>
          <a:ext cx="6970395" cy="5044440"/>
        </p:xfrm>
        <a:graphic>
          <a:graphicData uri="http://schemas.openxmlformats.org/drawingml/2006/table">
            <a:tbl>
              <a:tblPr firstRow="1" bandRow="1">
                <a:tableStyleId>{5C22544A-7EE6-4342-B048-85BDC9FD1C3A}</a:tableStyleId>
              </a:tblPr>
              <a:tblGrid>
                <a:gridCol w="1742440">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2440">
                  <a:extLst>
                    <a:ext uri="{9D8B030D-6E8A-4147-A177-3AD203B41FA5}">
                      <a16:colId xmlns:a16="http://schemas.microsoft.com/office/drawing/2014/main" val="20002"/>
                    </a:ext>
                  </a:extLst>
                </a:gridCol>
                <a:gridCol w="1742440">
                  <a:extLst>
                    <a:ext uri="{9D8B030D-6E8A-4147-A177-3AD203B41FA5}">
                      <a16:colId xmlns:a16="http://schemas.microsoft.com/office/drawing/2014/main" val="20003"/>
                    </a:ext>
                  </a:extLst>
                </a:gridCol>
              </a:tblGrid>
              <a:tr h="381000">
                <a:tc>
                  <a:txBody>
                    <a:bodyPr/>
                    <a:lstStyle/>
                    <a:p>
                      <a:pPr>
                        <a:buNone/>
                      </a:pPr>
                      <a:r>
                        <a:rPr lang="zh-CN" altLang="en-US"/>
                        <a:t>属性</a:t>
                      </a:r>
                    </a:p>
                  </a:txBody>
                  <a:tcPr/>
                </a:tc>
                <a:tc>
                  <a:txBody>
                    <a:bodyPr/>
                    <a:lstStyle/>
                    <a:p>
                      <a:pPr>
                        <a:buNone/>
                      </a:pPr>
                      <a:r>
                        <a:rPr lang="zh-CN" altLang="en-US"/>
                        <a:t>水平</a:t>
                      </a:r>
                    </a:p>
                  </a:txBody>
                  <a:tcPr/>
                </a:tc>
                <a:tc>
                  <a:txBody>
                    <a:bodyPr/>
                    <a:lstStyle/>
                    <a:p>
                      <a:pPr>
                        <a:buNone/>
                      </a:pPr>
                      <a:r>
                        <a:rPr lang="zh-CN" altLang="en-US"/>
                        <a:t>效用值</a:t>
                      </a:r>
                    </a:p>
                  </a:txBody>
                  <a:tcPr/>
                </a:tc>
                <a:tc>
                  <a:txBody>
                    <a:bodyPr/>
                    <a:lstStyle/>
                    <a:p>
                      <a:pPr>
                        <a:buNone/>
                      </a:pPr>
                      <a:r>
                        <a:rPr lang="zh-CN" altLang="en-US"/>
                        <a:t>相对重要性（</a:t>
                      </a:r>
                      <a:r>
                        <a:rPr lang="en-US" altLang="zh-CN"/>
                        <a:t>%</a:t>
                      </a:r>
                      <a:r>
                        <a:rPr lang="zh-CN" altLang="en-US"/>
                        <a:t>）</a:t>
                      </a:r>
                    </a:p>
                  </a:txBody>
                  <a:tcPr/>
                </a:tc>
                <a:extLst>
                  <a:ext uri="{0D108BD9-81ED-4DB2-BD59-A6C34878D82A}">
                    <a16:rowId xmlns:a16="http://schemas.microsoft.com/office/drawing/2014/main" val="10000"/>
                  </a:ext>
                </a:extLst>
              </a:tr>
              <a:tr h="381000">
                <a:tc rowSpan="4">
                  <a:txBody>
                    <a:bodyPr/>
                    <a:lstStyle/>
                    <a:p>
                      <a:pPr algn="ctr">
                        <a:buNone/>
                      </a:pPr>
                      <a:endParaRPr lang="en-US" altLang="zh-CN"/>
                    </a:p>
                    <a:p>
                      <a:pPr algn="ctr">
                        <a:buNone/>
                      </a:pPr>
                      <a:endParaRPr lang="en-US" altLang="zh-CN"/>
                    </a:p>
                    <a:p>
                      <a:pPr algn="ctr">
                        <a:buNone/>
                      </a:pPr>
                      <a:r>
                        <a:rPr lang="zh-CN"/>
                        <a:t>月度成本</a:t>
                      </a:r>
                    </a:p>
                    <a:p>
                      <a:pPr algn="ctr">
                        <a:buNone/>
                      </a:pPr>
                      <a:r>
                        <a:rPr lang="zh-CN"/>
                        <a:t>（</a:t>
                      </a:r>
                      <a:r>
                        <a:rPr lang="en-US" altLang="zh-CN"/>
                        <a:t>monthly</a:t>
                      </a:r>
                      <a:r>
                        <a:rPr lang="zh-CN"/>
                        <a:t>）</a:t>
                      </a:r>
                    </a:p>
                  </a:txBody>
                  <a:tcPr/>
                </a:tc>
                <a:tc>
                  <a:txBody>
                    <a:bodyPr/>
                    <a:lstStyle/>
                    <a:p>
                      <a:pPr>
                        <a:buNone/>
                      </a:pPr>
                      <a:r>
                        <a:rPr lang="en-US" altLang="zh-CN"/>
                        <a:t>100</a:t>
                      </a:r>
                      <a:r>
                        <a:rPr lang="zh-CN" altLang="en-US"/>
                        <a:t>￥</a:t>
                      </a:r>
                    </a:p>
                  </a:txBody>
                  <a:tcPr/>
                </a:tc>
                <a:tc>
                  <a:txBody>
                    <a:bodyPr/>
                    <a:lstStyle/>
                    <a:p>
                      <a:pPr>
                        <a:buNone/>
                      </a:pPr>
                      <a:r>
                        <a:rPr lang="en-US" altLang="zh-CN"/>
                        <a:t>5.00</a:t>
                      </a:r>
                    </a:p>
                  </a:txBody>
                  <a:tcPr/>
                </a:tc>
                <a:tc rowSpan="4">
                  <a:txBody>
                    <a:bodyPr/>
                    <a:lstStyle/>
                    <a:p>
                      <a:pPr>
                        <a:buNone/>
                      </a:pPr>
                      <a:r>
                        <a:rPr lang="en-US" altLang="zh-CN"/>
                        <a:t>51.19</a:t>
                      </a:r>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a:buNone/>
                      </a:pPr>
                      <a:r>
                        <a:rPr lang="en-US" altLang="zh-CN">
                          <a:sym typeface="+mn-ea"/>
                        </a:rPr>
                        <a:t>200</a:t>
                      </a:r>
                      <a:r>
                        <a:rPr lang="zh-CN" altLang="en-US">
                          <a:sym typeface="+mn-ea"/>
                        </a:rPr>
                        <a:t>￥</a:t>
                      </a:r>
                      <a:endParaRPr lang="en-US" altLang="zh-CN"/>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a:buNone/>
                      </a:pPr>
                      <a:r>
                        <a:rPr lang="en-US" altLang="zh-CN">
                          <a:sym typeface="+mn-ea"/>
                        </a:rPr>
                        <a:t>300</a:t>
                      </a:r>
                      <a:r>
                        <a:rPr lang="zh-CN" altLang="en-US">
                          <a:sym typeface="+mn-ea"/>
                        </a:rPr>
                        <a:t>￥</a:t>
                      </a:r>
                      <a:endParaRPr lang="en-US" altLang="zh-CN"/>
                    </a:p>
                  </a:txBody>
                  <a:tcPr/>
                </a:tc>
                <a:tc>
                  <a:txBody>
                    <a:bodyPr/>
                    <a:lstStyle/>
                    <a:p>
                      <a:pPr>
                        <a:buNone/>
                      </a:pPr>
                      <a:r>
                        <a:rPr lang="en-US" altLang="zh-CN"/>
                        <a:t>-1.25</a:t>
                      </a:r>
                    </a:p>
                  </a:txBody>
                  <a:tcPr/>
                </a:tc>
                <a:tc vMerge="1">
                  <a:txBody>
                    <a:bodyPr/>
                    <a:lstStyle/>
                    <a:p>
                      <a:endParaRPr lang="zh-CN"/>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a:buNone/>
                      </a:pPr>
                      <a:r>
                        <a:rPr lang="en-US" altLang="zh-CN">
                          <a:sym typeface="+mn-ea"/>
                        </a:rPr>
                        <a:t>400</a:t>
                      </a:r>
                      <a:r>
                        <a:rPr lang="zh-CN" altLang="en-US">
                          <a:sym typeface="+mn-ea"/>
                        </a:rPr>
                        <a:t>￥</a:t>
                      </a:r>
                      <a:endParaRPr lang="en-US" altLang="zh-CN"/>
                    </a:p>
                  </a:txBody>
                  <a:tcPr/>
                </a:tc>
                <a:tc>
                  <a:txBody>
                    <a:bodyPr/>
                    <a:lstStyle/>
                    <a:p>
                      <a:pPr>
                        <a:buNone/>
                      </a:pPr>
                      <a:r>
                        <a:rPr lang="en-US" altLang="zh-CN"/>
                        <a:t>-5.75</a:t>
                      </a:r>
                    </a:p>
                  </a:txBody>
                  <a:tcPr/>
                </a:tc>
                <a:tc vMerge="1">
                  <a:txBody>
                    <a:bodyPr/>
                    <a:lstStyle/>
                    <a:p>
                      <a:endParaRPr lang="zh-CN"/>
                    </a:p>
                  </a:txBody>
                  <a:tcPr/>
                </a:tc>
                <a:extLst>
                  <a:ext uri="{0D108BD9-81ED-4DB2-BD59-A6C34878D82A}">
                    <a16:rowId xmlns:a16="http://schemas.microsoft.com/office/drawing/2014/main" val="10004"/>
                  </a:ext>
                </a:extLst>
              </a:tr>
              <a:tr h="485775">
                <a:tc rowSpan="2">
                  <a:txBody>
                    <a:bodyPr/>
                    <a:lstStyle/>
                    <a:p>
                      <a:pPr algn="ctr">
                        <a:buNone/>
                      </a:pPr>
                      <a:endParaRPr lang="en-US" altLang="zh-CN"/>
                    </a:p>
                    <a:p>
                      <a:pPr algn="ctr">
                        <a:buNone/>
                      </a:pPr>
                      <a:r>
                        <a:rPr lang="zh-CN" altLang="en-US"/>
                        <a:t>营业网点</a:t>
                      </a:r>
                    </a:p>
                    <a:p>
                      <a:pPr algn="ctr">
                        <a:buNone/>
                      </a:pPr>
                      <a:r>
                        <a:rPr lang="zh-CN" altLang="en-US"/>
                        <a:t>（</a:t>
                      </a:r>
                      <a:r>
                        <a:rPr lang="en-US" altLang="zh-CN"/>
                        <a:t>retail</a:t>
                      </a:r>
                      <a:r>
                        <a:rPr lang="zh-CN" altLang="en-US"/>
                        <a:t>）</a:t>
                      </a:r>
                    </a:p>
                  </a:txBody>
                  <a:tcPr/>
                </a:tc>
                <a:tc>
                  <a:txBody>
                    <a:bodyPr/>
                    <a:lstStyle/>
                    <a:p>
                      <a:pPr>
                        <a:buNone/>
                      </a:pPr>
                      <a:r>
                        <a:rPr lang="en-US"/>
                        <a:t>YES</a:t>
                      </a:r>
                    </a:p>
                  </a:txBody>
                  <a:tcPr/>
                </a:tc>
                <a:tc>
                  <a:txBody>
                    <a:bodyPr/>
                    <a:lstStyle/>
                    <a:p>
                      <a:pPr>
                        <a:buNone/>
                      </a:pPr>
                      <a:r>
                        <a:rPr lang="en-US" altLang="zh-CN"/>
                        <a:t>-0.25</a:t>
                      </a:r>
                    </a:p>
                  </a:txBody>
                  <a:tcPr/>
                </a:tc>
                <a:tc rowSpan="2">
                  <a:txBody>
                    <a:bodyPr/>
                    <a:lstStyle/>
                    <a:p>
                      <a:pPr>
                        <a:buNone/>
                      </a:pPr>
                      <a:r>
                        <a:rPr lang="en-US" altLang="zh-CN"/>
                        <a:t>2.38</a:t>
                      </a:r>
                    </a:p>
                  </a:txBody>
                  <a:tcPr/>
                </a:tc>
                <a:extLst>
                  <a:ext uri="{0D108BD9-81ED-4DB2-BD59-A6C34878D82A}">
                    <a16:rowId xmlns:a16="http://schemas.microsoft.com/office/drawing/2014/main" val="10005"/>
                  </a:ext>
                </a:extLst>
              </a:tr>
              <a:tr h="381000">
                <a:tc vMerge="1">
                  <a:txBody>
                    <a:bodyPr/>
                    <a:lstStyle/>
                    <a:p>
                      <a:endParaRPr lang="zh-CN"/>
                    </a:p>
                  </a:txBody>
                  <a:tcPr/>
                </a:tc>
                <a:tc>
                  <a:txBody>
                    <a:bodyPr/>
                    <a:lstStyle/>
                    <a:p>
                      <a:pPr>
                        <a:buNone/>
                      </a:pPr>
                      <a:r>
                        <a:rPr lang="en-US"/>
                        <a:t>NO</a:t>
                      </a:r>
                    </a:p>
                  </a:txBody>
                  <a:tcPr/>
                </a:tc>
                <a:tc>
                  <a:txBody>
                    <a:bodyPr/>
                    <a:lstStyle/>
                    <a:p>
                      <a:pPr>
                        <a:buNone/>
                      </a:pPr>
                      <a:r>
                        <a:rPr lang="en-US" altLang="zh-CN"/>
                        <a:t>0.25</a:t>
                      </a:r>
                    </a:p>
                  </a:txBody>
                  <a:tcPr/>
                </a:tc>
                <a:tc vMerge="1">
                  <a:txBody>
                    <a:bodyPr/>
                    <a:lstStyle/>
                    <a:p>
                      <a:endParaRPr lang="zh-CN"/>
                    </a:p>
                  </a:txBody>
                  <a:tcPr/>
                </a:tc>
                <a:extLst>
                  <a:ext uri="{0D108BD9-81ED-4DB2-BD59-A6C34878D82A}">
                    <a16:rowId xmlns:a16="http://schemas.microsoft.com/office/drawing/2014/main" val="10006"/>
                  </a:ext>
                </a:extLst>
              </a:tr>
              <a:tr h="381000">
                <a:tc rowSpan="2">
                  <a:txBody>
                    <a:bodyPr/>
                    <a:lstStyle/>
                    <a:p>
                      <a:pPr algn="ctr">
                        <a:buNone/>
                      </a:pPr>
                      <a:r>
                        <a:rPr lang="zh-CN" altLang="en-US"/>
                        <a:t>支持苹果手机</a:t>
                      </a:r>
                    </a:p>
                  </a:txBody>
                  <a:tcPr/>
                </a:tc>
                <a:tc>
                  <a:txBody>
                    <a:bodyPr/>
                    <a:lstStyle/>
                    <a:p>
                      <a:pPr>
                        <a:buNone/>
                      </a:pPr>
                      <a:r>
                        <a:rPr lang="en-US"/>
                        <a:t>YES</a:t>
                      </a:r>
                    </a:p>
                  </a:txBody>
                  <a:tcPr/>
                </a:tc>
                <a:tc>
                  <a:txBody>
                    <a:bodyPr/>
                    <a:lstStyle/>
                    <a:p>
                      <a:pPr>
                        <a:buNone/>
                      </a:pPr>
                      <a:r>
                        <a:rPr lang="en-US" altLang="zh-CN"/>
                        <a:t>-0.25</a:t>
                      </a:r>
                    </a:p>
                  </a:txBody>
                  <a:tcPr/>
                </a:tc>
                <a:tc rowSpan="2">
                  <a:txBody>
                    <a:bodyPr/>
                    <a:lstStyle/>
                    <a:p>
                      <a:pPr>
                        <a:buNone/>
                      </a:pPr>
                      <a:r>
                        <a:rPr lang="en-US" altLang="zh-CN"/>
                        <a:t>2.38</a:t>
                      </a:r>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a:buNone/>
                      </a:pPr>
                      <a:r>
                        <a:rPr lang="en-US"/>
                        <a:t>NO</a:t>
                      </a:r>
                    </a:p>
                  </a:txBody>
                  <a:tcPr/>
                </a:tc>
                <a:tc>
                  <a:txBody>
                    <a:bodyPr/>
                    <a:lstStyle/>
                    <a:p>
                      <a:pPr>
                        <a:buNone/>
                      </a:pPr>
                      <a:r>
                        <a:rPr lang="en-US" altLang="zh-CN"/>
                        <a:t>0.25</a:t>
                      </a:r>
                    </a:p>
                  </a:txBody>
                  <a:tcPr/>
                </a:tc>
                <a:tc vMerge="1">
                  <a:txBody>
                    <a:bodyPr/>
                    <a:lstStyle/>
                    <a:p>
                      <a:endParaRPr lang="zh-CN"/>
                    </a:p>
                  </a:txBody>
                  <a:tcPr/>
                </a:tc>
                <a:extLst>
                  <a:ext uri="{0D108BD9-81ED-4DB2-BD59-A6C34878D82A}">
                    <a16:rowId xmlns:a16="http://schemas.microsoft.com/office/drawing/2014/main" val="10008"/>
                  </a:ext>
                </a:extLst>
              </a:tr>
              <a:tr h="184150">
                <a:tc rowSpan="2">
                  <a:txBody>
                    <a:bodyPr/>
                    <a:lstStyle/>
                    <a:p>
                      <a:pPr algn="ctr">
                        <a:buNone/>
                      </a:pPr>
                      <a:r>
                        <a:rPr lang="zh-CN" altLang="en-US"/>
                        <a:t>支持三星手机</a:t>
                      </a:r>
                    </a:p>
                  </a:txBody>
                  <a:tcPr/>
                </a:tc>
                <a:tc>
                  <a:txBody>
                    <a:bodyPr/>
                    <a:lstStyle/>
                    <a:p>
                      <a:pPr>
                        <a:buNone/>
                      </a:pPr>
                      <a:r>
                        <a:rPr lang="en-US" altLang="zh-CN"/>
                        <a:t>YES</a:t>
                      </a:r>
                    </a:p>
                  </a:txBody>
                  <a:tcPr/>
                </a:tc>
                <a:tc>
                  <a:txBody>
                    <a:bodyPr/>
                    <a:lstStyle/>
                    <a:p>
                      <a:pPr>
                        <a:buNone/>
                      </a:pPr>
                      <a:r>
                        <a:rPr lang="en-US" altLang="zh-CN" dirty="0"/>
                        <a:t>-0.6</a:t>
                      </a:r>
                    </a:p>
                  </a:txBody>
                  <a:tcPr/>
                </a:tc>
                <a:tc rowSpan="2">
                  <a:txBody>
                    <a:bodyPr/>
                    <a:lstStyle/>
                    <a:p>
                      <a:pPr>
                        <a:buNone/>
                      </a:pPr>
                      <a:r>
                        <a:rPr lang="en-US" altLang="zh-CN" dirty="0"/>
                        <a:t>10.71</a:t>
                      </a:r>
                    </a:p>
                  </a:txBody>
                  <a:tcPr/>
                </a:tc>
                <a:extLst>
                  <a:ext uri="{0D108BD9-81ED-4DB2-BD59-A6C34878D82A}">
                    <a16:rowId xmlns:a16="http://schemas.microsoft.com/office/drawing/2014/main" val="10009"/>
                  </a:ext>
                </a:extLst>
              </a:tr>
              <a:tr h="184150">
                <a:tc vMerge="1">
                  <a:txBody>
                    <a:bodyPr/>
                    <a:lstStyle/>
                    <a:p>
                      <a:endParaRPr lang="zh-CN"/>
                    </a:p>
                  </a:txBody>
                  <a:tcPr/>
                </a:tc>
                <a:tc>
                  <a:txBody>
                    <a:bodyPr/>
                    <a:lstStyle/>
                    <a:p>
                      <a:pPr>
                        <a:buNone/>
                      </a:pPr>
                      <a:r>
                        <a:rPr lang="en-US" altLang="zh-CN"/>
                        <a:t>NO</a:t>
                      </a:r>
                    </a:p>
                  </a:txBody>
                  <a:tcPr/>
                </a:tc>
                <a:tc>
                  <a:txBody>
                    <a:bodyPr/>
                    <a:lstStyle/>
                    <a:p>
                      <a:pPr>
                        <a:buNone/>
                      </a:pPr>
                      <a:r>
                        <a:rPr lang="en-US" altLang="zh-CN" dirty="0"/>
                        <a:t>0.6</a:t>
                      </a:r>
                    </a:p>
                  </a:txBody>
                  <a:tcPr/>
                </a:tc>
                <a:tc vMerge="1">
                  <a:txBody>
                    <a:bodyPr/>
                    <a:lstStyle/>
                    <a:p>
                      <a:endParaRPr lang="zh-CN"/>
                    </a:p>
                  </a:txBody>
                  <a:tcPr/>
                </a:tc>
                <a:extLst>
                  <a:ext uri="{0D108BD9-81ED-4DB2-BD59-A6C34878D82A}">
                    <a16:rowId xmlns:a16="http://schemas.microsoft.com/office/drawing/2014/main" val="10010"/>
                  </a:ext>
                </a:extLst>
              </a:tr>
              <a:tr h="184150">
                <a:tc rowSpan="2">
                  <a:txBody>
                    <a:bodyPr/>
                    <a:lstStyle/>
                    <a:p>
                      <a:pPr algn="ctr">
                        <a:buNone/>
                      </a:pPr>
                      <a:r>
                        <a:rPr lang="zh-CN" altLang="en-US"/>
                        <a:t>支持</a:t>
                      </a:r>
                      <a:r>
                        <a:rPr lang="en-US" altLang="zh-CN"/>
                        <a:t>Nexus</a:t>
                      </a:r>
                      <a:r>
                        <a:rPr lang="zh-CN" altLang="en-US"/>
                        <a:t>手机</a:t>
                      </a:r>
                    </a:p>
                  </a:txBody>
                  <a:tcPr/>
                </a:tc>
                <a:tc>
                  <a:txBody>
                    <a:bodyPr/>
                    <a:lstStyle/>
                    <a:p>
                      <a:pPr>
                        <a:buNone/>
                      </a:pPr>
                      <a:r>
                        <a:rPr lang="en-US" altLang="zh-CN"/>
                        <a:t>YES</a:t>
                      </a:r>
                    </a:p>
                  </a:txBody>
                  <a:tcPr/>
                </a:tc>
                <a:tc>
                  <a:txBody>
                    <a:bodyPr/>
                    <a:lstStyle/>
                    <a:p>
                      <a:pPr>
                        <a:buNone/>
                      </a:pPr>
                      <a:r>
                        <a:rPr lang="en-US" altLang="zh-CN" dirty="0"/>
                        <a:t>-0.4</a:t>
                      </a:r>
                    </a:p>
                  </a:txBody>
                  <a:tcPr/>
                </a:tc>
                <a:tc rowSpan="2">
                  <a:txBody>
                    <a:bodyPr/>
                    <a:lstStyle/>
                    <a:p>
                      <a:pPr>
                        <a:buNone/>
                      </a:pPr>
                      <a:r>
                        <a:rPr lang="en-US" altLang="zh-CN"/>
                        <a:t>7.14</a:t>
                      </a:r>
                    </a:p>
                  </a:txBody>
                  <a:tcPr/>
                </a:tc>
                <a:extLst>
                  <a:ext uri="{0D108BD9-81ED-4DB2-BD59-A6C34878D82A}">
                    <a16:rowId xmlns:a16="http://schemas.microsoft.com/office/drawing/2014/main" val="10011"/>
                  </a:ext>
                </a:extLst>
              </a:tr>
              <a:tr h="184150">
                <a:tc vMerge="1">
                  <a:txBody>
                    <a:bodyPr/>
                    <a:lstStyle/>
                    <a:p>
                      <a:endParaRPr lang="zh-CN"/>
                    </a:p>
                  </a:txBody>
                  <a:tcPr/>
                </a:tc>
                <a:tc>
                  <a:txBody>
                    <a:bodyPr/>
                    <a:lstStyle/>
                    <a:p>
                      <a:pPr>
                        <a:buNone/>
                      </a:pPr>
                      <a:r>
                        <a:rPr lang="en-US" altLang="zh-CN"/>
                        <a:t>NO</a:t>
                      </a:r>
                    </a:p>
                  </a:txBody>
                  <a:tcPr/>
                </a:tc>
                <a:tc>
                  <a:txBody>
                    <a:bodyPr/>
                    <a:lstStyle/>
                    <a:p>
                      <a:pPr>
                        <a:buNone/>
                      </a:pPr>
                      <a:r>
                        <a:rPr lang="en-US" altLang="zh-CN" dirty="0"/>
                        <a:t>0.4</a:t>
                      </a:r>
                    </a:p>
                  </a:txBody>
                  <a:tcPr/>
                </a:tc>
                <a:tc vMerge="1">
                  <a:txBody>
                    <a:bodyPr/>
                    <a:lstStyle/>
                    <a:p>
                      <a:endParaRPr lang="zh-CN"/>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结果分析</a:t>
            </a:r>
          </a:p>
        </p:txBody>
      </p:sp>
      <p:sp>
        <p:nvSpPr>
          <p:cNvPr id="6" name="TextBox 5"/>
          <p:cNvSpPr txBox="1"/>
          <p:nvPr/>
        </p:nvSpPr>
        <p:spPr>
          <a:xfrm>
            <a:off x="489585" y="1206500"/>
            <a:ext cx="7959090" cy="3017520"/>
          </a:xfrm>
          <a:prstGeom prst="rect">
            <a:avLst/>
          </a:prstGeom>
          <a:noFill/>
        </p:spPr>
        <p:txBody>
          <a:bodyPr wrap="square" rtlCol="0">
            <a:spAutoFit/>
          </a:bodyPr>
          <a:lstStyle/>
          <a:p>
            <a:pPr>
              <a:lnSpc>
                <a:spcPct val="150000"/>
              </a:lnSpc>
            </a:pPr>
            <a:r>
              <a:rPr lang="zh-CN" altLang="en-US" sz="1600" dirty="0">
                <a:solidFill>
                  <a:srgbClr val="01538E"/>
                </a:solidFill>
                <a:latin typeface="华文中宋" pitchFamily="2" charset="-122"/>
                <a:ea typeface="华文中宋" pitchFamily="2" charset="-122"/>
              </a:rPr>
              <a:t>上述结果</a:t>
            </a:r>
            <a:r>
              <a:rPr lang="zh-CN" sz="1600" dirty="0">
                <a:solidFill>
                  <a:srgbClr val="01538E"/>
                </a:solidFill>
                <a:latin typeface="华文中宋" pitchFamily="2" charset="-122"/>
                <a:ea typeface="华文中宋" pitchFamily="2" charset="-122"/>
              </a:rPr>
              <a:t>显示了这位消费者的何种偏好性呢？</a:t>
            </a:r>
          </a:p>
          <a:p>
            <a:pPr>
              <a:lnSpc>
                <a:spcPct val="150000"/>
              </a:lnSpc>
            </a:pPr>
            <a:r>
              <a:rPr lang="en-US" altLang="zh-CN"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表</a:t>
            </a:r>
            <a:r>
              <a:rPr lang="zh-CN" sz="1600" dirty="0">
                <a:solidFill>
                  <a:srgbClr val="01538E"/>
                </a:solidFill>
                <a:latin typeface="华文中宋" pitchFamily="2" charset="-122"/>
                <a:ea typeface="华文中宋" pitchFamily="2" charset="-122"/>
              </a:rPr>
              <a:t>中显示月度成本具有举足轻重的作用。重要性次之的则为是否有 4G 业务。启动成本作为一次性成本，其重要性与月度成本相比要低很多。这位消费者对四家服务提供商的排名基本相同，是否在其附近设有营业网点对他来说并不算是一项优势。这位消费者可能是一位安卓手机用户，因为在其重要性排名中，我们看到他将能够提供三星手机和平板电脑的服务供应商排在第一位，提供 Nexus 手机的次之，而是否有苹果手机和平板电脑则显得无足轻重。</a:t>
            </a:r>
          </a:p>
          <a:p>
            <a:pPr>
              <a:lnSpc>
                <a:spcPct val="150000"/>
              </a:lnSpc>
            </a:pPr>
            <a:r>
              <a:rPr lang="en-US" sz="1600" dirty="0">
                <a:solidFill>
                  <a:srgbClr val="01538E"/>
                </a:solidFill>
                <a:latin typeface="华文中宋" pitchFamily="2" charset="-122"/>
                <a:ea typeface="华文中宋" pitchFamily="2" charset="-122"/>
              </a:rPr>
              <a:t>	</a:t>
            </a:r>
            <a:endParaRPr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4.4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05</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总结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总结</a:t>
            </a:r>
          </a:p>
        </p:txBody>
      </p:sp>
      <p:sp>
        <p:nvSpPr>
          <p:cNvPr id="6" name="TextBox 5"/>
          <p:cNvSpPr txBox="1"/>
          <p:nvPr/>
        </p:nvSpPr>
        <p:spPr>
          <a:xfrm>
            <a:off x="489585" y="1206500"/>
            <a:ext cx="8101965" cy="3017520"/>
          </a:xfrm>
          <a:prstGeom prst="rect">
            <a:avLst/>
          </a:prstGeom>
          <a:noFill/>
        </p:spPr>
        <p:txBody>
          <a:bodyPr wrap="square" rtlCol="0">
            <a:spAutoFit/>
          </a:bodyPr>
          <a:lstStyle/>
          <a:p>
            <a:pPr>
              <a:lnSpc>
                <a:spcPct val="150000"/>
              </a:lnSpc>
            </a:pPr>
            <a:r>
              <a:rPr lang="en-US" altLang="zh-CN" sz="1600" dirty="0">
                <a:solidFill>
                  <a:srgbClr val="01538E"/>
                </a:solidFill>
                <a:latin typeface="华文中宋" pitchFamily="2" charset="-122"/>
                <a:ea typeface="华文中宋" pitchFamily="2" charset="-122"/>
              </a:rPr>
              <a:t>	在本章中，产品的特色、品牌和价格是选择手机</a:t>
            </a:r>
            <a:r>
              <a:rPr lang="zh-CN" altLang="en-US" sz="1600" dirty="0">
                <a:solidFill>
                  <a:srgbClr val="01538E"/>
                </a:solidFill>
                <a:latin typeface="华文中宋" pitchFamily="2" charset="-122"/>
                <a:ea typeface="华文中宋" pitchFamily="2" charset="-122"/>
              </a:rPr>
              <a:t>品牌</a:t>
            </a:r>
            <a:r>
              <a:rPr lang="en-US" altLang="zh-CN" sz="1600" dirty="0">
                <a:solidFill>
                  <a:srgbClr val="01538E"/>
                </a:solidFill>
                <a:latin typeface="华文中宋" pitchFamily="2" charset="-122"/>
                <a:ea typeface="华文中宋" pitchFamily="2" charset="-122"/>
              </a:rPr>
              <a:t>时所涉及的部分内容。但仍然有很多其它因素可以影响买方的行为，其中有些属于不可计量的因素，有些是超出管理层控制范围的因素。</a:t>
            </a:r>
          </a:p>
          <a:p>
            <a:pPr>
              <a:lnSpc>
                <a:spcPct val="150000"/>
              </a:lnSpc>
            </a:pPr>
            <a:r>
              <a:rPr lang="en-US" altLang="zh-CN" sz="1600" dirty="0">
                <a:solidFill>
                  <a:srgbClr val="01538E"/>
                </a:solidFill>
                <a:latin typeface="华文中宋" pitchFamily="2" charset="-122"/>
                <a:ea typeface="华文中宋" pitchFamily="2" charset="-122"/>
              </a:rPr>
              <a:t>	</a:t>
            </a:r>
            <a:endParaRPr lang="zh-CN" sz="1600" dirty="0">
              <a:solidFill>
                <a:srgbClr val="01538E"/>
              </a:solidFill>
              <a:latin typeface="华文中宋" pitchFamily="2" charset="-122"/>
              <a:ea typeface="华文中宋" pitchFamily="2" charset="-122"/>
            </a:endParaRPr>
          </a:p>
          <a:p>
            <a:pPr>
              <a:lnSpc>
                <a:spcPct val="150000"/>
              </a:lnSpc>
            </a:pPr>
            <a:r>
              <a:rPr lang="en-US" altLang="zh-CN"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rPr>
              <a:t>我们不仅可以对传统联合分析中获得的计量数据加以分析来确定消费者的分类，还可以来预测每个个体在市场所作的选择，并使用联合计量数据对市场进行模拟，研究替代产品的设计和相关的定价政策。消费者在对调查的反馈中表面上反映的是他们的偏好，实质上反映的则是他们在市场上所作的选择。</a:t>
            </a:r>
            <a:endParaRPr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QQ\Desktop\S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404664"/>
            <a:ext cx="6408711" cy="640871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256" y="4797152"/>
            <a:ext cx="9162256" cy="2088232"/>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699793" y="2060848"/>
            <a:ext cx="4104455" cy="1143000"/>
          </a:xfrm>
        </p:spPr>
        <p:txBody>
          <a:bodyPr>
            <a:normAutofit/>
          </a:bodyPr>
          <a:lstStyle/>
          <a:p>
            <a:r>
              <a:rPr lang="zh-CN" altLang="en-US" sz="6600" dirty="0">
                <a:solidFill>
                  <a:srgbClr val="01538E"/>
                </a:solidFill>
                <a:latin typeface="华文中宋" pitchFamily="2" charset="-122"/>
                <a:ea typeface="华文中宋" pitchFamily="2" charset="-122"/>
              </a:rPr>
              <a:t>谢谢观看！</a:t>
            </a:r>
          </a:p>
        </p:txBody>
      </p:sp>
      <p:sp>
        <p:nvSpPr>
          <p:cNvPr id="10" name="TextBox 9"/>
          <p:cNvSpPr txBox="1"/>
          <p:nvPr/>
        </p:nvSpPr>
        <p:spPr>
          <a:xfrm>
            <a:off x="2330624" y="5760640"/>
            <a:ext cx="4464496" cy="584775"/>
          </a:xfrm>
          <a:prstGeom prst="rect">
            <a:avLst/>
          </a:prstGeom>
          <a:noFill/>
        </p:spPr>
        <p:txBody>
          <a:bodyPr wrap="square" rtlCol="0">
            <a:spAutoFit/>
          </a:bodyPr>
          <a:lstStyle/>
          <a:p>
            <a:pPr algn="ctr"/>
            <a:r>
              <a:rPr lang="zh-CN" altLang="en-US" sz="1600" dirty="0">
                <a:solidFill>
                  <a:schemeClr val="bg1"/>
                </a:solidFill>
                <a:latin typeface="华文中宋" pitchFamily="2" charset="-122"/>
                <a:ea typeface="华文中宋" pitchFamily="2" charset="-122"/>
              </a:rPr>
              <a:t>山东大学软件与数据工程研究中心</a:t>
            </a:r>
            <a:endParaRPr lang="en-US" altLang="zh-CN" sz="1600" dirty="0">
              <a:solidFill>
                <a:schemeClr val="bg1"/>
              </a:solidFill>
              <a:latin typeface="华文中宋" pitchFamily="2" charset="-122"/>
              <a:ea typeface="华文中宋" pitchFamily="2" charset="-122"/>
            </a:endParaRPr>
          </a:p>
          <a:p>
            <a:pPr algn="ctr"/>
            <a:r>
              <a:rPr lang="zh-CN" altLang="en-US" sz="1600" dirty="0">
                <a:solidFill>
                  <a:schemeClr val="bg1"/>
                </a:solidFill>
                <a:latin typeface="华文中宋" pitchFamily="2" charset="-122"/>
                <a:ea typeface="华文中宋" pitchFamily="2" charset="-122"/>
              </a:rPr>
              <a:t>电子商务交易技术国家工程实验室</a:t>
            </a:r>
            <a:endParaRPr lang="en-US" altLang="zh-CN" sz="1600" dirty="0">
              <a:solidFill>
                <a:schemeClr val="bg1"/>
              </a:solidFill>
              <a:latin typeface="华文中宋" pitchFamily="2" charset="-122"/>
              <a:ea typeface="华文中宋" pitchFamily="2" charset="-122"/>
            </a:endParaRPr>
          </a:p>
        </p:txBody>
      </p:sp>
      <p:sp>
        <p:nvSpPr>
          <p:cNvPr id="9" name="矩形 8"/>
          <p:cNvSpPr/>
          <p:nvPr/>
        </p:nvSpPr>
        <p:spPr>
          <a:xfrm>
            <a:off x="-18256" y="4509120"/>
            <a:ext cx="9162256" cy="188640"/>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7884368" y="5373216"/>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251520" y="5445224"/>
            <a:ext cx="108012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504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01</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背景介绍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背景介绍</a:t>
            </a:r>
          </a:p>
        </p:txBody>
      </p:sp>
      <p:sp>
        <p:nvSpPr>
          <p:cNvPr id="5" name="TextBox 4"/>
          <p:cNvSpPr txBox="1"/>
          <p:nvPr/>
        </p:nvSpPr>
        <p:spPr>
          <a:xfrm>
            <a:off x="326053" y="1112062"/>
            <a:ext cx="6552728" cy="548640"/>
          </a:xfrm>
          <a:prstGeom prst="rect">
            <a:avLst/>
          </a:prstGeom>
          <a:noFill/>
        </p:spPr>
        <p:txBody>
          <a:bodyPr wrap="square" rtlCol="0">
            <a:spAutoFit/>
          </a:bodyPr>
          <a:lstStyle/>
          <a:p>
            <a:pPr>
              <a:lnSpc>
                <a:spcPct val="150000"/>
              </a:lnSpc>
            </a:pPr>
            <a:r>
              <a:rPr lang="zh-CN" sz="2000" dirty="0">
                <a:solidFill>
                  <a:srgbClr val="01538E"/>
                </a:solidFill>
                <a:latin typeface="华文中宋" pitchFamily="2" charset="-122"/>
                <a:ea typeface="华文中宋" pitchFamily="2" charset="-122"/>
              </a:rPr>
              <a:t>市场</a:t>
            </a:r>
            <a:r>
              <a:rPr lang="en-US" altLang="zh-CN" sz="2000" dirty="0">
                <a:solidFill>
                  <a:srgbClr val="01538E"/>
                </a:solidFill>
                <a:latin typeface="华文中宋" pitchFamily="2" charset="-122"/>
                <a:ea typeface="华文中宋" pitchFamily="2" charset="-122"/>
              </a:rPr>
              <a:t>---&gt;</a:t>
            </a:r>
            <a:r>
              <a:rPr lang="zh-CN" altLang="en-US" sz="2000" dirty="0">
                <a:solidFill>
                  <a:srgbClr val="01538E"/>
                </a:solidFill>
                <a:latin typeface="华文中宋" pitchFamily="2" charset="-122"/>
                <a:ea typeface="华文中宋" pitchFamily="2" charset="-122"/>
              </a:rPr>
              <a:t>市场需求</a:t>
            </a:r>
            <a:r>
              <a:rPr lang="en-US" altLang="zh-CN" sz="2000" dirty="0">
                <a:solidFill>
                  <a:srgbClr val="01538E"/>
                </a:solidFill>
                <a:latin typeface="华文中宋" pitchFamily="2" charset="-122"/>
                <a:ea typeface="华文中宋" pitchFamily="2" charset="-122"/>
              </a:rPr>
              <a:t>---&gt;</a:t>
            </a:r>
            <a:r>
              <a:rPr lang="zh-CN" altLang="en-US" sz="2000" dirty="0">
                <a:solidFill>
                  <a:srgbClr val="01538E"/>
                </a:solidFill>
                <a:latin typeface="华文中宋" pitchFamily="2" charset="-122"/>
                <a:ea typeface="华文中宋" pitchFamily="2" charset="-122"/>
              </a:rPr>
              <a:t>消费者偏好</a:t>
            </a:r>
          </a:p>
        </p:txBody>
      </p:sp>
      <p:sp>
        <p:nvSpPr>
          <p:cNvPr id="6" name="TextBox 5"/>
          <p:cNvSpPr txBox="1"/>
          <p:nvPr/>
        </p:nvSpPr>
        <p:spPr>
          <a:xfrm>
            <a:off x="467544" y="2010320"/>
            <a:ext cx="8424936" cy="2651760"/>
          </a:xfrm>
          <a:prstGeom prst="rect">
            <a:avLst/>
          </a:prstGeom>
          <a:noFill/>
        </p:spPr>
        <p:txBody>
          <a:bodyPr wrap="square" rtlCol="0">
            <a:spAutoFit/>
          </a:bodyPr>
          <a:lstStyle/>
          <a:p>
            <a:pPr>
              <a:lnSpc>
                <a:spcPct val="150000"/>
              </a:lnSpc>
            </a:pPr>
            <a:r>
              <a:rPr lang="en-US" sz="1600" dirty="0">
                <a:solidFill>
                  <a:srgbClr val="01538E"/>
                </a:solidFill>
                <a:latin typeface="华文中宋" pitchFamily="2" charset="-122"/>
                <a:ea typeface="华文中宋" pitchFamily="2" charset="-122"/>
              </a:rPr>
              <a:t>	</a:t>
            </a:r>
            <a:r>
              <a:rPr sz="1600" dirty="0">
                <a:solidFill>
                  <a:srgbClr val="01538E"/>
                </a:solidFill>
                <a:latin typeface="华文中宋" pitchFamily="2" charset="-122"/>
                <a:ea typeface="华文中宋" pitchFamily="2" charset="-122"/>
              </a:rPr>
              <a:t>要想及时了解市场变化情况，</a:t>
            </a:r>
            <a:r>
              <a:rPr lang="zh-CN" sz="1600" dirty="0">
                <a:solidFill>
                  <a:srgbClr val="01538E"/>
                </a:solidFill>
                <a:latin typeface="华文中宋" pitchFamily="2" charset="-122"/>
                <a:ea typeface="华文中宋" pitchFamily="2" charset="-122"/>
              </a:rPr>
              <a:t>首先要确定</a:t>
            </a:r>
            <a:r>
              <a:rPr sz="1600" dirty="0">
                <a:solidFill>
                  <a:srgbClr val="01538E"/>
                </a:solidFill>
                <a:latin typeface="华文中宋" pitchFamily="2" charset="-122"/>
                <a:ea typeface="华文中宋" pitchFamily="2" charset="-122"/>
              </a:rPr>
              <a:t>市场需求</a:t>
            </a:r>
            <a:r>
              <a:rPr lang="zh-CN" sz="1600" dirty="0">
                <a:solidFill>
                  <a:srgbClr val="01538E"/>
                </a:solidFill>
                <a:latin typeface="华文中宋" pitchFamily="2" charset="-122"/>
                <a:ea typeface="华文中宋" pitchFamily="2" charset="-122"/>
              </a:rPr>
              <a:t>。市场需求</a:t>
            </a:r>
            <a:r>
              <a:rPr sz="1600" dirty="0">
                <a:solidFill>
                  <a:srgbClr val="01538E"/>
                </a:solidFill>
                <a:latin typeface="华文中宋" pitchFamily="2" charset="-122"/>
                <a:ea typeface="华文中宋" pitchFamily="2" charset="-122"/>
              </a:rPr>
              <a:t>是指一定的顾客在一定的地区、一定的时间、一定的市场营销环境和营销计划下对某种商品或服务愿意而且能够购买的数量。</a:t>
            </a:r>
          </a:p>
          <a:p>
            <a:pPr>
              <a:lnSpc>
                <a:spcPct val="150000"/>
              </a:lnSpc>
            </a:pPr>
            <a:r>
              <a:rPr lang="en-US" sz="1600" dirty="0">
                <a:solidFill>
                  <a:srgbClr val="01538E"/>
                </a:solidFill>
                <a:latin typeface="华文中宋" pitchFamily="2" charset="-122"/>
                <a:ea typeface="华文中宋" pitchFamily="2" charset="-122"/>
              </a:rPr>
              <a:t>	</a:t>
            </a:r>
            <a:r>
              <a:rPr sz="1600" dirty="0">
                <a:solidFill>
                  <a:srgbClr val="01538E"/>
                </a:solidFill>
                <a:latin typeface="华文中宋" pitchFamily="2" charset="-122"/>
                <a:ea typeface="华文中宋" pitchFamily="2" charset="-122"/>
              </a:rPr>
              <a:t>在市场上，即使收入相同的消费者，由于每个人的性格和爱好不同，人们对商品与服务的需求也不同。消费者的偏好支配着他在使用价值相同或相近的商品之间的消费选择。</a:t>
            </a:r>
          </a:p>
          <a:p>
            <a:pPr>
              <a:lnSpc>
                <a:spcPct val="150000"/>
              </a:lnSpc>
            </a:pPr>
            <a:r>
              <a:rPr lang="en-US"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因此，了解市场最根本的是了解市场需求，而市场需求通过消费者的偏好和选择来判断。</a:t>
            </a: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02</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主要内容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如何了解市场</a:t>
            </a:r>
          </a:p>
        </p:txBody>
      </p:sp>
      <p:sp>
        <p:nvSpPr>
          <p:cNvPr id="6" name="TextBox 5"/>
          <p:cNvSpPr txBox="1"/>
          <p:nvPr/>
        </p:nvSpPr>
        <p:spPr>
          <a:xfrm>
            <a:off x="467544" y="1103540"/>
            <a:ext cx="8424936" cy="3017520"/>
          </a:xfrm>
          <a:prstGeom prst="rect">
            <a:avLst/>
          </a:prstGeom>
          <a:noFill/>
        </p:spPr>
        <p:txBody>
          <a:bodyPr wrap="square" rtlCol="0">
            <a:spAutoFit/>
          </a:bodyPr>
          <a:lstStyle/>
          <a:p>
            <a:pPr>
              <a:lnSpc>
                <a:spcPct val="150000"/>
              </a:lnSpc>
            </a:pPr>
            <a:r>
              <a:rPr lang="en-US" altLang="zh-CN" sz="1600" dirty="0">
                <a:solidFill>
                  <a:srgbClr val="01538E"/>
                </a:solidFill>
                <a:latin typeface="华文中宋" pitchFamily="2" charset="-122"/>
                <a:ea typeface="华文中宋" pitchFamily="2" charset="-122"/>
              </a:rPr>
              <a:t>	</a:t>
            </a:r>
            <a:r>
              <a:rPr lang="en-US" sz="1600" dirty="0">
                <a:solidFill>
                  <a:srgbClr val="01538E"/>
                </a:solidFill>
                <a:latin typeface="华文中宋" pitchFamily="2" charset="-122"/>
                <a:ea typeface="华文中宋" pitchFamily="2" charset="-122"/>
              </a:rPr>
              <a:t>市场研究中一个经常遇到的问题是：在研究的产品或服务中，具有哪些特征的产品最能得到消费者的欢迎。在</a:t>
            </a:r>
            <a:r>
              <a:rPr lang="zh-CN" altLang="en-US" sz="1600" dirty="0">
                <a:solidFill>
                  <a:srgbClr val="01538E"/>
                </a:solidFill>
                <a:latin typeface="华文中宋" pitchFamily="2" charset="-122"/>
                <a:ea typeface="华文中宋" pitchFamily="2" charset="-122"/>
              </a:rPr>
              <a:t>产品</a:t>
            </a:r>
            <a:r>
              <a:rPr lang="en-US" sz="1600" dirty="0">
                <a:solidFill>
                  <a:srgbClr val="01538E"/>
                </a:solidFill>
                <a:latin typeface="华文中宋" pitchFamily="2" charset="-122"/>
                <a:ea typeface="华文中宋" pitchFamily="2" charset="-122"/>
              </a:rPr>
              <a:t>特性中，每个特性对消费者的重要程度如何？</a:t>
            </a:r>
          </a:p>
          <a:p>
            <a:pPr>
              <a:lnSpc>
                <a:spcPct val="150000"/>
              </a:lnSpc>
            </a:pPr>
            <a:r>
              <a:rPr lang="en-US" sz="1600" dirty="0">
                <a:solidFill>
                  <a:srgbClr val="01538E"/>
                </a:solidFill>
                <a:latin typeface="华文中宋" pitchFamily="2" charset="-122"/>
                <a:ea typeface="华文中宋" pitchFamily="2" charset="-122"/>
              </a:rPr>
              <a:t>	联合分析（Conjoint Analysis）就是针对这些需要而产生的一种市场分析方法。</a:t>
            </a:r>
            <a:r>
              <a:rPr sz="1600" dirty="0">
                <a:solidFill>
                  <a:srgbClr val="01538E"/>
                </a:solidFill>
                <a:latin typeface="华文中宋" pitchFamily="2" charset="-122"/>
                <a:ea typeface="华文中宋" pitchFamily="2" charset="-122"/>
                <a:sym typeface="+mn-ea"/>
              </a:rPr>
              <a:t>为</a:t>
            </a:r>
            <a:r>
              <a:rPr lang="zh-CN" sz="1600" dirty="0">
                <a:solidFill>
                  <a:srgbClr val="01538E"/>
                </a:solidFill>
                <a:latin typeface="华文中宋" pitchFamily="2" charset="-122"/>
                <a:ea typeface="华文中宋" pitchFamily="2" charset="-122"/>
                <a:sym typeface="+mn-ea"/>
              </a:rPr>
              <a:t>研究用户</a:t>
            </a:r>
            <a:r>
              <a:rPr sz="1600" dirty="0">
                <a:solidFill>
                  <a:srgbClr val="01538E"/>
                </a:solidFill>
                <a:latin typeface="华文中宋" pitchFamily="2" charset="-122"/>
                <a:ea typeface="华文中宋" pitchFamily="2" charset="-122"/>
                <a:sym typeface="+mn-ea"/>
              </a:rPr>
              <a:t>偏好排名设计的线性模型是传统联合分析法的一个示例，传统联合分析法这一建模技术主要用于显示产品属性对购买决定所产生的影响。联合分析法本质上是联合计量。营销分析师把产品轮廓图介绍给消费者，而产品轮廓图是由其属性来定义的。通过排名、打分或选择产品，消费者就显露了自己对产品的偏好以及能够界定产品的相应属性。</a:t>
            </a:r>
          </a:p>
          <a:p>
            <a:pPr>
              <a:lnSpc>
                <a:spcPct val="150000"/>
              </a:lnSpc>
            </a:pPr>
            <a:r>
              <a:rPr lang="en-US" sz="1600" dirty="0">
                <a:solidFill>
                  <a:srgbClr val="01538E"/>
                </a:solidFill>
                <a:latin typeface="华文中宋" pitchFamily="2" charset="-122"/>
                <a:ea typeface="华文中宋" pitchFamily="2" charset="-122"/>
                <a:sym typeface="+mn-ea"/>
              </a:rPr>
              <a:t>	</a:t>
            </a:r>
            <a:r>
              <a:rPr lang="zh-CN" altLang="en-US" sz="1600" dirty="0">
                <a:solidFill>
                  <a:srgbClr val="01538E"/>
                </a:solidFill>
                <a:latin typeface="华文中宋" pitchFamily="2" charset="-122"/>
                <a:ea typeface="华文中宋" pitchFamily="2" charset="-122"/>
                <a:sym typeface="+mn-ea"/>
              </a:rPr>
              <a:t>通过了解消费者偏好的产品属性，收集并分析消费者需求，洞察市场动向。</a:t>
            </a:r>
            <a:r>
              <a:rPr lang="en-US" sz="1600" dirty="0">
                <a:solidFill>
                  <a:srgbClr val="01538E"/>
                </a:solidFill>
                <a:latin typeface="华文中宋" pitchFamily="2" charset="-122"/>
                <a:ea typeface="华文中宋" pitchFamily="2" charset="-122"/>
              </a:rPr>
              <a:t>	</a:t>
            </a:r>
            <a:endParaRPr sz="1600" dirty="0">
              <a:solidFill>
                <a:srgbClr val="01538E"/>
              </a:solidFill>
              <a:latin typeface="华文中宋" pitchFamily="2" charset="-122"/>
              <a:ea typeface="华文中宋" pitchFamily="2" charset="-122"/>
            </a:endParaRPr>
          </a:p>
        </p:txBody>
      </p:sp>
      <p:sp>
        <p:nvSpPr>
          <p:cNvPr id="3" name="文本框 2"/>
          <p:cNvSpPr txBox="1"/>
          <p:nvPr/>
        </p:nvSpPr>
        <p:spPr>
          <a:xfrm>
            <a:off x="636905" y="310515"/>
            <a:ext cx="762635" cy="583565"/>
          </a:xfrm>
          <a:prstGeom prst="rect">
            <a:avLst/>
          </a:prstGeom>
          <a:noFill/>
        </p:spPr>
        <p:txBody>
          <a:bodyPr wrap="square" rtlCol="0">
            <a:spAutoFit/>
          </a:bodyPr>
          <a:lstStyle/>
          <a:p>
            <a:r>
              <a:rPr lang="en-US" altLang="zh-CN" sz="3200" b="1">
                <a:solidFill>
                  <a:schemeClr val="bg1"/>
                </a:solidFill>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03</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解决方案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联合分析法</a:t>
            </a:r>
          </a:p>
        </p:txBody>
      </p:sp>
      <p:sp>
        <p:nvSpPr>
          <p:cNvPr id="6" name="TextBox 5"/>
          <p:cNvSpPr txBox="1"/>
          <p:nvPr/>
        </p:nvSpPr>
        <p:spPr>
          <a:xfrm>
            <a:off x="489585" y="1206500"/>
            <a:ext cx="7687945" cy="3749040"/>
          </a:xfrm>
          <a:prstGeom prst="rect">
            <a:avLst/>
          </a:prstGeom>
          <a:noFill/>
        </p:spPr>
        <p:txBody>
          <a:bodyPr wrap="square" rtlCol="0">
            <a:spAutoFit/>
          </a:bodyPr>
          <a:lstStyle/>
          <a:p>
            <a:pPr>
              <a:lnSpc>
                <a:spcPct val="150000"/>
              </a:lnSpc>
            </a:pPr>
            <a:r>
              <a:rPr lang="en-US" altLang="zh-CN"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rPr>
              <a:t>传统的市场调研让被访者单个逐项评估每一标准，但这样得出来的结果是不令人满意的。被访者当然希望产品或服务的每一项都是最好，物最美价最廉，但这样的产品和服务不可能存在。因而我们希望能选用一种可以将所有属性结合起来评估的方法，让企业人员看到每个属性在消费者心中的相对重要性，从而制定有针对性的一些策略来提高顾客满意度。</a:t>
            </a:r>
          </a:p>
          <a:p>
            <a:pPr>
              <a:lnSpc>
                <a:spcPct val="150000"/>
              </a:lnSpc>
            </a:pPr>
            <a:r>
              <a:rPr lang="zh-CN" sz="1600" dirty="0">
                <a:solidFill>
                  <a:srgbClr val="01538E"/>
                </a:solidFill>
                <a:latin typeface="华文中宋" pitchFamily="2" charset="-122"/>
                <a:ea typeface="华文中宋" pitchFamily="2" charset="-122"/>
              </a:rPr>
              <a:t> </a:t>
            </a:r>
          </a:p>
          <a:p>
            <a:pPr>
              <a:lnSpc>
                <a:spcPct val="150000"/>
              </a:lnSpc>
            </a:pPr>
            <a:r>
              <a:rPr lang="en-US" altLang="zh-CN"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rPr>
              <a:t>联合分析正是这样一种可以测量顾客对某对象（产品、品牌、商店等）显著特征的相对重要性和属性水平的效用，并据以分析消费者最愿意购买的属性组合</a:t>
            </a:r>
          </a:p>
          <a:p>
            <a:pPr>
              <a:lnSpc>
                <a:spcPct val="150000"/>
              </a:lnSpc>
            </a:pPr>
            <a:r>
              <a:rPr lang="zh-CN" sz="1600" dirty="0">
                <a:solidFill>
                  <a:srgbClr val="01538E"/>
                </a:solidFill>
                <a:latin typeface="华文中宋" pitchFamily="2" charset="-122"/>
                <a:ea typeface="华文中宋" pitchFamily="2" charset="-122"/>
              </a:rPr>
              <a:t>的对象的方法。本案例从消费者角度出发，采用联合分析的方法探讨决定商品重要性的主要属性。</a:t>
            </a: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3.1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联合分析法</a:t>
            </a:r>
          </a:p>
        </p:txBody>
      </p:sp>
      <p:sp>
        <p:nvSpPr>
          <p:cNvPr id="6" name="TextBox 5"/>
          <p:cNvSpPr txBox="1"/>
          <p:nvPr/>
        </p:nvSpPr>
        <p:spPr>
          <a:xfrm>
            <a:off x="489769" y="1206410"/>
            <a:ext cx="8424936" cy="2697480"/>
          </a:xfrm>
          <a:prstGeom prst="rect">
            <a:avLst/>
          </a:prstGeom>
          <a:noFill/>
        </p:spPr>
        <p:txBody>
          <a:bodyPr wrap="square" rtlCol="0">
            <a:spAutoFit/>
          </a:bodyPr>
          <a:lstStyle/>
          <a:p>
            <a:pPr>
              <a:lnSpc>
                <a:spcPct val="150000"/>
              </a:lnSpc>
            </a:pPr>
            <a:r>
              <a:rPr lang="zh-CN" b="1" dirty="0">
                <a:solidFill>
                  <a:srgbClr val="0000FF"/>
                </a:solidFill>
                <a:latin typeface="华文中宋" pitchFamily="2" charset="-122"/>
                <a:ea typeface="华文中宋" pitchFamily="2" charset="-122"/>
              </a:rPr>
              <a:t>基本思想：</a:t>
            </a:r>
          </a:p>
          <a:p>
            <a:pPr>
              <a:lnSpc>
                <a:spcPct val="150000"/>
              </a:lnSpc>
            </a:pPr>
            <a:r>
              <a:rPr lang="en-US" altLang="zh-CN"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rPr>
              <a:t>通过提供给消费者不同的属性水平组合形成的产品或服务，让消费者做出心理判断，按其意愿程度给产品或服务组合打分、排序，然后用数理分析方法，对每个属性水平赋值，以评价产品或服务属性的效用及其相对重要程度，研究消费者做购买选择时的影响因素以及在产品属性之间的权衡，模拟消费者的购买选择，得出消费者的偏好，找出符合消费者消费心理的最优产品组合。</a:t>
            </a:r>
          </a:p>
          <a:p>
            <a:pPr>
              <a:lnSpc>
                <a:spcPct val="150000"/>
              </a:lnSpc>
            </a:pPr>
            <a:r>
              <a:rPr sz="1600" dirty="0">
                <a:solidFill>
                  <a:srgbClr val="01538E"/>
                </a:solidFill>
                <a:latin typeface="华文中宋" pitchFamily="2" charset="-122"/>
                <a:ea typeface="华文中宋" pitchFamily="2" charset="-122"/>
              </a:rPr>
              <a:t> </a:t>
            </a:r>
          </a:p>
        </p:txBody>
      </p:sp>
      <p:sp>
        <p:nvSpPr>
          <p:cNvPr id="2" name="文本框 1"/>
          <p:cNvSpPr txBox="1"/>
          <p:nvPr/>
        </p:nvSpPr>
        <p:spPr>
          <a:xfrm>
            <a:off x="603250" y="325120"/>
            <a:ext cx="928370" cy="583565"/>
          </a:xfrm>
          <a:prstGeom prst="rect">
            <a:avLst/>
          </a:prstGeom>
          <a:noFill/>
        </p:spPr>
        <p:txBody>
          <a:bodyPr wrap="square" rtlCol="0">
            <a:spAutoFit/>
          </a:bodyPr>
          <a:lstStyle/>
          <a:p>
            <a:r>
              <a:rPr lang="en-US" altLang="zh-CN" sz="3200" b="1">
                <a:solidFill>
                  <a:schemeClr val="bg1"/>
                </a:solidFill>
              </a:rPr>
              <a:t>3.1</a:t>
            </a: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626</Words>
  <Application>Microsoft Office PowerPoint</Application>
  <PresentationFormat>全屏显示(4:3)</PresentationFormat>
  <Paragraphs>239</Paragraphs>
  <Slides>24</Slides>
  <Notes>7</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4" baseType="lpstr">
      <vt:lpstr>FontAwesome</vt:lpstr>
      <vt:lpstr>华文中宋</vt:lpstr>
      <vt:lpstr>宋体</vt:lpstr>
      <vt:lpstr>微软雅黑</vt:lpstr>
      <vt:lpstr>Arial</vt:lpstr>
      <vt:lpstr>Calibri</vt:lpstr>
      <vt:lpstr>Impact</vt:lpstr>
      <vt:lpstr>1_自定义设计方案</vt:lpstr>
      <vt:lpstr>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scf</dc:creator>
  <cp:lastModifiedBy>Lizhen Cui</cp:lastModifiedBy>
  <cp:revision>163</cp:revision>
  <dcterms:created xsi:type="dcterms:W3CDTF">2016-04-25T02:29:00Z</dcterms:created>
  <dcterms:modified xsi:type="dcterms:W3CDTF">2016-09-28T14:58:57Z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2052-10.1.0.5803</vt:lpwstr>
  </property>
</Properties>
</file>