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2" r:id="rId4"/>
    <p:sldId id="273" r:id="rId5"/>
    <p:sldId id="276" r:id="rId6"/>
    <p:sldId id="274" r:id="rId7"/>
    <p:sldId id="27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F7C1677-E642-403C-A08E-0CB051146403}">
          <p14:sldIdLst>
            <p14:sldId id="256"/>
            <p14:sldId id="268"/>
            <p14:sldId id="272"/>
            <p14:sldId id="273"/>
            <p14:sldId id="276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BC5"/>
    <a:srgbClr val="0F86CF"/>
    <a:srgbClr val="2E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5AFC74-670B-71A1-F261-B17FB9C3A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4EB201-BF50-D9FA-A601-1C841D300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CFD12B-C2B2-3305-7461-A8723F90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BCF6EB-E759-6906-DB7D-9647C239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679B4F-5A87-BF44-667A-778A903D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16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0E91B-311C-915E-3722-5B2DF70C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CC3C7C-5F14-CF45-4AAC-2EAA60510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688F12-068D-1C44-A508-10FD3854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C974FF-913F-BB24-9168-D7DFDC42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EBB513-CCFC-6F04-E2EA-FB56BC8C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27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4FDE61-9E01-3344-9689-E56FF5999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50F5BF-0881-4423-EC1F-014502832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01BAC3-451C-AB4B-A11B-C3967A2B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0A77B8-85ED-8C9F-1930-800E0443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959E84-F61B-83ED-6282-72C590225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92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68FC7-2B0D-FC32-D4B6-E0DD3B9F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656D00-E04D-357E-E73A-79A644401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C31B0B-A3E1-C4C3-8375-6E1384EE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2E24CC-C3C9-A5C5-CABF-087C2EDE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FB9C8A-1904-E0ED-A433-C53B2555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23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589DC1-DA2B-471E-57CF-2ADAE59A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5349E9-A463-A0FA-E5B0-B15559954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C1ADB6-C6E4-0D90-1138-0AA54769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E24D03-ECE6-A5E4-F4E0-41A3C454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101CF8-0461-987D-EB41-85314381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85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A9165-C33F-60D5-7016-A7CE6255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6ABE03-2FE5-ECF5-ECF7-94AD5E25B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A7D56C-7626-8568-3D70-97BFB06DD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4DB142-6CA0-6480-7B4B-5F507FF2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CF7C9E-CB91-3D6E-7BC5-21285990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4DEB63-6953-7600-1B07-28595216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68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16962-A197-CCFC-B233-550DF73C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270F4A-C955-31F6-7B27-5DD6F7C4F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AA12BC-FFEE-6BE7-9AA1-8A7F166BF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259A489-01F5-3C5F-FED8-9B3F0CC82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A7A0FF-E60D-7A85-0E6F-FB518A974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84D18FA-CD91-4EC0-8FCB-7B484D30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150FE0-810B-9567-497F-6B1F5371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BCBCA20-6ED7-0BC6-532A-CA1A227A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44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319714-AFDD-FDC3-9656-9F758402A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B02B074-3A0E-2706-9DCC-7ED24099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439F53-65F0-BCFF-F0D0-862FEC84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9EDC74-57ED-BBD1-1A22-D8BEAB6D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98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3821CBB-0A23-86C8-FFBC-E394C4E55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48B555-5464-AB15-582B-A0032C6B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90087A-812D-E0B6-7549-E1B66CB6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85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32EB0-7E39-2E0B-EA7A-337777CD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E7DD68-DD3F-6989-5DE1-EE53806D4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2AE44E-3F0C-68E0-B2EC-7C4E5653B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FC3A6C-7435-6359-0956-0391E78D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26AA2C-C4A4-D411-0EFB-63B02491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F25061-23CD-F4D1-78E7-FE31A922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0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1C65-C5AB-C0FA-E4AD-37EFBDBB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C84D332-8006-F959-2CD4-0F02034B4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5A18B2-D4FA-20DC-B5D0-E9B7ABE56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FF51CE-E877-43A7-7CD2-CF344688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24318B-2591-011E-0326-534450F6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2DE354-6DCA-7DA0-0C28-29FB700D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29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DD4AA-B2C2-955C-29B8-6BC2E97D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8CC715-B4EA-B447-E357-DF97584B6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03D47D-C1FC-9964-A9F9-FC47BFB26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60AE4E-DD20-4E50-AF30-C2F3B359971E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986E64-580D-D7F7-F57D-E6F9725BC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1847D0-D6D4-62C4-19CE-73D5551DF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40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C8F46C-DED7-40B8-32C6-84E22955A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5" y="476251"/>
            <a:ext cx="11182349" cy="1560780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Проектная работа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6774F7-D0C5-1DA8-8906-B91AA8327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51" y="2752253"/>
            <a:ext cx="11325224" cy="3757189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«Теоретические основы и практика применения информационных технологий для автоматизации продаж музыкального оборудования»</a:t>
            </a:r>
          </a:p>
          <a:p>
            <a:pPr algn="r"/>
            <a:r>
              <a:rPr lang="ru-R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Махницкий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Д.С.</a:t>
            </a:r>
          </a:p>
          <a:p>
            <a:pPr algn="r"/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/11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К-ИТО </a:t>
            </a:r>
          </a:p>
        </p:txBody>
      </p:sp>
    </p:spTree>
    <p:extLst>
      <p:ext uri="{BB962C8B-B14F-4D97-AF65-F5344CB8AC3E}">
        <p14:creationId xmlns:p14="http://schemas.microsoft.com/office/powerpoint/2010/main" val="329183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1BB6F3-3532-7810-C5B6-DCE8F7B7D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33723-B350-277E-6C8D-7114A81A4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7EAB7-42A3-44D5-D89B-BC99CB91300A}"/>
              </a:ext>
            </a:extLst>
          </p:cNvPr>
          <p:cNvSpPr txBox="1"/>
          <p:nvPr/>
        </p:nvSpPr>
        <p:spPr>
          <a:xfrm>
            <a:off x="3358836" y="1095470"/>
            <a:ext cx="83695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Бизнес-процесс продажи музыкального оборудования описывается следующим образом: клиент приходит в магазин, выбирает определенный товар для покупки, уведомляет продавца о намерении совершить покупку, затем продавец оформляет новую продажу, в которую вносит весь выбранный для покупки клиентом товар. За товар клиент платит необходимую сумму, которую просчитал заранее продавец с помощью кассового аппарата. Клиент получает чек, подтверждающий акт продажи.</a:t>
            </a:r>
          </a:p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бизнес-процесс является основным, так как он нацелен на получение прибыли.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6E406F4-F390-7903-24B4-B66976E4F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77" y="1226771"/>
            <a:ext cx="3010099" cy="344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7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770738-C57A-75AC-34D8-7D5A98A82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A0BF8-7666-F169-BECE-81516F323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723"/>
            <a:ext cx="12192000" cy="790574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ИС, автоматизирующей описанный бизнес-процесс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EBBFF634-F951-1411-F69E-2032B3070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510221"/>
              </p:ext>
            </p:extLst>
          </p:nvPr>
        </p:nvGraphicFramePr>
        <p:xfrm>
          <a:off x="4599160" y="803297"/>
          <a:ext cx="7088863" cy="55778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087232">
                  <a:extLst>
                    <a:ext uri="{9D8B030D-6E8A-4147-A177-3AD203B41FA5}">
                      <a16:colId xmlns:a16="http://schemas.microsoft.com/office/drawing/2014/main" val="1208295057"/>
                    </a:ext>
                  </a:extLst>
                </a:gridCol>
                <a:gridCol w="4001631">
                  <a:extLst>
                    <a:ext uri="{9D8B030D-6E8A-4147-A177-3AD203B41FA5}">
                      <a16:colId xmlns:a16="http://schemas.microsoft.com/office/drawing/2014/main" val="3557096815"/>
                    </a:ext>
                  </a:extLst>
                </a:gridCol>
              </a:tblGrid>
              <a:tr h="551832">
                <a:tc>
                  <a:txBody>
                    <a:bodyPr/>
                    <a:lstStyle/>
                    <a:p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Признак классификации</a:t>
                      </a:r>
                    </a:p>
                  </a:txBody>
                  <a:tcPr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ИС, автоматизирующая продажу муз. оборудования</a:t>
                      </a:r>
                    </a:p>
                  </a:txBody>
                  <a:tcPr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998600"/>
                  </a:ext>
                </a:extLst>
              </a:tr>
              <a:tr h="551832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Выполняемые функции и решаемые задачи</a:t>
                      </a:r>
                    </a:p>
                  </a:txBody>
                  <a:tcPr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Информационно-поисковая, расчетная</a:t>
                      </a:r>
                    </a:p>
                  </a:txBody>
                  <a:tcPr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1751"/>
                  </a:ext>
                </a:extLst>
              </a:tr>
              <a:tr h="551832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Структурированность задач</a:t>
                      </a:r>
                    </a:p>
                  </a:txBody>
                  <a:tcPr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Структурированная</a:t>
                      </a:r>
                    </a:p>
                  </a:txBody>
                  <a:tcPr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958167"/>
                  </a:ext>
                </a:extLst>
              </a:tr>
              <a:tr h="551832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 отображения и логическая структура манипулируемой информации</a:t>
                      </a:r>
                    </a:p>
                  </a:txBody>
                  <a:tcPr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Фактографическая</a:t>
                      </a:r>
                    </a:p>
                  </a:txBody>
                  <a:tcPr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948437"/>
                  </a:ext>
                </a:extLst>
              </a:tr>
              <a:tr h="551832"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Интеграция и масштаб функций</a:t>
                      </a:r>
                    </a:p>
                  </a:txBody>
                  <a:tcPr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Комплекс ИС</a:t>
                      </a:r>
                    </a:p>
                  </a:txBody>
                  <a:tcPr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739322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0E7C68E4-8D10-85A1-76DA-023162CBB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91" y="837247"/>
            <a:ext cx="4168979" cy="358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12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E05F58-A2DC-B772-F34D-E082A5DA6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89EAB-BDB5-A0CA-F211-A0871A49D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CASE-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и др. для создания подобных ИС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1B4434-0BB4-2F6F-804E-575176EE0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04" y="933805"/>
            <a:ext cx="3356469" cy="33686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384310-76BC-DC73-4B05-220012E3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311" y="933805"/>
            <a:ext cx="1638139" cy="183710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73B4A33-5D2B-BF07-28EB-3E78D316B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018" y="933805"/>
            <a:ext cx="1471662" cy="152861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D502ED7-0D3F-85CD-6164-9A9224A3E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9980" y="900284"/>
            <a:ext cx="2217193" cy="114095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C747285-BA74-E6F3-6A83-40B424750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8988" y="2165066"/>
            <a:ext cx="1419175" cy="144549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876F089-59E0-AB2E-C9B3-ED949D5A26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7926" y="3870450"/>
            <a:ext cx="2381297" cy="138386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5ED6B23-78AE-DF1B-303C-3E122C3B15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2883" y="5088125"/>
            <a:ext cx="1788401" cy="1025113"/>
          </a:xfrm>
          <a:prstGeom prst="rect">
            <a:avLst/>
          </a:prstGeom>
        </p:spPr>
      </p:pic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D2747EA5-18DB-E8D5-D435-44CE04E6E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545" y="3002353"/>
            <a:ext cx="2388539" cy="65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4920895-6F26-CAB6-7A69-EDE4B023B1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36120" y="4908752"/>
            <a:ext cx="1261702" cy="138386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2A6DA59-F19A-CB33-2EF6-BE6C7052F5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2692" y="4562380"/>
            <a:ext cx="2086987" cy="195639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1F93927-F21F-9FAC-3346-1720AF377FC2}"/>
              </a:ext>
            </a:extLst>
          </p:cNvPr>
          <p:cNvSpPr txBox="1"/>
          <p:nvPr/>
        </p:nvSpPr>
        <p:spPr>
          <a:xfrm>
            <a:off x="5571602" y="6149438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ru-RU" dirty="0">
                <a:solidFill>
                  <a:schemeClr val="bg1"/>
                </a:solidFill>
              </a:rPr>
              <a:t>Любая</a:t>
            </a:r>
            <a:r>
              <a:rPr lang="en-US" dirty="0">
                <a:solidFill>
                  <a:schemeClr val="bg1"/>
                </a:solidFill>
              </a:rPr>
              <a:t> IDE)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0079D193-36BC-C2C4-AC9F-EE7B52375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184" y="2876982"/>
            <a:ext cx="2404095" cy="174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4462E788-CD61-ACBD-9A24-C621798D44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95857" y="5431462"/>
            <a:ext cx="4357220" cy="98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2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B8181D-983E-2BAD-DB18-53EF9A7C2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0CC86-BB7E-D4D1-94E5-1DF5C2560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5189" y="0"/>
            <a:ext cx="12192000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Минусы существующих подобных ИС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E30C2E-08DD-70A4-65D1-47F3213248BE}"/>
              </a:ext>
            </a:extLst>
          </p:cNvPr>
          <p:cNvSpPr txBox="1"/>
          <p:nvPr/>
        </p:nvSpPr>
        <p:spPr>
          <a:xfrm>
            <a:off x="5323438" y="2605889"/>
            <a:ext cx="63645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 от компании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ALTSC: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отсутствует интеграция с интернет-магазином,</a:t>
            </a:r>
          </a:p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необходимо подключение к сети Интернет.</a:t>
            </a:r>
          </a:p>
          <a:p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Следовательно, необходимо разработать новое ПО, в котором данные минусы будут отсутствовать.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BC07EA-0F96-0659-3FDC-E8F56A97442B}"/>
              </a:ext>
            </a:extLst>
          </p:cNvPr>
          <p:cNvSpPr txBox="1"/>
          <p:nvPr/>
        </p:nvSpPr>
        <p:spPr>
          <a:xfrm>
            <a:off x="5241956" y="1202602"/>
            <a:ext cx="6664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 от компании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Skynum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отсутствует интеграция с печатью документов,</a:t>
            </a:r>
          </a:p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отсутствуют оповещения по СМС.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9C08D6-2EED-81AE-EBB2-EEA760E92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22" y="1135623"/>
            <a:ext cx="4629796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18ECC1-26C1-8C67-4126-B89670368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365931-6E0B-829E-C5F2-2820EB6FB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541459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Функциональная модель 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AS-IS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07C52C-7A92-79CE-9227-2CC166AB3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52" y="554182"/>
            <a:ext cx="11179120" cy="6143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206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873489-E8A9-548C-FABD-9282F6442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53447-C6CB-4BD5-4B1F-1C1390B84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541459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функциональной модели 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AS-IS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D3338A-7A27-C131-8033-81DCE7B9F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70" y="554182"/>
            <a:ext cx="10935855" cy="60169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75695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219</Words>
  <Application>Microsoft Office PowerPoint</Application>
  <PresentationFormat>Широкоэкранный</PresentationFormat>
  <Paragraphs>31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Тема Office</vt:lpstr>
      <vt:lpstr>Проектная работа</vt:lpstr>
      <vt:lpstr>Предметная область</vt:lpstr>
      <vt:lpstr>Классификация ИС, автоматизирующей описанный бизнес-процесс</vt:lpstr>
      <vt:lpstr>CASE-средства и др. для создания подобных ИС</vt:lpstr>
      <vt:lpstr>Минусы существующих подобных ИС</vt:lpstr>
      <vt:lpstr>Функциональная модель AS-IS</vt:lpstr>
      <vt:lpstr>Декомпозиция функциональной модели AS-IS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Техническое задание для разработки элемента автоматизации ИТ-инфраструктуры ООО «Мелодия»</dc:title>
  <dc:creator>john john</dc:creator>
  <cp:lastModifiedBy>john john</cp:lastModifiedBy>
  <cp:revision>23</cp:revision>
  <dcterms:created xsi:type="dcterms:W3CDTF">2024-10-10T14:39:38Z</dcterms:created>
  <dcterms:modified xsi:type="dcterms:W3CDTF">2024-11-07T11:01:56Z</dcterms:modified>
</cp:coreProperties>
</file>