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92" r:id="rId2"/>
    <p:sldId id="257" r:id="rId3"/>
    <p:sldId id="401" r:id="rId4"/>
    <p:sldId id="402" r:id="rId5"/>
    <p:sldId id="259" r:id="rId6"/>
    <p:sldId id="288" r:id="rId7"/>
    <p:sldId id="404" r:id="rId8"/>
    <p:sldId id="405" r:id="rId9"/>
    <p:sldId id="294" r:id="rId10"/>
    <p:sldId id="406" r:id="rId11"/>
    <p:sldId id="408" r:id="rId12"/>
    <p:sldId id="411" r:id="rId13"/>
    <p:sldId id="407" r:id="rId14"/>
    <p:sldId id="414" r:id="rId15"/>
    <p:sldId id="412" r:id="rId16"/>
    <p:sldId id="420" r:id="rId17"/>
    <p:sldId id="413" r:id="rId18"/>
    <p:sldId id="415" r:id="rId19"/>
    <p:sldId id="421" r:id="rId20"/>
    <p:sldId id="422" r:id="rId21"/>
    <p:sldId id="418" r:id="rId22"/>
    <p:sldId id="417" r:id="rId23"/>
    <p:sldId id="419" r:id="rId24"/>
    <p:sldId id="311" r:id="rId25"/>
    <p:sldId id="403" r:id="rId26"/>
    <p:sldId id="424" r:id="rId27"/>
    <p:sldId id="335" r:id="rId28"/>
  </p:sldIdLst>
  <p:sldSz cx="24384000" cy="13716000"/>
  <p:notesSz cx="9928225" cy="6797675"/>
  <p:defaultTextStyle>
    <a:defPPr marL="0" marR="0" indent="0" algn="l" defTabSz="914389"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195"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389"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584"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778"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5973"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167"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362"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556"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Раздел по умолчанию" id="{1F6C386B-EF92-48A8-9B82-9E8D60C429F1}">
          <p14:sldIdLst>
            <p14:sldId id="392"/>
            <p14:sldId id="257"/>
            <p14:sldId id="401"/>
            <p14:sldId id="402"/>
            <p14:sldId id="259"/>
            <p14:sldId id="288"/>
            <p14:sldId id="404"/>
            <p14:sldId id="405"/>
            <p14:sldId id="294"/>
            <p14:sldId id="406"/>
            <p14:sldId id="408"/>
            <p14:sldId id="411"/>
            <p14:sldId id="407"/>
            <p14:sldId id="414"/>
            <p14:sldId id="412"/>
            <p14:sldId id="420"/>
            <p14:sldId id="413"/>
            <p14:sldId id="415"/>
            <p14:sldId id="421"/>
            <p14:sldId id="422"/>
            <p14:sldId id="418"/>
            <p14:sldId id="417"/>
            <p14:sldId id="419"/>
            <p14:sldId id="311"/>
            <p14:sldId id="403"/>
            <p14:sldId id="424"/>
            <p14:sldId id="335"/>
          </p14:sldIdLst>
        </p14:section>
        <p14:section name="Примечание" id="{5570C2CA-E1F2-46A3-9A00-E9D54F7DFE12}">
          <p14:sldIdLst/>
        </p14:section>
      </p14:sectionLst>
    </p:ext>
    <p:ext uri="{EFAFB233-063F-42B5-8137-9DF3F51BA10A}">
      <p15:sldGuideLst xmlns:p15="http://schemas.microsoft.com/office/powerpoint/2012/main">
        <p15:guide id="1" orient="horz" pos="7835" userDrawn="1">
          <p15:clr>
            <a:srgbClr val="A4A3A4"/>
          </p15:clr>
        </p15:guide>
        <p15:guide id="2" orient="horz" pos="2029" userDrawn="1">
          <p15:clr>
            <a:srgbClr val="A4A3A4"/>
          </p15:clr>
        </p15:guide>
        <p15:guide id="3" pos="921" userDrawn="1">
          <p15:clr>
            <a:srgbClr val="A4A3A4"/>
          </p15:clr>
        </p15:guide>
        <p15:guide id="4" pos="14484" userDrawn="1">
          <p15:clr>
            <a:srgbClr val="A4A3A4"/>
          </p15:clr>
        </p15:guide>
        <p15:guide id="5" orient="horz" pos="7814" userDrawn="1">
          <p15:clr>
            <a:srgbClr val="A4A3A4"/>
          </p15:clr>
        </p15:guide>
        <p15:guide id="6" orient="horz" pos="7518" userDrawn="1">
          <p15:clr>
            <a:srgbClr val="A4A3A4"/>
          </p15:clr>
        </p15:guide>
        <p15:guide id="7" orient="horz" pos="6000" userDrawn="1">
          <p15:clr>
            <a:srgbClr val="A4A3A4"/>
          </p15:clr>
        </p15:guide>
        <p15:guide id="8" orient="horz" pos="5635" userDrawn="1">
          <p15:clr>
            <a:srgbClr val="A4A3A4"/>
          </p15:clr>
        </p15:guide>
        <p15:guide id="9" pos="5617" userDrawn="1">
          <p15:clr>
            <a:srgbClr val="A4A3A4"/>
          </p15:clr>
        </p15:guide>
        <p15:guide id="10" orient="horz" pos="3368" userDrawn="1">
          <p15:clr>
            <a:srgbClr val="A4A3A4"/>
          </p15:clr>
        </p15:guide>
        <p15:guide id="11" orient="horz" pos="2732" userDrawn="1">
          <p15:clr>
            <a:srgbClr val="A4A3A4"/>
          </p15:clr>
        </p15:guide>
        <p15:guide id="12" pos="2737" userDrawn="1">
          <p15:clr>
            <a:srgbClr val="A4A3A4"/>
          </p15:clr>
        </p15:guide>
        <p15:guide id="13" pos="3303" userDrawn="1">
          <p15:clr>
            <a:srgbClr val="A4A3A4"/>
          </p15:clr>
        </p15:guide>
        <p15:guide id="14" pos="1969" userDrawn="1">
          <p15:clr>
            <a:srgbClr val="A4A3A4"/>
          </p15:clr>
        </p15:guide>
        <p15:guide id="15" pos="6410" userDrawn="1">
          <p15:clr>
            <a:srgbClr val="A4A3A4"/>
          </p15:clr>
        </p15:guide>
        <p15:guide id="16" pos="8791" userDrawn="1">
          <p15:clr>
            <a:srgbClr val="A4A3A4"/>
          </p15:clr>
        </p15:guide>
        <p15:guide id="17" pos="14144" userDrawn="1">
          <p15:clr>
            <a:srgbClr val="A4A3A4"/>
          </p15:clr>
        </p15:guide>
        <p15:guide id="18" pos="9449" userDrawn="1">
          <p15:clr>
            <a:srgbClr val="A4A3A4"/>
          </p15:clr>
        </p15:guide>
        <p15:guide id="19" pos="9835" userDrawn="1">
          <p15:clr>
            <a:srgbClr val="A4A3A4"/>
          </p15:clr>
        </p15:guide>
        <p15:guide id="20" pos="11786" userDrawn="1">
          <p15:clr>
            <a:srgbClr val="A4A3A4"/>
          </p15:clr>
        </p15:guide>
        <p15:guide id="21" pos="12217" userDrawn="1">
          <p15:clr>
            <a:srgbClr val="A4A3A4"/>
          </p15:clr>
        </p15:guide>
        <p15:guide id="22" pos="8089" userDrawn="1">
          <p15:clr>
            <a:srgbClr val="A4A3A4"/>
          </p15:clr>
        </p15:guide>
        <p15:guide id="23" pos="4528" userDrawn="1">
          <p15:clr>
            <a:srgbClr val="A4A3A4"/>
          </p15:clr>
        </p15:guide>
        <p15:guide id="24" orient="horz" pos="2640" userDrawn="1">
          <p15:clr>
            <a:srgbClr val="A4A3A4"/>
          </p15:clr>
        </p15:guide>
        <p15:guide id="25" pos="7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пакин Михаил Александрович" initials="АМА" lastIdx="0" clrIdx="0">
    <p:extLst>
      <p:ext uri="{19B8F6BF-5375-455C-9EA6-DF929625EA0E}">
        <p15:presenceInfo xmlns:p15="http://schemas.microsoft.com/office/powerpoint/2012/main" userId="S-1-5-21-3840247747-1450702109-120892074-1223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940A2E"/>
    <a:srgbClr val="FF5E62"/>
    <a:srgbClr val="C80D3F"/>
    <a:srgbClr val="DF2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6327" autoAdjust="0"/>
  </p:normalViewPr>
  <p:slideViewPr>
    <p:cSldViewPr snapToGrid="0" snapToObjects="1">
      <p:cViewPr varScale="1">
        <p:scale>
          <a:sx n="54" d="100"/>
          <a:sy n="54" d="100"/>
        </p:scale>
        <p:origin x="1002" y="150"/>
      </p:cViewPr>
      <p:guideLst>
        <p:guide orient="horz" pos="7835"/>
        <p:guide orient="horz" pos="2029"/>
        <p:guide pos="921"/>
        <p:guide pos="14484"/>
        <p:guide orient="horz" pos="7814"/>
        <p:guide orient="horz" pos="7518"/>
        <p:guide orient="horz" pos="6000"/>
        <p:guide orient="horz" pos="5635"/>
        <p:guide pos="5617"/>
        <p:guide orient="horz" pos="3368"/>
        <p:guide orient="horz" pos="2732"/>
        <p:guide pos="2737"/>
        <p:guide pos="3303"/>
        <p:guide pos="1969"/>
        <p:guide pos="6410"/>
        <p:guide pos="8791"/>
        <p:guide pos="14144"/>
        <p:guide pos="9449"/>
        <p:guide pos="9835"/>
        <p:guide pos="11786"/>
        <p:guide pos="12217"/>
        <p:guide pos="8089"/>
        <p:guide pos="4528"/>
        <p:guide orient="horz" pos="2640"/>
        <p:guide pos="7226"/>
      </p:guideLst>
    </p:cSldViewPr>
  </p:slideViewPr>
  <p:outlineViewPr>
    <p:cViewPr>
      <p:scale>
        <a:sx n="33" d="100"/>
        <a:sy n="33" d="100"/>
      </p:scale>
      <p:origin x="0" y="0"/>
    </p:cViewPr>
  </p:outlin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2697163" y="509588"/>
            <a:ext cx="4533900" cy="2549525"/>
          </a:xfrm>
          <a:prstGeom prst="rect">
            <a:avLst/>
          </a:prstGeom>
        </p:spPr>
        <p:txBody>
          <a:bodyPr/>
          <a:lstStyle/>
          <a:p>
            <a:endParaRPr dirty="0"/>
          </a:p>
        </p:txBody>
      </p:sp>
      <p:sp>
        <p:nvSpPr>
          <p:cNvPr id="45" name="Shape 45"/>
          <p:cNvSpPr>
            <a:spLocks noGrp="1"/>
          </p:cNvSpPr>
          <p:nvPr>
            <p:ph type="body" sz="quarter" idx="1"/>
          </p:nvPr>
        </p:nvSpPr>
        <p:spPr>
          <a:xfrm>
            <a:off x="1323764" y="3228896"/>
            <a:ext cx="7280698" cy="3058954"/>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195" latinLnBrk="0">
      <a:lnSpc>
        <a:spcPct val="117999"/>
      </a:lnSpc>
      <a:defRPr sz="2200" b="1" i="0">
        <a:latin typeface="Arial" panose="020B0604020202020204" pitchFamily="34" charset="0"/>
        <a:ea typeface="Helvetica Neue"/>
        <a:cs typeface="Arial" panose="020B0604020202020204" pitchFamily="34" charset="0"/>
        <a:sym typeface="Helvetica Neue"/>
      </a:defRPr>
    </a:lvl1pPr>
    <a:lvl2pPr indent="228597" defTabSz="457195" latinLnBrk="0">
      <a:lnSpc>
        <a:spcPct val="117999"/>
      </a:lnSpc>
      <a:defRPr sz="2200">
        <a:latin typeface="Helvetica Neue"/>
        <a:ea typeface="Helvetica Neue"/>
        <a:cs typeface="Helvetica Neue"/>
        <a:sym typeface="Helvetica Neue"/>
      </a:defRPr>
    </a:lvl2pPr>
    <a:lvl3pPr indent="457195" defTabSz="457195" latinLnBrk="0">
      <a:lnSpc>
        <a:spcPct val="117999"/>
      </a:lnSpc>
      <a:defRPr sz="2200">
        <a:latin typeface="Helvetica Neue"/>
        <a:ea typeface="Helvetica Neue"/>
        <a:cs typeface="Helvetica Neue"/>
        <a:sym typeface="Helvetica Neue"/>
      </a:defRPr>
    </a:lvl3pPr>
    <a:lvl4pPr indent="685792" defTabSz="457195" latinLnBrk="0">
      <a:lnSpc>
        <a:spcPct val="117999"/>
      </a:lnSpc>
      <a:defRPr sz="2200">
        <a:latin typeface="Helvetica Neue"/>
        <a:ea typeface="Helvetica Neue"/>
        <a:cs typeface="Helvetica Neue"/>
        <a:sym typeface="Helvetica Neue"/>
      </a:defRPr>
    </a:lvl4pPr>
    <a:lvl5pPr indent="914389" defTabSz="457195" latinLnBrk="0">
      <a:lnSpc>
        <a:spcPct val="117999"/>
      </a:lnSpc>
      <a:defRPr sz="2200">
        <a:latin typeface="Helvetica Neue"/>
        <a:ea typeface="Helvetica Neue"/>
        <a:cs typeface="Helvetica Neue"/>
        <a:sym typeface="Helvetica Neue"/>
      </a:defRPr>
    </a:lvl5pPr>
    <a:lvl6pPr indent="1142986" defTabSz="457195" latinLnBrk="0">
      <a:lnSpc>
        <a:spcPct val="117999"/>
      </a:lnSpc>
      <a:defRPr sz="2200">
        <a:latin typeface="Helvetica Neue"/>
        <a:ea typeface="Helvetica Neue"/>
        <a:cs typeface="Helvetica Neue"/>
        <a:sym typeface="Helvetica Neue"/>
      </a:defRPr>
    </a:lvl6pPr>
    <a:lvl7pPr indent="1371584" defTabSz="457195" latinLnBrk="0">
      <a:lnSpc>
        <a:spcPct val="117999"/>
      </a:lnSpc>
      <a:defRPr sz="2200">
        <a:latin typeface="Helvetica Neue"/>
        <a:ea typeface="Helvetica Neue"/>
        <a:cs typeface="Helvetica Neue"/>
        <a:sym typeface="Helvetica Neue"/>
      </a:defRPr>
    </a:lvl7pPr>
    <a:lvl8pPr indent="1600181" defTabSz="457195" latinLnBrk="0">
      <a:lnSpc>
        <a:spcPct val="117999"/>
      </a:lnSpc>
      <a:defRPr sz="2200">
        <a:latin typeface="Helvetica Neue"/>
        <a:ea typeface="Helvetica Neue"/>
        <a:cs typeface="Helvetica Neue"/>
        <a:sym typeface="Helvetica Neue"/>
      </a:defRPr>
    </a:lvl8pPr>
    <a:lvl9pPr indent="1828778" defTabSz="457195"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1266-1359-2B7C-13A6-0A9F3BA11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23D8F-4DE0-6CE7-D723-57EA9177EF5F}"/>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0613BC98-DECA-1887-A827-79BE60A9C9D2}"/>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125729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5FA27-4BD7-CE74-6EE7-9DA8BCF70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0A557-30FB-DEB9-347D-478515A2D3BC}"/>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14592381-425F-E700-A5C5-A2427CE1355E}"/>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2494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bg2"/>
        </a:solidFill>
        <a:effectLst/>
      </p:bgPr>
    </p:bg>
    <p:spTree>
      <p:nvGrpSpPr>
        <p:cNvPr id="1" name=""/>
        <p:cNvGrpSpPr/>
        <p:nvPr/>
      </p:nvGrpSpPr>
      <p:grpSpPr>
        <a:xfrm>
          <a:off x="0" y="0"/>
          <a:ext cx="0" cy="0"/>
          <a:chOff x="0" y="0"/>
          <a:chExt cx="0" cy="0"/>
        </a:xfrm>
      </p:grpSpPr>
      <p:sp>
        <p:nvSpPr>
          <p:cNvPr id="10" name="Circle">
            <a:extLst>
              <a:ext uri="{FF2B5EF4-FFF2-40B4-BE49-F238E27FC236}">
                <a16:creationId xmlns:a16="http://schemas.microsoft.com/office/drawing/2014/main" id="{F45B0D71-897C-4EB0-46E0-FB6CB6B7B520}"/>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TextBox 13">
            <a:extLst>
              <a:ext uri="{FF2B5EF4-FFF2-40B4-BE49-F238E27FC236}">
                <a16:creationId xmlns:a16="http://schemas.microsoft.com/office/drawing/2014/main" id="{8B6A0843-726A-3A59-EE52-9E2E5CFD50FB}"/>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4" name="Рисунок 3"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944B00DE-C1FA-102F-552E-D760EB3BD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0_Red">
    <p:bg>
      <p:bgPr>
        <a:solidFill>
          <a:schemeClr val="bg2"/>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E11BFFA-23E6-49E3-A942-F58919D39390}"/>
              </a:ext>
            </a:extLst>
          </p:cNvPr>
          <p:cNvSpPr/>
          <p:nvPr userDrawn="1"/>
        </p:nvSpPr>
        <p:spPr>
          <a:xfrm>
            <a:off x="0" y="0"/>
            <a:ext cx="24400935" cy="4122057"/>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2" name="Circle">
            <a:extLst>
              <a:ext uri="{FF2B5EF4-FFF2-40B4-BE49-F238E27FC236}">
                <a16:creationId xmlns:a16="http://schemas.microsoft.com/office/drawing/2014/main" id="{C8EC8FE0-0138-72CC-F050-6504FAB4FA84}"/>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39DB37BF-5AF1-C89B-8019-3577DB4285F9}"/>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6" name="Рисунок 5"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E34F4C7B-251F-7988-6535-EEC0B34212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09791" y="0"/>
            <a:ext cx="5318083" cy="2368847"/>
          </a:xfrm>
          <a:prstGeom prst="rect">
            <a:avLst/>
          </a:prstGeom>
        </p:spPr>
      </p:pic>
    </p:spTree>
    <p:extLst>
      <p:ext uri="{BB962C8B-B14F-4D97-AF65-F5344CB8AC3E}">
        <p14:creationId xmlns:p14="http://schemas.microsoft.com/office/powerpoint/2010/main" val="1745793652"/>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 Photos">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5D3E87-3C0B-F341-A27B-E2D273F59996}"/>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5E391CB4-F622-EE43-B7C0-C3795A8A817F}"/>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8DCDBF16-3682-A242-9C9E-476989CD5EA2}"/>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456F4FF-644F-E34F-AC43-D48D8A05DF1E}"/>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5" name="Picture Placeholder 2">
            <a:extLst>
              <a:ext uri="{FF2B5EF4-FFF2-40B4-BE49-F238E27FC236}">
                <a16:creationId xmlns:a16="http://schemas.microsoft.com/office/drawing/2014/main" id="{6E67A86B-D2D7-4448-8557-A3A39BC9F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6" name="Picture Placeholder 2">
            <a:extLst>
              <a:ext uri="{FF2B5EF4-FFF2-40B4-BE49-F238E27FC236}">
                <a16:creationId xmlns:a16="http://schemas.microsoft.com/office/drawing/2014/main" id="{13B8D20F-D046-D946-99FE-1E81A88B9B31}"/>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7" name="Picture Placeholder 2">
            <a:extLst>
              <a:ext uri="{FF2B5EF4-FFF2-40B4-BE49-F238E27FC236}">
                <a16:creationId xmlns:a16="http://schemas.microsoft.com/office/drawing/2014/main" id="{7C0CB0D5-2B46-DD4D-8C04-40F9D2008D42}"/>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8" name="Picture Placeholder 2">
            <a:extLst>
              <a:ext uri="{FF2B5EF4-FFF2-40B4-BE49-F238E27FC236}">
                <a16:creationId xmlns:a16="http://schemas.microsoft.com/office/drawing/2014/main" id="{15A5B861-B62C-8042-958E-38453E093450}"/>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9" name="Picture Placeholder 2">
            <a:extLst>
              <a:ext uri="{FF2B5EF4-FFF2-40B4-BE49-F238E27FC236}">
                <a16:creationId xmlns:a16="http://schemas.microsoft.com/office/drawing/2014/main" id="{4E68379E-C006-DE43-A791-6269DC771BBC}"/>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0" name="Picture Placeholder 2">
            <a:extLst>
              <a:ext uri="{FF2B5EF4-FFF2-40B4-BE49-F238E27FC236}">
                <a16:creationId xmlns:a16="http://schemas.microsoft.com/office/drawing/2014/main" id="{D2AFC5A0-9BEF-D44B-9C18-CB175E90F418}"/>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1780EDDA-258C-931F-B0A1-E4E70C698017}"/>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45A778B2-1FAE-607E-FE4E-E79180AC544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5" name="Рисунок 4"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F0D81388-F8C9-897E-6B95-2870DED8C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extLst>
      <p:ext uri="{BB962C8B-B14F-4D97-AF65-F5344CB8AC3E}">
        <p14:creationId xmlns:p14="http://schemas.microsoft.com/office/powerpoint/2010/main" val="1021012141"/>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without header)">
    <p:bg>
      <p:bgPr>
        <a:solidFill>
          <a:schemeClr val="bg2"/>
        </a:solidFill>
        <a:effectLst/>
      </p:bgPr>
    </p:bg>
    <p:spTree>
      <p:nvGrpSpPr>
        <p:cNvPr id="1" name=""/>
        <p:cNvGrpSpPr/>
        <p:nvPr/>
      </p:nvGrpSpPr>
      <p:grpSpPr>
        <a:xfrm>
          <a:off x="0" y="0"/>
          <a:ext cx="0" cy="0"/>
          <a:chOff x="0" y="0"/>
          <a:chExt cx="0" cy="0"/>
        </a:xfrm>
      </p:grpSpPr>
      <p:sp>
        <p:nvSpPr>
          <p:cNvPr id="2" name="Circle">
            <a:extLst>
              <a:ext uri="{FF2B5EF4-FFF2-40B4-BE49-F238E27FC236}">
                <a16:creationId xmlns:a16="http://schemas.microsoft.com/office/drawing/2014/main" id="{43FBEB1F-7A76-9A45-261E-C90E40F044DB}"/>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79A3E8BA-B8F4-B639-5694-FC4340E808A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without header) + Photos">
    <p:bg>
      <p:bgPr>
        <a:solidFill>
          <a:schemeClr val="bg2"/>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BAE1344-71FB-214A-985A-C79AE33BAD38}"/>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3FAF2F12-F6A2-F94B-94A1-8FC535902C7B}"/>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2D72B2A-0AFA-E744-A788-3DBAB2334098}"/>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C86CE5F9-F76C-5447-854F-C41CDBCF8B4D}"/>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AD67D36D-1FCA-3A46-9B4A-5D1828C6D688}"/>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486BE658-6D24-CA4C-AB3D-5A54CB356B30}"/>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FFF242D3-B6C6-414A-84B9-697A2301F818}"/>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D050F28B-8BAE-5B4C-B35C-E30F344D5141}"/>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2" name="Picture Placeholder 2">
            <a:extLst>
              <a:ext uri="{FF2B5EF4-FFF2-40B4-BE49-F238E27FC236}">
                <a16:creationId xmlns:a16="http://schemas.microsoft.com/office/drawing/2014/main" id="{642DCAE9-9E18-4B47-A5A0-FB78038F0822}"/>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3" name="Picture Placeholder 2">
            <a:extLst>
              <a:ext uri="{FF2B5EF4-FFF2-40B4-BE49-F238E27FC236}">
                <a16:creationId xmlns:a16="http://schemas.microsoft.com/office/drawing/2014/main" id="{F32F03F1-C50A-864C-B428-79231A186CED}"/>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C1EAAE23-95AD-ACA9-8D10-06E84970F323}"/>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0C2C4A6C-1FF9-8DE3-A5AF-C565B10E0D9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74284329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 Photos">
    <p:bg>
      <p:bgPr>
        <a:solidFill>
          <a:schemeClr val="bg2"/>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1F935C2-BB49-7F44-AA76-95F670099320}"/>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3" name="Picture Placeholder 2">
            <a:extLst>
              <a:ext uri="{FF2B5EF4-FFF2-40B4-BE49-F238E27FC236}">
                <a16:creationId xmlns:a16="http://schemas.microsoft.com/office/drawing/2014/main" id="{58871FA9-522E-EF46-8ED1-22380FB4075C}"/>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4" name="Picture Placeholder 2">
            <a:extLst>
              <a:ext uri="{FF2B5EF4-FFF2-40B4-BE49-F238E27FC236}">
                <a16:creationId xmlns:a16="http://schemas.microsoft.com/office/drawing/2014/main" id="{A1CE6A93-8415-B84C-9636-40D989C3225E}"/>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24F4412B-9D40-1740-8196-208EDFDE6A40}"/>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F52A887-0B61-FB40-A002-18D9DB156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9D153C23-CF0C-C44B-9801-00A206002652}"/>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BA9D09E7-4FBA-1C4C-8814-B5E33FE5F03F}"/>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9E774562-BACD-F54F-9D9D-7B802146C18E}"/>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A962AB2-20FD-7B4B-A867-E694B5CA857B}"/>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BC6BEB8C-9FDC-BC4E-B300-7609F4B058E0}"/>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Tree>
    <p:extLst>
      <p:ext uri="{BB962C8B-B14F-4D97-AF65-F5344CB8AC3E}">
        <p14:creationId xmlns:p14="http://schemas.microsoft.com/office/powerpoint/2010/main" val="158445349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3_Титульный слайд">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5016" y="3241523"/>
            <a:ext cx="19610983" cy="4413123"/>
          </a:xfrm>
        </p:spPr>
        <p:txBody>
          <a:bodyPr anchor="b"/>
          <a:lstStyle>
            <a:lvl1pPr algn="l">
              <a:defRPr sz="6020">
                <a:solidFill>
                  <a:schemeClr val="bg1"/>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1725017" y="7962571"/>
            <a:ext cx="19610985" cy="1643535"/>
          </a:xfrm>
        </p:spPr>
        <p:txBody>
          <a:bodyPr/>
          <a:lstStyle>
            <a:lvl1pPr marL="0" indent="0" algn="l">
              <a:buNone/>
              <a:defRPr sz="4504">
                <a:solidFill>
                  <a:schemeClr val="bg1"/>
                </a:solidFill>
              </a:defRPr>
            </a:lvl1pPr>
            <a:lvl2pPr marL="858026" indent="0" algn="ctr">
              <a:buNone/>
              <a:defRPr sz="3753"/>
            </a:lvl2pPr>
            <a:lvl3pPr marL="1716051" indent="0" algn="ctr">
              <a:buNone/>
              <a:defRPr sz="3377"/>
            </a:lvl3pPr>
            <a:lvl4pPr marL="2574077" indent="0" algn="ctr">
              <a:buNone/>
              <a:defRPr sz="3003"/>
            </a:lvl4pPr>
            <a:lvl5pPr marL="3432103" indent="0" algn="ctr">
              <a:buNone/>
              <a:defRPr sz="3003"/>
            </a:lvl5pPr>
            <a:lvl6pPr marL="4290128" indent="0" algn="ctr">
              <a:buNone/>
              <a:defRPr sz="3003"/>
            </a:lvl6pPr>
            <a:lvl7pPr marL="5148154" indent="0" algn="ctr">
              <a:buNone/>
              <a:defRPr sz="3003"/>
            </a:lvl7pPr>
            <a:lvl8pPr marL="6006179" indent="0" algn="ctr">
              <a:buNone/>
              <a:defRPr sz="3003"/>
            </a:lvl8pPr>
            <a:lvl9pPr marL="6864205" indent="0" algn="ctr">
              <a:buNone/>
              <a:defRPr sz="3003"/>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9015A16B-6D6F-7E43-8715-9A6C2BF58A22}" type="datetime1">
              <a:rPr lang="ru-RU" smtClean="0"/>
              <a:pPr/>
              <a:t>13.06.2025</a:t>
            </a:fld>
            <a:endParaRPr lang="ru-RU"/>
          </a:p>
        </p:txBody>
      </p:sp>
      <p:sp>
        <p:nvSpPr>
          <p:cNvPr id="5" name="Footer Placeholder 4"/>
          <p:cNvSpPr>
            <a:spLocks noGrp="1"/>
          </p:cNvSpPr>
          <p:nvPr>
            <p:ph type="ftr" sz="quarter" idx="11"/>
          </p:nvPr>
        </p:nvSpPr>
        <p:spPr/>
        <p:txBody>
          <a:bodyPr/>
          <a:lstStyle/>
          <a:p>
            <a:endParaRPr lang="ru-RU"/>
          </a:p>
        </p:txBody>
      </p:sp>
      <p:pic>
        <p:nvPicPr>
          <p:cNvPr id="7" name="Рисунок 21">
            <a:extLst>
              <a:ext uri="{FF2B5EF4-FFF2-40B4-BE49-F238E27FC236}">
                <a16:creationId xmlns:a16="http://schemas.microsoft.com/office/drawing/2014/main" id="{D5D3EC2F-7B9F-0D4F-B5B9-E23034A23E1D}"/>
              </a:ext>
            </a:extLst>
          </p:cNvPr>
          <p:cNvPicPr>
            <a:picLocks noChangeAspect="1"/>
          </p:cNvPicPr>
          <p:nvPr userDrawn="1"/>
        </p:nvPicPr>
        <p:blipFill>
          <a:blip r:embed="rId2"/>
          <a:stretch>
            <a:fillRect/>
          </a:stretch>
        </p:blipFill>
        <p:spPr>
          <a:xfrm>
            <a:off x="16501125" y="0"/>
            <a:ext cx="7882875" cy="13716000"/>
          </a:xfrm>
          <a:prstGeom prst="rect">
            <a:avLst/>
          </a:prstGeom>
        </p:spPr>
      </p:pic>
      <p:sp>
        <p:nvSpPr>
          <p:cNvPr id="13" name="TextBox 12">
            <a:extLst>
              <a:ext uri="{FF2B5EF4-FFF2-40B4-BE49-F238E27FC236}">
                <a16:creationId xmlns:a16="http://schemas.microsoft.com/office/drawing/2014/main" id="{6416C21D-C47C-8E49-8ABF-DE72CA198984}"/>
              </a:ext>
            </a:extLst>
          </p:cNvPr>
          <p:cNvSpPr txBox="1"/>
          <p:nvPr userDrawn="1"/>
        </p:nvSpPr>
        <p:spPr>
          <a:xfrm rot="16200000">
            <a:off x="22085333" y="1884970"/>
            <a:ext cx="1384754" cy="579061"/>
          </a:xfrm>
          <a:prstGeom prst="rect">
            <a:avLst/>
          </a:prstGeom>
          <a:noFill/>
        </p:spPr>
        <p:txBody>
          <a:bodyPr wrap="square" lIns="0" tIns="0" rIns="0" bIns="0" rtlCol="0">
            <a:noAutofit/>
          </a:bodyPr>
          <a:lstStyle/>
          <a:p>
            <a:pPr algn="r"/>
            <a:r>
              <a:rPr lang="ru-RU" sz="3387" dirty="0">
                <a:solidFill>
                  <a:schemeClr val="bg1"/>
                </a:solidFill>
              </a:rPr>
              <a:t>2025</a:t>
            </a:r>
          </a:p>
        </p:txBody>
      </p:sp>
      <p:cxnSp>
        <p:nvCxnSpPr>
          <p:cNvPr id="15" name="Straight Connector 14">
            <a:extLst>
              <a:ext uri="{FF2B5EF4-FFF2-40B4-BE49-F238E27FC236}">
                <a16:creationId xmlns:a16="http://schemas.microsoft.com/office/drawing/2014/main" id="{91FBA60E-9DD6-E54E-A6C9-CFA5BB21B4C1}"/>
              </a:ext>
            </a:extLst>
          </p:cNvPr>
          <p:cNvCxnSpPr/>
          <p:nvPr userDrawn="1"/>
        </p:nvCxnSpPr>
        <p:spPr>
          <a:xfrm>
            <a:off x="22818495" y="2816872"/>
            <a:ext cx="0" cy="461700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C167B5-CF88-8F40-A4B5-CA8730DFE560}"/>
              </a:ext>
            </a:extLst>
          </p:cNvPr>
          <p:cNvSpPr txBox="1"/>
          <p:nvPr userDrawn="1"/>
        </p:nvSpPr>
        <p:spPr>
          <a:xfrm rot="16200000">
            <a:off x="20481519" y="10000737"/>
            <a:ext cx="4655394" cy="579061"/>
          </a:xfrm>
          <a:prstGeom prst="rect">
            <a:avLst/>
          </a:prstGeom>
          <a:noFill/>
        </p:spPr>
        <p:txBody>
          <a:bodyPr wrap="square" lIns="0" tIns="0" rIns="0" bIns="0" rtlCol="0">
            <a:noAutofit/>
          </a:bodyPr>
          <a:lstStyle/>
          <a:p>
            <a:pPr algn="l"/>
            <a:r>
              <a:rPr lang="ru-RU" sz="3010" spc="188" baseline="0" dirty="0">
                <a:solidFill>
                  <a:schemeClr val="bg1"/>
                </a:solidFill>
              </a:rPr>
              <a:t>Смоленский филиал</a:t>
            </a:r>
          </a:p>
        </p:txBody>
      </p:sp>
      <p:pic>
        <p:nvPicPr>
          <p:cNvPr id="9" name="Рисунок 8"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02C9E160-1DC0-571D-615C-413DA7CC6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6759" y="562289"/>
            <a:ext cx="5669257" cy="2525272"/>
          </a:xfrm>
          <a:prstGeom prst="rect">
            <a:avLst/>
          </a:prstGeom>
        </p:spPr>
      </p:pic>
    </p:spTree>
    <p:extLst>
      <p:ext uri="{BB962C8B-B14F-4D97-AF65-F5344CB8AC3E}">
        <p14:creationId xmlns:p14="http://schemas.microsoft.com/office/powerpoint/2010/main" val="41925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1" r:id="rId4"/>
    <p:sldLayoutId id="2147483654" r:id="rId5"/>
    <p:sldLayoutId id="2147483655" r:id="rId6"/>
    <p:sldLayoutId id="2147483657" r:id="rId7"/>
  </p:sldLayoutIdLst>
  <p:transition spd="med"/>
  <p:txStyles>
    <p:titleStyle>
      <a:lvl1pPr marL="0" marR="0" indent="0"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1pPr>
      <a:lvl2pPr marL="0" marR="0" indent="457248"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2pPr>
      <a:lvl3pPr marL="0" marR="0" indent="914499"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3pPr>
      <a:lvl4pPr marL="0" marR="0" indent="1371747"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4pPr>
      <a:lvl5pPr marL="0" marR="0" indent="182899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5pPr>
      <a:lvl6pPr marL="0" marR="0" indent="2286246"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6pPr>
      <a:lvl7pPr marL="0" marR="0" indent="2743494"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7pPr>
      <a:lvl8pPr marL="0" marR="0" indent="320074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8pPr>
      <a:lvl9pPr marL="0" marR="0" indent="3657993"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9pPr>
    </p:titleStyle>
    <p:bodyStyle>
      <a:lvl1pPr marL="63506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13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20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273"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342"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40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47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54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615"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48"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99"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747"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99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246"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494"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74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993"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C80D3F"/>
            </a:gs>
            <a:gs pos="76000">
              <a:srgbClr val="DF2935"/>
            </a:gs>
            <a:gs pos="100000">
              <a:srgbClr val="FF5E6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E694-B4BE-4647-B02E-5553DD8C60FE}"/>
              </a:ext>
            </a:extLst>
          </p:cNvPr>
          <p:cNvSpPr>
            <a:spLocks noGrp="1"/>
          </p:cNvSpPr>
          <p:nvPr>
            <p:ph type="ctrTitle"/>
          </p:nvPr>
        </p:nvSpPr>
        <p:spPr>
          <a:xfrm>
            <a:off x="1607114" y="3510051"/>
            <a:ext cx="19610983" cy="1908819"/>
          </a:xfrm>
        </p:spPr>
        <p:txBody>
          <a:bodyPr/>
          <a:lstStyle/>
          <a:p>
            <a:r>
              <a:rPr lang="ru-RU" b="1" dirty="0">
                <a:latin typeface="Arial" panose="020B0604020202020204" pitchFamily="34" charset="0"/>
                <a:cs typeface="Arial" panose="020B0604020202020204" pitchFamily="34" charset="0"/>
              </a:rPr>
              <a:t>Дипломный проект </a:t>
            </a:r>
            <a:br>
              <a:rPr lang="ru-RU" b="1"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на тему: </a:t>
            </a:r>
          </a:p>
        </p:txBody>
      </p:sp>
      <p:sp>
        <p:nvSpPr>
          <p:cNvPr id="3" name="Subtitle 2">
            <a:extLst>
              <a:ext uri="{FF2B5EF4-FFF2-40B4-BE49-F238E27FC236}">
                <a16:creationId xmlns:a16="http://schemas.microsoft.com/office/drawing/2014/main" id="{4283B779-785B-C549-98BC-FD63CEA37A46}"/>
              </a:ext>
            </a:extLst>
          </p:cNvPr>
          <p:cNvSpPr>
            <a:spLocks noGrp="1"/>
          </p:cNvSpPr>
          <p:nvPr>
            <p:ph type="subTitle" idx="1"/>
          </p:nvPr>
        </p:nvSpPr>
        <p:spPr>
          <a:xfrm>
            <a:off x="1607111" y="5691727"/>
            <a:ext cx="19610985" cy="2111240"/>
          </a:xfrm>
        </p:spPr>
        <p:txBody>
          <a:bodyPr/>
          <a:lstStyle/>
          <a:p>
            <a:r>
              <a:rPr lang="ru-RU" dirty="0">
                <a:latin typeface="Arial" panose="020B0604020202020204" pitchFamily="34" charset="0"/>
                <a:cs typeface="Arial" panose="020B0604020202020204" pitchFamily="34" charset="0"/>
              </a:rPr>
              <a:t>Информационная система автоматизации бизнес-процесса продаж музыкального оборудования</a:t>
            </a:r>
          </a:p>
        </p:txBody>
      </p:sp>
      <p:sp>
        <p:nvSpPr>
          <p:cNvPr id="4" name="TextBox 3">
            <a:extLst>
              <a:ext uri="{FF2B5EF4-FFF2-40B4-BE49-F238E27FC236}">
                <a16:creationId xmlns:a16="http://schemas.microsoft.com/office/drawing/2014/main" id="{6D29D0BB-8804-7B41-9155-FB8E9E7E9C6A}"/>
              </a:ext>
            </a:extLst>
          </p:cNvPr>
          <p:cNvSpPr txBox="1"/>
          <p:nvPr/>
        </p:nvSpPr>
        <p:spPr>
          <a:xfrm>
            <a:off x="1719252"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5" name="Subtitle 2">
            <a:extLst>
              <a:ext uri="{FF2B5EF4-FFF2-40B4-BE49-F238E27FC236}">
                <a16:creationId xmlns:a16="http://schemas.microsoft.com/office/drawing/2014/main" id="{4283B779-785B-C549-98BC-FD63CEA37A46}"/>
              </a:ext>
            </a:extLst>
          </p:cNvPr>
          <p:cNvSpPr txBox="1">
            <a:spLocks/>
          </p:cNvSpPr>
          <p:nvPr/>
        </p:nvSpPr>
        <p:spPr>
          <a:xfrm>
            <a:off x="1719252" y="9040994"/>
            <a:ext cx="19610985" cy="2942351"/>
          </a:xfrm>
          <a:prstGeom prst="rect">
            <a:avLst/>
          </a:prstGeom>
        </p:spPr>
        <p:txBody>
          <a:bodyPr vert="horz" lIns="0" tIns="0" rIns="0" bIns="0" rtlCol="0">
            <a:noAutofit/>
          </a:bodyPr>
          <a:lstStyle/>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Автор работы:</a:t>
            </a:r>
          </a:p>
          <a:p>
            <a:pPr algn="just" defTabSz="1716051">
              <a:spcBef>
                <a:spcPts val="188"/>
              </a:spcBef>
            </a:pPr>
            <a:r>
              <a:rPr lang="ru-RU" sz="2634" dirty="0" err="1">
                <a:solidFill>
                  <a:schemeClr val="bg1"/>
                </a:solidFill>
                <a:latin typeface="Arial" panose="020B0604020202020204" pitchFamily="34" charset="0"/>
                <a:cs typeface="Arial" panose="020B0604020202020204" pitchFamily="34" charset="0"/>
              </a:rPr>
              <a:t>Махницкий</a:t>
            </a:r>
            <a:r>
              <a:rPr lang="ru-RU" sz="2634" dirty="0">
                <a:solidFill>
                  <a:schemeClr val="bg1"/>
                </a:solidFill>
                <a:latin typeface="Arial" panose="020B0604020202020204" pitchFamily="34" charset="0"/>
                <a:cs typeface="Arial" panose="020B0604020202020204" pitchFamily="34" charset="0"/>
              </a:rPr>
              <a:t> Дмитрий Сергеевич,</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студент 3 курса, группы 37/11-К/ИТО</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направления подготовки 09.02.07 Информационные системы и программирование</a:t>
            </a:r>
          </a:p>
        </p:txBody>
      </p:sp>
      <p:sp>
        <p:nvSpPr>
          <p:cNvPr id="7" name="Subtitle 2">
            <a:extLst>
              <a:ext uri="{FF2B5EF4-FFF2-40B4-BE49-F238E27FC236}">
                <a16:creationId xmlns:a16="http://schemas.microsoft.com/office/drawing/2014/main" id="{4283B779-785B-C549-98BC-FD63CEA37A46}"/>
              </a:ext>
            </a:extLst>
          </p:cNvPr>
          <p:cNvSpPr txBox="1">
            <a:spLocks/>
          </p:cNvSpPr>
          <p:nvPr/>
        </p:nvSpPr>
        <p:spPr>
          <a:xfrm>
            <a:off x="1607112" y="9054386"/>
            <a:ext cx="19610985" cy="2719939"/>
          </a:xfrm>
          <a:prstGeom prst="rect">
            <a:avLst/>
          </a:prstGeom>
        </p:spPr>
        <p:txBody>
          <a:bodyPr vert="horz" lIns="0" tIns="0" rIns="0" bIns="0" rtlCol="0">
            <a:noAutofit/>
          </a:bodyPr>
          <a:lstStyle/>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Руководитель: </a:t>
            </a:r>
          </a:p>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Ветров Дмитрий Александрович</a:t>
            </a:r>
          </a:p>
        </p:txBody>
      </p:sp>
    </p:spTree>
    <p:extLst>
      <p:ext uri="{BB962C8B-B14F-4D97-AF65-F5344CB8AC3E}">
        <p14:creationId xmlns:p14="http://schemas.microsoft.com/office/powerpoint/2010/main" val="230268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C3782-E4FC-6EE2-8521-F0F7EF47BEEC}"/>
            </a:ext>
          </a:extLst>
        </p:cNvPr>
        <p:cNvGrpSpPr/>
        <p:nvPr/>
      </p:nvGrpSpPr>
      <p:grpSpPr>
        <a:xfrm>
          <a:off x="0" y="0"/>
          <a:ext cx="0" cy="0"/>
          <a:chOff x="0" y="0"/>
          <a:chExt cx="0" cy="0"/>
        </a:xfrm>
      </p:grpSpPr>
      <p:sp>
        <p:nvSpPr>
          <p:cNvPr id="76" name="All the world is made of faith, and trust, and pixie dust.">
            <a:extLst>
              <a:ext uri="{FF2B5EF4-FFF2-40B4-BE49-F238E27FC236}">
                <a16:creationId xmlns:a16="http://schemas.microsoft.com/office/drawing/2014/main" id="{DA71866E-749B-1AE8-B1D0-2BC15BEDEC12}"/>
              </a:ext>
            </a:extLst>
          </p:cNvPr>
          <p:cNvSpPr txBox="1"/>
          <p:nvPr/>
        </p:nvSpPr>
        <p:spPr>
          <a:xfrm>
            <a:off x="221876" y="260256"/>
            <a:ext cx="11722100" cy="933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Разработка</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F5652C7B-E91A-2227-CBF5-E441781071DB}"/>
              </a:ext>
            </a:extLst>
          </p:cNvPr>
          <p:cNvSpPr txBox="1"/>
          <p:nvPr/>
        </p:nvSpPr>
        <p:spPr>
          <a:xfrm>
            <a:off x="221876" y="1180260"/>
            <a:ext cx="18890877" cy="1371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chemeClr val="bg1"/>
                </a:solidFill>
                <a:latin typeface="Arial" panose="020B0604020202020204" pitchFamily="34" charset="0"/>
                <a:cs typeface="Arial" panose="020B0604020202020204" pitchFamily="34" charset="0"/>
              </a:rPr>
              <a:t>База данных смоделирована с помощью библиотеки </a:t>
            </a:r>
            <a:r>
              <a:rPr lang="ru-RU" sz="3600" dirty="0" err="1">
                <a:solidFill>
                  <a:schemeClr val="bg1"/>
                </a:solidFill>
                <a:latin typeface="Arial" panose="020B0604020202020204" pitchFamily="34" charset="0"/>
                <a:cs typeface="Arial" panose="020B0604020202020204" pitchFamily="34" charset="0"/>
              </a:rPr>
              <a:t>Microsoft.EntityFrameworkCore</a:t>
            </a:r>
            <a:r>
              <a:rPr lang="ru-RU" sz="3600" dirty="0">
                <a:solidFill>
                  <a:schemeClr val="bg1"/>
                </a:solidFill>
                <a:latin typeface="Arial" panose="020B0604020202020204" pitchFamily="34" charset="0"/>
                <a:cs typeface="Arial" panose="020B0604020202020204" pitchFamily="34" charset="0"/>
              </a:rPr>
              <a:t> на языке программирования С# и системы управления базами данных MySQL. </a:t>
            </a:r>
          </a:p>
        </p:txBody>
      </p:sp>
      <p:pic>
        <p:nvPicPr>
          <p:cNvPr id="5" name="Рисунок 4" descr="Изображение выглядит как текст, снимок экрана, диаграмма, число&#10;&#10;Автоматически созданное описание">
            <a:extLst>
              <a:ext uri="{FF2B5EF4-FFF2-40B4-BE49-F238E27FC236}">
                <a16:creationId xmlns:a16="http://schemas.microsoft.com/office/drawing/2014/main" id="{5839F1F1-33D5-3779-EA54-88954C47F769}"/>
              </a:ext>
            </a:extLst>
          </p:cNvPr>
          <p:cNvPicPr>
            <a:picLocks noChangeAspect="1"/>
          </p:cNvPicPr>
          <p:nvPr/>
        </p:nvPicPr>
        <p:blipFill>
          <a:blip r:embed="rId2"/>
          <a:stretch>
            <a:fillRect/>
          </a:stretch>
        </p:blipFill>
        <p:spPr>
          <a:xfrm>
            <a:off x="376516" y="2551343"/>
            <a:ext cx="21976269" cy="11140906"/>
          </a:xfrm>
          <a:prstGeom prst="rect">
            <a:avLst/>
          </a:prstGeom>
        </p:spPr>
      </p:pic>
    </p:spTree>
    <p:extLst>
      <p:ext uri="{BB962C8B-B14F-4D97-AF65-F5344CB8AC3E}">
        <p14:creationId xmlns:p14="http://schemas.microsoft.com/office/powerpoint/2010/main" val="189974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6B22CE-C1E8-1D93-206B-14DDC7BAF75C}"/>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99135B2C-08DC-32D7-2A98-7DA5FEB7F92D}"/>
              </a:ext>
            </a:extLst>
          </p:cNvPr>
          <p:cNvSpPr txBox="1"/>
          <p:nvPr/>
        </p:nvSpPr>
        <p:spPr>
          <a:xfrm>
            <a:off x="2787948" y="49705"/>
            <a:ext cx="18910472"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Списковая страница поиска товаров</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B88C90AF-4C03-49E5-AABE-201378B7F39E}"/>
              </a:ext>
            </a:extLst>
          </p:cNvPr>
          <p:cNvPicPr>
            <a:picLocks noChangeAspect="1"/>
          </p:cNvPicPr>
          <p:nvPr/>
        </p:nvPicPr>
        <p:blipFill>
          <a:blip r:embed="rId2"/>
          <a:stretch>
            <a:fillRect/>
          </a:stretch>
        </p:blipFill>
        <p:spPr>
          <a:xfrm>
            <a:off x="227874" y="1649506"/>
            <a:ext cx="24030621" cy="12066494"/>
          </a:xfrm>
          <a:prstGeom prst="rect">
            <a:avLst/>
          </a:prstGeom>
        </p:spPr>
      </p:pic>
    </p:spTree>
    <p:extLst>
      <p:ext uri="{BB962C8B-B14F-4D97-AF65-F5344CB8AC3E}">
        <p14:creationId xmlns:p14="http://schemas.microsoft.com/office/powerpoint/2010/main" val="125404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7C94EE-8DD3-76E2-BB2D-372D5518512E}"/>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0D33BD3D-CB97-E3DF-8C1E-9375F0FF071E}"/>
              </a:ext>
            </a:extLst>
          </p:cNvPr>
          <p:cNvSpPr txBox="1"/>
          <p:nvPr/>
        </p:nvSpPr>
        <p:spPr>
          <a:xfrm>
            <a:off x="5023635" y="0"/>
            <a:ext cx="14425515"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Детальная страница товара</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C3E4B0C4-1E14-03CF-0E49-125695AA6E87}"/>
              </a:ext>
            </a:extLst>
          </p:cNvPr>
          <p:cNvPicPr>
            <a:picLocks noChangeAspect="1"/>
          </p:cNvPicPr>
          <p:nvPr/>
        </p:nvPicPr>
        <p:blipFill>
          <a:blip r:embed="rId2"/>
          <a:stretch>
            <a:fillRect/>
          </a:stretch>
        </p:blipFill>
        <p:spPr>
          <a:xfrm>
            <a:off x="-1" y="1367518"/>
            <a:ext cx="24472789" cy="12314666"/>
          </a:xfrm>
          <a:prstGeom prst="rect">
            <a:avLst/>
          </a:prstGeom>
        </p:spPr>
      </p:pic>
    </p:spTree>
    <p:extLst>
      <p:ext uri="{BB962C8B-B14F-4D97-AF65-F5344CB8AC3E}">
        <p14:creationId xmlns:p14="http://schemas.microsoft.com/office/powerpoint/2010/main" val="136597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16BE76-91D9-E3AD-DA36-65375F57A05B}"/>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0DBC67D9-CA75-CEA4-DE8C-83F05369E45C}"/>
              </a:ext>
            </a:extLst>
          </p:cNvPr>
          <p:cNvSpPr txBox="1"/>
          <p:nvPr/>
        </p:nvSpPr>
        <p:spPr>
          <a:xfrm>
            <a:off x="2953870" y="124963"/>
            <a:ext cx="18476259"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Списковая страница поиска продаж</a:t>
            </a:r>
            <a:endParaRPr b="1" dirty="0">
              <a:solidFill>
                <a:schemeClr val="tx1"/>
              </a:solidFill>
              <a:latin typeface="Arial" panose="020B0604020202020204" pitchFamily="34" charset="0"/>
              <a:cs typeface="Arial" panose="020B0604020202020204" pitchFamily="34" charset="0"/>
            </a:endParaRPr>
          </a:p>
        </p:txBody>
      </p:sp>
      <p:pic>
        <p:nvPicPr>
          <p:cNvPr id="18" name="Рисунок 17">
            <a:extLst>
              <a:ext uri="{FF2B5EF4-FFF2-40B4-BE49-F238E27FC236}">
                <a16:creationId xmlns:a16="http://schemas.microsoft.com/office/drawing/2014/main" id="{F703EC80-2C74-92DE-23F2-DC0B62737025}"/>
              </a:ext>
            </a:extLst>
          </p:cNvPr>
          <p:cNvPicPr>
            <a:picLocks noChangeAspect="1"/>
          </p:cNvPicPr>
          <p:nvPr/>
        </p:nvPicPr>
        <p:blipFill>
          <a:blip r:embed="rId2"/>
          <a:stretch>
            <a:fillRect/>
          </a:stretch>
        </p:blipFill>
        <p:spPr>
          <a:xfrm>
            <a:off x="0" y="1602098"/>
            <a:ext cx="24384000" cy="12257337"/>
          </a:xfrm>
          <a:prstGeom prst="rect">
            <a:avLst/>
          </a:prstGeom>
        </p:spPr>
      </p:pic>
    </p:spTree>
    <p:extLst>
      <p:ext uri="{BB962C8B-B14F-4D97-AF65-F5344CB8AC3E}">
        <p14:creationId xmlns:p14="http://schemas.microsoft.com/office/powerpoint/2010/main" val="3819562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CCD6C7-36DA-EF36-07D5-3365F4E0EE2E}"/>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4A5C88E9-1C3B-6F99-6AC4-E3128B5C8DEA}"/>
              </a:ext>
            </a:extLst>
          </p:cNvPr>
          <p:cNvSpPr txBox="1"/>
          <p:nvPr/>
        </p:nvSpPr>
        <p:spPr>
          <a:xfrm>
            <a:off x="4500282" y="177666"/>
            <a:ext cx="15383435"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Детальная страница продажи</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8A0E7555-A971-0910-5679-854273074B0F}"/>
              </a:ext>
            </a:extLst>
          </p:cNvPr>
          <p:cNvPicPr>
            <a:picLocks noChangeAspect="1"/>
          </p:cNvPicPr>
          <p:nvPr/>
        </p:nvPicPr>
        <p:blipFill>
          <a:blip r:embed="rId2"/>
          <a:stretch>
            <a:fillRect/>
          </a:stretch>
        </p:blipFill>
        <p:spPr>
          <a:xfrm>
            <a:off x="0" y="1699866"/>
            <a:ext cx="24240565" cy="12016134"/>
          </a:xfrm>
          <a:prstGeom prst="rect">
            <a:avLst/>
          </a:prstGeom>
        </p:spPr>
      </p:pic>
    </p:spTree>
    <p:extLst>
      <p:ext uri="{BB962C8B-B14F-4D97-AF65-F5344CB8AC3E}">
        <p14:creationId xmlns:p14="http://schemas.microsoft.com/office/powerpoint/2010/main" val="4186786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93ABAB-925C-813A-EFCE-57DB0F83361F}"/>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7118F0B4-10A2-F60D-D3CE-09585D087BA7}"/>
              </a:ext>
            </a:extLst>
          </p:cNvPr>
          <p:cNvSpPr txBox="1"/>
          <p:nvPr/>
        </p:nvSpPr>
        <p:spPr>
          <a:xfrm>
            <a:off x="4763133" y="142350"/>
            <a:ext cx="14796248"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Страница возврата продажи</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17D25845-D060-B8AD-813D-93D2297E85D2}"/>
              </a:ext>
            </a:extLst>
          </p:cNvPr>
          <p:cNvPicPr>
            <a:picLocks noChangeAspect="1"/>
          </p:cNvPicPr>
          <p:nvPr/>
        </p:nvPicPr>
        <p:blipFill>
          <a:blip r:embed="rId2"/>
          <a:stretch>
            <a:fillRect/>
          </a:stretch>
        </p:blipFill>
        <p:spPr>
          <a:xfrm>
            <a:off x="0" y="2438400"/>
            <a:ext cx="24322514" cy="11152637"/>
          </a:xfrm>
          <a:prstGeom prst="rect">
            <a:avLst/>
          </a:prstGeom>
        </p:spPr>
      </p:pic>
    </p:spTree>
    <p:extLst>
      <p:ext uri="{BB962C8B-B14F-4D97-AF65-F5344CB8AC3E}">
        <p14:creationId xmlns:p14="http://schemas.microsoft.com/office/powerpoint/2010/main" val="2035562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3052040-3442-0093-90E6-B6DDC938AAE3}"/>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A2D513FA-23FB-05EB-0BF8-516A29C6F1E0}"/>
              </a:ext>
            </a:extLst>
          </p:cNvPr>
          <p:cNvSpPr txBox="1"/>
          <p:nvPr/>
        </p:nvSpPr>
        <p:spPr>
          <a:xfrm>
            <a:off x="6051805" y="63551"/>
            <a:ext cx="12380334"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Резервное копирование</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33AB2C90-A1A0-55D7-C486-5C4F3AB157DA}"/>
              </a:ext>
            </a:extLst>
          </p:cNvPr>
          <p:cNvPicPr>
            <a:picLocks noChangeAspect="1"/>
          </p:cNvPicPr>
          <p:nvPr/>
        </p:nvPicPr>
        <p:blipFill>
          <a:blip r:embed="rId2"/>
          <a:stretch>
            <a:fillRect/>
          </a:stretch>
        </p:blipFill>
        <p:spPr>
          <a:xfrm>
            <a:off x="99944" y="2072422"/>
            <a:ext cx="24284056" cy="9571155"/>
          </a:xfrm>
          <a:prstGeom prst="rect">
            <a:avLst/>
          </a:prstGeom>
        </p:spPr>
      </p:pic>
    </p:spTree>
    <p:extLst>
      <p:ext uri="{BB962C8B-B14F-4D97-AF65-F5344CB8AC3E}">
        <p14:creationId xmlns:p14="http://schemas.microsoft.com/office/powerpoint/2010/main" val="964983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53BC6D-F373-CF97-8F63-BB65EA7BD9AF}"/>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B902BFE7-D907-2938-BEE8-C834294CD9D8}"/>
              </a:ext>
            </a:extLst>
          </p:cNvPr>
          <p:cNvSpPr txBox="1"/>
          <p:nvPr/>
        </p:nvSpPr>
        <p:spPr>
          <a:xfrm>
            <a:off x="9858131" y="177666"/>
            <a:ext cx="4606252"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Корзина</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4A3D36BA-B05C-16C4-668E-AF68B9F7A898}"/>
              </a:ext>
            </a:extLst>
          </p:cNvPr>
          <p:cNvPicPr>
            <a:picLocks noChangeAspect="1"/>
          </p:cNvPicPr>
          <p:nvPr/>
        </p:nvPicPr>
        <p:blipFill>
          <a:blip r:embed="rId2"/>
          <a:stretch>
            <a:fillRect/>
          </a:stretch>
        </p:blipFill>
        <p:spPr>
          <a:xfrm>
            <a:off x="86602" y="1818572"/>
            <a:ext cx="24297398" cy="6822358"/>
          </a:xfrm>
          <a:prstGeom prst="rect">
            <a:avLst/>
          </a:prstGeom>
        </p:spPr>
      </p:pic>
    </p:spTree>
    <p:extLst>
      <p:ext uri="{BB962C8B-B14F-4D97-AF65-F5344CB8AC3E}">
        <p14:creationId xmlns:p14="http://schemas.microsoft.com/office/powerpoint/2010/main" val="3728831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49FD90D-D978-D1E5-8F08-3B4687B2C87D}"/>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8E730BAF-1175-365B-80CD-29616B22835F}"/>
              </a:ext>
            </a:extLst>
          </p:cNvPr>
          <p:cNvSpPr txBox="1"/>
          <p:nvPr/>
        </p:nvSpPr>
        <p:spPr>
          <a:xfrm>
            <a:off x="2330823" y="177666"/>
            <a:ext cx="19722353" cy="2564807"/>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Страница выдачи зарезервированной продажи</a:t>
            </a:r>
            <a:endParaRPr b="1" dirty="0">
              <a:solidFill>
                <a:schemeClr val="tx1"/>
              </a:solidFill>
              <a:latin typeface="Arial" panose="020B0604020202020204" pitchFamily="34" charset="0"/>
              <a:cs typeface="Arial" panose="020B0604020202020204" pitchFamily="34" charset="0"/>
            </a:endParaRPr>
          </a:p>
        </p:txBody>
      </p:sp>
      <p:pic>
        <p:nvPicPr>
          <p:cNvPr id="8" name="Рисунок 7">
            <a:extLst>
              <a:ext uri="{FF2B5EF4-FFF2-40B4-BE49-F238E27FC236}">
                <a16:creationId xmlns:a16="http://schemas.microsoft.com/office/drawing/2014/main" id="{365621AF-CE62-1357-D6CC-10FCC88DECF6}"/>
              </a:ext>
            </a:extLst>
          </p:cNvPr>
          <p:cNvPicPr>
            <a:picLocks noChangeAspect="1"/>
          </p:cNvPicPr>
          <p:nvPr/>
        </p:nvPicPr>
        <p:blipFill>
          <a:blip r:embed="rId2"/>
          <a:stretch>
            <a:fillRect/>
          </a:stretch>
        </p:blipFill>
        <p:spPr>
          <a:xfrm>
            <a:off x="0" y="3112303"/>
            <a:ext cx="23893837" cy="7896356"/>
          </a:xfrm>
          <a:prstGeom prst="rect">
            <a:avLst/>
          </a:prstGeom>
        </p:spPr>
      </p:pic>
    </p:spTree>
    <p:extLst>
      <p:ext uri="{BB962C8B-B14F-4D97-AF65-F5344CB8AC3E}">
        <p14:creationId xmlns:p14="http://schemas.microsoft.com/office/powerpoint/2010/main" val="2831556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FDA768-6922-44F2-8C2A-5A33041AF8EA}"/>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CBB385F5-396D-D857-E293-4ECD2EF2EB2A}"/>
              </a:ext>
            </a:extLst>
          </p:cNvPr>
          <p:cNvSpPr txBox="1"/>
          <p:nvPr/>
        </p:nvSpPr>
        <p:spPr>
          <a:xfrm>
            <a:off x="2330823" y="177666"/>
            <a:ext cx="19722353"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Добавление товара</a:t>
            </a:r>
            <a:r>
              <a:rPr lang="en-US" b="1" dirty="0">
                <a:solidFill>
                  <a:schemeClr val="tx1"/>
                </a:solidFill>
                <a:latin typeface="Arial" panose="020B0604020202020204" pitchFamily="34" charset="0"/>
                <a:cs typeface="Arial" panose="020B0604020202020204" pitchFamily="34" charset="0"/>
              </a:rPr>
              <a:t> </a:t>
            </a:r>
            <a:r>
              <a:rPr lang="ru-RU" b="1" dirty="0">
                <a:solidFill>
                  <a:schemeClr val="tx1"/>
                </a:solidFill>
                <a:latin typeface="Arial" panose="020B0604020202020204" pitchFamily="34" charset="0"/>
                <a:cs typeface="Arial" panose="020B0604020202020204" pitchFamily="34" charset="0"/>
              </a:rPr>
              <a:t>в ИС</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B0ADA4E4-13CE-E32C-27A5-753D9DCC46ED}"/>
              </a:ext>
            </a:extLst>
          </p:cNvPr>
          <p:cNvPicPr>
            <a:picLocks noChangeAspect="1"/>
          </p:cNvPicPr>
          <p:nvPr/>
        </p:nvPicPr>
        <p:blipFill>
          <a:blip r:embed="rId2"/>
          <a:stretch>
            <a:fillRect/>
          </a:stretch>
        </p:blipFill>
        <p:spPr>
          <a:xfrm>
            <a:off x="0" y="1740195"/>
            <a:ext cx="24384000" cy="11975806"/>
          </a:xfrm>
          <a:prstGeom prst="rect">
            <a:avLst/>
          </a:prstGeom>
        </p:spPr>
      </p:pic>
    </p:spTree>
    <p:extLst>
      <p:ext uri="{BB962C8B-B14F-4D97-AF65-F5344CB8AC3E}">
        <p14:creationId xmlns:p14="http://schemas.microsoft.com/office/powerpoint/2010/main" val="31289956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Text"/>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1AB53D68-F6BD-D3C6-A1A4-28D1B34FF467}"/>
              </a:ext>
            </a:extLst>
          </p:cNvPr>
          <p:cNvSpPr txBox="1"/>
          <p:nvPr/>
        </p:nvSpPr>
        <p:spPr>
          <a:xfrm>
            <a:off x="1586227" y="2803553"/>
            <a:ext cx="17005204" cy="1067825"/>
          </a:xfrm>
          <a:prstGeom prst="rect">
            <a:avLst/>
          </a:prstGeom>
          <a:gradFill>
            <a:gsLst>
              <a:gs pos="1000">
                <a:srgbClr val="C80D3F"/>
              </a:gs>
              <a:gs pos="20000">
                <a:srgbClr val="DF2935"/>
              </a:gs>
              <a:gs pos="43000">
                <a:srgbClr val="FF5E62"/>
              </a:gs>
            </a:gsLst>
            <a:lin ang="0" scaled="0"/>
          </a:gradFill>
        </p:spPr>
        <p:txBody>
          <a:bodyPr wrap="square" rtlCol="0" anchor="ctr" anchorCtr="0">
            <a:noAutofit/>
          </a:bodyPr>
          <a:lstStyle/>
          <a:p>
            <a:pPr algn="ctr"/>
            <a:r>
              <a:rPr lang="ru-RU" sz="5644" spc="188" dirty="0">
                <a:solidFill>
                  <a:schemeClr val="bg1"/>
                </a:solidFill>
                <a:latin typeface="+mj-lt"/>
              </a:rPr>
              <a:t>Актуальность темы исследования</a:t>
            </a:r>
          </a:p>
        </p:txBody>
      </p:sp>
      <p:sp>
        <p:nvSpPr>
          <p:cNvPr id="3" name="TextBox 2">
            <a:extLst>
              <a:ext uri="{FF2B5EF4-FFF2-40B4-BE49-F238E27FC236}">
                <a16:creationId xmlns:a16="http://schemas.microsoft.com/office/drawing/2014/main" id="{3BAB6FB0-34DD-8BCF-2FFC-88EF2AAB1730}"/>
              </a:ext>
            </a:extLst>
          </p:cNvPr>
          <p:cNvSpPr txBox="1"/>
          <p:nvPr/>
        </p:nvSpPr>
        <p:spPr>
          <a:xfrm>
            <a:off x="2273963" y="4358490"/>
            <a:ext cx="16285312" cy="4963309"/>
          </a:xfrm>
          <a:prstGeom prst="rect">
            <a:avLst/>
          </a:prstGeom>
          <a:noFill/>
        </p:spPr>
        <p:txBody>
          <a:bodyPr wrap="square" lIns="0" tIns="0" rIns="0" bIns="0" rtlCol="0">
            <a:noAutofit/>
          </a:bodyPr>
          <a:lstStyle/>
          <a:p>
            <a:pPr algn="just">
              <a:spcAft>
                <a:spcPts val="3387"/>
              </a:spcAft>
            </a:pPr>
            <a:r>
              <a:rPr lang="ru-RU" sz="4000" dirty="0">
                <a:latin typeface="+mn-lt"/>
              </a:rPr>
              <a:t>Актуальность обосновывается тем, что в современном мире одна часть работы – автоматизирована, а другая – нет. Соответственно, для улучшения качества жизни людей необходимо внедрять автоматизацию везде, где это возможно, включая продажи музыкального оборудования.</a:t>
            </a:r>
            <a:endParaRPr lang="ru-RU" sz="5644" dirty="0">
              <a:latin typeface="+mn-lt"/>
            </a:endParaRPr>
          </a:p>
        </p:txBody>
      </p:sp>
      <p:sp>
        <p:nvSpPr>
          <p:cNvPr id="4" name="Oval 10">
            <a:extLst>
              <a:ext uri="{FF2B5EF4-FFF2-40B4-BE49-F238E27FC236}">
                <a16:creationId xmlns:a16="http://schemas.microsoft.com/office/drawing/2014/main" id="{79BA2B61-3572-37A6-E552-50201A3E9DE6}"/>
              </a:ext>
            </a:extLst>
          </p:cNvPr>
          <p:cNvSpPr/>
          <p:nvPr/>
        </p:nvSpPr>
        <p:spPr>
          <a:xfrm>
            <a:off x="1569767" y="4414335"/>
            <a:ext cx="325111" cy="3251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7" name="Straight Connector 14">
            <a:extLst>
              <a:ext uri="{FF2B5EF4-FFF2-40B4-BE49-F238E27FC236}">
                <a16:creationId xmlns:a16="http://schemas.microsoft.com/office/drawing/2014/main" id="{8969CC08-750C-30A1-06CD-244017F1488D}"/>
              </a:ext>
            </a:extLst>
          </p:cNvPr>
          <p:cNvCxnSpPr>
            <a:cxnSpLocks/>
          </p:cNvCxnSpPr>
          <p:nvPr/>
        </p:nvCxnSpPr>
        <p:spPr>
          <a:xfrm>
            <a:off x="1732326" y="4868435"/>
            <a:ext cx="0" cy="2536412"/>
          </a:xfrm>
          <a:prstGeom prst="line">
            <a:avLst/>
          </a:prstGeom>
          <a:ln w="12700">
            <a:solidFill>
              <a:srgbClr val="A3023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692FF4-A0C5-D0C6-02CE-E9CCE66D49B2}"/>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B7B2DFE5-9F9E-44DC-10D0-FC05B123133B}"/>
              </a:ext>
            </a:extLst>
          </p:cNvPr>
          <p:cNvSpPr txBox="1"/>
          <p:nvPr/>
        </p:nvSpPr>
        <p:spPr>
          <a:xfrm>
            <a:off x="2330823" y="177666"/>
            <a:ext cx="19722353"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Списковая страница поставок</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0436FC75-3DD8-AE6E-8CC4-4B06EAA0DB83}"/>
              </a:ext>
            </a:extLst>
          </p:cNvPr>
          <p:cNvPicPr>
            <a:picLocks noChangeAspect="1"/>
          </p:cNvPicPr>
          <p:nvPr/>
        </p:nvPicPr>
        <p:blipFill>
          <a:blip r:embed="rId2"/>
          <a:stretch>
            <a:fillRect/>
          </a:stretch>
        </p:blipFill>
        <p:spPr>
          <a:xfrm>
            <a:off x="0" y="2288041"/>
            <a:ext cx="24307426" cy="9916593"/>
          </a:xfrm>
          <a:prstGeom prst="rect">
            <a:avLst/>
          </a:prstGeom>
        </p:spPr>
      </p:pic>
    </p:spTree>
    <p:extLst>
      <p:ext uri="{BB962C8B-B14F-4D97-AF65-F5344CB8AC3E}">
        <p14:creationId xmlns:p14="http://schemas.microsoft.com/office/powerpoint/2010/main" val="1895823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7BE73C-D3F3-E7A1-D231-08CFC21D9D25}"/>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0CAD34D3-50B9-E235-ACC0-1E6BA5C66899}"/>
              </a:ext>
            </a:extLst>
          </p:cNvPr>
          <p:cNvPicPr>
            <a:picLocks noChangeAspect="1"/>
          </p:cNvPicPr>
          <p:nvPr/>
        </p:nvPicPr>
        <p:blipFill>
          <a:blip r:embed="rId2"/>
          <a:stretch>
            <a:fillRect/>
          </a:stretch>
        </p:blipFill>
        <p:spPr>
          <a:xfrm>
            <a:off x="0" y="732492"/>
            <a:ext cx="24384000" cy="12983508"/>
          </a:xfrm>
          <a:prstGeom prst="rect">
            <a:avLst/>
          </a:prstGeom>
        </p:spPr>
      </p:pic>
      <p:sp>
        <p:nvSpPr>
          <p:cNvPr id="1640" name="PESTLE Analysis">
            <a:extLst>
              <a:ext uri="{FF2B5EF4-FFF2-40B4-BE49-F238E27FC236}">
                <a16:creationId xmlns:a16="http://schemas.microsoft.com/office/drawing/2014/main" id="{18D5A5DC-FDF2-44F7-F0EA-D4A6B8EE0029}"/>
              </a:ext>
            </a:extLst>
          </p:cNvPr>
          <p:cNvSpPr txBox="1"/>
          <p:nvPr/>
        </p:nvSpPr>
        <p:spPr>
          <a:xfrm>
            <a:off x="8122023" y="0"/>
            <a:ext cx="8139953" cy="1118257"/>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sz="6600" b="1" dirty="0">
                <a:solidFill>
                  <a:schemeClr val="tx1"/>
                </a:solidFill>
                <a:latin typeface="Arial" panose="020B0604020202020204" pitchFamily="34" charset="0"/>
                <a:cs typeface="Arial" panose="020B0604020202020204" pitchFamily="34" charset="0"/>
              </a:rPr>
              <a:t>Настройки отчета</a:t>
            </a:r>
            <a:endParaRPr sz="6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194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FE6777D-A5A8-8ECE-E198-76B8B3FC7CD8}"/>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852DCD44-5D36-CE5A-0732-83E035C88AC4}"/>
              </a:ext>
            </a:extLst>
          </p:cNvPr>
          <p:cNvPicPr>
            <a:picLocks noChangeAspect="1"/>
          </p:cNvPicPr>
          <p:nvPr/>
        </p:nvPicPr>
        <p:blipFill>
          <a:blip r:embed="rId2"/>
          <a:stretch>
            <a:fillRect/>
          </a:stretch>
        </p:blipFill>
        <p:spPr>
          <a:xfrm>
            <a:off x="0" y="0"/>
            <a:ext cx="24384000" cy="12854686"/>
          </a:xfrm>
          <a:prstGeom prst="rect">
            <a:avLst/>
          </a:prstGeom>
        </p:spPr>
      </p:pic>
    </p:spTree>
    <p:extLst>
      <p:ext uri="{BB962C8B-B14F-4D97-AF65-F5344CB8AC3E}">
        <p14:creationId xmlns:p14="http://schemas.microsoft.com/office/powerpoint/2010/main" val="1336275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3F3A18B-B811-CCC7-813C-C056B064668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62A7A1B-655B-2A3B-42A5-561BE6E0E2F4}"/>
              </a:ext>
            </a:extLst>
          </p:cNvPr>
          <p:cNvPicPr>
            <a:picLocks noChangeAspect="1"/>
          </p:cNvPicPr>
          <p:nvPr/>
        </p:nvPicPr>
        <p:blipFill>
          <a:blip r:embed="rId2"/>
          <a:stretch>
            <a:fillRect/>
          </a:stretch>
        </p:blipFill>
        <p:spPr>
          <a:xfrm>
            <a:off x="0" y="0"/>
            <a:ext cx="24384000" cy="12035692"/>
          </a:xfrm>
          <a:prstGeom prst="rect">
            <a:avLst/>
          </a:prstGeom>
        </p:spPr>
      </p:pic>
    </p:spTree>
    <p:extLst>
      <p:ext uri="{BB962C8B-B14F-4D97-AF65-F5344CB8AC3E}">
        <p14:creationId xmlns:p14="http://schemas.microsoft.com/office/powerpoint/2010/main" val="2502912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PESTLE Analysis"/>
          <p:cNvSpPr txBox="1"/>
          <p:nvPr/>
        </p:nvSpPr>
        <p:spPr>
          <a:xfrm>
            <a:off x="643217" y="1581321"/>
            <a:ext cx="9476542"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Тест на </a:t>
            </a:r>
            <a:r>
              <a:rPr lang="en-US" b="1" dirty="0">
                <a:solidFill>
                  <a:schemeClr val="tx1"/>
                </a:solidFill>
                <a:latin typeface="Arial" panose="020B0604020202020204" pitchFamily="34" charset="0"/>
                <a:cs typeface="Arial" panose="020B0604020202020204" pitchFamily="34" charset="0"/>
              </a:rPr>
              <a:t>selenium</a:t>
            </a:r>
            <a:endParaRPr b="1" dirty="0">
              <a:solidFill>
                <a:schemeClr val="tx1"/>
              </a:solidFill>
              <a:latin typeface="Arial" panose="020B0604020202020204" pitchFamily="34" charset="0"/>
              <a:cs typeface="Arial" panose="020B0604020202020204" pitchFamily="34" charset="0"/>
            </a:endParaRPr>
          </a:p>
        </p:txBody>
      </p:sp>
      <p:sp>
        <p:nvSpPr>
          <p:cNvPr id="1641" name="Lorem ipsum dolor sit amet, consectetur adipiscing blandit elit, sed do eiusmod tempor incididunt ut labore et dolore magna aliqua. Arcu dictum varius duis at consectetur quis lorem donec. Volutpat maecenas volutpat blandit aliquam."/>
          <p:cNvSpPr txBox="1"/>
          <p:nvPr/>
        </p:nvSpPr>
        <p:spPr>
          <a:xfrm>
            <a:off x="11560214" y="4433484"/>
            <a:ext cx="10548938" cy="639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60" name="Rectangle">
            <a:extLst>
              <a:ext uri="{FF2B5EF4-FFF2-40B4-BE49-F238E27FC236}">
                <a16:creationId xmlns:a16="http://schemas.microsoft.com/office/drawing/2014/main" id="{D1172523-EDBF-441C-BDCA-E17E878A8159}"/>
              </a:ext>
            </a:extLst>
          </p:cNvPr>
          <p:cNvSpPr/>
          <p:nvPr/>
        </p:nvSpPr>
        <p:spPr>
          <a:xfrm>
            <a:off x="643217" y="1035203"/>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pic>
        <p:nvPicPr>
          <p:cNvPr id="4" name="Рисунок 3" descr="Изображение выглядит как текст, снимок экрана, программное обеспечение, Мультимедийное программное обеспечение&#10;&#10;Автоматически созданное описание">
            <a:extLst>
              <a:ext uri="{FF2B5EF4-FFF2-40B4-BE49-F238E27FC236}">
                <a16:creationId xmlns:a16="http://schemas.microsoft.com/office/drawing/2014/main" id="{B5F33C56-F0C2-AB53-4D04-B1AABE9BE995}"/>
              </a:ext>
            </a:extLst>
          </p:cNvPr>
          <p:cNvPicPr>
            <a:picLocks noChangeAspect="1"/>
          </p:cNvPicPr>
          <p:nvPr/>
        </p:nvPicPr>
        <p:blipFill>
          <a:blip r:embed="rId2"/>
          <a:stretch>
            <a:fillRect/>
          </a:stretch>
        </p:blipFill>
        <p:spPr>
          <a:xfrm>
            <a:off x="643216" y="4069333"/>
            <a:ext cx="16787741" cy="8979125"/>
          </a:xfrm>
          <a:prstGeom prst="rect">
            <a:avLst/>
          </a:prstGeom>
          <a:ln>
            <a:solidFill>
              <a:schemeClr val="bg2">
                <a:lumMod val="10000"/>
              </a:schemeClr>
            </a:solidFill>
          </a:ln>
        </p:spPr>
      </p:pic>
      <p:sp>
        <p:nvSpPr>
          <p:cNvPr id="5" name="Rectangle">
            <a:extLst>
              <a:ext uri="{FF2B5EF4-FFF2-40B4-BE49-F238E27FC236}">
                <a16:creationId xmlns:a16="http://schemas.microsoft.com/office/drawing/2014/main" id="{12B41076-3CC1-E545-DABA-B42195AA16BA}"/>
              </a:ext>
            </a:extLst>
          </p:cNvPr>
          <p:cNvSpPr/>
          <p:nvPr/>
        </p:nvSpPr>
        <p:spPr>
          <a:xfrm>
            <a:off x="15058257" y="1192116"/>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 name="Rectangle">
            <a:extLst>
              <a:ext uri="{FF2B5EF4-FFF2-40B4-BE49-F238E27FC236}">
                <a16:creationId xmlns:a16="http://schemas.microsoft.com/office/drawing/2014/main" id="{5FFB3E8D-80D2-8453-73F5-1D4D565FB919}"/>
              </a:ext>
            </a:extLst>
          </p:cNvPr>
          <p:cNvSpPr/>
          <p:nvPr/>
        </p:nvSpPr>
        <p:spPr>
          <a:xfrm>
            <a:off x="643217" y="3508628"/>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9433358D-1E8B-EC45-B025-85354F2B363C}"/>
              </a:ext>
            </a:extLst>
          </p:cNvPr>
          <p:cNvSpPr/>
          <p:nvPr/>
        </p:nvSpPr>
        <p:spPr>
          <a:xfrm>
            <a:off x="15058257" y="230467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C251174-9E2E-7DE8-B033-A89918C88444}"/>
              </a:ext>
            </a:extLst>
          </p:cNvPr>
          <p:cNvSpPr/>
          <p:nvPr/>
        </p:nvSpPr>
        <p:spPr>
          <a:xfrm>
            <a:off x="18075778" y="476602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2A328516-4B40-54D1-5EF2-91C277984D2E}"/>
              </a:ext>
            </a:extLst>
          </p:cNvPr>
          <p:cNvSpPr/>
          <p:nvPr/>
        </p:nvSpPr>
        <p:spPr>
          <a:xfrm rot="5400000">
            <a:off x="18027337" y="527725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73E55FE2-8FB1-AD94-3DBE-7066BF1CCA58}"/>
              </a:ext>
            </a:extLst>
          </p:cNvPr>
          <p:cNvSpPr/>
          <p:nvPr/>
        </p:nvSpPr>
        <p:spPr>
          <a:xfrm>
            <a:off x="16259528" y="1198766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A0492876-D0F8-E712-67D5-3C943ACD1321}"/>
              </a:ext>
            </a:extLst>
          </p:cNvPr>
          <p:cNvSpPr/>
          <p:nvPr/>
        </p:nvSpPr>
        <p:spPr>
          <a:xfrm rot="5400000">
            <a:off x="16259527" y="11467709"/>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3356EA1A-2C30-D130-02DC-79EA75996916}"/>
              </a:ext>
            </a:extLst>
          </p:cNvPr>
          <p:cNvSpPr/>
          <p:nvPr/>
        </p:nvSpPr>
        <p:spPr>
          <a:xfrm>
            <a:off x="20867386" y="701486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Rectangle">
            <a:extLst>
              <a:ext uri="{FF2B5EF4-FFF2-40B4-BE49-F238E27FC236}">
                <a16:creationId xmlns:a16="http://schemas.microsoft.com/office/drawing/2014/main" id="{A94B88C1-F03E-FA3B-9D15-79B7095FA639}"/>
              </a:ext>
            </a:extLst>
          </p:cNvPr>
          <p:cNvSpPr/>
          <p:nvPr/>
        </p:nvSpPr>
        <p:spPr>
          <a:xfrm rot="5400000">
            <a:off x="20795396" y="7469380"/>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5" name="Rectangle">
            <a:extLst>
              <a:ext uri="{FF2B5EF4-FFF2-40B4-BE49-F238E27FC236}">
                <a16:creationId xmlns:a16="http://schemas.microsoft.com/office/drawing/2014/main" id="{6D1BB973-0814-7157-0D0F-203307A7019B}"/>
              </a:ext>
            </a:extLst>
          </p:cNvPr>
          <p:cNvSpPr/>
          <p:nvPr/>
        </p:nvSpPr>
        <p:spPr>
          <a:xfrm>
            <a:off x="18955597" y="10126814"/>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 name="Rectangle">
            <a:extLst>
              <a:ext uri="{FF2B5EF4-FFF2-40B4-BE49-F238E27FC236}">
                <a16:creationId xmlns:a16="http://schemas.microsoft.com/office/drawing/2014/main" id="{72E06226-01B6-0156-4740-93C1FB0C02A8}"/>
              </a:ext>
            </a:extLst>
          </p:cNvPr>
          <p:cNvSpPr/>
          <p:nvPr/>
        </p:nvSpPr>
        <p:spPr>
          <a:xfrm rot="5400000">
            <a:off x="18955596" y="960686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10595-536E-2590-6542-0A3FEEAF7C0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E9FB6B96-36A6-A6A9-3180-93E64F1FB494}"/>
              </a:ext>
            </a:extLst>
          </p:cNvPr>
          <p:cNvGrpSpPr/>
          <p:nvPr/>
        </p:nvGrpSpPr>
        <p:grpSpPr>
          <a:xfrm>
            <a:off x="1472946" y="2428211"/>
            <a:ext cx="8146577" cy="1765443"/>
            <a:chOff x="2974322" y="5657246"/>
            <a:chExt cx="8146578" cy="1765443"/>
          </a:xfrm>
        </p:grpSpPr>
        <p:sp>
          <p:nvSpPr>
            <p:cNvPr id="3702" name="Lorem ipsum dolor sit amet, consectetur adipiscing elit, sed do eiusmod tempor incididunt ut labore donec dolore magna.">
              <a:extLst>
                <a:ext uri="{FF2B5EF4-FFF2-40B4-BE49-F238E27FC236}">
                  <a16:creationId xmlns:a16="http://schemas.microsoft.com/office/drawing/2014/main" id="{F908E6BA-6CB1-EFFC-CCEE-22341944948C}"/>
                </a:ext>
              </a:extLst>
            </p:cNvPr>
            <p:cNvSpPr txBox="1"/>
            <p:nvPr/>
          </p:nvSpPr>
          <p:spPr>
            <a:xfrm>
              <a:off x="3489182" y="6333478"/>
              <a:ext cx="7631718" cy="1089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Благодаря ИС обслуживание покупателей станет более качественным.</a:t>
              </a:r>
            </a:p>
          </p:txBody>
        </p:sp>
        <p:sp>
          <p:nvSpPr>
            <p:cNvPr id="3703" name="Type text here">
              <a:extLst>
                <a:ext uri="{FF2B5EF4-FFF2-40B4-BE49-F238E27FC236}">
                  <a16:creationId xmlns:a16="http://schemas.microsoft.com/office/drawing/2014/main" id="{6DC48ECE-5D18-A1B2-C32C-3653681419B2}"/>
                </a:ext>
              </a:extLst>
            </p:cNvPr>
            <p:cNvSpPr txBox="1"/>
            <p:nvPr/>
          </p:nvSpPr>
          <p:spPr>
            <a:xfrm>
              <a:off x="3483248" y="5657246"/>
              <a:ext cx="7631717"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Меньшая вероятность ошибки</a:t>
              </a:r>
              <a:endParaRPr sz="2801" b="1" dirty="0">
                <a:solidFill>
                  <a:schemeClr val="tx1"/>
                </a:solidFill>
                <a:latin typeface="Arial" panose="020B0604020202020204" pitchFamily="34" charset="0"/>
                <a:cs typeface="Arial" panose="020B0604020202020204" pitchFamily="34" charset="0"/>
              </a:endParaRPr>
            </a:p>
          </p:txBody>
        </p:sp>
        <p:sp>
          <p:nvSpPr>
            <p:cNvPr id="3714" name="Circle">
              <a:extLst>
                <a:ext uri="{FF2B5EF4-FFF2-40B4-BE49-F238E27FC236}">
                  <a16:creationId xmlns:a16="http://schemas.microsoft.com/office/drawing/2014/main" id="{7F5E487B-7591-6C8E-5EA1-E483DECD6B03}"/>
                </a:ext>
              </a:extLst>
            </p:cNvPr>
            <p:cNvSpPr/>
            <p:nvPr/>
          </p:nvSpPr>
          <p:spPr>
            <a:xfrm>
              <a:off x="2974322" y="57701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5" name="1">
              <a:extLst>
                <a:ext uri="{FF2B5EF4-FFF2-40B4-BE49-F238E27FC236}">
                  <a16:creationId xmlns:a16="http://schemas.microsoft.com/office/drawing/2014/main" id="{415A2B6A-8AEB-5016-DD6E-CA9154F94AB1}"/>
                </a:ext>
              </a:extLst>
            </p:cNvPr>
            <p:cNvSpPr txBox="1"/>
            <p:nvPr/>
          </p:nvSpPr>
          <p:spPr>
            <a:xfrm>
              <a:off x="2974322" y="5762437"/>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grpSp>
      <p:grpSp>
        <p:nvGrpSpPr>
          <p:cNvPr id="4" name="Group 3">
            <a:extLst>
              <a:ext uri="{FF2B5EF4-FFF2-40B4-BE49-F238E27FC236}">
                <a16:creationId xmlns:a16="http://schemas.microsoft.com/office/drawing/2014/main" id="{87D064AC-E91E-0D03-A422-53F8618B2FD4}"/>
              </a:ext>
            </a:extLst>
          </p:cNvPr>
          <p:cNvGrpSpPr/>
          <p:nvPr/>
        </p:nvGrpSpPr>
        <p:grpSpPr>
          <a:xfrm>
            <a:off x="1472945" y="5064802"/>
            <a:ext cx="9369139" cy="3833701"/>
            <a:chOff x="2974322" y="7476746"/>
            <a:chExt cx="8146578" cy="3833702"/>
          </a:xfrm>
        </p:grpSpPr>
        <p:sp>
          <p:nvSpPr>
            <p:cNvPr id="3704" name="Lorem ipsum dolor sit amet, consectetur adipiscing elit, sed do eiusmod tempor incididunt ut labore donec dolore magna.">
              <a:extLst>
                <a:ext uri="{FF2B5EF4-FFF2-40B4-BE49-F238E27FC236}">
                  <a16:creationId xmlns:a16="http://schemas.microsoft.com/office/drawing/2014/main" id="{293EA175-47DB-3F01-2401-02D9E7462ADA}"/>
                </a:ext>
              </a:extLst>
            </p:cNvPr>
            <p:cNvSpPr txBox="1"/>
            <p:nvPr/>
          </p:nvSpPr>
          <p:spPr>
            <a:xfrm>
              <a:off x="3489182" y="8152978"/>
              <a:ext cx="7631718" cy="3157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Например, вместо того чтобы проверять наличие товара на складе, продавцу достаточно найти данный товар в ИС и прочитать его статус. Очереди станут меньше, а значит покупатели, которые «испугались» больших очередей, не уйдут.</a:t>
              </a:r>
            </a:p>
          </p:txBody>
        </p:sp>
        <p:sp>
          <p:nvSpPr>
            <p:cNvPr id="3705" name="Type text here">
              <a:extLst>
                <a:ext uri="{FF2B5EF4-FFF2-40B4-BE49-F238E27FC236}">
                  <a16:creationId xmlns:a16="http://schemas.microsoft.com/office/drawing/2014/main" id="{2AB1CAC9-FB52-0A00-25C8-297BBB66DC77}"/>
                </a:ext>
              </a:extLst>
            </p:cNvPr>
            <p:cNvSpPr txBox="1"/>
            <p:nvPr/>
          </p:nvSpPr>
          <p:spPr>
            <a:xfrm>
              <a:off x="3483248" y="7476746"/>
              <a:ext cx="7094489"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Более быстрое обслуживание</a:t>
              </a:r>
              <a:endParaRPr sz="2801" b="1" dirty="0">
                <a:solidFill>
                  <a:schemeClr val="tx1"/>
                </a:solidFill>
                <a:latin typeface="Arial" panose="020B0604020202020204" pitchFamily="34" charset="0"/>
                <a:cs typeface="Arial" panose="020B0604020202020204" pitchFamily="34" charset="0"/>
              </a:endParaRPr>
            </a:p>
          </p:txBody>
        </p:sp>
        <p:sp>
          <p:nvSpPr>
            <p:cNvPr id="3717" name="Circle">
              <a:extLst>
                <a:ext uri="{FF2B5EF4-FFF2-40B4-BE49-F238E27FC236}">
                  <a16:creationId xmlns:a16="http://schemas.microsoft.com/office/drawing/2014/main" id="{D057F1AB-549B-A20E-581C-E0FA83B15595}"/>
                </a:ext>
              </a:extLst>
            </p:cNvPr>
            <p:cNvSpPr/>
            <p:nvPr/>
          </p:nvSpPr>
          <p:spPr>
            <a:xfrm>
              <a:off x="2974322" y="75989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8" name="2">
              <a:extLst>
                <a:ext uri="{FF2B5EF4-FFF2-40B4-BE49-F238E27FC236}">
                  <a16:creationId xmlns:a16="http://schemas.microsoft.com/office/drawing/2014/main" id="{A44FF1D5-C93E-FF0C-CA85-9BB3F97989EA}"/>
                </a:ext>
              </a:extLst>
            </p:cNvPr>
            <p:cNvSpPr txBox="1"/>
            <p:nvPr/>
          </p:nvSpPr>
          <p:spPr>
            <a:xfrm>
              <a:off x="2974322" y="7591237"/>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grpSp>
      <p:grpSp>
        <p:nvGrpSpPr>
          <p:cNvPr id="5" name="Group 4">
            <a:extLst>
              <a:ext uri="{FF2B5EF4-FFF2-40B4-BE49-F238E27FC236}">
                <a16:creationId xmlns:a16="http://schemas.microsoft.com/office/drawing/2014/main" id="{801ADA62-6BCB-8975-5BA5-58C4218B965A}"/>
              </a:ext>
            </a:extLst>
          </p:cNvPr>
          <p:cNvGrpSpPr/>
          <p:nvPr/>
        </p:nvGrpSpPr>
        <p:grpSpPr>
          <a:xfrm>
            <a:off x="1472946" y="8953162"/>
            <a:ext cx="10126947" cy="2282508"/>
            <a:chOff x="2974322" y="9296247"/>
            <a:chExt cx="10126948" cy="2282509"/>
          </a:xfrm>
        </p:grpSpPr>
        <p:sp>
          <p:nvSpPr>
            <p:cNvPr id="3706" name="Lorem ipsum dolor sit amet, consectetur adipiscing elit, sed do eiusmod tempor incididunt ut labore donec dolore magna.">
              <a:extLst>
                <a:ext uri="{FF2B5EF4-FFF2-40B4-BE49-F238E27FC236}">
                  <a16:creationId xmlns:a16="http://schemas.microsoft.com/office/drawing/2014/main" id="{52AE1EF2-4036-C480-F734-7B18EA71D458}"/>
                </a:ext>
              </a:extLst>
            </p:cNvPr>
            <p:cNvSpPr txBox="1"/>
            <p:nvPr/>
          </p:nvSpPr>
          <p:spPr>
            <a:xfrm>
              <a:off x="3489181" y="9972479"/>
              <a:ext cx="8854280" cy="16062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Отчеты благодаря ИС – более детальные, автоматизированные и легко настраиваемые. Планирование закупок становится более разумным.</a:t>
              </a:r>
            </a:p>
          </p:txBody>
        </p:sp>
        <p:sp>
          <p:nvSpPr>
            <p:cNvPr id="3707" name="Type text here">
              <a:extLst>
                <a:ext uri="{FF2B5EF4-FFF2-40B4-BE49-F238E27FC236}">
                  <a16:creationId xmlns:a16="http://schemas.microsoft.com/office/drawing/2014/main" id="{A0C86344-EA5A-2B29-833B-6A1037D9D978}"/>
                </a:ext>
              </a:extLst>
            </p:cNvPr>
            <p:cNvSpPr txBox="1"/>
            <p:nvPr/>
          </p:nvSpPr>
          <p:spPr>
            <a:xfrm>
              <a:off x="3483248" y="9296247"/>
              <a:ext cx="9618022"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Электронные отчеты</a:t>
              </a:r>
              <a:endParaRPr sz="2801" b="1" dirty="0">
                <a:solidFill>
                  <a:schemeClr val="tx1"/>
                </a:solidFill>
                <a:latin typeface="Arial" panose="020B0604020202020204" pitchFamily="34" charset="0"/>
                <a:cs typeface="Arial" panose="020B0604020202020204" pitchFamily="34" charset="0"/>
              </a:endParaRPr>
            </a:p>
          </p:txBody>
        </p:sp>
        <p:sp>
          <p:nvSpPr>
            <p:cNvPr id="3720" name="Circle">
              <a:extLst>
                <a:ext uri="{FF2B5EF4-FFF2-40B4-BE49-F238E27FC236}">
                  <a16:creationId xmlns:a16="http://schemas.microsoft.com/office/drawing/2014/main" id="{3AA4FB55-4EB9-1952-EFF7-2E5C19224801}"/>
                </a:ext>
              </a:extLst>
            </p:cNvPr>
            <p:cNvSpPr/>
            <p:nvPr/>
          </p:nvSpPr>
          <p:spPr>
            <a:xfrm>
              <a:off x="2974322" y="9387657"/>
              <a:ext cx="359354" cy="359354"/>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1" name="3">
              <a:extLst>
                <a:ext uri="{FF2B5EF4-FFF2-40B4-BE49-F238E27FC236}">
                  <a16:creationId xmlns:a16="http://schemas.microsoft.com/office/drawing/2014/main" id="{3E453FFE-C139-287C-6A72-E35F04F154A2}"/>
                </a:ext>
              </a:extLst>
            </p:cNvPr>
            <p:cNvSpPr txBox="1"/>
            <p:nvPr/>
          </p:nvSpPr>
          <p:spPr>
            <a:xfrm>
              <a:off x="2974322" y="9379902"/>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grpSp>
      <p:grpSp>
        <p:nvGrpSpPr>
          <p:cNvPr id="6" name="Group 5">
            <a:extLst>
              <a:ext uri="{FF2B5EF4-FFF2-40B4-BE49-F238E27FC236}">
                <a16:creationId xmlns:a16="http://schemas.microsoft.com/office/drawing/2014/main" id="{7BB008AD-1231-C747-20D2-6DBC25CD40AA}"/>
              </a:ext>
            </a:extLst>
          </p:cNvPr>
          <p:cNvGrpSpPr/>
          <p:nvPr/>
        </p:nvGrpSpPr>
        <p:grpSpPr>
          <a:xfrm>
            <a:off x="12192000" y="2722488"/>
            <a:ext cx="10719054" cy="3316637"/>
            <a:chOff x="12770255" y="5657246"/>
            <a:chExt cx="8803340" cy="3316638"/>
          </a:xfrm>
        </p:grpSpPr>
        <p:sp>
          <p:nvSpPr>
            <p:cNvPr id="3708" name="Lorem ipsum dolor sit amet, consectetur adipiscing elit, sed do eiusmod tempor incididunt ut labore donec dolore magna.">
              <a:extLst>
                <a:ext uri="{FF2B5EF4-FFF2-40B4-BE49-F238E27FC236}">
                  <a16:creationId xmlns:a16="http://schemas.microsoft.com/office/drawing/2014/main" id="{F3204F58-E4FA-DF47-B967-EE9518BBB3EC}"/>
                </a:ext>
              </a:extLst>
            </p:cNvPr>
            <p:cNvSpPr txBox="1"/>
            <p:nvPr/>
          </p:nvSpPr>
          <p:spPr>
            <a:xfrm>
              <a:off x="13293583" y="6333478"/>
              <a:ext cx="7631716" cy="2640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Информация о товарах хранится в одной базе данных, она не разбросана по всему помещению (как листы бумаги) и не может быть случайно утеряна. Резервные копии сводят вероятность потери информации к минимальной.</a:t>
              </a:r>
            </a:p>
          </p:txBody>
        </p:sp>
        <p:sp>
          <p:nvSpPr>
            <p:cNvPr id="3709" name="Type text here">
              <a:extLst>
                <a:ext uri="{FF2B5EF4-FFF2-40B4-BE49-F238E27FC236}">
                  <a16:creationId xmlns:a16="http://schemas.microsoft.com/office/drawing/2014/main" id="{BE321A91-D3E9-6E1E-4E68-5E2BAD8532D2}"/>
                </a:ext>
              </a:extLst>
            </p:cNvPr>
            <p:cNvSpPr txBox="1"/>
            <p:nvPr/>
          </p:nvSpPr>
          <p:spPr>
            <a:xfrm>
              <a:off x="13287648" y="5657246"/>
              <a:ext cx="8285947"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Централизованное хранение информации</a:t>
              </a:r>
              <a:endParaRPr sz="2801" b="1" dirty="0">
                <a:solidFill>
                  <a:schemeClr val="tx1"/>
                </a:solidFill>
                <a:latin typeface="Arial" panose="020B0604020202020204" pitchFamily="34" charset="0"/>
                <a:cs typeface="Arial" panose="020B0604020202020204" pitchFamily="34" charset="0"/>
              </a:endParaRPr>
            </a:p>
          </p:txBody>
        </p:sp>
        <p:sp>
          <p:nvSpPr>
            <p:cNvPr id="3723" name="Circle">
              <a:extLst>
                <a:ext uri="{FF2B5EF4-FFF2-40B4-BE49-F238E27FC236}">
                  <a16:creationId xmlns:a16="http://schemas.microsoft.com/office/drawing/2014/main" id="{CB3DE718-DD11-62EC-5247-32EEED473AE2}"/>
                </a:ext>
              </a:extLst>
            </p:cNvPr>
            <p:cNvSpPr/>
            <p:nvPr/>
          </p:nvSpPr>
          <p:spPr>
            <a:xfrm>
              <a:off x="12770255" y="57677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4" name="4">
              <a:extLst>
                <a:ext uri="{FF2B5EF4-FFF2-40B4-BE49-F238E27FC236}">
                  <a16:creationId xmlns:a16="http://schemas.microsoft.com/office/drawing/2014/main" id="{9935BA95-32E9-42D0-BD5B-E6AE44490B56}"/>
                </a:ext>
              </a:extLst>
            </p:cNvPr>
            <p:cNvSpPr txBox="1"/>
            <p:nvPr/>
          </p:nvSpPr>
          <p:spPr>
            <a:xfrm>
              <a:off x="12770255" y="5759983"/>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grpSp>
      <p:grpSp>
        <p:nvGrpSpPr>
          <p:cNvPr id="7" name="Group 6">
            <a:extLst>
              <a:ext uri="{FF2B5EF4-FFF2-40B4-BE49-F238E27FC236}">
                <a16:creationId xmlns:a16="http://schemas.microsoft.com/office/drawing/2014/main" id="{64923FB9-A602-364A-05F9-E87D0077D734}"/>
              </a:ext>
            </a:extLst>
          </p:cNvPr>
          <p:cNvGrpSpPr/>
          <p:nvPr/>
        </p:nvGrpSpPr>
        <p:grpSpPr>
          <a:xfrm>
            <a:off x="12188188" y="6325650"/>
            <a:ext cx="11048330" cy="3833701"/>
            <a:chOff x="12770255" y="7476746"/>
            <a:chExt cx="8432812" cy="3833702"/>
          </a:xfrm>
        </p:grpSpPr>
        <p:sp>
          <p:nvSpPr>
            <p:cNvPr id="3710" name="Lorem ipsum dolor sit amet, consectetur adipiscing elit, sed do eiusmod tempor incididunt ut labore donec dolore magna.">
              <a:extLst>
                <a:ext uri="{FF2B5EF4-FFF2-40B4-BE49-F238E27FC236}">
                  <a16:creationId xmlns:a16="http://schemas.microsoft.com/office/drawing/2014/main" id="{6E893262-1C97-7911-813E-BE62E1D09837}"/>
                </a:ext>
              </a:extLst>
            </p:cNvPr>
            <p:cNvSpPr txBox="1"/>
            <p:nvPr/>
          </p:nvSpPr>
          <p:spPr>
            <a:xfrm>
              <a:off x="13293583" y="8152978"/>
              <a:ext cx="7631716" cy="3157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ИС имеет </a:t>
              </a:r>
              <a:r>
                <a:rPr lang="en-US" sz="2800" dirty="0">
                  <a:solidFill>
                    <a:srgbClr val="131313"/>
                  </a:solidFill>
                  <a:latin typeface="Arial" panose="020B0604020202020204" pitchFamily="34" charset="0"/>
                  <a:cs typeface="Arial" panose="020B0604020202020204" pitchFamily="34" charset="0"/>
                </a:rPr>
                <a:t>API, </a:t>
              </a:r>
              <a:r>
                <a:rPr lang="ru-RU" sz="2800" dirty="0">
                  <a:solidFill>
                    <a:srgbClr val="131313"/>
                  </a:solidFill>
                  <a:latin typeface="Arial" panose="020B0604020202020204" pitchFamily="34" charset="0"/>
                  <a:cs typeface="Arial" panose="020B0604020202020204" pitchFamily="34" charset="0"/>
                </a:rPr>
                <a:t>позволяющий просматривать информацию о товарах в ИС и их статусах, а так же резервировать товар для покупки. Покупатели смогут не покидая дом узнать необходимую информацию или зарезервировать товар.</a:t>
              </a:r>
            </a:p>
          </p:txBody>
        </p:sp>
        <p:sp>
          <p:nvSpPr>
            <p:cNvPr id="3711" name="Type text here">
              <a:extLst>
                <a:ext uri="{FF2B5EF4-FFF2-40B4-BE49-F238E27FC236}">
                  <a16:creationId xmlns:a16="http://schemas.microsoft.com/office/drawing/2014/main" id="{EEB99D0A-2485-9ACD-B9E8-95721EFBEA58}"/>
                </a:ext>
              </a:extLst>
            </p:cNvPr>
            <p:cNvSpPr txBox="1"/>
            <p:nvPr/>
          </p:nvSpPr>
          <p:spPr>
            <a:xfrm>
              <a:off x="13287647" y="7476746"/>
              <a:ext cx="7915420" cy="9646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Дополнительные возможности благодаря </a:t>
              </a:r>
              <a:r>
                <a:rPr lang="en-US" sz="2801" b="1" dirty="0">
                  <a:solidFill>
                    <a:schemeClr val="tx1"/>
                  </a:solidFill>
                  <a:latin typeface="Arial" panose="020B0604020202020204" pitchFamily="34" charset="0"/>
                  <a:cs typeface="Arial" panose="020B0604020202020204" pitchFamily="34" charset="0"/>
                </a:rPr>
                <a:t>API</a:t>
              </a:r>
              <a:endParaRPr sz="2801" b="1" dirty="0">
                <a:solidFill>
                  <a:schemeClr val="tx1"/>
                </a:solidFill>
                <a:latin typeface="Arial" panose="020B0604020202020204" pitchFamily="34" charset="0"/>
                <a:cs typeface="Arial" panose="020B0604020202020204" pitchFamily="34" charset="0"/>
              </a:endParaRPr>
            </a:p>
          </p:txBody>
        </p:sp>
        <p:sp>
          <p:nvSpPr>
            <p:cNvPr id="3726" name="Circle">
              <a:extLst>
                <a:ext uri="{FF2B5EF4-FFF2-40B4-BE49-F238E27FC236}">
                  <a16:creationId xmlns:a16="http://schemas.microsoft.com/office/drawing/2014/main" id="{82C04DAB-5701-B830-E824-83C3D4982282}"/>
                </a:ext>
              </a:extLst>
            </p:cNvPr>
            <p:cNvSpPr/>
            <p:nvPr/>
          </p:nvSpPr>
          <p:spPr>
            <a:xfrm>
              <a:off x="12770255" y="75965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7" name="5">
              <a:extLst>
                <a:ext uri="{FF2B5EF4-FFF2-40B4-BE49-F238E27FC236}">
                  <a16:creationId xmlns:a16="http://schemas.microsoft.com/office/drawing/2014/main" id="{3E5D2563-717E-69A6-F6E1-63FA1918F456}"/>
                </a:ext>
              </a:extLst>
            </p:cNvPr>
            <p:cNvSpPr txBox="1"/>
            <p:nvPr/>
          </p:nvSpPr>
          <p:spPr>
            <a:xfrm>
              <a:off x="12770255" y="7588783"/>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grpSp>
      <p:sp>
        <p:nvSpPr>
          <p:cNvPr id="36" name="Placeholder Demo Text">
            <a:extLst>
              <a:ext uri="{FF2B5EF4-FFF2-40B4-BE49-F238E27FC236}">
                <a16:creationId xmlns:a16="http://schemas.microsoft.com/office/drawing/2014/main" id="{53A4A0F4-F143-33B9-3394-6227A524D739}"/>
              </a:ext>
            </a:extLst>
          </p:cNvPr>
          <p:cNvSpPr txBox="1"/>
          <p:nvPr/>
        </p:nvSpPr>
        <p:spPr>
          <a:xfrm>
            <a:off x="510210" y="835910"/>
            <a:ext cx="16022017" cy="1025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sz="6000" b="1" dirty="0">
                <a:latin typeface="Arial" panose="020B0604020202020204" pitchFamily="34" charset="0"/>
                <a:cs typeface="Arial" panose="020B0604020202020204" pitchFamily="34" charset="0"/>
              </a:rPr>
              <a:t>Экономический эффект от внедрения ИС</a:t>
            </a:r>
            <a:endParaRPr lang="en-US" sz="6000" b="1" dirty="0">
              <a:latin typeface="Arial" panose="020B0604020202020204" pitchFamily="34" charset="0"/>
              <a:cs typeface="Arial" panose="020B0604020202020204" pitchFamily="34" charset="0"/>
            </a:endParaRPr>
          </a:p>
        </p:txBody>
      </p:sp>
      <p:sp>
        <p:nvSpPr>
          <p:cNvPr id="2" name="Rectangle">
            <a:extLst>
              <a:ext uri="{FF2B5EF4-FFF2-40B4-BE49-F238E27FC236}">
                <a16:creationId xmlns:a16="http://schemas.microsoft.com/office/drawing/2014/main" id="{0E8E6299-7BC5-5E36-2EC7-93949D9C5864}"/>
              </a:ext>
            </a:extLst>
          </p:cNvPr>
          <p:cNvSpPr/>
          <p:nvPr/>
        </p:nvSpPr>
        <p:spPr>
          <a:xfrm rot="2747460">
            <a:off x="16546653" y="1278019"/>
            <a:ext cx="1274776" cy="160860"/>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C8CA7F5D-B7E3-7EB7-176B-97555512ED76}"/>
              </a:ext>
            </a:extLst>
          </p:cNvPr>
          <p:cNvSpPr/>
          <p:nvPr/>
        </p:nvSpPr>
        <p:spPr>
          <a:xfrm rot="2747460">
            <a:off x="7601370" y="2685993"/>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24447B72-A8C6-20F4-7F8A-9E7F07BFCBA0}"/>
              </a:ext>
            </a:extLst>
          </p:cNvPr>
          <p:cNvSpPr/>
          <p:nvPr/>
        </p:nvSpPr>
        <p:spPr>
          <a:xfrm rot="2747460">
            <a:off x="7601369" y="5260506"/>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FB27F470-706A-79AE-9B74-180D5CBE15B5}"/>
              </a:ext>
            </a:extLst>
          </p:cNvPr>
          <p:cNvSpPr/>
          <p:nvPr/>
        </p:nvSpPr>
        <p:spPr>
          <a:xfrm rot="2747460">
            <a:off x="5873650" y="9166287"/>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2AD2C6C4-6B7C-C3A4-09CC-E2B84EAA4202}"/>
              </a:ext>
            </a:extLst>
          </p:cNvPr>
          <p:cNvSpPr/>
          <p:nvPr/>
        </p:nvSpPr>
        <p:spPr>
          <a:xfrm rot="2747460">
            <a:off x="20581799" y="2874312"/>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26064FEC-CEFB-205B-2772-B3E106660DA5}"/>
              </a:ext>
            </a:extLst>
          </p:cNvPr>
          <p:cNvSpPr/>
          <p:nvPr/>
        </p:nvSpPr>
        <p:spPr>
          <a:xfrm rot="2747460">
            <a:off x="21330825" y="6572103"/>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3834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FD95D-67E5-AEFA-B006-01D198B133DC}"/>
            </a:ext>
          </a:extLst>
        </p:cNvPr>
        <p:cNvGrpSpPr/>
        <p:nvPr/>
      </p:nvGrpSpPr>
      <p:grpSpPr>
        <a:xfrm>
          <a:off x="0" y="0"/>
          <a:ext cx="0" cy="0"/>
          <a:chOff x="0" y="0"/>
          <a:chExt cx="0" cy="0"/>
        </a:xfrm>
      </p:grpSpPr>
      <p:sp>
        <p:nvSpPr>
          <p:cNvPr id="648" name="Rectangle">
            <a:extLst>
              <a:ext uri="{FF2B5EF4-FFF2-40B4-BE49-F238E27FC236}">
                <a16:creationId xmlns:a16="http://schemas.microsoft.com/office/drawing/2014/main" id="{EECEC43C-AD0D-E265-76E2-3F0BA1885785}"/>
              </a:ext>
            </a:extLst>
          </p:cNvPr>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a:extLst>
              <a:ext uri="{FF2B5EF4-FFF2-40B4-BE49-F238E27FC236}">
                <a16:creationId xmlns:a16="http://schemas.microsoft.com/office/drawing/2014/main" id="{5A7F6EAD-09A0-BC63-7110-D5D82708BC60}"/>
              </a:ext>
            </a:extLst>
          </p:cNvPr>
          <p:cNvSpPr txBox="1"/>
          <p:nvPr/>
        </p:nvSpPr>
        <p:spPr>
          <a:xfrm>
            <a:off x="1435467" y="2369345"/>
            <a:ext cx="9776820" cy="872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Заключение</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C0C55308-AF23-1C88-3D57-FD380BBC98E7}"/>
              </a:ext>
            </a:extLst>
          </p:cNvPr>
          <p:cNvSpPr txBox="1"/>
          <p:nvPr/>
        </p:nvSpPr>
        <p:spPr>
          <a:xfrm>
            <a:off x="1462466" y="3920654"/>
            <a:ext cx="8988200" cy="13710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Все задачи были пошагово выполнены в работе. Цель достигнута.</a:t>
            </a:r>
          </a:p>
        </p:txBody>
      </p:sp>
    </p:spTree>
    <p:extLst>
      <p:ext uri="{BB962C8B-B14F-4D97-AF65-F5344CB8AC3E}">
        <p14:creationId xmlns:p14="http://schemas.microsoft.com/office/powerpoint/2010/main" val="3931180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DD6E-CCA5-374B-A5FC-E3FA356A6A37}"/>
              </a:ext>
            </a:extLst>
          </p:cNvPr>
          <p:cNvSpPr>
            <a:spLocks noGrp="1"/>
          </p:cNvSpPr>
          <p:nvPr>
            <p:ph type="ctrTitle"/>
          </p:nvPr>
        </p:nvSpPr>
        <p:spPr/>
        <p:txBody>
          <a:bodyPr/>
          <a:lstStyle/>
          <a:p>
            <a:r>
              <a:rPr lang="ru-RU" dirty="0"/>
              <a:t>СПАСИБО ЗА ВНИМАНИЕ!</a:t>
            </a:r>
          </a:p>
        </p:txBody>
      </p:sp>
      <p:sp>
        <p:nvSpPr>
          <p:cNvPr id="6" name="TextBox 5">
            <a:extLst>
              <a:ext uri="{FF2B5EF4-FFF2-40B4-BE49-F238E27FC236}">
                <a16:creationId xmlns:a16="http://schemas.microsoft.com/office/drawing/2014/main" id="{92D474C8-25A5-2E44-AA8C-A28CACCB194F}"/>
              </a:ext>
            </a:extLst>
          </p:cNvPr>
          <p:cNvSpPr txBox="1"/>
          <p:nvPr/>
        </p:nvSpPr>
        <p:spPr>
          <a:xfrm>
            <a:off x="1835367"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3" name="Rectangle">
            <a:extLst>
              <a:ext uri="{FF2B5EF4-FFF2-40B4-BE49-F238E27FC236}">
                <a16:creationId xmlns:a16="http://schemas.microsoft.com/office/drawing/2014/main" id="{DFB6ADC8-8448-6AA5-13A7-CC903C2BAB69}"/>
              </a:ext>
            </a:extLst>
          </p:cNvPr>
          <p:cNvSpPr/>
          <p:nvPr/>
        </p:nvSpPr>
        <p:spPr>
          <a:xfrm rot="9410832">
            <a:off x="12113398" y="5503686"/>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Rectangle">
            <a:extLst>
              <a:ext uri="{FF2B5EF4-FFF2-40B4-BE49-F238E27FC236}">
                <a16:creationId xmlns:a16="http://schemas.microsoft.com/office/drawing/2014/main" id="{D2282059-03C3-DA0A-6F22-4E390208886D}"/>
              </a:ext>
            </a:extLst>
          </p:cNvPr>
          <p:cNvSpPr/>
          <p:nvPr/>
        </p:nvSpPr>
        <p:spPr>
          <a:xfrm rot="13495850">
            <a:off x="11510906" y="902513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5" name="Rectangle">
            <a:extLst>
              <a:ext uri="{FF2B5EF4-FFF2-40B4-BE49-F238E27FC236}">
                <a16:creationId xmlns:a16="http://schemas.microsoft.com/office/drawing/2014/main" id="{D9372172-80F4-49D8-3A87-65A03BD172F8}"/>
              </a:ext>
            </a:extLst>
          </p:cNvPr>
          <p:cNvSpPr/>
          <p:nvPr/>
        </p:nvSpPr>
        <p:spPr>
          <a:xfrm rot="6684176">
            <a:off x="9845327" y="371245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3D707775-A80D-169A-9A8A-6B4C21364DF3}"/>
              </a:ext>
            </a:extLst>
          </p:cNvPr>
          <p:cNvSpPr/>
          <p:nvPr/>
        </p:nvSpPr>
        <p:spPr>
          <a:xfrm rot="5400000">
            <a:off x="2429003" y="3426069"/>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409D1E5-6F64-4F89-D842-C1FAE3D08956}"/>
              </a:ext>
            </a:extLst>
          </p:cNvPr>
          <p:cNvSpPr/>
          <p:nvPr/>
        </p:nvSpPr>
        <p:spPr>
          <a:xfrm rot="5400000">
            <a:off x="6539010" y="362541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752CC9C4-83FC-49A3-7A14-3D0E1D36E311}"/>
              </a:ext>
            </a:extLst>
          </p:cNvPr>
          <p:cNvSpPr/>
          <p:nvPr/>
        </p:nvSpPr>
        <p:spPr>
          <a:xfrm rot="15824083">
            <a:off x="8242925" y="976991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425CD17F-8AC9-1ECC-CCC9-BF7CAC5A933E}"/>
              </a:ext>
            </a:extLst>
          </p:cNvPr>
          <p:cNvSpPr/>
          <p:nvPr/>
        </p:nvSpPr>
        <p:spPr>
          <a:xfrm rot="16544752">
            <a:off x="1387315" y="933894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DEC67D03-0719-AF2B-0049-114811BAD3CF}"/>
              </a:ext>
            </a:extLst>
          </p:cNvPr>
          <p:cNvSpPr/>
          <p:nvPr/>
        </p:nvSpPr>
        <p:spPr>
          <a:xfrm rot="16200000">
            <a:off x="4495015" y="955852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15E256DF-D75C-1795-E4A8-BE815CADCDEC}"/>
              </a:ext>
            </a:extLst>
          </p:cNvPr>
          <p:cNvSpPr/>
          <p:nvPr/>
        </p:nvSpPr>
        <p:spPr>
          <a:xfrm rot="1991153">
            <a:off x="-596320" y="4297652"/>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A8B6AB79-E5F2-CF17-B2F0-BFACAFAB0FB1}"/>
              </a:ext>
            </a:extLst>
          </p:cNvPr>
          <p:cNvSpPr/>
          <p:nvPr/>
        </p:nvSpPr>
        <p:spPr>
          <a:xfrm rot="20934152">
            <a:off x="-1683285" y="7456750"/>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788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F4A7-1D9D-5BB4-AD2D-9DD6EAB81D43}"/>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370D2561-1E24-2810-8731-A5FE89F9112F}"/>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99D56371-4440-5A19-1AC4-C4397CE20952}"/>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91EA02CF-BB5E-DA3C-5482-6603144B9D95}"/>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A26FAECA-4F4F-D0F0-B642-9A34F3B63604}"/>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5" name="TextBox 4">
            <a:extLst>
              <a:ext uri="{FF2B5EF4-FFF2-40B4-BE49-F238E27FC236}">
                <a16:creationId xmlns:a16="http://schemas.microsoft.com/office/drawing/2014/main" id="{2E9C106B-E9FD-2554-F1F7-22FE4967E9C7}"/>
              </a:ext>
            </a:extLst>
          </p:cNvPr>
          <p:cNvSpPr txBox="1"/>
          <p:nvPr/>
        </p:nvSpPr>
        <p:spPr>
          <a:xfrm>
            <a:off x="1677804" y="3323763"/>
            <a:ext cx="17005204" cy="1067825"/>
          </a:xfrm>
          <a:prstGeom prst="rect">
            <a:avLst/>
          </a:prstGeom>
          <a:solidFill>
            <a:srgbClr val="C82C00"/>
          </a:solidFill>
        </p:spPr>
        <p:txBody>
          <a:bodyPr wrap="square" rtlCol="0" anchor="ctr" anchorCtr="0">
            <a:noAutofit/>
          </a:bodyPr>
          <a:lstStyle/>
          <a:p>
            <a:pPr algn="ctr"/>
            <a:r>
              <a:rPr lang="ru-RU" sz="5644" spc="188" dirty="0">
                <a:solidFill>
                  <a:schemeClr val="bg1"/>
                </a:solidFill>
                <a:latin typeface="+mj-lt"/>
              </a:rPr>
              <a:t>Объект и предмет исследования</a:t>
            </a:r>
          </a:p>
        </p:txBody>
      </p:sp>
      <p:sp>
        <p:nvSpPr>
          <p:cNvPr id="6" name="TextBox 5">
            <a:extLst>
              <a:ext uri="{FF2B5EF4-FFF2-40B4-BE49-F238E27FC236}">
                <a16:creationId xmlns:a16="http://schemas.microsoft.com/office/drawing/2014/main" id="{B4313B95-8E0B-6335-3309-3DE1EC7F3F77}"/>
              </a:ext>
            </a:extLst>
          </p:cNvPr>
          <p:cNvSpPr txBox="1"/>
          <p:nvPr/>
        </p:nvSpPr>
        <p:spPr>
          <a:xfrm>
            <a:off x="2365540" y="4878700"/>
            <a:ext cx="16285312" cy="1830641"/>
          </a:xfrm>
          <a:prstGeom prst="rect">
            <a:avLst/>
          </a:prstGeom>
          <a:noFill/>
        </p:spPr>
        <p:txBody>
          <a:bodyPr wrap="square" lIns="0" tIns="0" rIns="0" bIns="0" rtlCol="0">
            <a:noAutofit/>
          </a:bodyPr>
          <a:lstStyle/>
          <a:p>
            <a:pPr algn="just">
              <a:spcAft>
                <a:spcPts val="1881"/>
              </a:spcAft>
            </a:pPr>
            <a:r>
              <a:rPr lang="ru-RU" sz="4000" dirty="0">
                <a:latin typeface="+mn-lt"/>
              </a:rPr>
              <a:t>Объект исследования – бизнес-процесс продажи музыкального оборудования. </a:t>
            </a:r>
          </a:p>
        </p:txBody>
      </p:sp>
      <p:sp>
        <p:nvSpPr>
          <p:cNvPr id="8" name="Oval 10">
            <a:extLst>
              <a:ext uri="{FF2B5EF4-FFF2-40B4-BE49-F238E27FC236}">
                <a16:creationId xmlns:a16="http://schemas.microsoft.com/office/drawing/2014/main" id="{EFE57D56-9ACD-A083-2A32-645787C02604}"/>
              </a:ext>
            </a:extLst>
          </p:cNvPr>
          <p:cNvSpPr/>
          <p:nvPr/>
        </p:nvSpPr>
        <p:spPr>
          <a:xfrm>
            <a:off x="1661344" y="4934545"/>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0" name="Oval 11">
            <a:extLst>
              <a:ext uri="{FF2B5EF4-FFF2-40B4-BE49-F238E27FC236}">
                <a16:creationId xmlns:a16="http://schemas.microsoft.com/office/drawing/2014/main" id="{9B215191-454C-8634-1EA6-C5A0DE897744}"/>
              </a:ext>
            </a:extLst>
          </p:cNvPr>
          <p:cNvSpPr/>
          <p:nvPr/>
        </p:nvSpPr>
        <p:spPr>
          <a:xfrm>
            <a:off x="1661344" y="7575518"/>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11" name="Straight Connector 14">
            <a:extLst>
              <a:ext uri="{FF2B5EF4-FFF2-40B4-BE49-F238E27FC236}">
                <a16:creationId xmlns:a16="http://schemas.microsoft.com/office/drawing/2014/main" id="{5FC961C0-C5D7-4D45-7ADF-9E2B884B8677}"/>
              </a:ext>
            </a:extLst>
          </p:cNvPr>
          <p:cNvCxnSpPr>
            <a:cxnSpLocks/>
          </p:cNvCxnSpPr>
          <p:nvPr/>
        </p:nvCxnSpPr>
        <p:spPr>
          <a:xfrm rot="16200000" flipH="1">
            <a:off x="1338690" y="5873858"/>
            <a:ext cx="973633" cy="3206"/>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E14C8F-3B40-B8A8-9CB8-ED48CC6C540A}"/>
              </a:ext>
            </a:extLst>
          </p:cNvPr>
          <p:cNvSpPr txBox="1"/>
          <p:nvPr/>
        </p:nvSpPr>
        <p:spPr>
          <a:xfrm>
            <a:off x="2397696" y="7575518"/>
            <a:ext cx="16285312" cy="4677988"/>
          </a:xfrm>
          <a:prstGeom prst="rect">
            <a:avLst/>
          </a:prstGeom>
          <a:noFill/>
        </p:spPr>
        <p:txBody>
          <a:bodyPr wrap="square" lIns="0" tIns="0" rIns="0" bIns="0" rtlCol="0">
            <a:noAutofit/>
          </a:bodyPr>
          <a:lstStyle/>
          <a:p>
            <a:pPr algn="just">
              <a:spcAft>
                <a:spcPts val="1881"/>
              </a:spcAft>
            </a:pPr>
            <a:r>
              <a:rPr lang="ru-RU" sz="4000" dirty="0">
                <a:latin typeface="+mn-lt"/>
              </a:rPr>
              <a:t>Предмет исследования – метод автоматизации бизнес-процесса продажи музыкального оборудования путём создания и внедрения информационной системы.</a:t>
            </a:r>
          </a:p>
        </p:txBody>
      </p:sp>
      <p:cxnSp>
        <p:nvCxnSpPr>
          <p:cNvPr id="14" name="Straight Connector 14">
            <a:extLst>
              <a:ext uri="{FF2B5EF4-FFF2-40B4-BE49-F238E27FC236}">
                <a16:creationId xmlns:a16="http://schemas.microsoft.com/office/drawing/2014/main" id="{2CCFC437-7454-A56B-4E9B-7B97F3AAB186}"/>
              </a:ext>
            </a:extLst>
          </p:cNvPr>
          <p:cNvCxnSpPr>
            <a:cxnSpLocks/>
          </p:cNvCxnSpPr>
          <p:nvPr/>
        </p:nvCxnSpPr>
        <p:spPr>
          <a:xfrm rot="16200000" flipH="1">
            <a:off x="1289602" y="8677752"/>
            <a:ext cx="1066269" cy="775"/>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1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B1DA3-8D80-E96D-F963-F6FE7D3B5F0E}"/>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CB0F887E-550B-0F95-0BB2-C736AF03C064}"/>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CA3C49DB-5757-5418-3765-584FF967AE07}"/>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14238D7D-3AE1-73F5-6CE7-CDAE54553C4A}"/>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89E8E47F-B7C9-CC35-5AF9-9E21FF7120CC}"/>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2" name="TextBox 1">
            <a:extLst>
              <a:ext uri="{FF2B5EF4-FFF2-40B4-BE49-F238E27FC236}">
                <a16:creationId xmlns:a16="http://schemas.microsoft.com/office/drawing/2014/main" id="{5A87A3EA-A9D4-7B2A-BA24-E5C450702FFD}"/>
              </a:ext>
            </a:extLst>
          </p:cNvPr>
          <p:cNvSpPr txBox="1"/>
          <p:nvPr/>
        </p:nvSpPr>
        <p:spPr>
          <a:xfrm>
            <a:off x="2273963" y="3704405"/>
            <a:ext cx="16285312" cy="8326230"/>
          </a:xfrm>
          <a:prstGeom prst="rect">
            <a:avLst/>
          </a:prstGeom>
          <a:noFill/>
        </p:spPr>
        <p:txBody>
          <a:bodyPr wrap="square" lIns="0" tIns="0" rIns="0" bIns="0" rtlCol="0">
            <a:noAutofit/>
          </a:bodyPr>
          <a:lstStyle/>
          <a:p>
            <a:pPr algn="just">
              <a:spcAft>
                <a:spcPts val="3387"/>
              </a:spcAft>
            </a:pPr>
            <a:r>
              <a:rPr lang="ru-RU" sz="3200" dirty="0">
                <a:latin typeface="Arial" panose="020B0604020202020204" pitchFamily="34" charset="0"/>
                <a:cs typeface="Arial" panose="020B0604020202020204" pitchFamily="34" charset="0"/>
              </a:rPr>
              <a:t>Цель исследования автоматизация бизнес-процесса «Продажа музыкального оборудования» путём разработки ИС</a:t>
            </a:r>
          </a:p>
          <a:p>
            <a:pPr algn="l"/>
            <a:r>
              <a:rPr lang="ru-RU" sz="3200" spc="188" dirty="0">
                <a:solidFill>
                  <a:schemeClr val="tx1"/>
                </a:solidFill>
                <a:latin typeface="Arial" panose="020B0604020202020204" pitchFamily="34" charset="0"/>
                <a:cs typeface="Arial" panose="020B0604020202020204" pitchFamily="34" charset="0"/>
              </a:rPr>
              <a:t>Задачи исследования:</a:t>
            </a:r>
          </a:p>
          <a:p>
            <a:pPr algn="l"/>
            <a:r>
              <a:rPr lang="ru-RU" sz="3200" spc="188" dirty="0">
                <a:solidFill>
                  <a:schemeClr val="tx1"/>
                </a:solidFill>
                <a:latin typeface="Arial" panose="020B0604020202020204" pitchFamily="34" charset="0"/>
                <a:cs typeface="Arial" panose="020B0604020202020204" pitchFamily="34" charset="0"/>
              </a:rPr>
              <a:t>- описать сущность рассматриваемого бизнес-процесса и особенности его автоматизации,</a:t>
            </a:r>
          </a:p>
          <a:p>
            <a:pPr algn="l"/>
            <a:r>
              <a:rPr lang="ru-RU" sz="3200" spc="188" dirty="0">
                <a:solidFill>
                  <a:schemeClr val="tx1"/>
                </a:solidFill>
                <a:latin typeface="Arial" panose="020B0604020202020204" pitchFamily="34" charset="0"/>
                <a:cs typeface="Arial" panose="020B0604020202020204" pitchFamily="34" charset="0"/>
              </a:rPr>
              <a:t>- рассмотреть существующие подходы к автоматизации исследуемого бизнес-процесса,</a:t>
            </a:r>
          </a:p>
          <a:p>
            <a:pPr algn="l"/>
            <a:r>
              <a:rPr lang="ru-RU" sz="3200" spc="188" dirty="0">
                <a:solidFill>
                  <a:schemeClr val="tx1"/>
                </a:solidFill>
                <a:latin typeface="Arial" panose="020B0604020202020204" pitchFamily="34" charset="0"/>
                <a:cs typeface="Arial" panose="020B0604020202020204" pitchFamily="34" charset="0"/>
              </a:rPr>
              <a:t>- провести анализ проблем автоматизации бизнес-процесса и рассмотреть пути их решения,</a:t>
            </a:r>
          </a:p>
          <a:p>
            <a:pPr algn="l"/>
            <a:r>
              <a:rPr lang="ru-RU" sz="3200" spc="188" dirty="0">
                <a:solidFill>
                  <a:schemeClr val="tx1"/>
                </a:solidFill>
                <a:latin typeface="Arial" panose="020B0604020202020204" pitchFamily="34" charset="0"/>
                <a:cs typeface="Arial" panose="020B0604020202020204" pitchFamily="34" charset="0"/>
              </a:rPr>
              <a:t>- привести характеристику деятельности ООО «Музыкант»,</a:t>
            </a:r>
          </a:p>
          <a:p>
            <a:pPr algn="l"/>
            <a:r>
              <a:rPr lang="ru-RU" sz="3200" spc="188" dirty="0">
                <a:solidFill>
                  <a:schemeClr val="tx1"/>
                </a:solidFill>
                <a:latin typeface="Arial" panose="020B0604020202020204" pitchFamily="34" charset="0"/>
                <a:cs typeface="Arial" panose="020B0604020202020204" pitchFamily="34" charset="0"/>
              </a:rPr>
              <a:t>- провести анализ бизнес-процесса,</a:t>
            </a:r>
          </a:p>
          <a:p>
            <a:pPr algn="l"/>
            <a:r>
              <a:rPr lang="ru-RU" sz="3200" spc="188" dirty="0">
                <a:solidFill>
                  <a:schemeClr val="tx1"/>
                </a:solidFill>
                <a:latin typeface="Arial" panose="020B0604020202020204" pitchFamily="34" charset="0"/>
                <a:cs typeface="Arial" panose="020B0604020202020204" pitchFamily="34" charset="0"/>
              </a:rPr>
              <a:t>- составить требования к элементам системы автоматизации,</a:t>
            </a:r>
          </a:p>
          <a:p>
            <a:pPr algn="l"/>
            <a:r>
              <a:rPr lang="ru-RU" sz="3200" spc="188" dirty="0">
                <a:solidFill>
                  <a:schemeClr val="tx1"/>
                </a:solidFill>
                <a:latin typeface="Arial" panose="020B0604020202020204" pitchFamily="34" charset="0"/>
                <a:cs typeface="Arial" panose="020B0604020202020204" pitchFamily="34" charset="0"/>
              </a:rPr>
              <a:t>- спроектировать и разработать информационное, алгоритмическое и программное обеспечение для задачи автоматизации бизнес-процесса,</a:t>
            </a:r>
          </a:p>
          <a:p>
            <a:pPr algn="l"/>
            <a:r>
              <a:rPr lang="ru-RU" sz="3200" spc="188" dirty="0">
                <a:solidFill>
                  <a:schemeClr val="tx1"/>
                </a:solidFill>
                <a:latin typeface="Arial" panose="020B0604020202020204" pitchFamily="34" charset="0"/>
                <a:cs typeface="Arial" panose="020B0604020202020204" pitchFamily="34" charset="0"/>
              </a:rPr>
              <a:t>- разработать и выполнить тесты для проверки разработанного ПО,</a:t>
            </a:r>
          </a:p>
          <a:p>
            <a:pPr algn="l"/>
            <a:r>
              <a:rPr lang="ru-RU" sz="3200" spc="188" dirty="0">
                <a:solidFill>
                  <a:schemeClr val="tx1"/>
                </a:solidFill>
                <a:latin typeface="Arial" panose="020B0604020202020204" pitchFamily="34" charset="0"/>
                <a:cs typeface="Arial" panose="020B0604020202020204" pitchFamily="34" charset="0"/>
              </a:rPr>
              <a:t>- экономически обосновать проектные решения по автоматизации бизнес-процесса.</a:t>
            </a:r>
          </a:p>
          <a:p>
            <a:pPr algn="l"/>
            <a:endParaRPr lang="ru-RU" sz="3200" spc="188" dirty="0">
              <a:solidFill>
                <a:schemeClr val="tx1"/>
              </a:solidFill>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C5270D1-06E8-BF63-C7B6-E5EFF0DA346D}"/>
              </a:ext>
            </a:extLst>
          </p:cNvPr>
          <p:cNvSpPr txBox="1"/>
          <p:nvPr/>
        </p:nvSpPr>
        <p:spPr>
          <a:xfrm>
            <a:off x="1462494" y="2141452"/>
            <a:ext cx="17005204" cy="1067825"/>
          </a:xfrm>
          <a:prstGeom prst="rect">
            <a:avLst/>
          </a:prstGeom>
          <a:solidFill>
            <a:srgbClr val="FF5729"/>
          </a:solidFill>
        </p:spPr>
        <p:txBody>
          <a:bodyPr wrap="square" rtlCol="0" anchor="ctr" anchorCtr="0">
            <a:noAutofit/>
          </a:bodyPr>
          <a:lstStyle/>
          <a:p>
            <a:pPr algn="ctr"/>
            <a:r>
              <a:rPr lang="ru-RU" sz="5644" spc="188" dirty="0">
                <a:solidFill>
                  <a:schemeClr val="bg1"/>
                </a:solidFill>
                <a:latin typeface="+mn-lt"/>
              </a:rPr>
              <a:t>Цель и задачи исследования</a:t>
            </a:r>
          </a:p>
        </p:txBody>
      </p:sp>
    </p:spTree>
    <p:extLst>
      <p:ext uri="{BB962C8B-B14F-4D97-AF65-F5344CB8AC3E}">
        <p14:creationId xmlns:p14="http://schemas.microsoft.com/office/powerpoint/2010/main" val="286933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ll the world is made of faith, and trust, and pixie dust."/>
          <p:cNvSpPr txBox="1"/>
          <p:nvPr/>
        </p:nvSpPr>
        <p:spPr>
          <a:xfrm>
            <a:off x="5334000" y="2185512"/>
            <a:ext cx="13716000" cy="933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Характеристика объекта исследования</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p:cNvSpPr txBox="1"/>
          <p:nvPr/>
        </p:nvSpPr>
        <p:spPr>
          <a:xfrm>
            <a:off x="466165" y="4473743"/>
            <a:ext cx="9215717" cy="6024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rgbClr val="131313"/>
                </a:solidFill>
                <a:latin typeface="Arial" panose="020B0604020202020204" pitchFamily="34" charset="0"/>
                <a:cs typeface="Arial" panose="020B0604020202020204" pitchFamily="34" charset="0"/>
              </a:rPr>
              <a:t>	ООО «Музыкант» (товарный знак «</a:t>
            </a:r>
            <a:r>
              <a:rPr lang="ru-RU" sz="3600" dirty="0" err="1">
                <a:solidFill>
                  <a:srgbClr val="131313"/>
                </a:solidFill>
                <a:latin typeface="Arial" panose="020B0604020202020204" pitchFamily="34" charset="0"/>
                <a:cs typeface="Arial" panose="020B0604020202020204" pitchFamily="34" charset="0"/>
              </a:rPr>
              <a:t>Музторг</a:t>
            </a:r>
            <a:r>
              <a:rPr lang="ru-RU" sz="3600" dirty="0">
                <a:solidFill>
                  <a:srgbClr val="131313"/>
                </a:solidFill>
                <a:latin typeface="Arial" panose="020B0604020202020204" pitchFamily="34" charset="0"/>
                <a:cs typeface="Arial" panose="020B0604020202020204" pitchFamily="34" charset="0"/>
              </a:rPr>
              <a:t>») – экосистема для музыкантов и крупнейшая сеть из 41 музыкальных магазинов в России.</a:t>
            </a:r>
          </a:p>
          <a:p>
            <a:pPr algn="just" defTabSz="457248">
              <a:lnSpc>
                <a:spcPct val="120000"/>
              </a:lnSpc>
              <a:defRPr sz="2200" b="0">
                <a:solidFill>
                  <a:srgbClr val="7F8189"/>
                </a:solidFill>
                <a:latin typeface="Arial"/>
                <a:ea typeface="Arial"/>
                <a:cs typeface="Arial"/>
                <a:sym typeface="Arial"/>
              </a:defRPr>
            </a:pPr>
            <a:r>
              <a:rPr kumimoji="0" lang="ru-RU" sz="3600" b="0" i="0" u="none" strike="noStrike" cap="none" spc="0" normalizeH="0" baseline="0" dirty="0">
                <a:ln>
                  <a:noFill/>
                </a:ln>
                <a:solidFill>
                  <a:srgbClr val="000000"/>
                </a:solidFill>
                <a:uFillTx/>
                <a:latin typeface="+mn-lt"/>
                <a:cs typeface="Helvetica Neue"/>
                <a:sym typeface="Helvetica Neue"/>
              </a:rPr>
              <a:t>ОКВЭД-2: 47.59.5: Торговля розничная музыкальными инструментами и нотными изданиями в специализированных магазинах.</a:t>
            </a:r>
            <a:endParaRPr kumimoji="0" lang="ru-RU" sz="3600" b="0" i="0" u="none" strike="noStrike" cap="none" spc="0" normalizeH="0" baseline="0" dirty="0">
              <a:ln>
                <a:noFill/>
              </a:ln>
              <a:solidFill>
                <a:srgbClr val="000000"/>
              </a:solidFill>
              <a:effectLst/>
              <a:uFillTx/>
              <a:latin typeface="+mn-lt"/>
              <a:ea typeface="Helvetica Neue"/>
              <a:cs typeface="Helvetica Neue"/>
              <a:sym typeface="Helvetica Neue"/>
            </a:endParaRPr>
          </a:p>
          <a:p>
            <a:pPr algn="just" defTabSz="457248">
              <a:lnSpc>
                <a:spcPct val="120000"/>
              </a:lnSpc>
              <a:defRPr sz="2200" b="0">
                <a:solidFill>
                  <a:srgbClr val="7F8189"/>
                </a:solidFill>
                <a:latin typeface="Arial"/>
                <a:ea typeface="Arial"/>
                <a:cs typeface="Arial"/>
                <a:sym typeface="Arial"/>
              </a:defRPr>
            </a:pPr>
            <a:endParaRPr lang="ru-RU" sz="3600" dirty="0">
              <a:solidFill>
                <a:srgbClr val="131313"/>
              </a:solidFill>
              <a:latin typeface="Arial" panose="020B0604020202020204" pitchFamily="34" charset="0"/>
              <a:cs typeface="Arial" panose="020B0604020202020204" pitchFamily="34" charset="0"/>
            </a:endParaRPr>
          </a:p>
        </p:txBody>
      </p:sp>
      <p:pic>
        <p:nvPicPr>
          <p:cNvPr id="1028" name="Picture 4" descr="Picture background">
            <a:extLst>
              <a:ext uri="{FF2B5EF4-FFF2-40B4-BE49-F238E27FC236}">
                <a16:creationId xmlns:a16="http://schemas.microsoft.com/office/drawing/2014/main" id="{0EBEDF51-76BD-DCB0-CCB5-49609E879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47" y="10220046"/>
            <a:ext cx="4482353" cy="2731434"/>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a:extLst>
              <a:ext uri="{FF2B5EF4-FFF2-40B4-BE49-F238E27FC236}">
                <a16:creationId xmlns:a16="http://schemas.microsoft.com/office/drawing/2014/main" id="{CDA9DFB1-C2DF-DE49-46DC-1910E1867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2144" y="4338917"/>
            <a:ext cx="12371292" cy="7422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Rectangle"/>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p:cNvSpPr txBox="1"/>
          <p:nvPr/>
        </p:nvSpPr>
        <p:spPr>
          <a:xfrm>
            <a:off x="1435467" y="2369345"/>
            <a:ext cx="9776820" cy="872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Организационная структура</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B844870A-1B17-4692-8A47-09F5DDF54F73}"/>
              </a:ext>
            </a:extLst>
          </p:cNvPr>
          <p:cNvSpPr txBox="1"/>
          <p:nvPr/>
        </p:nvSpPr>
        <p:spPr>
          <a:xfrm>
            <a:off x="1462466" y="3920654"/>
            <a:ext cx="8988200" cy="4695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Согласно открытым источникам, организационная структура </a:t>
            </a:r>
            <a:r>
              <a:rPr lang="ru-RU" sz="3600" dirty="0" err="1">
                <a:solidFill>
                  <a:schemeClr val="bg1"/>
                </a:solidFill>
                <a:latin typeface="Arial" panose="020B0604020202020204" pitchFamily="34" charset="0"/>
                <a:cs typeface="Arial" panose="020B0604020202020204" pitchFamily="34" charset="0"/>
              </a:rPr>
              <a:t>Музторга</a:t>
            </a:r>
            <a:r>
              <a:rPr lang="ru-RU" sz="3600" dirty="0">
                <a:solidFill>
                  <a:schemeClr val="bg1"/>
                </a:solidFill>
                <a:latin typeface="Arial" panose="020B0604020202020204" pitchFamily="34" charset="0"/>
                <a:cs typeface="Arial" panose="020B0604020202020204" pitchFamily="34" charset="0"/>
              </a:rPr>
              <a:t> довольно минималистична, несмотря на масштабы компании. Возможно, компания имеет более детальную структуру, но не раскрывает ее как коммерческую тайну.</a:t>
            </a:r>
          </a:p>
        </p:txBody>
      </p:sp>
      <p:pic>
        <p:nvPicPr>
          <p:cNvPr id="4" name="Рисунок 3">
            <a:extLst>
              <a:ext uri="{FF2B5EF4-FFF2-40B4-BE49-F238E27FC236}">
                <a16:creationId xmlns:a16="http://schemas.microsoft.com/office/drawing/2014/main" id="{7AB83A65-BCD2-FEB6-BA22-BFD8AD081534}"/>
              </a:ext>
            </a:extLst>
          </p:cNvPr>
          <p:cNvPicPr>
            <a:picLocks noChangeAspect="1"/>
          </p:cNvPicPr>
          <p:nvPr/>
        </p:nvPicPr>
        <p:blipFill>
          <a:blip r:embed="rId2"/>
          <a:stretch>
            <a:fillRect/>
          </a:stretch>
        </p:blipFill>
        <p:spPr>
          <a:xfrm>
            <a:off x="12192000" y="2664199"/>
            <a:ext cx="12039600" cy="7562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7B21B-F090-BCC6-94B2-919894D99CDA}"/>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02F6E038-9710-439F-7EA9-3863AC129425}"/>
              </a:ext>
            </a:extLst>
          </p:cNvPr>
          <p:cNvSpPr txBox="1"/>
          <p:nvPr/>
        </p:nvSpPr>
        <p:spPr>
          <a:xfrm>
            <a:off x="1427163" y="5019126"/>
            <a:ext cx="10016485" cy="639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54621F54-EF57-B0DE-0D95-CB66A1B127FA}"/>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A472449E-110F-4C48-C430-3660D51AAB5A}"/>
              </a:ext>
            </a:extLst>
          </p:cNvPr>
          <p:cNvSpPr txBox="1"/>
          <p:nvPr/>
        </p:nvSpPr>
        <p:spPr>
          <a:xfrm>
            <a:off x="1382545" y="868389"/>
            <a:ext cx="7743525" cy="133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AS-IS</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0C0F324-BE63-5291-1A4F-98624EEE1DA7}"/>
              </a:ext>
            </a:extLst>
          </p:cNvPr>
          <p:cNvPicPr>
            <a:picLocks noChangeAspect="1"/>
          </p:cNvPicPr>
          <p:nvPr/>
        </p:nvPicPr>
        <p:blipFill>
          <a:blip r:embed="rId3"/>
          <a:stretch>
            <a:fillRect/>
          </a:stretch>
        </p:blipFill>
        <p:spPr>
          <a:xfrm>
            <a:off x="2085675" y="2297835"/>
            <a:ext cx="18622795" cy="10298765"/>
          </a:xfrm>
          <a:prstGeom prst="rect">
            <a:avLst/>
          </a:prstGeom>
        </p:spPr>
      </p:pic>
    </p:spTree>
    <p:extLst>
      <p:ext uri="{BB962C8B-B14F-4D97-AF65-F5344CB8AC3E}">
        <p14:creationId xmlns:p14="http://schemas.microsoft.com/office/powerpoint/2010/main" val="24661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3727-0580-64F6-D8FD-1FE9753FF1CE}"/>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67455B92-9F27-2D50-FCF4-9102F36A7FE3}"/>
              </a:ext>
            </a:extLst>
          </p:cNvPr>
          <p:cNvSpPr txBox="1"/>
          <p:nvPr/>
        </p:nvSpPr>
        <p:spPr>
          <a:xfrm>
            <a:off x="1427163" y="5019126"/>
            <a:ext cx="10016485" cy="639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8E6063E2-A221-35BC-509C-A8128AF42CC8}"/>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F2BE53A7-DA95-7E40-6373-AF2FC7F823C9}"/>
              </a:ext>
            </a:extLst>
          </p:cNvPr>
          <p:cNvSpPr txBox="1"/>
          <p:nvPr/>
        </p:nvSpPr>
        <p:spPr>
          <a:xfrm>
            <a:off x="1382545" y="868389"/>
            <a:ext cx="7743525"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TO-BE</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58B4D0C-0BDA-6256-28AC-122E2AE8994F}"/>
              </a:ext>
            </a:extLst>
          </p:cNvPr>
          <p:cNvPicPr>
            <a:picLocks noChangeAspect="1"/>
          </p:cNvPicPr>
          <p:nvPr/>
        </p:nvPicPr>
        <p:blipFill>
          <a:blip r:embed="rId3"/>
          <a:stretch>
            <a:fillRect/>
          </a:stretch>
        </p:blipFill>
        <p:spPr>
          <a:xfrm>
            <a:off x="2112379" y="2482968"/>
            <a:ext cx="18662537" cy="10109681"/>
          </a:xfrm>
          <a:prstGeom prst="rect">
            <a:avLst/>
          </a:prstGeom>
        </p:spPr>
      </p:pic>
    </p:spTree>
    <p:extLst>
      <p:ext uri="{BB962C8B-B14F-4D97-AF65-F5344CB8AC3E}">
        <p14:creationId xmlns:p14="http://schemas.microsoft.com/office/powerpoint/2010/main" val="238487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 name="Table"/>
          <p:cNvGraphicFramePr/>
          <p:nvPr>
            <p:extLst>
              <p:ext uri="{D42A27DB-BD31-4B8C-83A1-F6EECF244321}">
                <p14:modId xmlns:p14="http://schemas.microsoft.com/office/powerpoint/2010/main" val="268872100"/>
              </p:ext>
            </p:extLst>
          </p:nvPr>
        </p:nvGraphicFramePr>
        <p:xfrm>
          <a:off x="1462090" y="2393951"/>
          <a:ext cx="20071133" cy="10235456"/>
        </p:xfrm>
        <a:graphic>
          <a:graphicData uri="http://schemas.openxmlformats.org/drawingml/2006/table">
            <a:tbl>
              <a:tblPr>
                <a:tableStyleId>{4C3C2611-4C71-4FC5-86AE-919BDF0F9419}</a:tableStyleId>
              </a:tblPr>
              <a:tblGrid>
                <a:gridCol w="1263181">
                  <a:extLst>
                    <a:ext uri="{9D8B030D-6E8A-4147-A177-3AD203B41FA5}">
                      <a16:colId xmlns:a16="http://schemas.microsoft.com/office/drawing/2014/main" val="20000"/>
                    </a:ext>
                  </a:extLst>
                </a:gridCol>
                <a:gridCol w="18807952">
                  <a:extLst>
                    <a:ext uri="{9D8B030D-6E8A-4147-A177-3AD203B41FA5}">
                      <a16:colId xmlns:a16="http://schemas.microsoft.com/office/drawing/2014/main" val="20001"/>
                    </a:ext>
                  </a:extLst>
                </a:gridCol>
              </a:tblGrid>
              <a:tr h="731104">
                <a:tc>
                  <a:txBody>
                    <a:bodyPr/>
                    <a:lstStyle/>
                    <a:p>
                      <a:pPr defTabSz="914400">
                        <a:defRPr sz="1800"/>
                      </a:pPr>
                      <a:r>
                        <a:rPr lang="ru-RU" sz="3600" b="1" i="0" dirty="0">
                          <a:solidFill>
                            <a:schemeClr val="tx1"/>
                          </a:solidFill>
                          <a:latin typeface="Arial" panose="020B0604020202020204" pitchFamily="34" charset="0"/>
                          <a:ea typeface="Montserrat Bold"/>
                          <a:cs typeface="Arial" panose="020B0604020202020204" pitchFamily="34" charset="0"/>
                          <a:sym typeface="Montserrat Bold"/>
                        </a:rPr>
                        <a:t>№</a:t>
                      </a:r>
                      <a:endParaRPr sz="36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25400">
                      <a:solidFill>
                        <a:srgbClr val="B4B6BA"/>
                      </a:solidFill>
                      <a:miter lim="400000"/>
                    </a:lnR>
                    <a:lnT w="0">
                      <a:miter lim="400000"/>
                    </a:lnT>
                    <a:lnB w="12700" cap="flat" cmpd="sng" algn="ctr">
                      <a:solidFill>
                        <a:schemeClr val="accent1"/>
                      </a:solidFill>
                      <a:prstDash val="solid"/>
                      <a:round/>
                      <a:headEnd type="none" w="med" len="med"/>
                      <a:tailEnd type="none" w="med" len="med"/>
                    </a:lnB>
                    <a:noFill/>
                  </a:tcPr>
                </a:tc>
                <a:tc>
                  <a:txBody>
                    <a:bodyPr/>
                    <a:lstStyle/>
                    <a:p>
                      <a:pPr defTabSz="914400">
                        <a:defRPr sz="1800"/>
                      </a:pPr>
                      <a:r>
                        <a:rPr lang="ru-RU" sz="3600" b="1" i="0" dirty="0">
                          <a:solidFill>
                            <a:schemeClr val="bg2"/>
                          </a:solidFill>
                          <a:latin typeface="Arial" panose="020B0604020202020204" pitchFamily="34" charset="0"/>
                          <a:ea typeface="Montserrat Bold"/>
                          <a:cs typeface="Arial" panose="020B0604020202020204" pitchFamily="34" charset="0"/>
                          <a:sym typeface="Montserrat Bold"/>
                        </a:rPr>
                        <a:t>Название функции или программного модуля, выполняющего функцию</a:t>
                      </a:r>
                      <a:endParaRPr sz="36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25400">
                      <a:solidFill>
                        <a:srgbClr val="B4B6BA"/>
                      </a:solid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bg2">
                        <a:lumMod val="10000"/>
                      </a:schemeClr>
                    </a:solidFill>
                  </a:tcPr>
                </a:tc>
                <a:extLst>
                  <a:ext uri="{0D108BD9-81ED-4DB2-BD59-A6C34878D82A}">
                    <a16:rowId xmlns:a16="http://schemas.microsoft.com/office/drawing/2014/main" val="1000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новой партии поступившего на склад товара в ИС</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Резервное копирование базы данных</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3</a:t>
                      </a:r>
                      <a:endParaRPr lang="ru-RU"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Поиск товара по различным свойствам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4</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Вывод баннера с полным описанием товара</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5</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доступного товара в корзину</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6</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ФХЖ</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7</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Проведение оплаты</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8</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Получение расчетных значений</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9</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возврата товара клиентом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10</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Отображение отчетности с настроенными параметрами</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Изменение цветовой темы приложения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Вход в систему (идентификация, аутентификация и авторизация пользователя)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13</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Резервирование набора товаров</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8700182"/>
                  </a:ext>
                </a:extLst>
              </a:tr>
            </a:tbl>
          </a:graphicData>
        </a:graphic>
      </p:graphicFrame>
      <p:sp>
        <p:nvSpPr>
          <p:cNvPr id="3" name="TextBox 2">
            <a:extLst>
              <a:ext uri="{FF2B5EF4-FFF2-40B4-BE49-F238E27FC236}">
                <a16:creationId xmlns:a16="http://schemas.microsoft.com/office/drawing/2014/main" id="{23BD4E6E-6A38-12A6-EF84-A0D3DC165A1C}"/>
              </a:ext>
            </a:extLst>
          </p:cNvPr>
          <p:cNvSpPr txBox="1"/>
          <p:nvPr/>
        </p:nvSpPr>
        <p:spPr>
          <a:xfrm>
            <a:off x="1595717" y="556961"/>
            <a:ext cx="16853647"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ru-RU" sz="4400" dirty="0">
                <a:effectLst/>
                <a:latin typeface="+mn-lt"/>
                <a:ea typeface="Calibri" panose="020F0502020204030204" pitchFamily="34" charset="0"/>
              </a:rPr>
              <a:t>Функции разрабатываемой ИС </a:t>
            </a:r>
            <a:r>
              <a:rPr lang="ru-RU" sz="4400" dirty="0">
                <a:effectLst/>
                <a:latin typeface="+mn-lt"/>
                <a:ea typeface="Times New Roman" panose="02020603050405020304" pitchFamily="18" charset="0"/>
              </a:rPr>
              <a:t>автоматизации продаж музыкального оборудования</a:t>
            </a:r>
            <a:endParaRPr kumimoji="0" lang="ru-RU" sz="4400" b="1" i="0" u="none" strike="noStrike" cap="none" spc="0" normalizeH="0" baseline="0" dirty="0">
              <a:ln>
                <a:noFill/>
              </a:ln>
              <a:solidFill>
                <a:srgbClr val="000000"/>
              </a:solidFill>
              <a:effectLst/>
              <a:uFillTx/>
              <a:latin typeface="+mn-lt"/>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Academy">
      <a:dk1>
        <a:srgbClr val="232422"/>
      </a:dk1>
      <a:lt1>
        <a:srgbClr val="FFFFFF"/>
      </a:lt1>
      <a:dk2>
        <a:srgbClr val="7E8089"/>
      </a:dk2>
      <a:lt2>
        <a:srgbClr val="EFF0EF"/>
      </a:lt2>
      <a:accent1>
        <a:srgbClr val="C80D3F"/>
      </a:accent1>
      <a:accent2>
        <a:srgbClr val="C80D3F"/>
      </a:accent2>
      <a:accent3>
        <a:srgbClr val="C80D3F"/>
      </a:accent3>
      <a:accent4>
        <a:srgbClr val="C80D3F"/>
      </a:accent4>
      <a:accent5>
        <a:srgbClr val="93969C"/>
      </a:accent5>
      <a:accent6>
        <a:srgbClr val="B3B6BA"/>
      </a:accent6>
      <a:hlink>
        <a:srgbClr val="7E8089"/>
      </a:hlink>
      <a:folHlink>
        <a:srgbClr val="93969C"/>
      </a:folHlink>
    </a:clrScheme>
    <a:fontScheme name="Другая 1">
      <a:majorFont>
        <a:latin typeface="Arial Black"/>
        <a:ea typeface="Helvetica Neue Medium"/>
        <a:cs typeface="Helvetica Neue Medium"/>
      </a:majorFont>
      <a:minorFont>
        <a:latin typeface="Arial"/>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12607</TotalTime>
  <Words>630</Words>
  <Application>Microsoft Office PowerPoint</Application>
  <PresentationFormat>Произвольный</PresentationFormat>
  <Paragraphs>102</Paragraphs>
  <Slides>27</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Arial Black</vt:lpstr>
      <vt:lpstr>Helvetica Neue</vt:lpstr>
      <vt:lpstr>White</vt:lpstr>
      <vt:lpstr>Дипломный проект  на тему: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Апакин Михаил Александрович</dc:creator>
  <cp:lastModifiedBy>Patrick Steven</cp:lastModifiedBy>
  <cp:revision>213</cp:revision>
  <cp:lastPrinted>2024-05-06T13:42:22Z</cp:lastPrinted>
  <dcterms:modified xsi:type="dcterms:W3CDTF">2025-06-13T19:28:49Z</dcterms:modified>
</cp:coreProperties>
</file>