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6" r:id="rId7"/>
    <p:sldId id="269" r:id="rId8"/>
    <p:sldId id="264" r:id="rId9"/>
    <p:sldId id="265" r:id="rId10"/>
    <p:sldId id="267" r:id="rId11"/>
    <p:sldId id="268" r:id="rId12"/>
    <p:sldId id="263" r:id="rId13"/>
    <p:sldId id="270" r:id="rId14"/>
    <p:sldId id="271" r:id="rId15"/>
    <p:sldId id="272" r:id="rId16"/>
    <p:sldId id="259" r:id="rId17"/>
    <p:sldId id="26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357D9-CCED-5427-5C9E-423929BA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9C9B-2370-09CB-8A8A-A30E8ED5C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D801E-C527-01F4-5D66-22055532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6B61A0-41B4-D604-BC23-192EC9AC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C4119-0ABC-AC90-FDE6-B96782A7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71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8F4D4-6B9D-7DDB-60BE-DD11381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924C66-D6FE-9D9C-B26A-9B0F1A2B1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EB0BF-8301-B56F-2B55-1ECD0348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B0EAD6-3554-7586-D148-C8CCCE98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56CC4-862C-F654-889D-E7FC25E4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4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85FE5D-F031-9839-B114-023A68177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E2ADA3-D1DD-0C56-B46C-B540C36D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A4780-46B3-AE50-17FC-509A65EC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4903A1-0334-7C37-A004-6069ED48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776090-B410-F87A-C063-0850BA2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9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BE733-69BE-BCF9-C80F-88108D0B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DE765-FAC5-E4E6-1FAF-A2218642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657A7-BD53-999A-C648-07666459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B034C-7EA6-07E6-ED31-A3764E65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87CCD-22EF-4B87-5A13-ABCCC2D1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6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FB83E-7DCF-DE3F-6DBA-76E7648B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784109-C942-626D-BB1B-CDF7FC6A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985A4-121A-E033-A8DB-5C11524A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7AFB05-BE78-6C55-571F-DA7723D1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E9FAE-8BB5-D5EA-AD70-97FD2AE8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C5888-D284-553A-A8D4-01846705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C9A90-2282-36B7-0F5E-A61B1983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768C06-62B5-3D7C-B6EB-A98B15A8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A3656-A62F-95C3-ACE4-ED102619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4EE81-C5D5-D257-1135-F73B0C2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08D60-0DE1-097C-BE02-1E3432FD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96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627F6-7B2D-1F33-67F8-1DBD669C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76D0C3-BC53-BA41-B32C-9AB146036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768672-2DBF-8B39-10AA-F7B29BEE0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6389DD-A854-72DA-021B-E0EE087CC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8E5C79-2E4E-7D4F-6DF4-B43C8E341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1B359B-B866-FADE-7522-D7A236AE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1E7CE2-93CE-7AF4-DFE6-440BF97F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9C4ED4-8715-0162-019B-55EB4B1F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7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01521-B911-1F58-787B-35EB2EFA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D4E9F2-2518-5F6A-0B1F-6763F31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A85D8E-ABA3-A1A3-6357-8A2EC89E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BBE80F-10B8-93A2-1FF1-DF1B1CB5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15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C72423-3BDA-EE62-8521-C3D84597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4BA6DE-A8D5-B10D-7AD6-9EAC1A2B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8A362F-377A-EE0D-E724-3BE0B734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81BE8-55FE-0BE2-C7ED-3FA3F21D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1378E7-228E-6C78-2F8A-2D870160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BB532-F841-8054-1816-41BC72CBC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CC89BB-3B2B-A33E-7AE2-44FA128B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AC5E8D-153B-0B3C-6321-13A8298D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DE9FD3-77F0-BF9F-FE18-04358EE7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18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C34AB-C145-E67E-4AA8-B553752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66054E-43D8-24F5-42FE-C8472002A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2AFB64-9B93-8F86-13E8-06EA8A7E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8CA35A-BF34-5CD0-4ED6-68A6A1EC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920F4C-F0DC-2871-B447-6D711B40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4059B1-ED33-6BE4-7E98-67122A61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FB289-E934-DC4A-E41B-77F5E08B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2B512-1F4C-606D-ED67-C9B95F5D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369FD-6A86-835D-FAFF-F0E9FF2AD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9C4CA-45F7-4CD5-A8AD-0DFEE3D04216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76668-CF09-B44A-E122-4BC0AB021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26B682-C78C-E894-384F-3836E1FFD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91F46-9781-9E5E-64C9-0FF9EEFAA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Экономическое обоснование разработки информационной системы, автоматизирующей бизнес-процесс продаж музыкального оборудования в ООО «Музыкант»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CDC889-6127-B81C-B450-FE3DC53DD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79818"/>
            <a:ext cx="10308879" cy="1799375"/>
          </a:xfrm>
        </p:spPr>
        <p:txBody>
          <a:bodyPr/>
          <a:lstStyle/>
          <a:p>
            <a:pPr algn="r"/>
            <a:r>
              <a:rPr lang="ru-RU" dirty="0" err="1"/>
              <a:t>Махницкий</a:t>
            </a:r>
            <a:r>
              <a:rPr lang="ru-RU" dirty="0"/>
              <a:t>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92992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AD11D-516E-783A-7117-FA4384F70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DC751-1B5B-0CF2-82E4-C869DDAD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83"/>
            <a:ext cx="12192000" cy="74383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Декомпозиция </a:t>
            </a:r>
            <a:r>
              <a:rPr lang="en-US" sz="3200" dirty="0"/>
              <a:t>TO-BE</a:t>
            </a:r>
            <a:r>
              <a:rPr lang="ru-RU" sz="3200" dirty="0"/>
              <a:t> нулевого уровня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E14647-A541-36E5-A583-9CBCD6CE2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62" y="969058"/>
            <a:ext cx="10963275" cy="58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3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69480-32DC-2BE1-02FE-949A6065C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1286D-7321-8030-16CF-68E10813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4"/>
            <a:ext cx="10515600" cy="74383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Декомпозиция</a:t>
            </a:r>
            <a:r>
              <a:rPr lang="en-US" sz="3200" dirty="0"/>
              <a:t> TO-BE </a:t>
            </a:r>
            <a:r>
              <a:rPr lang="ru-RU" sz="3200" dirty="0"/>
              <a:t>первого уровня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D254F39-6E2B-85BF-9E69-B9DC8A83A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758540"/>
            <a:ext cx="11258550" cy="60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9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75BE5-7137-37C4-2401-2EF632725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BE3EE-D08D-34F2-9D06-C5325999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654"/>
            <a:ext cx="12192000" cy="743830"/>
          </a:xfrm>
        </p:spPr>
        <p:txBody>
          <a:bodyPr>
            <a:noAutofit/>
          </a:bodyPr>
          <a:lstStyle/>
          <a:p>
            <a:pPr algn="ctr"/>
            <a:r>
              <a:rPr lang="ru-RU" sz="2900" dirty="0"/>
              <a:t>Декомпозиция </a:t>
            </a:r>
            <a:r>
              <a:rPr lang="en-US" sz="2900" dirty="0"/>
              <a:t>TO-BE</a:t>
            </a:r>
            <a:r>
              <a:rPr lang="ru-RU" sz="2900" dirty="0"/>
              <a:t> второго уровня - управление поставками товара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0D15FAC-FCA2-C202-8111-6DD36004F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" y="536967"/>
            <a:ext cx="11610975" cy="63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1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5111-C85A-4484-1912-B6E11A0C4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7D3D8-007A-E553-021A-9D1AED3C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83"/>
            <a:ext cx="12192000" cy="74383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Декомпозиция </a:t>
            </a:r>
            <a:r>
              <a:rPr lang="en-US" sz="3200" dirty="0"/>
              <a:t>TO-BE</a:t>
            </a:r>
            <a:r>
              <a:rPr lang="ru-RU" sz="3200" dirty="0"/>
              <a:t> второго уровня - добавление приобретаемых клиентом товаров в специальный список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BE56317-4D38-ED6B-B358-223418086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017" y="1104900"/>
            <a:ext cx="1045796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3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2A698-3017-705C-A3A5-7942D97F6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0CB6E-14E0-3B42-CB0F-846F83EF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83"/>
            <a:ext cx="12192000" cy="74383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Декомпозиция </a:t>
            </a:r>
            <a:r>
              <a:rPr lang="en-US" sz="3200" dirty="0"/>
              <a:t>AS-IS</a:t>
            </a:r>
            <a:r>
              <a:rPr lang="ru-RU" sz="3200" dirty="0"/>
              <a:t> второго уровня - оформление продажи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CF64D3E-C3DE-A8AF-0C52-549AFA68A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10" y="709420"/>
            <a:ext cx="11386579" cy="61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1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EA28C-C874-B1BE-B337-BFC30B22B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E7BB5-B804-EBB1-6464-4A87E252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7175" y="70345"/>
            <a:ext cx="3305175" cy="74383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Коэффициенты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A8808C1-54BE-0133-4440-3F44C09BD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675" y="0"/>
            <a:ext cx="9077325" cy="6770440"/>
          </a:xfrm>
        </p:spPr>
      </p:pic>
    </p:spTree>
    <p:extLst>
      <p:ext uri="{BB962C8B-B14F-4D97-AF65-F5344CB8AC3E}">
        <p14:creationId xmlns:p14="http://schemas.microsoft.com/office/powerpoint/2010/main" val="323081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E5191-E5F2-5816-5A9F-1806D9DF1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6D9DB-5115-7750-6E60-566C0541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Дополнительные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28E32-C04E-8AF6-CEFC-1185BD29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54"/>
            <a:ext cx="10515600" cy="5038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Доступность товаров онлайн через API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Интеграция с сайтом: использование API для публикации информации о товарах на сайте магазина позволяет покупателям проверять наличие товаров удалённо.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Удобство для клиентов: возможность заранее узнать, есть ли нужный товар в магазине, повышает уровень доверия и сокращает ненужные визиты.</a:t>
            </a: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Детализированные автоматические отчёты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Гибкость анализа: благодаря автоматической генерации отчётов руководство получает более полную картину продаж, запасов и других показателей.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Оптимизация закупок: анализ данных позволяет точнее прогнозировать потребности в товарах и избегать излишков или дефицита.</a:t>
            </a: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Освобождение времени сотрудников для стратегической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02614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3002D-6569-152A-9FCE-8C6906E79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6A988-B10A-F5BE-2DE3-8512AA9F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5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81F85E-290C-A1D1-3566-97459BA2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660"/>
            <a:ext cx="10515600" cy="4934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Даже при отсутствии прямой прибыли внедрение ИС приносит организационные улучшения. Внедрение ИС целесообразно как с точки зрения краткосрочной экономии, так и для долгосрочного роста эффективности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26364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84F1F-ECDC-AEE9-A8DA-711601F9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Проблема оценки коэффициента сжатия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46E101-9389-437F-B183-1DDAB286A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826" y="1253330"/>
                <a:ext cx="10515600" cy="4848705"/>
              </a:xfrm>
            </p:spPr>
            <p:txBody>
              <a:bodyPr>
                <a:noAutofit/>
              </a:bodyPr>
              <a:lstStyle/>
              <a:p>
                <a:pPr marL="0" indent="0" algn="l" fontAlgn="base">
                  <a:buNone/>
                </a:pPr>
                <a:r>
                  <a:rPr lang="ru-RU" sz="24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Отсутствие точной информации о среднем времени обслуживания клиентов в музыкальных магазинах вынуждает прийти к приблизительным оценкам: будем считать, что среднее время обслуживания одного клиента до автоматизации ≈ 5 минут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после автоматизации -</a:t>
                </a:r>
                <a:r>
                  <a:rPr lang="ru-RU" sz="24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≈ 3 минуты.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endParaRPr lang="ru-RU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endParaRPr lang="ru-RU" sz="24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algn="just">
                  <a:lnSpc>
                    <a:spcPct val="150000"/>
                  </a:lnSpc>
                  <a:buNone/>
                  <a:tabLst>
                    <a:tab pos="1143000" algn="l"/>
                  </a:tabLst>
                </a:pP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𝑂𝐷𝐴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– время обслуживания до автоматизации,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  <a:tabLst>
                    <a:tab pos="11430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– время обслуживания после автоматизации.</a:t>
                </a:r>
              </a:p>
              <a:p>
                <a:pPr indent="0" algn="just">
                  <a:lnSpc>
                    <a:spcPct val="150000"/>
                  </a:lnSpc>
                  <a:buNone/>
                  <a:tabLst>
                    <a:tab pos="1143000" algn="l"/>
                  </a:tabLst>
                </a:pP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Согласно формуле, в рассматриваемом случае получается, что коэффициент сжатия равен 5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/ 3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1,7.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endParaRPr lang="ru-RU" sz="24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ru-RU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46E101-9389-437F-B183-1DDAB286A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826" y="1253330"/>
                <a:ext cx="10515600" cy="4848705"/>
              </a:xfrm>
              <a:blipFill>
                <a:blip r:embed="rId2"/>
                <a:stretch>
                  <a:fillRect l="-870" t="-1761" r="-928" b="-2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1EAAA5-7853-E010-D772-60A1599F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20" y="2598138"/>
            <a:ext cx="2385811" cy="12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7C2A5-99A0-E2B6-D56C-A18E2B65B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0465B-0B81-B8F7-5785-BA2C3CA2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5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endParaRPr lang="ru-R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01D5D-70E8-0A40-050A-712A9B07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54"/>
            <a:ext cx="10515600" cy="5346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Цели внедрения ИС: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ускорение обработки запросов,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минимизация ошибок,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удобство работы с товаром,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мгновенное отображение информации,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автоматическая отчётность.</a:t>
            </a:r>
          </a:p>
          <a:p>
            <a:pPr marL="0" indent="0"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Экономический эффект автоматизации зависит от текущего объёма операций. Наибольший выигрыш достигается в точках с высокой нагрузкой.</a:t>
            </a:r>
          </a:p>
        </p:txBody>
      </p:sp>
    </p:spTree>
    <p:extLst>
      <p:ext uri="{BB962C8B-B14F-4D97-AF65-F5344CB8AC3E}">
        <p14:creationId xmlns:p14="http://schemas.microsoft.com/office/powerpoint/2010/main" val="108940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1F17F-96F4-E67A-2147-CA78AA38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7A972-10A5-ADB2-8627-0407DD15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Косвенные экономические эффекты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47B25-F4CE-546D-2A22-4E1E7D86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64" y="1054154"/>
            <a:ext cx="10515600" cy="5038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Улучшение покупательского опыта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Быстрее обслуживание: клиенты ценят скорость. Если время сервис улучшается с 5 до 3 минут, это увеличивает удовлетворённость и лояльность.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Более качественное обслуживание: система позволяет мгновенно получать точную информацию о наличии товаров, что уменьшает риск ошибок и улучшает восприятие сервиса.</a:t>
            </a: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Увеличение конкурентоспособности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Уменьшение очередей: многие клиенты не хотят тратить время на ожидание. Быстрое обслуживание помогает удержать тех, кто иначе мог бы уйти к конкурентам.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Привлечение новых клиентов: быстрота и удобство привлекают тех, кто предпочитает магазины с высоким уровнем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188652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54EE5-7C33-4058-02F1-A18E65F2D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5886F-82C2-7637-9422-342A249A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4"/>
            <a:ext cx="10515600" cy="74383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Декомпозиция </a:t>
            </a:r>
            <a:r>
              <a:rPr lang="en-US" sz="3200" dirty="0"/>
              <a:t>AS-IS</a:t>
            </a:r>
            <a:r>
              <a:rPr lang="ru-RU" sz="3200" dirty="0"/>
              <a:t> нулевого уровня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98032E5-847E-6039-A3D7-62BB556AD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819910"/>
            <a:ext cx="11353800" cy="61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3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10B83-1975-6CF8-9C2E-20E511518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43C47-0991-18BF-B867-3766D7C9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4"/>
            <a:ext cx="10515600" cy="74383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Декомпозиция </a:t>
            </a:r>
            <a:r>
              <a:rPr lang="en-US" sz="3200" dirty="0"/>
              <a:t>AS-IS</a:t>
            </a:r>
            <a:r>
              <a:rPr lang="ru-RU" sz="3200" dirty="0"/>
              <a:t> первого уровня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1BF1EC-77C8-5F9C-121B-C2192C4C9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644966"/>
            <a:ext cx="11296650" cy="62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E6F9A-0994-CED0-C19B-6B0EC178D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B0CEE-E41E-3696-24B4-7AE01F6A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654"/>
            <a:ext cx="12192000" cy="743830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Декомпозиция </a:t>
            </a:r>
            <a:r>
              <a:rPr lang="en-US" sz="3200" dirty="0"/>
              <a:t>AS-IS</a:t>
            </a:r>
            <a:r>
              <a:rPr lang="ru-RU" sz="3200" dirty="0"/>
              <a:t> второго уровня - управление поставками товара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918F1A7-8868-8FE3-9F99-3E9837C5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04" y="638176"/>
            <a:ext cx="11439874" cy="62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0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BAB99-58CD-4E5B-9F8B-EFB433DD6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EA885-F804-582A-A6D7-569C8C0C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83"/>
            <a:ext cx="12192000" cy="74383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Декомпозиция </a:t>
            </a:r>
            <a:r>
              <a:rPr lang="en-US" sz="3200" dirty="0"/>
              <a:t>AS-IS</a:t>
            </a:r>
            <a:r>
              <a:rPr lang="ru-RU" sz="3200" dirty="0"/>
              <a:t> второго уровня - добавление приобретаемых клиентом товаров в специальный список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370365-3EA3-CAB3-073E-C3061E1E4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52" y="967166"/>
            <a:ext cx="10938095" cy="59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8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B3BBE-CFBE-1350-7992-ADC5FAB25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E03CB-35F7-E336-1279-96B4BE57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83"/>
            <a:ext cx="12192000" cy="74383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Декомпозиция </a:t>
            </a:r>
            <a:r>
              <a:rPr lang="en-US" sz="3200" dirty="0"/>
              <a:t>AS-IS</a:t>
            </a:r>
            <a:r>
              <a:rPr lang="ru-RU" sz="3200" dirty="0"/>
              <a:t> второго уровня - оформление продажи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9AB1696-6A0B-2F75-3C8E-7CECB4E08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954" y="979550"/>
            <a:ext cx="10948091" cy="587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3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432</Words>
  <Application>Microsoft Office PowerPoint</Application>
  <PresentationFormat>Широкоэкранный</PresentationFormat>
  <Paragraphs>45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Cambria Math</vt:lpstr>
      <vt:lpstr>Тема Office</vt:lpstr>
      <vt:lpstr>Экономическое обоснование разработки информационной системы, автоматизирующей бизнес-процесс продаж музыкального оборудования в ООО «Музыкант»</vt:lpstr>
      <vt:lpstr>Проблема оценки коэффициента сжатия</vt:lpstr>
      <vt:lpstr>Презентация PowerPoint</vt:lpstr>
      <vt:lpstr>Косвенные экономические эффекты</vt:lpstr>
      <vt:lpstr>Декомпозиция AS-IS нулевого уровня</vt:lpstr>
      <vt:lpstr>Декомпозиция AS-IS первого уровня</vt:lpstr>
      <vt:lpstr>Декомпозиция AS-IS второго уровня - управление поставками товара</vt:lpstr>
      <vt:lpstr>Декомпозиция AS-IS второго уровня - добавление приобретаемых клиентом товаров в специальный список</vt:lpstr>
      <vt:lpstr>Декомпозиция AS-IS второго уровня - оформление продажи</vt:lpstr>
      <vt:lpstr>Декомпозиция TO-BE нулевого уровня</vt:lpstr>
      <vt:lpstr>Декомпозиция TO-BE первого уровня</vt:lpstr>
      <vt:lpstr>Декомпозиция TO-BE второго уровня - управление поставками товара</vt:lpstr>
      <vt:lpstr>Декомпозиция TO-BE второго уровня - добавление приобретаемых клиентом товаров в специальный список</vt:lpstr>
      <vt:lpstr>Декомпозиция AS-IS второго уровня - оформление продажи</vt:lpstr>
      <vt:lpstr>Коэффициенты</vt:lpstr>
      <vt:lpstr>Дополнительные преимущества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Steven</dc:creator>
  <cp:lastModifiedBy>Patrick Steven</cp:lastModifiedBy>
  <cp:revision>17</cp:revision>
  <dcterms:created xsi:type="dcterms:W3CDTF">2025-03-20T08:14:00Z</dcterms:created>
  <dcterms:modified xsi:type="dcterms:W3CDTF">2025-03-21T07:44:31Z</dcterms:modified>
</cp:coreProperties>
</file>