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7F7C1677-E642-403C-A08E-0CB051146403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7BC5"/>
    <a:srgbClr val="0F86CF"/>
    <a:srgbClr val="2E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5AFC74-670B-71A1-F261-B17FB9C3A3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24EB201-BF50-D9FA-A601-1C841D300C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CFD12B-C2B2-3305-7461-A8723F90F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AE4E-DD20-4E50-AF30-C2F3B359971E}" type="datetimeFigureOut">
              <a:rPr lang="ru-RU" smtClean="0"/>
              <a:t>22.10.2024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BCF6EB-E759-6906-DB7D-9647C2395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679B4F-5A87-BF44-667A-778A903D3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3670-44B2-495E-B5E4-DAD2EB75BE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4169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80E91B-311C-915E-3722-5B2DF70CD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ACC3C7C-5F14-CF45-4AAC-2EAA60510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688F12-068D-1C44-A508-10FD3854F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AE4E-DD20-4E50-AF30-C2F3B359971E}" type="datetimeFigureOut">
              <a:rPr lang="ru-RU" smtClean="0"/>
              <a:t>22.10.2024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C974FF-913F-BB24-9168-D7DFDC427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EBB513-CCFC-6F04-E2EA-FB56BC8C8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3670-44B2-495E-B5E4-DAD2EB75BE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0272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64FDE61-9E01-3344-9689-E56FF59994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450F5BF-0881-4423-EC1F-014502832B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01BAC3-451C-AB4B-A11B-C3967A2B3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AE4E-DD20-4E50-AF30-C2F3B359971E}" type="datetimeFigureOut">
              <a:rPr lang="ru-RU" smtClean="0"/>
              <a:t>22.10.2024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0A77B8-85ED-8C9F-1930-800E0443B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959E84-F61B-83ED-6282-72C590225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3670-44B2-495E-B5E4-DAD2EB75BE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7929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268FC7-2B0D-FC32-D4B6-E0DD3B9F2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656D00-E04D-357E-E73A-79A644401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C31B0B-A3E1-C4C3-8375-6E1384EED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AE4E-DD20-4E50-AF30-C2F3B359971E}" type="datetimeFigureOut">
              <a:rPr lang="ru-RU" smtClean="0"/>
              <a:t>22.10.2024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2E24CC-C3C9-A5C5-CABF-087C2EDE4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FB9C8A-1904-E0ED-A433-C53B25559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3670-44B2-495E-B5E4-DAD2EB75BE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0237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589DC1-DA2B-471E-57CF-2ADAE59AB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95349E9-A463-A0FA-E5B0-B15559954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C1ADB6-C6E4-0D90-1138-0AA547696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AE4E-DD20-4E50-AF30-C2F3B359971E}" type="datetimeFigureOut">
              <a:rPr lang="ru-RU" smtClean="0"/>
              <a:t>22.10.2024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E24D03-ECE6-A5E4-F4E0-41A3C454E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101CF8-0461-987D-EB41-85314381C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3670-44B2-495E-B5E4-DAD2EB75BE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6852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3A9165-C33F-60D5-7016-A7CE6255E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6ABE03-2FE5-ECF5-ECF7-94AD5E25B6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2A7D56C-7626-8568-3D70-97BFB06DD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84DB142-6CA0-6480-7B4B-5F507FF2B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AE4E-DD20-4E50-AF30-C2F3B359971E}" type="datetimeFigureOut">
              <a:rPr lang="ru-RU" smtClean="0"/>
              <a:t>22.10.2024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4CF7C9E-CB91-3D6E-7BC5-212859904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04DEB63-6953-7600-1B07-28595216F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3670-44B2-495E-B5E4-DAD2EB75BE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685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B16962-A197-CCFC-B233-550DF73C3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6270F4A-C955-31F6-7B27-5DD6F7C4F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FAA12BC-FFEE-6BE7-9AA1-8A7F166BF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259A489-01F5-3C5F-FED8-9B3F0CC825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9A7A0FF-E60D-7A85-0E6F-FB518A9745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84D18FA-CD91-4EC0-8FCB-7B484D30E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AE4E-DD20-4E50-AF30-C2F3B359971E}" type="datetimeFigureOut">
              <a:rPr lang="ru-RU" smtClean="0"/>
              <a:t>22.10.2024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4150FE0-810B-9567-497F-6B1F53711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BCBCA20-6ED7-0BC6-532A-CA1A227AC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3670-44B2-495E-B5E4-DAD2EB75BE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1447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319714-AFDD-FDC3-9656-9F758402A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B02B074-3A0E-2706-9DCC-7ED240996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AE4E-DD20-4E50-AF30-C2F3B359971E}" type="datetimeFigureOut">
              <a:rPr lang="ru-RU" smtClean="0"/>
              <a:t>22.10.2024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9439F53-65F0-BCFF-F0D0-862FEC84C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79EDC74-57ED-BBD1-1A22-D8BEAB6D2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3670-44B2-495E-B5E4-DAD2EB75BE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6982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3821CBB-0A23-86C8-FFBC-E394C4E55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AE4E-DD20-4E50-AF30-C2F3B359971E}" type="datetimeFigureOut">
              <a:rPr lang="ru-RU" smtClean="0"/>
              <a:t>22.10.2024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D48B555-5464-AB15-582B-A0032C6B6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590087A-812D-E0B6-7549-E1B66CB64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3670-44B2-495E-B5E4-DAD2EB75BE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3852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132EB0-7E39-2E0B-EA7A-337777CD9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E7DD68-DD3F-6989-5DE1-EE53806D4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B2AE44E-3F0C-68E0-B2EC-7C4E5653B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BFC3A6C-7435-6359-0956-0391E78D8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AE4E-DD20-4E50-AF30-C2F3B359971E}" type="datetimeFigureOut">
              <a:rPr lang="ru-RU" smtClean="0"/>
              <a:t>22.10.2024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726AA2C-C4A4-D411-0EFB-63B02491F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9F25061-23CD-F4D1-78E7-FE31A9224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3670-44B2-495E-B5E4-DAD2EB75BE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903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51C65-C5AB-C0FA-E4AD-37EFBDBBA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C84D332-8006-F959-2CD4-0F02034B4E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65A18B2-D4FA-20DC-B5D0-E9B7ABE56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DFF51CE-E877-43A7-7CD2-CF3446881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AE4E-DD20-4E50-AF30-C2F3B359971E}" type="datetimeFigureOut">
              <a:rPr lang="ru-RU" smtClean="0"/>
              <a:t>22.10.2024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224318B-2591-011E-0326-534450F67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72DE354-6DCA-7DA0-0C28-29FB700D4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73670-44B2-495E-B5E4-DAD2EB75BE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4290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9DD4AA-B2C2-955C-29B8-6BC2E97DE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28CC715-B4EA-B447-E357-DF97584B6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03D47D-C1FC-9964-A9F9-FC47BFB26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60AE4E-DD20-4E50-AF30-C2F3B359971E}" type="datetimeFigureOut">
              <a:rPr lang="ru-RU" smtClean="0"/>
              <a:t>22.10.2024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986E64-580D-D7F7-F57D-E6F9725BC8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1847D0-D6D4-62C4-19CE-73D5551DF1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073670-44B2-495E-B5E4-DAD2EB75BE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1404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B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C8F46C-DED7-40B8-32C6-84E22955A2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825" y="476250"/>
            <a:ext cx="11182349" cy="2676525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Техническое задание</a:t>
            </a:r>
            <a:b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разработки элемента автоматизации</a:t>
            </a:r>
            <a:b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ИТ-инфраструктуры ООО «Мелодия»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56774F7-D0C5-1DA8-8906-B91AA8327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51" y="3602037"/>
            <a:ext cx="11325224" cy="2998787"/>
          </a:xfrm>
        </p:spPr>
        <p:txBody>
          <a:bodyPr>
            <a:no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«Информационная система автоматизации продаж музыкального оборудования»</a:t>
            </a:r>
          </a:p>
          <a:p>
            <a:endParaRPr lang="ru-RU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Махницкий</a:t>
            </a:r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Д.С.</a:t>
            </a:r>
          </a:p>
          <a:p>
            <a:pPr algn="r"/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37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/11</a:t>
            </a:r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К-ИТО </a:t>
            </a:r>
          </a:p>
        </p:txBody>
      </p:sp>
    </p:spTree>
    <p:extLst>
      <p:ext uri="{BB962C8B-B14F-4D97-AF65-F5344CB8AC3E}">
        <p14:creationId xmlns:p14="http://schemas.microsoft.com/office/powerpoint/2010/main" val="3291836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BC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22663E-576C-ACA7-E710-190C8B8E96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D87207-54A9-3A4E-843F-DEC7542546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824" y="12723"/>
            <a:ext cx="11182349" cy="790574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9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E1436E5D-C791-087F-E218-E3076E9BD4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793655"/>
              </p:ext>
            </p:extLst>
          </p:nvPr>
        </p:nvGraphicFramePr>
        <p:xfrm>
          <a:off x="292894" y="1047753"/>
          <a:ext cx="11606211" cy="25964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5212">
                  <a:extLst>
                    <a:ext uri="{9D8B030D-6E8A-4147-A177-3AD203B41FA5}">
                      <a16:colId xmlns:a16="http://schemas.microsoft.com/office/drawing/2014/main" val="1852623876"/>
                    </a:ext>
                  </a:extLst>
                </a:gridCol>
                <a:gridCol w="8000999">
                  <a:extLst>
                    <a:ext uri="{9D8B030D-6E8A-4147-A177-3AD203B41FA5}">
                      <a16:colId xmlns:a16="http://schemas.microsoft.com/office/drawing/2014/main" val="4047776616"/>
                    </a:ext>
                  </a:extLst>
                </a:gridCol>
              </a:tblGrid>
              <a:tr h="48963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Название</a:t>
                      </a: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Описание</a:t>
                      </a: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979292"/>
                  </a:ext>
                </a:extLst>
              </a:tr>
              <a:tr h="204778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Оформление возврата товара клиентом</a:t>
                      </a:r>
                      <a:endParaRPr lang="ru-RU" sz="36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 продавца есть меню возврата товара, где можно найти продажу, по которой клиент желает осуществить возврат.</a:t>
                      </a:r>
                      <a:endParaRPr lang="ru-RU" sz="36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42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5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BC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FD4617-5E19-0697-FCF9-37CA62D8E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7F67B-0400-32EF-8F32-8543DEC18C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824" y="12723"/>
            <a:ext cx="11182349" cy="790574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10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E0D3A38E-2A77-8636-6C5A-E1096F9DC3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839648"/>
              </p:ext>
            </p:extLst>
          </p:nvPr>
        </p:nvGraphicFramePr>
        <p:xfrm>
          <a:off x="292894" y="1047752"/>
          <a:ext cx="11606211" cy="31772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5212">
                  <a:extLst>
                    <a:ext uri="{9D8B030D-6E8A-4147-A177-3AD203B41FA5}">
                      <a16:colId xmlns:a16="http://schemas.microsoft.com/office/drawing/2014/main" val="1852623876"/>
                    </a:ext>
                  </a:extLst>
                </a:gridCol>
                <a:gridCol w="8000999">
                  <a:extLst>
                    <a:ext uri="{9D8B030D-6E8A-4147-A177-3AD203B41FA5}">
                      <a16:colId xmlns:a16="http://schemas.microsoft.com/office/drawing/2014/main" val="4047776616"/>
                    </a:ext>
                  </a:extLst>
                </a:gridCol>
              </a:tblGrid>
              <a:tr h="506389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Название</a:t>
                      </a: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Описание</a:t>
                      </a: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979292"/>
                  </a:ext>
                </a:extLst>
              </a:tr>
              <a:tr h="262856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Отображение отчетности с настроенными параметрами</a:t>
                      </a:r>
                      <a:endParaRPr lang="ru-RU" sz="36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Администратор может выбрать определенный вариант отчета с указанием промежутка времени.</a:t>
                      </a:r>
                      <a:endParaRPr lang="ru-RU" sz="36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42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005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BC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13DECD-86FF-B6CA-6CE0-FDD8A8A24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6C8B43-CA07-DC2C-F68D-457DECF8E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824" y="12723"/>
            <a:ext cx="11182349" cy="790574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11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6031CAEE-B9DB-FAD3-AED0-E4D70B0F54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094990"/>
              </p:ext>
            </p:extLst>
          </p:nvPr>
        </p:nvGraphicFramePr>
        <p:xfrm>
          <a:off x="292894" y="1047751"/>
          <a:ext cx="11606211" cy="24471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5212">
                  <a:extLst>
                    <a:ext uri="{9D8B030D-6E8A-4147-A177-3AD203B41FA5}">
                      <a16:colId xmlns:a16="http://schemas.microsoft.com/office/drawing/2014/main" val="1852623876"/>
                    </a:ext>
                  </a:extLst>
                </a:gridCol>
                <a:gridCol w="8000999">
                  <a:extLst>
                    <a:ext uri="{9D8B030D-6E8A-4147-A177-3AD203B41FA5}">
                      <a16:colId xmlns:a16="http://schemas.microsoft.com/office/drawing/2014/main" val="4047776616"/>
                    </a:ext>
                  </a:extLst>
                </a:gridCol>
              </a:tblGrid>
              <a:tr h="482698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Название</a:t>
                      </a: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Описание</a:t>
                      </a: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979292"/>
                  </a:ext>
                </a:extLst>
              </a:tr>
              <a:tr h="189855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Изменение цветовой темы приложения</a:t>
                      </a:r>
                      <a:endParaRPr lang="ru-RU" sz="36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Доступен выбор темы приложения: темная и светлая.</a:t>
                      </a:r>
                      <a:endParaRPr lang="ru-RU" sz="36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42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2131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BC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1BB6F3-3532-7810-C5B6-DCE8F7B7D6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D33723-B350-277E-6C8D-7114A81A41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824" y="12723"/>
            <a:ext cx="11182349" cy="790574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12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037D03D1-642F-84CD-E82C-7A18EF9AA9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367076"/>
              </p:ext>
            </p:extLst>
          </p:nvPr>
        </p:nvGraphicFramePr>
        <p:xfrm>
          <a:off x="292894" y="1047752"/>
          <a:ext cx="11606211" cy="36057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5212">
                  <a:extLst>
                    <a:ext uri="{9D8B030D-6E8A-4147-A177-3AD203B41FA5}">
                      <a16:colId xmlns:a16="http://schemas.microsoft.com/office/drawing/2014/main" val="1852623876"/>
                    </a:ext>
                  </a:extLst>
                </a:gridCol>
                <a:gridCol w="8000999">
                  <a:extLst>
                    <a:ext uri="{9D8B030D-6E8A-4147-A177-3AD203B41FA5}">
                      <a16:colId xmlns:a16="http://schemas.microsoft.com/office/drawing/2014/main" val="4047776616"/>
                    </a:ext>
                  </a:extLst>
                </a:gridCol>
              </a:tblGrid>
              <a:tr h="58243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Название</a:t>
                      </a: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Описание</a:t>
                      </a: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979292"/>
                  </a:ext>
                </a:extLst>
              </a:tr>
              <a:tr h="302329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Вход в систему (идентификация, аутентификация и авторизация пользователя)</a:t>
                      </a:r>
                      <a:endParaRPr lang="ru-RU" sz="36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Пользователь может войти в аккаунт, который имеет определенный тип привилегий.</a:t>
                      </a:r>
                      <a:endParaRPr lang="ru-RU" sz="36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42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2873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BC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D86A45-143A-505B-B4A7-252BA910ED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A5BF5A-98D4-FF78-3A84-2B8F89C13F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825" y="12723"/>
            <a:ext cx="11182349" cy="639127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</a:t>
            </a:r>
            <a:endParaRPr lang="ru-RU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 descr="Изображение выглядит как текст, снимок экрана, диаграмм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753C7817-BA82-FA90-3627-6B02589B5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853" y="639127"/>
            <a:ext cx="10334291" cy="620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719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BC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016780-1E60-5006-6888-1814CCE2C2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4D8D04-378A-0473-6F7F-3F347BDA07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825" y="12723"/>
            <a:ext cx="11182349" cy="639127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</a:t>
            </a:r>
            <a:r>
              <a:rPr lang="ru-RU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Гантта</a:t>
            </a:r>
            <a:endParaRPr lang="ru-RU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91EE52E-617E-E7C7-88FC-0A40A64F2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411987" y="-2550556"/>
            <a:ext cx="5368025" cy="1219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8658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BC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B45DC3-6A77-4FC1-C9CF-FCD20716C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FF62C8-CB82-5319-D645-101C4435A5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824" y="12723"/>
            <a:ext cx="11182349" cy="790574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1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05195A96-2D01-7F8A-BA85-278B873812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074196"/>
              </p:ext>
            </p:extLst>
          </p:nvPr>
        </p:nvGraphicFramePr>
        <p:xfrm>
          <a:off x="292894" y="1047752"/>
          <a:ext cx="11606211" cy="36671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5212">
                  <a:extLst>
                    <a:ext uri="{9D8B030D-6E8A-4147-A177-3AD203B41FA5}">
                      <a16:colId xmlns:a16="http://schemas.microsoft.com/office/drawing/2014/main" val="1852623876"/>
                    </a:ext>
                  </a:extLst>
                </a:gridCol>
                <a:gridCol w="8000999">
                  <a:extLst>
                    <a:ext uri="{9D8B030D-6E8A-4147-A177-3AD203B41FA5}">
                      <a16:colId xmlns:a16="http://schemas.microsoft.com/office/drawing/2014/main" val="4047776616"/>
                    </a:ext>
                  </a:extLst>
                </a:gridCol>
              </a:tblGrid>
              <a:tr h="59235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Название</a:t>
                      </a: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Описание</a:t>
                      </a: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979292"/>
                  </a:ext>
                </a:extLst>
              </a:tr>
              <a:tr h="307477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Добавление новой партии поступившего на склад товара в ИС</a:t>
                      </a:r>
                      <a:endParaRPr lang="ru-RU" sz="36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Менеджеру складского учета доступно меню добавления нового товара. Необходимо сначала выбрать тип товара. Затем заполнить информацию о нем и добавить его в ИС.</a:t>
                      </a:r>
                      <a:endParaRPr lang="ru-RU" sz="36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42005"/>
                  </a:ext>
                </a:extLst>
              </a:tr>
            </a:tbl>
          </a:graphicData>
        </a:graphic>
      </p:graphicFrame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A81DE51-226C-7ECA-B6F0-E51E111D7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30716"/>
            <a:ext cx="12192000" cy="212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016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BC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EB3772-105C-58CA-1951-6F8E1D42F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40C8D3-CBFA-B00A-BEB9-429CD997B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824" y="12723"/>
            <a:ext cx="11182349" cy="790574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2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69CB9D35-5CDA-29EE-2E32-CBF18B7C72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26897"/>
              </p:ext>
            </p:extLst>
          </p:nvPr>
        </p:nvGraphicFramePr>
        <p:xfrm>
          <a:off x="292894" y="1047751"/>
          <a:ext cx="11606211" cy="25820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5212">
                  <a:extLst>
                    <a:ext uri="{9D8B030D-6E8A-4147-A177-3AD203B41FA5}">
                      <a16:colId xmlns:a16="http://schemas.microsoft.com/office/drawing/2014/main" val="1852623876"/>
                    </a:ext>
                  </a:extLst>
                </a:gridCol>
                <a:gridCol w="8000999">
                  <a:extLst>
                    <a:ext uri="{9D8B030D-6E8A-4147-A177-3AD203B41FA5}">
                      <a16:colId xmlns:a16="http://schemas.microsoft.com/office/drawing/2014/main" val="4047776616"/>
                    </a:ext>
                  </a:extLst>
                </a:gridCol>
              </a:tblGrid>
              <a:tr h="50980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Название</a:t>
                      </a: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Описание</a:t>
                      </a: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979292"/>
                  </a:ext>
                </a:extLst>
              </a:tr>
              <a:tr h="203337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Резервное копирование базы данных</a:t>
                      </a:r>
                      <a:endParaRPr lang="ru-RU" sz="36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Администратор может провести резервное копирование.</a:t>
                      </a:r>
                      <a:endParaRPr lang="ru-RU" sz="36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42005"/>
                  </a:ext>
                </a:extLst>
              </a:tr>
            </a:tbl>
          </a:graphicData>
        </a:graphic>
      </p:graphicFrame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3909CFF-AE4E-D888-77CF-5FD849780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230" y="4638504"/>
            <a:ext cx="6525536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20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BC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00ECF4-FECE-D9A4-AD77-582F7A569D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4927FC-B3E9-9001-20CE-D7ADDA34CC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824" y="12723"/>
            <a:ext cx="11182349" cy="790574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3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A8BD1DB3-8937-6113-6ADD-56D274C194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618121"/>
              </p:ext>
            </p:extLst>
          </p:nvPr>
        </p:nvGraphicFramePr>
        <p:xfrm>
          <a:off x="292894" y="1047752"/>
          <a:ext cx="11606211" cy="25353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5212">
                  <a:extLst>
                    <a:ext uri="{9D8B030D-6E8A-4147-A177-3AD203B41FA5}">
                      <a16:colId xmlns:a16="http://schemas.microsoft.com/office/drawing/2014/main" val="1852623876"/>
                    </a:ext>
                  </a:extLst>
                </a:gridCol>
                <a:gridCol w="8000999">
                  <a:extLst>
                    <a:ext uri="{9D8B030D-6E8A-4147-A177-3AD203B41FA5}">
                      <a16:colId xmlns:a16="http://schemas.microsoft.com/office/drawing/2014/main" val="4047776616"/>
                    </a:ext>
                  </a:extLst>
                </a:gridCol>
              </a:tblGrid>
              <a:tr h="49638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Название</a:t>
                      </a: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Описание</a:t>
                      </a: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979292"/>
                  </a:ext>
                </a:extLst>
              </a:tr>
              <a:tr h="198671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Поиск товара по различным свойствам</a:t>
                      </a:r>
                      <a:endParaRPr lang="ru-RU" sz="36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 помощью фильтров</a:t>
                      </a:r>
                      <a:r>
                        <a:rPr lang="en-US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и ключевых слов  определенный товар может быть найден.</a:t>
                      </a: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42005"/>
                  </a:ext>
                </a:extLst>
              </a:tr>
            </a:tbl>
          </a:graphicData>
        </a:graphic>
      </p:graphicFrame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A55DDF5-454D-8139-7AAB-618FE1DD2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21055"/>
            <a:ext cx="12192000" cy="76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943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BC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476F12-3BA6-D2ED-3C06-7A804158E5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1F8339-B962-1388-CAF8-E8FE88127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824" y="12723"/>
            <a:ext cx="11182349" cy="790574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4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7626A00D-D406-911A-66B9-FA485A689B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783244"/>
              </p:ext>
            </p:extLst>
          </p:nvPr>
        </p:nvGraphicFramePr>
        <p:xfrm>
          <a:off x="292894" y="1047752"/>
          <a:ext cx="11606211" cy="25512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5212">
                  <a:extLst>
                    <a:ext uri="{9D8B030D-6E8A-4147-A177-3AD203B41FA5}">
                      <a16:colId xmlns:a16="http://schemas.microsoft.com/office/drawing/2014/main" val="1852623876"/>
                    </a:ext>
                  </a:extLst>
                </a:gridCol>
                <a:gridCol w="8000999">
                  <a:extLst>
                    <a:ext uri="{9D8B030D-6E8A-4147-A177-3AD203B41FA5}">
                      <a16:colId xmlns:a16="http://schemas.microsoft.com/office/drawing/2014/main" val="4047776616"/>
                    </a:ext>
                  </a:extLst>
                </a:gridCol>
              </a:tblGrid>
              <a:tr h="49862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Название</a:t>
                      </a: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Описание</a:t>
                      </a: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979292"/>
                  </a:ext>
                </a:extLst>
              </a:tr>
              <a:tr h="200258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Вывод баннера с полным описанием товара</a:t>
                      </a:r>
                      <a:endParaRPr lang="ru-RU" sz="36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специальном окне отображается вся доступная информация о найденном ранее товаре.</a:t>
                      </a:r>
                      <a:endParaRPr lang="ru-RU" sz="36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42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2272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BC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2A6236-553B-2E73-2AF3-6732BB7F0C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A9041E-7A1A-14B8-67DD-CA96E1ED4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824" y="12723"/>
            <a:ext cx="11182349" cy="790574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5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59224564-2866-618A-211A-C659BA9E2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391819"/>
              </p:ext>
            </p:extLst>
          </p:nvPr>
        </p:nvGraphicFramePr>
        <p:xfrm>
          <a:off x="292894" y="1047751"/>
          <a:ext cx="11606211" cy="24081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5212">
                  <a:extLst>
                    <a:ext uri="{9D8B030D-6E8A-4147-A177-3AD203B41FA5}">
                      <a16:colId xmlns:a16="http://schemas.microsoft.com/office/drawing/2014/main" val="1852623876"/>
                    </a:ext>
                  </a:extLst>
                </a:gridCol>
                <a:gridCol w="8000999">
                  <a:extLst>
                    <a:ext uri="{9D8B030D-6E8A-4147-A177-3AD203B41FA5}">
                      <a16:colId xmlns:a16="http://schemas.microsoft.com/office/drawing/2014/main" val="4047776616"/>
                    </a:ext>
                  </a:extLst>
                </a:gridCol>
              </a:tblGrid>
              <a:tr h="52175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Название</a:t>
                      </a: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Описание</a:t>
                      </a: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979292"/>
                  </a:ext>
                </a:extLst>
              </a:tr>
              <a:tr h="185949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Добавление доступного товара в корзину</a:t>
                      </a:r>
                      <a:endParaRPr lang="ru-RU" sz="36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Продавец может добавить товар в корзину.</a:t>
                      </a:r>
                      <a:endParaRPr lang="ru-RU" sz="36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42005"/>
                  </a:ext>
                </a:extLst>
              </a:tr>
            </a:tbl>
          </a:graphicData>
        </a:graphic>
      </p:graphicFrame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BE3E9F4-00AC-12E1-0B5C-EC8AC6257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272" y="3538982"/>
            <a:ext cx="7677455" cy="330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7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BC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D45E49-DC07-6FFF-03C2-79931BCC2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5CB04B-9E77-0BA8-3FAD-04E6F9481C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824" y="12723"/>
            <a:ext cx="11182349" cy="790574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6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5888902B-ACC2-684E-25E4-CD564741E6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880714"/>
              </p:ext>
            </p:extLst>
          </p:nvPr>
        </p:nvGraphicFramePr>
        <p:xfrm>
          <a:off x="292894" y="1047751"/>
          <a:ext cx="11606211" cy="36691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5212">
                  <a:extLst>
                    <a:ext uri="{9D8B030D-6E8A-4147-A177-3AD203B41FA5}">
                      <a16:colId xmlns:a16="http://schemas.microsoft.com/office/drawing/2014/main" val="1852623876"/>
                    </a:ext>
                  </a:extLst>
                </a:gridCol>
                <a:gridCol w="8000999">
                  <a:extLst>
                    <a:ext uri="{9D8B030D-6E8A-4147-A177-3AD203B41FA5}">
                      <a16:colId xmlns:a16="http://schemas.microsoft.com/office/drawing/2014/main" val="4047776616"/>
                    </a:ext>
                  </a:extLst>
                </a:gridCol>
              </a:tblGrid>
              <a:tr h="63662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Название</a:t>
                      </a: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Описание</a:t>
                      </a: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979292"/>
                  </a:ext>
                </a:extLst>
              </a:tr>
              <a:tr h="303248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Оформление ФХЖ</a:t>
                      </a:r>
                      <a:endParaRPr lang="ru-RU" sz="36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Продавцу доступна кнопка оформления ФХЖ. При нажатии ИС запрашивает оплату. При успешной оплате продажа осуществляется.</a:t>
                      </a:r>
                      <a:endParaRPr lang="ru-RU" sz="36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42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1510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BC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487DE2-99EE-C3AB-FF1A-9E857E7EB7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671BB0-C1C2-90B0-85FA-D26FC86E8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824" y="12723"/>
            <a:ext cx="11182349" cy="790574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7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978D769F-AD5B-7389-48EF-0DF5CE79A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288404"/>
              </p:ext>
            </p:extLst>
          </p:nvPr>
        </p:nvGraphicFramePr>
        <p:xfrm>
          <a:off x="292894" y="1047752"/>
          <a:ext cx="11606211" cy="30026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5212">
                  <a:extLst>
                    <a:ext uri="{9D8B030D-6E8A-4147-A177-3AD203B41FA5}">
                      <a16:colId xmlns:a16="http://schemas.microsoft.com/office/drawing/2014/main" val="1852623876"/>
                    </a:ext>
                  </a:extLst>
                </a:gridCol>
                <a:gridCol w="8000999">
                  <a:extLst>
                    <a:ext uri="{9D8B030D-6E8A-4147-A177-3AD203B41FA5}">
                      <a16:colId xmlns:a16="http://schemas.microsoft.com/office/drawing/2014/main" val="4047776616"/>
                    </a:ext>
                  </a:extLst>
                </a:gridCol>
              </a:tblGrid>
              <a:tr h="47275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Название</a:t>
                      </a: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Описание</a:t>
                      </a: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979292"/>
                  </a:ext>
                </a:extLst>
              </a:tr>
              <a:tr h="245396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Проведение оплаты</a:t>
                      </a:r>
                      <a:endParaRPr lang="ru-RU" sz="36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Клиент может провести оплату двумя способами: наличными средствами и с помощью банковской карты.</a:t>
                      </a:r>
                      <a:endParaRPr lang="ru-RU" sz="36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42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7858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BC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D5EBA4-6104-CD67-E4C3-5316429874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943235-DDBD-5E86-4EE3-6E94B1D20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824" y="12723"/>
            <a:ext cx="11182349" cy="790574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8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FD6C025F-E737-69D6-871D-31D6E9EDB4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859359"/>
              </p:ext>
            </p:extLst>
          </p:nvPr>
        </p:nvGraphicFramePr>
        <p:xfrm>
          <a:off x="292894" y="1047751"/>
          <a:ext cx="11606211" cy="2736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05212">
                  <a:extLst>
                    <a:ext uri="{9D8B030D-6E8A-4147-A177-3AD203B41FA5}">
                      <a16:colId xmlns:a16="http://schemas.microsoft.com/office/drawing/2014/main" val="1852623876"/>
                    </a:ext>
                  </a:extLst>
                </a:gridCol>
                <a:gridCol w="8000999">
                  <a:extLst>
                    <a:ext uri="{9D8B030D-6E8A-4147-A177-3AD203B41FA5}">
                      <a16:colId xmlns:a16="http://schemas.microsoft.com/office/drawing/2014/main" val="4047776616"/>
                    </a:ext>
                  </a:extLst>
                </a:gridCol>
              </a:tblGrid>
              <a:tr h="421569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Название</a:t>
                      </a: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Описание</a:t>
                      </a: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979292"/>
                  </a:ext>
                </a:extLst>
              </a:tr>
              <a:tr h="218828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Получение расчетных значений</a:t>
                      </a:r>
                      <a:endParaRPr lang="ru-RU" sz="36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36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ИС автоматически подсчитывает сумму стоимости товара, находящегося в корзине.</a:t>
                      </a:r>
                      <a:endParaRPr lang="ru-RU" sz="36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720" marR="54720" marT="0" marB="0">
                    <a:solidFill>
                      <a:srgbClr val="197B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42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87011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286</Words>
  <Application>Microsoft Office PowerPoint</Application>
  <PresentationFormat>Широкоэкранный</PresentationFormat>
  <Paragraphs>67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Calibri</vt:lpstr>
      <vt:lpstr>Times New Roman</vt:lpstr>
      <vt:lpstr>Тема Office</vt:lpstr>
      <vt:lpstr>Техническое задание для разработки элемента автоматизации ИТ-инфраструктуры ООО «Мелодия»</vt:lpstr>
      <vt:lpstr>Функция 1</vt:lpstr>
      <vt:lpstr>Функция 2</vt:lpstr>
      <vt:lpstr>Функция 3</vt:lpstr>
      <vt:lpstr>Функция 4</vt:lpstr>
      <vt:lpstr>Функция 5</vt:lpstr>
      <vt:lpstr>Функция 6</vt:lpstr>
      <vt:lpstr>Функция 7</vt:lpstr>
      <vt:lpstr>Функция 8</vt:lpstr>
      <vt:lpstr>Функция 9</vt:lpstr>
      <vt:lpstr>Функция 10</vt:lpstr>
      <vt:lpstr>Функция 11</vt:lpstr>
      <vt:lpstr>Функция 12</vt:lpstr>
      <vt:lpstr>Use case</vt:lpstr>
      <vt:lpstr>Диаграмма Гантта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Техническое задание для разработки элемента автоматизации ИТ-инфраструктуры ООО «Мелодия»</dc:title>
  <dc:creator>john john</dc:creator>
  <cp:lastModifiedBy>Студент</cp:lastModifiedBy>
  <cp:revision>13</cp:revision>
  <dcterms:created xsi:type="dcterms:W3CDTF">2024-10-10T14:39:38Z</dcterms:created>
  <dcterms:modified xsi:type="dcterms:W3CDTF">2024-10-22T08:41:39Z</dcterms:modified>
</cp:coreProperties>
</file>