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6CF"/>
    <a:srgbClr val="2E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FF984-EEBF-4DF5-BD9D-27F74680C1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FD856-6BDE-48FB-B8C4-6114C5E49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8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FD856-6BDE-48FB-B8C4-6114C5E495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9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382D9-5688-42B7-457F-6C984DFE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F2D44B-FCB7-E081-269E-6FEF91B9B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B4DEA-34C9-6038-2721-71CC2D17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2691D-27B3-C064-565D-C59928A7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6AFB2-97AB-9E61-64D4-DA816AB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34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3317C-19A7-1B80-18AA-8A8753F5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119B0E-1EE6-EA81-F55D-65B8FBC9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5F6C4-FC13-A55E-72B1-EE366FBB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03249E-2558-C681-0122-CA9CA824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6D2A9-FE59-6062-9EFC-27CE749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7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5CBBA1-9652-EF4A-12CD-5DA40011B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CD48B4-5E8F-99FE-3039-79F78252D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94685-8B31-1843-F585-E2399181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B09D6-0D0A-71D8-AA60-7F512214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66251C-8688-5153-39F7-6D42288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9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17DDC-979D-00C9-EBCA-FFF9AD4A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4EB5D-7BF4-3EF8-65FD-088873EF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FB69F-10A2-C081-143F-49753CE8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72687-DE44-4EAF-B6AB-9643D077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A364C-7E1F-177B-7F3E-A41A16D2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2FAEE-0EE4-A12D-1BE4-E018A325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21600-9AA7-E99D-5876-5C271EC3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C9C65-8955-0F3F-7671-7574AF78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D5FAA-4F79-8A44-085A-2C67F923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39DD7-8BEB-15ED-24A0-469F0D5A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06B73-1FD3-8465-90CB-93CFE1BB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2A4A7-14CC-3331-95BF-C244B9508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C1EF91-836E-8085-E886-97BA2EE1F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39E882-F04D-72EA-D1CD-5D194814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B37135-87F6-A138-9772-1790CBE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17134-3811-3406-3243-70EBA9BA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52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8AE42-2A9C-CC0E-3F8D-08DDCABD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6A6418-506B-3D4F-18C3-3DB67A02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61D63E-04C5-B934-E881-7B3994EE1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D82A03-36ED-7772-3685-E97FE2AB0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EA432B-7436-CF6B-BED0-138BB1E5A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0E0AC2-3B56-FA37-098B-540BD46B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D2C8DA-E486-34E2-6B25-6C11810B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A3BE4A-EE78-79A5-25B1-1F0771E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9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27D9B-A7C5-A1C1-4F06-0CF2F3A2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A51610-B44E-5CF0-61E4-8FC06EDA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4D6AAE-23D2-6012-BFCC-6B251A44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324071-21AD-CC49-7826-56865567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3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56FBA1-B34B-9640-2FF4-78F7F48B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DEF-73E1-2FFD-272D-59DED29D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1F9F3F-D0C6-7FAF-5512-FEACA7F3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6874A-2922-B7E4-16F7-8303DF24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C4FB2-76F8-BE19-83E4-F8619F98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F42624-B95F-34EF-E872-316FB636F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2CDF8C-2F3E-F784-9021-FEC470F1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135FEF-F25E-665B-B0DE-A54793B0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6546FF-DF12-87E4-8A99-5978991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6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716E8-06D8-AB10-91C0-56271FE1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12FF59-D3BA-BF7B-D350-05B86D4CC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9816AD-C1A4-252A-EE36-6AD6E845A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CD9E5-765C-DAF7-6046-B1D05818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5453B2-53A9-29DA-981B-C0927F1B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27ABB-0892-A8DB-516E-2FA63AE5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8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64E21-EB00-C10F-F1D6-BC4203C3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1493B4-00AC-1AD5-E0D6-F17545F3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AC78-6580-D052-2B0D-A26ED995F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3E37F-410C-43D6-9784-B6F83422C96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A202A-F957-06F5-5E49-4EB90C743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D4CDD7-3F56-D241-51FB-1AE02E3C7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19B1C-5498-4DD7-BA3B-CC0257DCA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6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5CCDC-F83B-AF7E-102A-4A924AC59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ADLaM Display" panose="020F0502020204030204" pitchFamily="2" charset="0"/>
                <a:cs typeface="Calibri" panose="020F0502020204030204" pitchFamily="34" charset="0"/>
              </a:rPr>
              <a:t>Отчет по производственной практике (по профилю специальности)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524015-D56B-9B36-F324-0544E3CBE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1400175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ADLaM Display" panose="020F0502020204030204" pitchFamily="2" charset="0"/>
                <a:cs typeface="Calibri" panose="020F0502020204030204" pitchFamily="34" charset="0"/>
              </a:rPr>
              <a:t>37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ADLaM Display" panose="020F0502020204030204" pitchFamily="2" charset="0"/>
                <a:cs typeface="Calibri" panose="020F0502020204030204" pitchFamily="34" charset="0"/>
              </a:rPr>
              <a:t>/1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ADLaM Display" panose="020F0502020204030204" pitchFamily="2" charset="0"/>
                <a:cs typeface="Calibri" panose="020F0502020204030204" pitchFamily="34" charset="0"/>
              </a:rPr>
              <a:t>1К-ИТО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ea typeface="ADLaM Display" panose="020F0502020204030204" pitchFamily="2" charset="0"/>
                <a:cs typeface="Calibri" panose="020F0502020204030204" pitchFamily="34" charset="0"/>
              </a:rPr>
              <a:t>Махницкий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ADLaM Display" panose="020F0502020204030204" pitchFamily="2" charset="0"/>
                <a:cs typeface="Calibri" panose="020F0502020204030204" pitchFamily="34" charset="0"/>
              </a:rPr>
              <a:t> Д.С.</a:t>
            </a:r>
          </a:p>
        </p:txBody>
      </p:sp>
    </p:spTree>
    <p:extLst>
      <p:ext uri="{BB962C8B-B14F-4D97-AF65-F5344CB8AC3E}">
        <p14:creationId xmlns:p14="http://schemas.microsoft.com/office/powerpoint/2010/main" val="82795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CCE87-6B22-C040-2642-AD7B0505D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4FF48-97BC-E930-AD2F-0FB1BD1C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1" y="21046"/>
            <a:ext cx="11479794" cy="111969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Схема базы данных в нотации IDEF1X для описанной ранее ИС</a:t>
            </a:r>
          </a:p>
        </p:txBody>
      </p:sp>
      <p:pic>
        <p:nvPicPr>
          <p:cNvPr id="3" name="Рисунок 2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AE1B430-0F09-2932-FC65-E6CEC416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19" y="1237322"/>
            <a:ext cx="9836362" cy="53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0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31F8AF-0FFE-2524-CD22-FFD04ED5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E91CC-9F3B-1919-30D4-B490F439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72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0AAB4-B7C8-3014-013D-3789A0CB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4891"/>
            <a:ext cx="11791949" cy="41012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	Технико-экономическая характеристика организации – дана. Бизнес-процессы организации – описаны, бизнес-процесс «Оформление контрактов с новыми клиентами в 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»» – проанализирован. Рекомендации по совершенствованию данного бизнес-процесса – даны. Задачи – выполнены, а цель – достигнута.</a:t>
            </a:r>
          </a:p>
        </p:txBody>
      </p:sp>
    </p:spTree>
    <p:extLst>
      <p:ext uri="{BB962C8B-B14F-4D97-AF65-F5344CB8AC3E}">
        <p14:creationId xmlns:p14="http://schemas.microsoft.com/office/powerpoint/2010/main" val="23695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A2107-156B-42DD-43CC-4D814B5F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12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0EA83-0929-1271-946D-E8B33638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95350"/>
            <a:ext cx="11791949" cy="56864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Цель: применение теоретических знаний и умений, приобретенных при освоении основной образовательной программы.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Задачи: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составить технико-экономическую характеристику 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провести анализ бизнес-процесса «Оформление контрактов с новыми клиентами» в 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»;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разработать рекомендации по совершенствованию анализируемого бизнес-процесса.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Актуальность: без оформления контрактов с новыми клиентами компания не сможет функционировать на рынке и быть конкурентноспособной.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Объект исследования: 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 (товарный знак – «</a:t>
            </a:r>
            <a:r>
              <a:rPr lang="en-US" dirty="0" err="1">
                <a:solidFill>
                  <a:schemeClr val="bg1"/>
                </a:solidFill>
              </a:rPr>
              <a:t>WebCanape</a:t>
            </a:r>
            <a:r>
              <a:rPr lang="ru-RU" dirty="0">
                <a:solidFill>
                  <a:schemeClr val="bg1"/>
                </a:solidFill>
              </a:rPr>
              <a:t>»</a:t>
            </a:r>
            <a:r>
              <a:rPr lang="en-US" dirty="0">
                <a:solidFill>
                  <a:schemeClr val="bg1"/>
                </a:solidFill>
              </a:rPr>
              <a:t>).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Предмет исследования: бизнес-процесс «Оформление контрактов с новыми клиентами» в 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2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2336C-C416-6779-A0A6-ED697B05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683B1-9B1F-F13A-4975-FE5FE6F1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777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F4F96-0289-2CD8-B4E0-DC9D1471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95350"/>
            <a:ext cx="11791949" cy="568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Основной вид деятельности согласно коду ОКВЭД-2: разработка компьютерного программного обеспечения (62.01).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Дата образования: 12.03.2008.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Руководитель: Богомолов Алексей Васильевич (Директор).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Дата аккредитации: 25.02.2013.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Количество сотрудников: 65.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Направление деятельности 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»: разработка, адаптация и модернизация программного обеспечения для ЭВМ и программирование баз данных с целью создания сайтов и веб приложений, поискового продвижения сайтов, оказания услуг по технической поддержке и модернизации сайтов, а так же с целью размещения обслуживания сайтов на сервере.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AA9E18B8-F2FC-F7B8-B14E-61BD51BF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04" y="5962650"/>
            <a:ext cx="3868396" cy="109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97A44-64D0-78FC-981D-39516F74A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ECA03-2294-ABAF-5F34-60535BD2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09289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Организационная структура 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4" name="Объект 3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DD4FC08-0AE2-760D-FE63-D55EBBDF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1092895"/>
            <a:ext cx="11791950" cy="50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FDC42-9EEC-4F6B-4D5D-A77B529A8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56974-8E5E-CA1A-96B4-5FF7B52B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81481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Бизнес-процессы ООО «</a:t>
            </a:r>
            <a:r>
              <a:rPr lang="ru-RU" dirty="0" err="1">
                <a:solidFill>
                  <a:schemeClr val="bg1"/>
                </a:solidFill>
              </a:rPr>
              <a:t>Твинс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D3F60B-5249-046C-65EE-64EC25AE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91892"/>
              </p:ext>
            </p:extLst>
          </p:nvPr>
        </p:nvGraphicFramePr>
        <p:xfrm>
          <a:off x="283858" y="814812"/>
          <a:ext cx="11624283" cy="5547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984">
                  <a:extLst>
                    <a:ext uri="{9D8B030D-6E8A-4147-A177-3AD203B41FA5}">
                      <a16:colId xmlns:a16="http://schemas.microsoft.com/office/drawing/2014/main" val="1343237533"/>
                    </a:ext>
                  </a:extLst>
                </a:gridCol>
                <a:gridCol w="3010415">
                  <a:extLst>
                    <a:ext uri="{9D8B030D-6E8A-4147-A177-3AD203B41FA5}">
                      <a16:colId xmlns:a16="http://schemas.microsoft.com/office/drawing/2014/main" val="301024852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458118603"/>
                    </a:ext>
                  </a:extLst>
                </a:gridCol>
                <a:gridCol w="5914747">
                  <a:extLst>
                    <a:ext uri="{9D8B030D-6E8A-4147-A177-3AD203B41FA5}">
                      <a16:colId xmlns:a16="http://schemas.microsoft.com/office/drawing/2014/main" val="1940694399"/>
                    </a:ext>
                  </a:extLst>
                </a:gridCol>
              </a:tblGrid>
              <a:tr h="176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 п/п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Процесс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Тип процесса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Краткая характеристика процесса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265657"/>
                  </a:ext>
                </a:extLst>
              </a:tr>
              <a:tr h="609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Оформление контрактов с новыми клиентами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Управляющий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Заключение договоров на разработку веб-сайтов с новыми клиентами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4632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Анализ требований заказчика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Процесс развития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Определение потребностей заказчика и последующее их преобразование в техническое задание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68689"/>
                  </a:ext>
                </a:extLst>
              </a:tr>
              <a:tr h="5160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Разработка веб-сайтов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Основной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Создание веб-сайтов для малого и среднего бизнеса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928602"/>
                  </a:ext>
                </a:extLst>
              </a:tr>
              <a:tr h="60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Тестирование веб-сайтов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Обеспечивающий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Проверка функциональности и корректности работы веб-сайтов перед их запуском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612972"/>
                  </a:ext>
                </a:extLst>
              </a:tr>
              <a:tr h="9279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Обновление и поддержка веб-сайтов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Управляющий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Обновление информации, исправление ошибок и поддержка веб-сайтов после их запуска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945" marR="469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557463"/>
                  </a:ext>
                </a:extLst>
              </a:tr>
              <a:tr h="9279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Процесс продвижения веб-сайта в поисковых системах (SEO)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Основной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Оптимизация контента и структуры веб-сайта для повышения его позиций в поисковых системах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76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8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0879C-1EDA-0963-BD60-F49AE6535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42B59-1BA8-75CC-8444-95358985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1" y="21046"/>
            <a:ext cx="11479794" cy="10201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Модель AS-IS бизнес-процесса «Оформление контрактов с новыми клиентами»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94C93F-0F7B-E590-EAA8-D797D798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19" y="1181186"/>
            <a:ext cx="10221362" cy="55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EE370-2BD1-2B3D-B228-8B0C8F9DB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D147A-C164-927C-B9BD-C0DB8076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1" y="21046"/>
            <a:ext cx="11479794" cy="76404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Декомпозиция модели </a:t>
            </a:r>
            <a:r>
              <a:rPr lang="en-US" dirty="0">
                <a:solidFill>
                  <a:schemeClr val="bg1"/>
                </a:solidFill>
              </a:rPr>
              <a:t>AS-IS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2C423EC-4ACA-6856-4A5A-F13E07AE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37" y="791754"/>
            <a:ext cx="10551402" cy="57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1601A-5352-1DD7-6479-F6DDD2919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0B10D-1610-632E-7FA1-7B6E1E33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304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«Узкие» места модели </a:t>
            </a:r>
            <a:r>
              <a:rPr lang="en-US" dirty="0">
                <a:solidFill>
                  <a:schemeClr val="bg1"/>
                </a:solidFill>
              </a:rPr>
              <a:t>AS-IS</a:t>
            </a:r>
            <a:r>
              <a:rPr lang="ru-RU" dirty="0">
                <a:solidFill>
                  <a:schemeClr val="bg1"/>
                </a:solidFill>
              </a:rPr>
              <a:t> бизнес-процесса «Оформление контрактов с новыми клиентами»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40069-F649-DD71-877C-98C77705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1929"/>
            <a:ext cx="11791949" cy="4798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запрос клиента может быть предоставлен в размытой формулировке, не иметь четких критериев;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есть вероятность, что предлагаемые условия сотрудничества клиента могут быть невыгодными для организации, из-за чего обе стороны потеряют время и ресурсы;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подготовка контракта может занять много времени;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необходимо затратить денежные средства на найм юристов;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согласование контракта так же может занять много времени;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сотрудники организации сопровождают все этапы данного процесса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затрачивается ресурс организации).</a:t>
            </a:r>
          </a:p>
        </p:txBody>
      </p:sp>
    </p:spTree>
    <p:extLst>
      <p:ext uri="{BB962C8B-B14F-4D97-AF65-F5344CB8AC3E}">
        <p14:creationId xmlns:p14="http://schemas.microsoft.com/office/powerpoint/2010/main" val="374279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6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8AE3C-D3C7-3962-3C59-EFD19BCB0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BB962-BBEB-E62F-1568-3D53FB45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72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31E7D-8501-1E5A-3CF8-8B9084DD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887240"/>
            <a:ext cx="11791949" cy="597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В качестве решения проблемы наличия «узких» мест в описанной ранее модели AS-IS предлагается автоматизация рассматриваемого процесса с применением искусственного интеллекта.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Необходимо разработать ИС, которая будет хранить текущий, регулярно обновляемый «образ поведения» организации относительно оформления контрактов с новыми клиентами.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Данная ИС должна автономно проводить консультации с клиентами, а ее поведение обновляется при прохождении тестов доверенной группой лиц организации. Например, ИС может спросить: «Какова на данный момент цена услуги добавления на существующий веб-сайт системы двухфакторной аутентификации?», на что сотрудник может ответить, например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 «Около 8000 рублей» или «Данная услуга нами не предоставляется».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Главное преимущество данной ИС в том, что ее может обслуживать, например, всего два человека по 8 часов в день, а она в этот момент будет проводить консультации для сотен тысяч различных клиентов, фильтруя невыгодные предложения. Все, что остается сотрудникам организации – это подписать контракт.</a:t>
            </a:r>
          </a:p>
        </p:txBody>
      </p:sp>
    </p:spTree>
    <p:extLst>
      <p:ext uri="{BB962C8B-B14F-4D97-AF65-F5344CB8AC3E}">
        <p14:creationId xmlns:p14="http://schemas.microsoft.com/office/powerpoint/2010/main" val="61334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653</Words>
  <Application>Microsoft Office PowerPoint</Application>
  <PresentationFormat>Широкоэкранный</PresentationFormat>
  <Paragraphs>67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Тема Office</vt:lpstr>
      <vt:lpstr>Отчет по производственной практике (по профилю специальности)</vt:lpstr>
      <vt:lpstr>Введение</vt:lpstr>
      <vt:lpstr>ООО «Твинс»</vt:lpstr>
      <vt:lpstr>Организационная структура ООО «Твинс»</vt:lpstr>
      <vt:lpstr>Бизнес-процессы ООО «Твинс»</vt:lpstr>
      <vt:lpstr>Модель AS-IS бизнес-процесса «Оформление контрактов с новыми клиентами»</vt:lpstr>
      <vt:lpstr>Декомпозиция модели AS-IS</vt:lpstr>
      <vt:lpstr>«Узкие» места модели AS-IS бизнес-процесса «Оформление контрактов с новыми клиентами»</vt:lpstr>
      <vt:lpstr>Рекомендации</vt:lpstr>
      <vt:lpstr>Схема базы данных в нотации IDEF1X для описанной ранее ИС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john</dc:creator>
  <cp:lastModifiedBy>john john</cp:lastModifiedBy>
  <cp:revision>17</cp:revision>
  <dcterms:created xsi:type="dcterms:W3CDTF">2024-12-20T05:38:29Z</dcterms:created>
  <dcterms:modified xsi:type="dcterms:W3CDTF">2024-12-20T07:13:37Z</dcterms:modified>
</cp:coreProperties>
</file>